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55"/>
  </p:handoutMasterIdLst>
  <p:sldIdLst>
    <p:sldId id="256" r:id="rId2"/>
    <p:sldId id="257" r:id="rId3"/>
    <p:sldId id="258" r:id="rId4"/>
    <p:sldId id="259" r:id="rId5"/>
    <p:sldId id="260" r:id="rId6"/>
    <p:sldId id="261" r:id="rId7"/>
    <p:sldId id="262" r:id="rId8"/>
    <p:sldId id="263" r:id="rId9"/>
    <p:sldId id="264" r:id="rId10"/>
    <p:sldId id="265" r:id="rId11"/>
    <p:sldId id="266" r:id="rId12"/>
    <p:sldId id="269" r:id="rId13"/>
    <p:sldId id="267" r:id="rId14"/>
    <p:sldId id="268" r:id="rId15"/>
    <p:sldId id="270" r:id="rId16"/>
    <p:sldId id="275" r:id="rId17"/>
    <p:sldId id="272" r:id="rId18"/>
    <p:sldId id="271" r:id="rId19"/>
    <p:sldId id="273" r:id="rId20"/>
    <p:sldId id="278" r:id="rId21"/>
    <p:sldId id="274" r:id="rId22"/>
    <p:sldId id="277" r:id="rId23"/>
    <p:sldId id="276" r:id="rId24"/>
    <p:sldId id="279" r:id="rId25"/>
    <p:sldId id="280" r:id="rId26"/>
    <p:sldId id="289" r:id="rId27"/>
    <p:sldId id="286" r:id="rId28"/>
    <p:sldId id="282" r:id="rId29"/>
    <p:sldId id="283" r:id="rId30"/>
    <p:sldId id="284" r:id="rId31"/>
    <p:sldId id="285" r:id="rId32"/>
    <p:sldId id="293" r:id="rId33"/>
    <p:sldId id="294" r:id="rId34"/>
    <p:sldId id="292" r:id="rId35"/>
    <p:sldId id="287" r:id="rId36"/>
    <p:sldId id="288" r:id="rId37"/>
    <p:sldId id="290" r:id="rId38"/>
    <p:sldId id="291" r:id="rId39"/>
    <p:sldId id="302" r:id="rId40"/>
    <p:sldId id="300" r:id="rId41"/>
    <p:sldId id="301" r:id="rId42"/>
    <p:sldId id="299" r:id="rId43"/>
    <p:sldId id="303" r:id="rId44"/>
    <p:sldId id="304" r:id="rId45"/>
    <p:sldId id="307" r:id="rId46"/>
    <p:sldId id="308" r:id="rId47"/>
    <p:sldId id="309" r:id="rId48"/>
    <p:sldId id="305" r:id="rId49"/>
    <p:sldId id="306" r:id="rId50"/>
    <p:sldId id="310" r:id="rId51"/>
    <p:sldId id="311" r:id="rId52"/>
    <p:sldId id="312" r:id="rId53"/>
    <p:sldId id="313" r:id="rId5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7" d="100"/>
          <a:sy n="107" d="100"/>
        </p:scale>
        <p:origin x="-1734" y="-15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177433F3-FD34-4605-ACE1-535FAE95D6E1}" type="datetimeFigureOut">
              <a:rPr lang="en-US" smtClean="0"/>
              <a:t>2/25/2015</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5BC04AAC-5656-4083-80AC-998E0C2C8E09}" type="slidenum">
              <a:rPr lang="en-US" smtClean="0"/>
              <a:t>‹#›</a:t>
            </a:fld>
            <a:endParaRPr lang="en-US"/>
          </a:p>
        </p:txBody>
      </p:sp>
    </p:spTree>
    <p:extLst>
      <p:ext uri="{BB962C8B-B14F-4D97-AF65-F5344CB8AC3E}">
        <p14:creationId xmlns:p14="http://schemas.microsoft.com/office/powerpoint/2010/main" val="95737786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2E817061-7864-4279-8D44-947EDCE4AE94}" type="datetimeFigureOut">
              <a:rPr lang="en-US" smtClean="0"/>
              <a:t>2/25/2015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CA9A42-9FAB-4E9D-AB30-FC7141354089}" type="slidenum">
              <a:rPr lang="en-US" smtClean="0"/>
              <a:t>‹#›</a:t>
            </a:fld>
            <a:endParaRPr lang="en-US" dirty="0"/>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E817061-7864-4279-8D44-947EDCE4AE94}" type="datetimeFigureOut">
              <a:rPr lang="en-US" smtClean="0"/>
              <a:t>2/25/2015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CA9A42-9FAB-4E9D-AB30-FC7141354089}"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E817061-7864-4279-8D44-947EDCE4AE94}" type="datetimeFigureOut">
              <a:rPr lang="en-US" smtClean="0"/>
              <a:t>2/25/2015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CA9A42-9FAB-4E9D-AB30-FC7141354089}"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E817061-7864-4279-8D44-947EDCE4AE94}" type="datetimeFigureOut">
              <a:rPr lang="en-US" smtClean="0"/>
              <a:t>2/25/2015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2CA9A42-9FAB-4E9D-AB30-FC7141354089}"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E817061-7864-4279-8D44-947EDCE4AE94}" type="datetimeFigureOut">
              <a:rPr lang="en-US" smtClean="0"/>
              <a:t>2/25/2015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2CA9A42-9FAB-4E9D-AB30-FC7141354089}"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E817061-7864-4279-8D44-947EDCE4AE94}" type="datetimeFigureOut">
              <a:rPr lang="en-US" smtClean="0"/>
              <a:t>2/25/2015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2CA9A42-9FAB-4E9D-AB30-FC7141354089}"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817061-7864-4279-8D44-947EDCE4AE94}" type="datetimeFigureOut">
              <a:rPr lang="en-US" smtClean="0"/>
              <a:t>2/25/2015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2CA9A42-9FAB-4E9D-AB30-FC7141354089}"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E817061-7864-4279-8D44-947EDCE4AE94}" type="datetimeFigureOut">
              <a:rPr lang="en-US" smtClean="0"/>
              <a:t>2/25/2015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2CA9A42-9FAB-4E9D-AB30-FC7141354089}" type="slidenum">
              <a:rPr lang="en-US" smtClean="0"/>
              <a:t>‹#›</a:t>
            </a:fld>
            <a:endParaRPr lang="en-US" dirty="0"/>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2E817061-7864-4279-8D44-947EDCE4AE94}" type="datetimeFigureOut">
              <a:rPr lang="en-US" smtClean="0"/>
              <a:t>2/25/2015</a:t>
            </a:fld>
            <a:endParaRPr lang="en-US" dirty="0"/>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dirty="0"/>
          </a:p>
        </p:txBody>
      </p:sp>
      <p:sp>
        <p:nvSpPr>
          <p:cNvPr id="7" name="Slide Number Placeholder 6"/>
          <p:cNvSpPr>
            <a:spLocks noGrp="1"/>
          </p:cNvSpPr>
          <p:nvPr>
            <p:ph type="sldNum" sz="quarter" idx="12"/>
          </p:nvPr>
        </p:nvSpPr>
        <p:spPr>
          <a:xfrm>
            <a:off x="8339328" y="1170432"/>
            <a:ext cx="733864" cy="201168"/>
          </a:xfrm>
        </p:spPr>
        <p:txBody>
          <a:bodyPr/>
          <a:lstStyle/>
          <a:p>
            <a:fld id="{82CA9A42-9FAB-4E9D-AB30-FC7141354089}"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E817061-7864-4279-8D44-947EDCE4AE94}" type="datetimeFigureOut">
              <a:rPr lang="en-US" smtClean="0"/>
              <a:t>2/25/2015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CA9A42-9FAB-4E9D-AB30-FC7141354089}"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E817061-7864-4279-8D44-947EDCE4AE94}" type="datetimeFigureOut">
              <a:rPr lang="en-US" smtClean="0"/>
              <a:t>2/25/2015</a:t>
            </a:fld>
            <a:endParaRPr lang="en-US" dirty="0"/>
          </a:p>
        </p:txBody>
      </p:sp>
      <p:sp>
        <p:nvSpPr>
          <p:cNvPr id="5" name="Footer Placeholder 4"/>
          <p:cNvSpPr>
            <a:spLocks noGrp="1"/>
          </p:cNvSpPr>
          <p:nvPr>
            <p:ph type="ftr" sz="quarter" idx="11"/>
          </p:nvPr>
        </p:nvSpPr>
        <p:spPr>
          <a:xfrm>
            <a:off x="2640597" y="6377459"/>
            <a:ext cx="3836404" cy="365125"/>
          </a:xfrm>
        </p:spPr>
        <p:txBody>
          <a:bodyPr/>
          <a:lstStyle/>
          <a:p>
            <a:endParaRPr lang="en-US" dirty="0"/>
          </a:p>
        </p:txBody>
      </p:sp>
      <p:sp>
        <p:nvSpPr>
          <p:cNvPr id="6" name="Slide Number Placeholder 5"/>
          <p:cNvSpPr>
            <a:spLocks noGrp="1"/>
          </p:cNvSpPr>
          <p:nvPr>
            <p:ph type="sldNum" sz="quarter" idx="12"/>
          </p:nvPr>
        </p:nvSpPr>
        <p:spPr/>
        <p:txBody>
          <a:bodyPr/>
          <a:lstStyle/>
          <a:p>
            <a:fld id="{82CA9A42-9FAB-4E9D-AB30-FC7141354089}"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2E817061-7864-4279-8D44-947EDCE4AE94}" type="datetimeFigureOut">
              <a:rPr lang="en-US" smtClean="0"/>
              <a:t>2/25/2015</a:t>
            </a:fld>
            <a:endParaRPr lang="en-US" dirty="0"/>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dirty="0"/>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82CA9A42-9FAB-4E9D-AB30-FC7141354089}"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youtube.com/watch?v=lMDfyF1VF6o"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www.youtube.com/watch?v=TqqApcqKcY0"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www.oxygen.org.au/games/InteractiveBiopsy/default.asp"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www.youtube.com/watch?v=TuFIyYKsmos"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hyperlink" Target="http://abcnews.go.com/Nightline/video/teen-girls-binge-drinking-16008701"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1.w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hyperlink" Target="http://www.youtube.com/watch?v=NaMgdlUcsko" TargetMode="External"/><Relationship Id="rId2" Type="http://schemas.openxmlformats.org/officeDocument/2006/relationships/image" Target="../media/image36.wmf"/><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37.w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8.wmf"/><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Unit 4</a:t>
            </a:r>
            <a:br>
              <a:rPr lang="en-US" dirty="0" smtClean="0"/>
            </a:br>
            <a:r>
              <a:rPr lang="en-US" dirty="0" smtClean="0"/>
              <a:t>Tobacco, Alcohol &amp; Drugs</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124034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Tobacco</a:t>
            </a:r>
            <a:endParaRPr lang="en-US" dirty="0"/>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339507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Health Risks of Tobacco Use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Medical studies have shown that tobacco use is the leading cause of </a:t>
            </a:r>
            <a:r>
              <a:rPr lang="en-US" b="1" u="sng" dirty="0" smtClean="0"/>
              <a:t>PREVENTABLE</a:t>
            </a:r>
            <a:r>
              <a:rPr lang="en-US" dirty="0" smtClean="0"/>
              <a:t> death and disability in the United States.</a:t>
            </a:r>
          </a:p>
          <a:p>
            <a:pPr marL="118872" indent="0">
              <a:buNone/>
            </a:pPr>
            <a:endParaRPr lang="en-US" dirty="0" smtClean="0"/>
          </a:p>
          <a:p>
            <a:r>
              <a:rPr lang="en-US" dirty="0" smtClean="0"/>
              <a:t>This use has been linked to Lung </a:t>
            </a:r>
            <a:r>
              <a:rPr lang="en-US" dirty="0"/>
              <a:t>D</a:t>
            </a:r>
            <a:r>
              <a:rPr lang="en-US" dirty="0" smtClean="0"/>
              <a:t>isease, Cancers &amp; Heart Disease.</a:t>
            </a:r>
          </a:p>
          <a:p>
            <a:pPr marL="118872" indent="0">
              <a:buNone/>
            </a:pPr>
            <a:endParaRPr lang="en-US" dirty="0"/>
          </a:p>
          <a:p>
            <a:r>
              <a:rPr lang="en-US" dirty="0" smtClean="0"/>
              <a:t>This includes:</a:t>
            </a:r>
          </a:p>
          <a:p>
            <a:pPr lvl="2"/>
            <a:r>
              <a:rPr lang="en-US" dirty="0" smtClean="0"/>
              <a:t>Smoking</a:t>
            </a:r>
          </a:p>
          <a:p>
            <a:pPr lvl="2"/>
            <a:r>
              <a:rPr lang="en-US" dirty="0" smtClean="0"/>
              <a:t>Chewing			</a:t>
            </a:r>
          </a:p>
          <a:p>
            <a:pPr lvl="2"/>
            <a:r>
              <a:rPr lang="en-US" dirty="0" smtClean="0"/>
              <a:t>Dipping</a:t>
            </a:r>
            <a:endParaRPr lang="en-US" dirty="0"/>
          </a:p>
        </p:txBody>
      </p:sp>
    </p:spTree>
    <p:extLst>
      <p:ext uri="{BB962C8B-B14F-4D97-AF65-F5344CB8AC3E}">
        <p14:creationId xmlns:p14="http://schemas.microsoft.com/office/powerpoint/2010/main" val="310484099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Tobacco Habits</a:t>
            </a:r>
            <a:endParaRPr lang="en-US" dirty="0"/>
          </a:p>
        </p:txBody>
      </p:sp>
      <p:sp>
        <p:nvSpPr>
          <p:cNvPr id="3" name="Content Placeholder 2"/>
          <p:cNvSpPr>
            <a:spLocks noGrp="1"/>
          </p:cNvSpPr>
          <p:nvPr>
            <p:ph idx="1"/>
          </p:nvPr>
        </p:nvSpPr>
        <p:spPr/>
        <p:txBody>
          <a:bodyPr>
            <a:normAutofit/>
          </a:bodyPr>
          <a:lstStyle/>
          <a:p>
            <a:r>
              <a:rPr lang="en-US" sz="6600" dirty="0" smtClean="0"/>
              <a:t>What percent of adult tobacco users began the habit as teenagers?</a:t>
            </a:r>
            <a:endParaRPr lang="en-US" sz="6600" dirty="0"/>
          </a:p>
        </p:txBody>
      </p:sp>
      <p:pic>
        <p:nvPicPr>
          <p:cNvPr id="1026" name="Picture 2" descr="C:\Users\kate.jenis\AppData\Local\Microsoft\Windows\Temporary Internet Files\Content.IE5\ZDP77H5I\MP90034170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1" y="3864732"/>
            <a:ext cx="2125132" cy="29791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4532632"/>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Teen Tobacco Use</a:t>
            </a:r>
            <a:endParaRPr lang="en-US" dirty="0"/>
          </a:p>
        </p:txBody>
      </p:sp>
      <p:sp>
        <p:nvSpPr>
          <p:cNvPr id="3" name="Content Placeholder 2"/>
          <p:cNvSpPr>
            <a:spLocks noGrp="1"/>
          </p:cNvSpPr>
          <p:nvPr>
            <p:ph idx="1"/>
          </p:nvPr>
        </p:nvSpPr>
        <p:spPr/>
        <p:txBody>
          <a:bodyPr>
            <a:normAutofit/>
          </a:bodyPr>
          <a:lstStyle/>
          <a:p>
            <a:r>
              <a:rPr lang="en-US" sz="7200" dirty="0" smtClean="0"/>
              <a:t>90%!!!</a:t>
            </a:r>
          </a:p>
          <a:p>
            <a:endParaRPr lang="en-US" dirty="0"/>
          </a:p>
          <a:p>
            <a:r>
              <a:rPr lang="en-US" sz="3600" dirty="0" smtClean="0"/>
              <a:t>Most teens think they can just quit whenever they choose, but the reality is that quitting is very difficult.</a:t>
            </a:r>
          </a:p>
          <a:p>
            <a:pPr marL="118872" indent="0">
              <a:buNone/>
            </a:pPr>
            <a:endParaRPr lang="en-US" sz="3600" dirty="0" smtClean="0"/>
          </a:p>
          <a:p>
            <a:r>
              <a:rPr lang="en-US" sz="3600" i="1" dirty="0" smtClean="0"/>
              <a:t>It’s easier to avoid use than to quit later!</a:t>
            </a:r>
            <a:endParaRPr lang="en-US" sz="3600" i="1" dirty="0"/>
          </a:p>
        </p:txBody>
      </p:sp>
    </p:spTree>
    <p:extLst>
      <p:ext uri="{BB962C8B-B14F-4D97-AF65-F5344CB8AC3E}">
        <p14:creationId xmlns:p14="http://schemas.microsoft.com/office/powerpoint/2010/main" val="392619825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What’s in Tobacco?</a:t>
            </a:r>
            <a:endParaRPr lang="en-US" dirty="0"/>
          </a:p>
        </p:txBody>
      </p:sp>
      <p:sp>
        <p:nvSpPr>
          <p:cNvPr id="3" name="Content Placeholder 2"/>
          <p:cNvSpPr>
            <a:spLocks noGrp="1"/>
          </p:cNvSpPr>
          <p:nvPr>
            <p:ph idx="1"/>
          </p:nvPr>
        </p:nvSpPr>
        <p:spPr/>
        <p:txBody>
          <a:bodyPr/>
          <a:lstStyle/>
          <a:p>
            <a:r>
              <a:rPr lang="en-US" sz="5400" b="1" u="sng" dirty="0" smtClean="0"/>
              <a:t>Nicotine-</a:t>
            </a:r>
            <a:r>
              <a:rPr lang="en-US" sz="5400" dirty="0" smtClean="0"/>
              <a:t> the addictive drug found in tobacco leaves</a:t>
            </a:r>
          </a:p>
          <a:p>
            <a:pPr marL="118872" indent="0">
              <a:buNone/>
            </a:pPr>
            <a:endParaRPr lang="en-US" dirty="0"/>
          </a:p>
        </p:txBody>
      </p:sp>
      <p:pic>
        <p:nvPicPr>
          <p:cNvPr id="2050" name="Picture 2" descr="C:\Users\kate.jenis\AppData\Local\Microsoft\Windows\Temporary Internet Files\Content.IE5\74J1XE8D\MC900212291[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89876" y="4572001"/>
            <a:ext cx="3070609"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0943253"/>
      </p:ext>
    </p:extLst>
  </p:cSld>
  <p:clrMapOvr>
    <a:masterClrMapping/>
  </p:clrMapOvr>
  <p:transition spd="slow">
    <p:randomBar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What’s in Tobacco?</a:t>
            </a:r>
            <a:endParaRPr lang="en-US" dirty="0"/>
          </a:p>
        </p:txBody>
      </p:sp>
      <p:sp>
        <p:nvSpPr>
          <p:cNvPr id="3" name="Content Placeholder 2"/>
          <p:cNvSpPr>
            <a:spLocks noGrp="1"/>
          </p:cNvSpPr>
          <p:nvPr>
            <p:ph idx="1"/>
          </p:nvPr>
        </p:nvSpPr>
        <p:spPr/>
        <p:txBody>
          <a:bodyPr>
            <a:normAutofit fontScale="92500" lnSpcReduction="10000"/>
          </a:bodyPr>
          <a:lstStyle/>
          <a:p>
            <a:r>
              <a:rPr lang="en-US" b="1" u="sng" dirty="0" smtClean="0"/>
              <a:t>Tar-</a:t>
            </a:r>
            <a:r>
              <a:rPr lang="en-US" dirty="0" smtClean="0"/>
              <a:t> a thick, sticky, dark fluid produced when tobacco burns (in cigarette smoke).</a:t>
            </a:r>
            <a:r>
              <a:rPr lang="en-US" dirty="0"/>
              <a:t> </a:t>
            </a:r>
            <a:endParaRPr lang="en-US" dirty="0" smtClean="0"/>
          </a:p>
          <a:p>
            <a:pPr marL="118872" indent="0">
              <a:buNone/>
            </a:pPr>
            <a:endParaRPr lang="en-US" dirty="0" smtClean="0"/>
          </a:p>
          <a:p>
            <a:pPr lvl="1"/>
            <a:r>
              <a:rPr lang="en-US" dirty="0" smtClean="0"/>
              <a:t>Tar damages a smoker’s respiratory system by paralyzing and destroying cilia (the tiny hair-like structures that line the upper airways and protect the body against infection).  </a:t>
            </a:r>
            <a:r>
              <a:rPr lang="en-US" i="1" dirty="0" smtClean="0"/>
              <a:t>This is why smokers are more likely to develop diseases like bronchitis, pneumonia, emphysema, heart disease and cancer.</a:t>
            </a:r>
          </a:p>
          <a:p>
            <a:pPr lvl="1"/>
            <a:r>
              <a:rPr lang="en-US" b="1" u="sng" dirty="0"/>
              <a:t>87% of cancer deaths result from smoking</a:t>
            </a:r>
            <a:r>
              <a:rPr lang="en-US" b="1" u="sng" dirty="0" smtClean="0"/>
              <a:t>.</a:t>
            </a:r>
            <a:r>
              <a:rPr lang="en-US" i="1" dirty="0" smtClean="0"/>
              <a:t> </a:t>
            </a:r>
          </a:p>
          <a:p>
            <a:pPr marL="457200" lvl="1" indent="0">
              <a:buNone/>
            </a:pPr>
            <a:r>
              <a:rPr lang="en-US" dirty="0" smtClean="0">
                <a:hlinkClick r:id="rId2"/>
              </a:rPr>
              <a:t>Are </a:t>
            </a:r>
            <a:r>
              <a:rPr lang="en-US" dirty="0">
                <a:hlinkClick r:id="rId2"/>
              </a:rPr>
              <a:t>you still smoking</a:t>
            </a:r>
            <a:r>
              <a:rPr lang="en-US" dirty="0" smtClean="0">
                <a:hlinkClick r:id="rId2"/>
              </a:rPr>
              <a:t>?</a:t>
            </a:r>
            <a:endParaRPr lang="en-US" dirty="0" smtClean="0"/>
          </a:p>
        </p:txBody>
      </p:sp>
      <p:pic>
        <p:nvPicPr>
          <p:cNvPr id="3074" name="Picture 2" descr="C:\Users\kate.jenis\AppData\Local\Microsoft\Windows\Temporary Internet Files\Content.IE5\V20X56OT\MC910217007[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67600" y="76200"/>
            <a:ext cx="1676400" cy="167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059178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What’s in Tobacco?</a:t>
            </a:r>
          </a:p>
        </p:txBody>
      </p:sp>
      <p:sp>
        <p:nvSpPr>
          <p:cNvPr id="3" name="Content Placeholder 2"/>
          <p:cNvSpPr>
            <a:spLocks noGrp="1"/>
          </p:cNvSpPr>
          <p:nvPr>
            <p:ph idx="1"/>
          </p:nvPr>
        </p:nvSpPr>
        <p:spPr/>
        <p:txBody>
          <a:bodyPr/>
          <a:lstStyle/>
          <a:p>
            <a:r>
              <a:rPr lang="en-US" b="1" u="sng" dirty="0" smtClean="0"/>
              <a:t>Carbon Monoxide- </a:t>
            </a:r>
            <a:r>
              <a:rPr lang="en-US" dirty="0" smtClean="0"/>
              <a:t>a colorless, odorless and poisonous gas found in cigarette smoke.</a:t>
            </a:r>
          </a:p>
          <a:p>
            <a:endParaRPr lang="en-US" dirty="0"/>
          </a:p>
          <a:p>
            <a:pPr lvl="1"/>
            <a:r>
              <a:rPr lang="en-US" dirty="0" smtClean="0"/>
              <a:t>This is absorbed easier than oxygen  and deprives the body’s tissues and cells of oxygen.  This increases the risk of high blood pressure, heart disease, hardening of the arteries and other circulatory problems.</a:t>
            </a:r>
          </a:p>
        </p:txBody>
      </p:sp>
      <p:pic>
        <p:nvPicPr>
          <p:cNvPr id="4098" name="Picture 2" descr="C:\Users\kate.jenis\AppData\Local\Microsoft\Windows\Temporary Internet Files\Content.IE5\1TD8MM39\MC900053956[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2032" y="5181600"/>
            <a:ext cx="1729451" cy="167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5594372"/>
      </p:ext>
    </p:extLst>
  </p:cSld>
  <p:clrMapOvr>
    <a:masterClrMapping/>
  </p:clrMapOvr>
  <p:transition spd="slow">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Pipes &amp; Cigars</a:t>
            </a:r>
            <a:endParaRPr lang="en-US" dirty="0"/>
          </a:p>
        </p:txBody>
      </p:sp>
      <p:sp>
        <p:nvSpPr>
          <p:cNvPr id="3" name="Content Placeholder 2"/>
          <p:cNvSpPr>
            <a:spLocks noGrp="1"/>
          </p:cNvSpPr>
          <p:nvPr>
            <p:ph idx="1"/>
          </p:nvPr>
        </p:nvSpPr>
        <p:spPr/>
        <p:txBody>
          <a:bodyPr/>
          <a:lstStyle/>
          <a:p>
            <a:r>
              <a:rPr lang="en-US" sz="4000" b="1" i="1" u="sng" dirty="0" smtClean="0"/>
              <a:t>One cigar </a:t>
            </a:r>
            <a:r>
              <a:rPr lang="en-US" sz="4000" i="1" dirty="0" smtClean="0"/>
              <a:t>can contain as much nicotine as 20 cigarettes (one pack).</a:t>
            </a:r>
          </a:p>
          <a:p>
            <a:pPr marL="118872" indent="0">
              <a:buNone/>
            </a:pPr>
            <a:endParaRPr lang="en-US" dirty="0" smtClean="0"/>
          </a:p>
          <a:p>
            <a:r>
              <a:rPr lang="en-US" sz="4000" dirty="0" smtClean="0"/>
              <a:t>Pipe and cigar smokers increase the risk of developing cancers of the lips, mouth, throat, larynx, lungs and esophagus.</a:t>
            </a:r>
            <a:endParaRPr lang="en-US" sz="4000" dirty="0"/>
          </a:p>
        </p:txBody>
      </p:sp>
      <p:pic>
        <p:nvPicPr>
          <p:cNvPr id="2051" name="Picture 3" descr="C:\Users\kate.jenis\AppData\Local\Microsoft\Windows\Temporary Internet Files\Content.IE5\JJO2PU03\MP900341778[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39456" y="685800"/>
            <a:ext cx="1304544"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955593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Smokeless Tobacco</a:t>
            </a:r>
            <a:endParaRPr lang="en-US" dirty="0"/>
          </a:p>
        </p:txBody>
      </p:sp>
      <p:sp>
        <p:nvSpPr>
          <p:cNvPr id="3" name="Content Placeholder 2"/>
          <p:cNvSpPr>
            <a:spLocks noGrp="1"/>
          </p:cNvSpPr>
          <p:nvPr>
            <p:ph idx="1"/>
          </p:nvPr>
        </p:nvSpPr>
        <p:spPr/>
        <p:txBody>
          <a:bodyPr>
            <a:normAutofit/>
          </a:bodyPr>
          <a:lstStyle/>
          <a:p>
            <a:r>
              <a:rPr lang="en-US" b="1" u="sng" dirty="0" smtClean="0"/>
              <a:t>Smokeless Tobacco- </a:t>
            </a:r>
            <a:r>
              <a:rPr lang="en-US" dirty="0" smtClean="0"/>
              <a:t>tobacco that is sniffed through the nose, held in the mouth or chewed.</a:t>
            </a:r>
          </a:p>
          <a:p>
            <a:pPr marL="118872" indent="0">
              <a:buNone/>
            </a:pPr>
            <a:endParaRPr lang="en-US" dirty="0" smtClean="0"/>
          </a:p>
          <a:p>
            <a:pPr lvl="1"/>
            <a:r>
              <a:rPr lang="en-US" dirty="0" smtClean="0"/>
              <a:t>Many think this is “safer.”</a:t>
            </a:r>
          </a:p>
          <a:p>
            <a:pPr lvl="1"/>
            <a:r>
              <a:rPr lang="en-US" dirty="0" smtClean="0"/>
              <a:t>BUT, the harmful chemicals are absorbed into the body at levels up to 3x the amount of a one cigarette.</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5600" y="2819400"/>
            <a:ext cx="2238375"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99707755"/>
      </p:ext>
    </p:extLst>
  </p:cSld>
  <p:clrMapOvr>
    <a:masterClrMapping/>
  </p:clrMapOvr>
  <p:transition spd="slow">
    <p:randomBar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Smokeless Tobacco</a:t>
            </a:r>
            <a:endParaRPr lang="en-US" dirty="0"/>
          </a:p>
        </p:txBody>
      </p:sp>
      <p:sp>
        <p:nvSpPr>
          <p:cNvPr id="3" name="Content Placeholder 2"/>
          <p:cNvSpPr>
            <a:spLocks noGrp="1"/>
          </p:cNvSpPr>
          <p:nvPr>
            <p:ph idx="1"/>
          </p:nvPr>
        </p:nvSpPr>
        <p:spPr/>
        <p:txBody>
          <a:bodyPr/>
          <a:lstStyle/>
          <a:p>
            <a:r>
              <a:rPr lang="en-US" dirty="0" smtClean="0"/>
              <a:t>Using smokeless tobacco also irritates the sensitive tissues of the mouth, causing </a:t>
            </a:r>
            <a:r>
              <a:rPr lang="en-US" i="1" dirty="0" smtClean="0"/>
              <a:t>leukoplakia.</a:t>
            </a:r>
          </a:p>
          <a:p>
            <a:endParaRPr lang="en-US" i="1" dirty="0"/>
          </a:p>
          <a:p>
            <a:r>
              <a:rPr lang="en-US" b="1" u="sng" dirty="0" smtClean="0"/>
              <a:t>Leukoplakia-</a:t>
            </a:r>
            <a:r>
              <a:rPr lang="en-US" dirty="0" smtClean="0"/>
              <a:t> thickened, white, leathery-looking spots on the inside of the mouth that can develop into oral cancer.</a:t>
            </a:r>
          </a:p>
          <a:p>
            <a:endParaRPr lang="en-US" dirty="0"/>
          </a:p>
          <a:p>
            <a:endParaRPr lang="en-US" dirty="0" smtClean="0"/>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4745692"/>
            <a:ext cx="2895600" cy="19694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4999800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9800" y="609600"/>
            <a:ext cx="2876550" cy="34786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152400"/>
            <a:ext cx="4000500" cy="25603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4267200"/>
            <a:ext cx="2533650" cy="1800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05200" y="2962152"/>
            <a:ext cx="15240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7"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10400" y="4105152"/>
            <a:ext cx="1743075"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8"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99203" y="4762377"/>
            <a:ext cx="2314575" cy="1971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4076700" y="685799"/>
            <a:ext cx="2095500" cy="1569660"/>
          </a:xfrm>
          <a:prstGeom prst="rect">
            <a:avLst/>
          </a:prstGeom>
          <a:noFill/>
        </p:spPr>
        <p:txBody>
          <a:bodyPr wrap="square" rtlCol="0">
            <a:spAutoFit/>
          </a:bodyPr>
          <a:lstStyle/>
          <a:p>
            <a:r>
              <a:rPr lang="en-US" sz="3200" b="1" i="1" dirty="0" smtClean="0"/>
              <a:t>Effects of Smokeless Tobacco</a:t>
            </a:r>
            <a:endParaRPr lang="en-US" sz="3200" b="1" i="1" dirty="0"/>
          </a:p>
        </p:txBody>
      </p:sp>
    </p:spTree>
    <p:extLst>
      <p:ext uri="{BB962C8B-B14F-4D97-AF65-F5344CB8AC3E}">
        <p14:creationId xmlns:p14="http://schemas.microsoft.com/office/powerpoint/2010/main" val="336935196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Long-Term Effects of Tobacco Use</a:t>
            </a:r>
            <a:endParaRPr lang="en-US" dirty="0"/>
          </a:p>
        </p:txBody>
      </p:sp>
      <p:sp>
        <p:nvSpPr>
          <p:cNvPr id="3" name="Content Placeholder 2"/>
          <p:cNvSpPr>
            <a:spLocks noGrp="1"/>
          </p:cNvSpPr>
          <p:nvPr>
            <p:ph idx="1"/>
          </p:nvPr>
        </p:nvSpPr>
        <p:spPr/>
        <p:txBody>
          <a:bodyPr>
            <a:normAutofit fontScale="85000" lnSpcReduction="20000"/>
          </a:bodyPr>
          <a:lstStyle/>
          <a:p>
            <a:r>
              <a:rPr lang="en-US" b="1" u="sng" dirty="0" smtClean="0"/>
              <a:t>Chronic Bronchitis- </a:t>
            </a:r>
            <a:r>
              <a:rPr lang="en-US" dirty="0" smtClean="0"/>
              <a:t>the cilia in the bronchi become so damaged that they are useless.  This leads to chronic coughing and excessive mucus secretion.</a:t>
            </a:r>
          </a:p>
          <a:p>
            <a:pPr marL="118872" indent="0">
              <a:buNone/>
            </a:pPr>
            <a:endParaRPr lang="en-US" dirty="0" smtClean="0"/>
          </a:p>
          <a:p>
            <a:r>
              <a:rPr lang="en-US" b="1" u="sng" dirty="0" smtClean="0"/>
              <a:t>Lung Cancer- </a:t>
            </a:r>
            <a:r>
              <a:rPr lang="en-US" dirty="0" smtClean="0"/>
              <a:t>can develop when the cilia in the bronchi are destroyed, and extra mucus cannot be expelled.  Cancerous cells multiply, block the bronchi, and move to the lungs.  90% of Lung Cancer deaths are from smoking.</a:t>
            </a:r>
          </a:p>
          <a:p>
            <a:pPr marL="118872" indent="0">
              <a:buNone/>
            </a:pPr>
            <a:endParaRPr lang="en-US" dirty="0" smtClean="0"/>
          </a:p>
          <a:p>
            <a:r>
              <a:rPr lang="en-US" b="1" u="sng" dirty="0"/>
              <a:t>Emphysema-</a:t>
            </a:r>
            <a:r>
              <a:rPr lang="en-US" dirty="0"/>
              <a:t> a disease that destroys the tiny air sacs in the lungs.  Someone with advanced emphysema uses 80% of their energy just to breathe!</a:t>
            </a:r>
          </a:p>
          <a:p>
            <a:pPr marL="118872" indent="0">
              <a:buNone/>
            </a:pPr>
            <a:endParaRPr lang="en-US" dirty="0" smtClean="0"/>
          </a:p>
          <a:p>
            <a:pPr marL="118872" indent="0">
              <a:buNone/>
            </a:pPr>
            <a:endParaRPr lang="en-US" dirty="0" smtClean="0"/>
          </a:p>
        </p:txBody>
      </p:sp>
    </p:spTree>
    <p:extLst>
      <p:ext uri="{BB962C8B-B14F-4D97-AF65-F5344CB8AC3E}">
        <p14:creationId xmlns:p14="http://schemas.microsoft.com/office/powerpoint/2010/main" val="2596276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Long-Term Effects of Tobacco Use</a:t>
            </a:r>
          </a:p>
        </p:txBody>
      </p:sp>
      <p:sp>
        <p:nvSpPr>
          <p:cNvPr id="3" name="Content Placeholder 2"/>
          <p:cNvSpPr>
            <a:spLocks noGrp="1"/>
          </p:cNvSpPr>
          <p:nvPr>
            <p:ph idx="1"/>
          </p:nvPr>
        </p:nvSpPr>
        <p:spPr/>
        <p:txBody>
          <a:bodyPr>
            <a:normAutofit fontScale="92500" lnSpcReduction="20000"/>
          </a:bodyPr>
          <a:lstStyle/>
          <a:p>
            <a:r>
              <a:rPr lang="en-US" b="1" u="sng" dirty="0"/>
              <a:t>Coronary Heart Disease &amp; Stroke- </a:t>
            </a:r>
            <a:r>
              <a:rPr lang="en-US" dirty="0"/>
              <a:t>Nicotine constricts blood vessels, which cuts down on blood flow to the body’s limbs.  </a:t>
            </a:r>
            <a:endParaRPr lang="en-US" dirty="0" smtClean="0"/>
          </a:p>
          <a:p>
            <a:pPr marL="118872" indent="0">
              <a:buNone/>
            </a:pPr>
            <a:endParaRPr lang="en-US" dirty="0"/>
          </a:p>
          <a:p>
            <a:pPr lvl="2"/>
            <a:r>
              <a:rPr lang="en-US" dirty="0"/>
              <a:t>Nicotine also contributes to plaque buildup in the blood vessels which can lead to hardened arteries, called </a:t>
            </a:r>
            <a:r>
              <a:rPr lang="en-US" b="1" i="1" dirty="0"/>
              <a:t>arteriosclerosis</a:t>
            </a:r>
            <a:r>
              <a:rPr lang="en-US" b="1" dirty="0"/>
              <a:t>.  </a:t>
            </a:r>
            <a:r>
              <a:rPr lang="en-US" dirty="0"/>
              <a:t>Arteries become clogged, increasing the risk for heart attack and stroke</a:t>
            </a:r>
            <a:r>
              <a:rPr lang="en-US" dirty="0" smtClean="0"/>
              <a:t>.</a:t>
            </a:r>
          </a:p>
          <a:p>
            <a:pPr marL="768096" lvl="2" indent="0">
              <a:buNone/>
            </a:pPr>
            <a:endParaRPr lang="en-US" dirty="0"/>
          </a:p>
          <a:p>
            <a:pPr marL="768096" lvl="2" indent="0">
              <a:buNone/>
            </a:pPr>
            <a:endParaRPr lang="en-US" dirty="0"/>
          </a:p>
          <a:p>
            <a:r>
              <a:rPr lang="en-US" b="1" u="sng" dirty="0"/>
              <a:t>A Weakened Immune </a:t>
            </a:r>
            <a:r>
              <a:rPr lang="en-US" b="1" u="sng" dirty="0" smtClean="0"/>
              <a:t>System- </a:t>
            </a:r>
            <a:r>
              <a:rPr lang="en-US" dirty="0" smtClean="0"/>
              <a:t>long-term tobacco use makes the body more vulnerable to disease.</a:t>
            </a:r>
            <a:endParaRPr lang="en-US" dirty="0"/>
          </a:p>
          <a:p>
            <a:pPr marL="118872" indent="0">
              <a:buNone/>
            </a:pPr>
            <a:endParaRPr lang="en-US" dirty="0"/>
          </a:p>
        </p:txBody>
      </p:sp>
      <p:pic>
        <p:nvPicPr>
          <p:cNvPr id="3074" name="Picture 2" descr="C:\Users\kate.jenis\AppData\Local\Microsoft\Windows\Temporary Internet Files\Content.IE5\74J1XE8D\MC900432423[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91400" y="3921242"/>
            <a:ext cx="1752600" cy="16159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6886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Effects of Tobacco</a:t>
            </a:r>
            <a:endParaRPr lang="en-US" dirty="0"/>
          </a:p>
        </p:txBody>
      </p:sp>
      <p:sp>
        <p:nvSpPr>
          <p:cNvPr id="3" name="Content Placeholder 2"/>
          <p:cNvSpPr>
            <a:spLocks noGrp="1"/>
          </p:cNvSpPr>
          <p:nvPr>
            <p:ph idx="1"/>
          </p:nvPr>
        </p:nvSpPr>
        <p:spPr/>
        <p:txBody>
          <a:bodyPr/>
          <a:lstStyle/>
          <a:p>
            <a:pPr marL="118872" indent="0">
              <a:buNone/>
            </a:pPr>
            <a:r>
              <a:rPr lang="en-US" dirty="0">
                <a:hlinkClick r:id="rId2"/>
              </a:rPr>
              <a:t>http://</a:t>
            </a:r>
            <a:r>
              <a:rPr lang="en-US" dirty="0" smtClean="0">
                <a:hlinkClick r:id="rId2"/>
              </a:rPr>
              <a:t>www.youtube.com/watch?v=TqqApcqKcY0</a:t>
            </a:r>
            <a:endParaRPr lang="en-US" dirty="0" smtClean="0"/>
          </a:p>
          <a:p>
            <a:pPr marL="118872" indent="0">
              <a:buNone/>
            </a:pPr>
            <a:endParaRPr lang="en-US"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3189111"/>
            <a:ext cx="5768789" cy="2971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32543497"/>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Interactive Biopsy</a:t>
            </a:r>
            <a:endParaRPr lang="en-US" dirty="0"/>
          </a:p>
        </p:txBody>
      </p:sp>
      <p:sp>
        <p:nvSpPr>
          <p:cNvPr id="3" name="Content Placeholder 2"/>
          <p:cNvSpPr>
            <a:spLocks noGrp="1"/>
          </p:cNvSpPr>
          <p:nvPr>
            <p:ph idx="1"/>
          </p:nvPr>
        </p:nvSpPr>
        <p:spPr/>
        <p:txBody>
          <a:bodyPr/>
          <a:lstStyle/>
          <a:p>
            <a:pPr marL="118872" indent="0">
              <a:buNone/>
            </a:pPr>
            <a:endParaRPr lang="en-US" dirty="0" smtClean="0">
              <a:hlinkClick r:id="rId2"/>
            </a:endParaRPr>
          </a:p>
          <a:p>
            <a:pPr marL="118872" indent="0">
              <a:buNone/>
            </a:pPr>
            <a:r>
              <a:rPr lang="en-US" dirty="0" smtClean="0">
                <a:hlinkClick r:id="rId2"/>
              </a:rPr>
              <a:t>http</a:t>
            </a:r>
            <a:r>
              <a:rPr lang="en-US" dirty="0">
                <a:hlinkClick r:id="rId2"/>
              </a:rPr>
              <a:t>://</a:t>
            </a:r>
            <a:r>
              <a:rPr lang="en-US" dirty="0" smtClean="0">
                <a:hlinkClick r:id="rId2"/>
              </a:rPr>
              <a:t>www.oxygen.org.au/games/InteractiveBiopsy/default.asp</a:t>
            </a:r>
            <a:endParaRPr lang="en-US" dirty="0" smtClean="0"/>
          </a:p>
          <a:p>
            <a:pPr marL="118872" indent="0">
              <a:buNone/>
            </a:pPr>
            <a:endParaRPr lang="en-US" dirty="0"/>
          </a:p>
          <a:p>
            <a:pPr marL="118872" indent="0">
              <a:buNone/>
            </a:pPr>
            <a:r>
              <a:rPr lang="en-US" dirty="0"/>
              <a:t>Use a </a:t>
            </a:r>
            <a:r>
              <a:rPr lang="en-US" dirty="0" smtClean="0"/>
              <a:t>scalpel, </a:t>
            </a:r>
            <a:r>
              <a:rPr lang="en-US" dirty="0"/>
              <a:t>syringe or tweezers to take body samples and see why this tobacco user may have </a:t>
            </a:r>
            <a:r>
              <a:rPr lang="en-US" dirty="0" smtClean="0"/>
              <a:t>died.</a:t>
            </a:r>
            <a:endParaRPr lang="en-US" dirty="0"/>
          </a:p>
        </p:txBody>
      </p:sp>
    </p:spTree>
    <p:extLst>
      <p:ext uri="{BB962C8B-B14F-4D97-AF65-F5344CB8AC3E}">
        <p14:creationId xmlns:p14="http://schemas.microsoft.com/office/powerpoint/2010/main" val="26265192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Other Consequences of Tobacco Use</a:t>
            </a:r>
            <a:endParaRPr lang="en-US" dirty="0"/>
          </a:p>
        </p:txBody>
      </p:sp>
      <p:sp>
        <p:nvSpPr>
          <p:cNvPr id="3" name="Content Placeholder 2"/>
          <p:cNvSpPr>
            <a:spLocks noGrp="1"/>
          </p:cNvSpPr>
          <p:nvPr>
            <p:ph idx="1"/>
          </p:nvPr>
        </p:nvSpPr>
        <p:spPr/>
        <p:txBody>
          <a:bodyPr>
            <a:normAutofit/>
          </a:bodyPr>
          <a:lstStyle/>
          <a:p>
            <a:r>
              <a:rPr lang="en-US" b="1" dirty="0" smtClean="0"/>
              <a:t>Costs to society.  </a:t>
            </a:r>
            <a:r>
              <a:rPr lang="en-US" dirty="0" smtClean="0"/>
              <a:t>Tobacco-related illnesses cost the United States about $165 billion each year.  Productivity suffers when smokers call in sick due to tobacco-related illnesses.</a:t>
            </a:r>
          </a:p>
          <a:p>
            <a:pPr marL="118872" indent="0">
              <a:buNone/>
            </a:pPr>
            <a:endParaRPr lang="en-US" dirty="0" smtClean="0"/>
          </a:p>
          <a:p>
            <a:r>
              <a:rPr lang="en-US" b="1" dirty="0" smtClean="0"/>
              <a:t>Costs to individuals.  </a:t>
            </a:r>
            <a:r>
              <a:rPr lang="en-US" dirty="0" smtClean="0"/>
              <a:t>A person smoking one pack of cigarettes a day will spend $1700/year in North Carolina at $4.64/pack.  Other states much higher- NY $11.90/pack-$4400/year!</a:t>
            </a:r>
          </a:p>
          <a:p>
            <a:pPr marL="118872" indent="0">
              <a:buNone/>
            </a:pPr>
            <a:endParaRPr lang="en-US" dirty="0"/>
          </a:p>
        </p:txBody>
      </p:sp>
      <p:pic>
        <p:nvPicPr>
          <p:cNvPr id="8194" name="Picture 2" descr="C:\Users\kate.jenis\AppData\Local\Microsoft\Windows\Temporary Internet Files\Content.IE5\JJO2PU03\MP900404926[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990600"/>
            <a:ext cx="1295401" cy="925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649780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Think, Pair, Share</a:t>
            </a:r>
            <a:endParaRPr lang="en-US" dirty="0"/>
          </a:p>
        </p:txBody>
      </p:sp>
      <p:sp>
        <p:nvSpPr>
          <p:cNvPr id="3" name="Content Placeholder 2"/>
          <p:cNvSpPr>
            <a:spLocks noGrp="1"/>
          </p:cNvSpPr>
          <p:nvPr>
            <p:ph idx="1"/>
          </p:nvPr>
        </p:nvSpPr>
        <p:spPr/>
        <p:txBody>
          <a:bodyPr/>
          <a:lstStyle/>
          <a:p>
            <a:r>
              <a:rPr lang="en-US" dirty="0" smtClean="0"/>
              <a:t>Why do you think some teens begin to use tobacco?</a:t>
            </a:r>
          </a:p>
          <a:p>
            <a:endParaRPr lang="en-US" dirty="0"/>
          </a:p>
          <a:p>
            <a:pPr marL="118872" indent="0">
              <a:buNone/>
            </a:pPr>
            <a:r>
              <a:rPr lang="en-US" dirty="0" smtClean="0"/>
              <a:t>Discuss with a neighbor and be ready to share your opinions!</a:t>
            </a:r>
            <a:endParaRPr lang="en-US" dirty="0"/>
          </a:p>
        </p:txBody>
      </p:sp>
      <p:pic>
        <p:nvPicPr>
          <p:cNvPr id="7170" name="Picture 2" descr="C:\Users\kate.jenis\AppData\Local\Microsoft\Windows\Temporary Internet Files\Content.IE5\WYLJJ0EO\MP900446579[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3925225"/>
            <a:ext cx="3790528" cy="29271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0565054"/>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Teen Tobacco Use</a:t>
            </a:r>
            <a:endParaRPr lang="en-US" dirty="0"/>
          </a:p>
        </p:txBody>
      </p:sp>
      <p:sp>
        <p:nvSpPr>
          <p:cNvPr id="3" name="Content Placeholder 2"/>
          <p:cNvSpPr>
            <a:spLocks noGrp="1"/>
          </p:cNvSpPr>
          <p:nvPr>
            <p:ph sz="half" idx="1"/>
          </p:nvPr>
        </p:nvSpPr>
        <p:spPr/>
        <p:txBody>
          <a:bodyPr>
            <a:normAutofit fontScale="70000" lnSpcReduction="20000"/>
          </a:bodyPr>
          <a:lstStyle/>
          <a:p>
            <a:pPr marL="118872" indent="0">
              <a:buNone/>
            </a:pPr>
            <a:r>
              <a:rPr lang="en-US" sz="5700" b="1" dirty="0" smtClean="0"/>
              <a:t>Why Some Teens Use Tobacco:</a:t>
            </a:r>
          </a:p>
          <a:p>
            <a:pPr marL="118872" indent="0">
              <a:buNone/>
            </a:pPr>
            <a:endParaRPr lang="en-US" sz="3800" dirty="0" smtClean="0"/>
          </a:p>
          <a:p>
            <a:pPr marL="118872" indent="0">
              <a:buNone/>
            </a:pPr>
            <a:endParaRPr lang="en-US" sz="3800" dirty="0"/>
          </a:p>
          <a:p>
            <a:pPr marL="118872" indent="0">
              <a:buNone/>
            </a:pPr>
            <a:endParaRPr lang="en-US" sz="3800" dirty="0" smtClean="0"/>
          </a:p>
          <a:p>
            <a:r>
              <a:rPr lang="en-US" sz="3800" dirty="0" smtClean="0"/>
              <a:t>Will help lose weight</a:t>
            </a:r>
          </a:p>
          <a:p>
            <a:r>
              <a:rPr lang="en-US" sz="3800" dirty="0" smtClean="0"/>
              <a:t>Will make them look mature/independent</a:t>
            </a:r>
          </a:p>
          <a:p>
            <a:r>
              <a:rPr lang="en-US" sz="3800" dirty="0" smtClean="0"/>
              <a:t>Media Images- movies, TV, celebrities</a:t>
            </a:r>
          </a:p>
          <a:p>
            <a:r>
              <a:rPr lang="en-US" sz="3800" dirty="0" smtClean="0"/>
              <a:t>Peer pressure</a:t>
            </a:r>
          </a:p>
        </p:txBody>
      </p:sp>
      <p:sp>
        <p:nvSpPr>
          <p:cNvPr id="4" name="Content Placeholder 3"/>
          <p:cNvSpPr>
            <a:spLocks noGrp="1"/>
          </p:cNvSpPr>
          <p:nvPr>
            <p:ph sz="half" idx="2"/>
          </p:nvPr>
        </p:nvSpPr>
        <p:spPr/>
        <p:txBody>
          <a:bodyPr>
            <a:normAutofit fontScale="70000" lnSpcReduction="20000"/>
          </a:bodyPr>
          <a:lstStyle/>
          <a:p>
            <a:pPr marL="118872" indent="0">
              <a:buNone/>
            </a:pPr>
            <a:r>
              <a:rPr lang="en-US" sz="4600" b="1" dirty="0" smtClean="0"/>
              <a:t>Teen Tobacco Use is Reduced compared to the past!  </a:t>
            </a:r>
          </a:p>
          <a:p>
            <a:pPr marL="118872" indent="0">
              <a:buNone/>
            </a:pPr>
            <a:r>
              <a:rPr lang="en-US" sz="4600" b="1" i="1" dirty="0" smtClean="0"/>
              <a:t>35% in 1995 to 22% in 2005.</a:t>
            </a:r>
          </a:p>
          <a:p>
            <a:pPr marL="118872" indent="0">
              <a:buNone/>
            </a:pPr>
            <a:endParaRPr lang="en-US" b="1" dirty="0"/>
          </a:p>
          <a:p>
            <a:r>
              <a:rPr lang="en-US" dirty="0" smtClean="0"/>
              <a:t>Tobacco legislation in 1998 made it illegal to aim advertisements at young people</a:t>
            </a:r>
          </a:p>
          <a:p>
            <a:r>
              <a:rPr lang="en-US" dirty="0" smtClean="0"/>
              <a:t>No-smoking policies in public places</a:t>
            </a:r>
          </a:p>
          <a:p>
            <a:r>
              <a:rPr lang="en-US" dirty="0" smtClean="0"/>
              <a:t>Increased family values towards tobacco use</a:t>
            </a:r>
          </a:p>
          <a:p>
            <a:r>
              <a:rPr lang="en-US" dirty="0" smtClean="0"/>
              <a:t>Increased knowledge about health risks</a:t>
            </a:r>
          </a:p>
          <a:p>
            <a:endParaRPr lang="en-US" dirty="0"/>
          </a:p>
        </p:txBody>
      </p:sp>
      <p:pic>
        <p:nvPicPr>
          <p:cNvPr id="9218" name="Picture 2" descr="C:\Users\kate.jenis\AppData\Local\Microsoft\Windows\Temporary Internet Files\Content.IE5\ZDP77H5I\MC900053956[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39000" y="152400"/>
            <a:ext cx="1732483" cy="16793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935777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 calcmode="lin" valueType="num">
                                      <p:cBhvr additive="base">
                                        <p:cTn id="7"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anim calcmode="lin" valueType="num">
                                      <p:cBhvr additive="base">
                                        <p:cTn id="1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anim calcmode="lin" valueType="num">
                                      <p:cBhvr additive="base">
                                        <p:cTn id="15"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5" end="5"/>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anim calcmode="lin" valueType="num">
                                      <p:cBhvr additive="base">
                                        <p:cTn id="19"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Secondhand Smoke/Environmental Tobacco Smoke</a:t>
            </a:r>
            <a:endParaRPr lang="en-US" dirty="0"/>
          </a:p>
        </p:txBody>
      </p:sp>
      <p:sp>
        <p:nvSpPr>
          <p:cNvPr id="3" name="Content Placeholder 2"/>
          <p:cNvSpPr>
            <a:spLocks noGrp="1"/>
          </p:cNvSpPr>
          <p:nvPr>
            <p:ph idx="1"/>
          </p:nvPr>
        </p:nvSpPr>
        <p:spPr/>
        <p:txBody>
          <a:bodyPr/>
          <a:lstStyle/>
          <a:p>
            <a:pPr marL="118872" indent="0">
              <a:buNone/>
            </a:pPr>
            <a:r>
              <a:rPr lang="en-US" b="1" u="sng" dirty="0" smtClean="0"/>
              <a:t>Secondhand Smoke/Environmental Tobacco Smoke-</a:t>
            </a:r>
            <a:r>
              <a:rPr lang="en-US" dirty="0" smtClean="0"/>
              <a:t> air that has been contaminated by tobacco smoke.</a:t>
            </a:r>
          </a:p>
          <a:p>
            <a:pPr marL="118872" indent="0">
              <a:buNone/>
            </a:pPr>
            <a:endParaRPr lang="en-US" dirty="0" smtClean="0"/>
          </a:p>
          <a:p>
            <a:r>
              <a:rPr lang="en-US" dirty="0" smtClean="0"/>
              <a:t>This smoke is make up from smoke exhaled from the lungs of a smoker as well as smoke from the burning end of the smoked product.</a:t>
            </a:r>
            <a:endParaRPr lang="en-US" dirty="0"/>
          </a:p>
        </p:txBody>
      </p:sp>
    </p:spTree>
    <p:extLst>
      <p:ext uri="{BB962C8B-B14F-4D97-AF65-F5344CB8AC3E}">
        <p14:creationId xmlns:p14="http://schemas.microsoft.com/office/powerpoint/2010/main" val="12729320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Health Risks to Unborn Children and Infants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Smoking while pregnant can seriously harm the developing fetus!</a:t>
            </a:r>
          </a:p>
          <a:p>
            <a:pPr marL="118872" indent="0">
              <a:buNone/>
            </a:pPr>
            <a:endParaRPr lang="en-US" dirty="0" smtClean="0"/>
          </a:p>
          <a:p>
            <a:pPr lvl="1"/>
            <a:r>
              <a:rPr lang="en-US" dirty="0" smtClean="0"/>
              <a:t>Nicotine passes through the placenta, constricting the blood vessels of the fetus.  </a:t>
            </a:r>
          </a:p>
          <a:p>
            <a:pPr lvl="1"/>
            <a:r>
              <a:rPr lang="en-US" dirty="0" smtClean="0"/>
              <a:t>Carbon monoxide reduces the oxygen levels in the blood of the mother and the fetus.</a:t>
            </a:r>
          </a:p>
          <a:p>
            <a:pPr lvl="1"/>
            <a:r>
              <a:rPr lang="en-US" dirty="0" smtClean="0"/>
              <a:t>This increases the risk of impaired fetal growth, miscarriage, prenatal death, premature delivery, low birth weight, deformities and stillbirths.</a:t>
            </a:r>
          </a:p>
          <a:p>
            <a:pPr lvl="1"/>
            <a:r>
              <a:rPr lang="en-US" dirty="0" smtClean="0"/>
              <a:t>Babies of smoking mothers are more likely to die of Sudden Infant Death Syndrome (SIDS)</a:t>
            </a:r>
          </a:p>
          <a:p>
            <a:pPr lvl="1"/>
            <a:r>
              <a:rPr lang="en-US" dirty="0" smtClean="0"/>
              <a:t>Infants exposed to Second-hand smoke after birth are twice as likely to die of SIDS.</a:t>
            </a:r>
          </a:p>
        </p:txBody>
      </p:sp>
      <p:pic>
        <p:nvPicPr>
          <p:cNvPr id="10242" name="Picture 2" descr="C:\Users\kate.jenis\AppData\Local\Microsoft\Windows\Temporary Internet Files\Content.IE5\MO3FAFUL\MP90040936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72400" y="762111"/>
            <a:ext cx="1357489" cy="20352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795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barn(inVertical)">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arn(inVertical)">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barn(inVertical)">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barn(inVertical)">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Health Risks to Young Children</a:t>
            </a:r>
            <a:endParaRPr lang="en-US" dirty="0"/>
          </a:p>
        </p:txBody>
      </p:sp>
      <p:sp>
        <p:nvSpPr>
          <p:cNvPr id="3" name="Content Placeholder 2"/>
          <p:cNvSpPr>
            <a:spLocks noGrp="1"/>
          </p:cNvSpPr>
          <p:nvPr>
            <p:ph idx="1"/>
          </p:nvPr>
        </p:nvSpPr>
        <p:spPr/>
        <p:txBody>
          <a:bodyPr>
            <a:normAutofit fontScale="92500" lnSpcReduction="20000"/>
          </a:bodyPr>
          <a:lstStyle/>
          <a:p>
            <a:pPr marL="118872" indent="0">
              <a:buNone/>
            </a:pPr>
            <a:r>
              <a:rPr lang="en-US" dirty="0" smtClean="0"/>
              <a:t>Young children are especially at risk to Secondhand smoke.</a:t>
            </a:r>
          </a:p>
          <a:p>
            <a:pPr marL="118872" indent="0">
              <a:buNone/>
            </a:pPr>
            <a:endParaRPr lang="en-US" dirty="0" smtClean="0"/>
          </a:p>
          <a:p>
            <a:r>
              <a:rPr lang="en-US" dirty="0" smtClean="0"/>
              <a:t>Children of smokers tend to have a higher incidence of sore throats, ear infections, and upper respiratory problems.</a:t>
            </a:r>
          </a:p>
          <a:p>
            <a:r>
              <a:rPr lang="en-US" dirty="0" smtClean="0"/>
              <a:t>Secondhand smoke can slow lung development.  They will have weaker lungs than children of non-smokers.</a:t>
            </a:r>
          </a:p>
          <a:p>
            <a:r>
              <a:rPr lang="en-US" dirty="0" smtClean="0"/>
              <a:t>Children of smokers are more than twice as likely to smoke themselves.</a:t>
            </a:r>
            <a:endParaRPr lang="en-US" dirty="0"/>
          </a:p>
        </p:txBody>
      </p:sp>
      <p:pic>
        <p:nvPicPr>
          <p:cNvPr id="12290" name="Picture 2" descr="C:\Users\kate.jenis\AppData\Local\Microsoft\Windows\Temporary Internet Files\Content.IE5\3MTV7F9K\MP900422768[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62800" y="1066800"/>
            <a:ext cx="1981200" cy="198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36770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Partner Writing Activity</a:t>
            </a:r>
            <a:endParaRPr lang="en-US" dirty="0"/>
          </a:p>
        </p:txBody>
      </p:sp>
      <p:sp>
        <p:nvSpPr>
          <p:cNvPr id="3" name="Content Placeholder 2"/>
          <p:cNvSpPr>
            <a:spLocks noGrp="1"/>
          </p:cNvSpPr>
          <p:nvPr>
            <p:ph idx="1"/>
          </p:nvPr>
        </p:nvSpPr>
        <p:spPr/>
        <p:txBody>
          <a:bodyPr>
            <a:normAutofit fontScale="92500" lnSpcReduction="20000"/>
          </a:bodyPr>
          <a:lstStyle/>
          <a:p>
            <a:pPr marL="118872" indent="0">
              <a:buNone/>
            </a:pPr>
            <a:r>
              <a:rPr lang="en-US" b="1" u="sng" dirty="0" smtClean="0"/>
              <a:t>Scenario:</a:t>
            </a:r>
          </a:p>
          <a:p>
            <a:pPr marL="118872" indent="0">
              <a:buNone/>
            </a:pPr>
            <a:r>
              <a:rPr lang="en-US" dirty="0" smtClean="0"/>
              <a:t>You have a cousin who is 25.  She is married and has just found out that she is pregnant.  This cousin, though, is a smoker.  </a:t>
            </a:r>
          </a:p>
          <a:p>
            <a:pPr marL="118872" indent="0">
              <a:buNone/>
            </a:pPr>
            <a:endParaRPr lang="en-US" i="1" dirty="0" smtClean="0"/>
          </a:p>
          <a:p>
            <a:pPr marL="118872" indent="0">
              <a:buNone/>
            </a:pPr>
            <a:r>
              <a:rPr lang="en-US" i="1" dirty="0" smtClean="0"/>
              <a:t>Compose a respectful but informative letter </a:t>
            </a:r>
            <a:r>
              <a:rPr lang="en-US" dirty="0" smtClean="0"/>
              <a:t>to your cousin about the harmful effects her smoking can have on the unborn baby, on the infant after birth and on the child as it gets older.  This letter should be at least ½ a page and includes risk factors for each life cycle (unborn, infant, child).  If you need a textbook, grab one!  </a:t>
            </a:r>
            <a:r>
              <a:rPr lang="en-US" dirty="0" smtClean="0">
                <a:sym typeface="Wingdings" panose="05000000000000000000" pitchFamily="2" charset="2"/>
              </a:rPr>
              <a:t></a:t>
            </a:r>
            <a:endParaRPr lang="en-US" dirty="0"/>
          </a:p>
        </p:txBody>
      </p:sp>
      <p:pic>
        <p:nvPicPr>
          <p:cNvPr id="11268" name="Picture 4" descr="C:\Users\kate.jenis\AppData\Local\Microsoft\Windows\Temporary Internet Files\Content.IE5\1TD8MM39\MC900431536[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199" y="76200"/>
            <a:ext cx="1782305" cy="175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5822698"/>
      </p:ext>
    </p:extLst>
  </p:cSld>
  <p:clrMapOvr>
    <a:masterClrMapping/>
  </p:clrMapOvr>
  <p:transition spd="slow">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Alcohol</a:t>
            </a:r>
            <a:endParaRPr lang="en-US" dirty="0"/>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3110863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Health Risks of Alcohol Use</a:t>
            </a:r>
            <a:endParaRPr lang="en-US" dirty="0"/>
          </a:p>
        </p:txBody>
      </p:sp>
      <p:sp>
        <p:nvSpPr>
          <p:cNvPr id="3" name="Content Placeholder 2"/>
          <p:cNvSpPr>
            <a:spLocks noGrp="1"/>
          </p:cNvSpPr>
          <p:nvPr>
            <p:ph idx="1"/>
          </p:nvPr>
        </p:nvSpPr>
        <p:spPr/>
        <p:txBody>
          <a:bodyPr/>
          <a:lstStyle/>
          <a:p>
            <a:pPr marL="118872" indent="0">
              <a:buNone/>
            </a:pPr>
            <a:r>
              <a:rPr lang="en-US" dirty="0" smtClean="0"/>
              <a:t>Alcohol is a </a:t>
            </a:r>
            <a:r>
              <a:rPr lang="en-US" b="1" i="1" dirty="0" smtClean="0"/>
              <a:t>depressant</a:t>
            </a:r>
            <a:r>
              <a:rPr lang="en-US" dirty="0" smtClean="0"/>
              <a:t>, a drug that slows the central nervous system.  </a:t>
            </a:r>
          </a:p>
          <a:p>
            <a:pPr marL="118872" indent="0">
              <a:buNone/>
            </a:pPr>
            <a:endParaRPr lang="en-US" dirty="0"/>
          </a:p>
          <a:p>
            <a:pPr marL="118872" indent="0">
              <a:buNone/>
            </a:pPr>
            <a:r>
              <a:rPr lang="en-US" dirty="0" smtClean="0"/>
              <a:t>Using Alcohol:</a:t>
            </a:r>
          </a:p>
          <a:p>
            <a:pPr marL="118872" indent="0">
              <a:buNone/>
            </a:pPr>
            <a:endParaRPr lang="en-US" dirty="0" smtClean="0"/>
          </a:p>
          <a:p>
            <a:r>
              <a:rPr lang="en-US" dirty="0" smtClean="0"/>
              <a:t>Slows reaction time</a:t>
            </a:r>
          </a:p>
          <a:p>
            <a:r>
              <a:rPr lang="en-US" dirty="0" smtClean="0"/>
              <a:t>Impairs vision</a:t>
            </a:r>
          </a:p>
          <a:p>
            <a:r>
              <a:rPr lang="en-US" dirty="0" smtClean="0"/>
              <a:t>Diminishes judgment</a:t>
            </a:r>
            <a:endParaRPr lang="en-US" dirty="0"/>
          </a:p>
          <a:p>
            <a:endParaRPr lang="en-US" dirty="0"/>
          </a:p>
        </p:txBody>
      </p:sp>
      <p:pic>
        <p:nvPicPr>
          <p:cNvPr id="13314" name="Picture 2" descr="C:\Users\kate.jenis\AppData\Local\Microsoft\Windows\Temporary Internet Files\Content.IE5\WYLJJ0EO\MP900400433[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1" y="2426736"/>
            <a:ext cx="3505200" cy="4431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6682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Factors that Influence Alcohol’s Effects</a:t>
            </a:r>
            <a:endParaRPr lang="en-US" dirty="0"/>
          </a:p>
        </p:txBody>
      </p:sp>
      <p:sp>
        <p:nvSpPr>
          <p:cNvPr id="3" name="Content Placeholder 2"/>
          <p:cNvSpPr>
            <a:spLocks noGrp="1"/>
          </p:cNvSpPr>
          <p:nvPr>
            <p:ph idx="1"/>
          </p:nvPr>
        </p:nvSpPr>
        <p:spPr/>
        <p:txBody>
          <a:bodyPr>
            <a:noAutofit/>
          </a:bodyPr>
          <a:lstStyle/>
          <a:p>
            <a:r>
              <a:rPr lang="en-US" sz="2000" b="1" dirty="0" smtClean="0"/>
              <a:t>Body Size.  </a:t>
            </a:r>
            <a:r>
              <a:rPr lang="en-US" sz="2000" dirty="0" smtClean="0"/>
              <a:t>Smaller people feel the effect of the same amount of alcohol faster than a larger person does.</a:t>
            </a:r>
          </a:p>
          <a:p>
            <a:pPr marL="118872" indent="0">
              <a:buNone/>
            </a:pPr>
            <a:endParaRPr lang="en-US" sz="2000" dirty="0" smtClean="0"/>
          </a:p>
          <a:p>
            <a:r>
              <a:rPr lang="en-US" sz="2000" b="1" dirty="0" smtClean="0"/>
              <a:t>Gender.  </a:t>
            </a:r>
            <a:r>
              <a:rPr lang="en-US" sz="2000" dirty="0" smtClean="0"/>
              <a:t>Alcohol moves into the bloodstream faster in females than males because females tend to have smaller bodies.</a:t>
            </a:r>
          </a:p>
          <a:p>
            <a:pPr marL="118872" indent="0">
              <a:buNone/>
            </a:pPr>
            <a:endParaRPr lang="en-US" sz="2000" dirty="0" smtClean="0"/>
          </a:p>
          <a:p>
            <a:r>
              <a:rPr lang="en-US" sz="2000" b="1" dirty="0" smtClean="0"/>
              <a:t>Food.  </a:t>
            </a:r>
            <a:r>
              <a:rPr lang="en-US" sz="2000" dirty="0" smtClean="0"/>
              <a:t>Food in the stomach slows down alcohol into the bloodstream.</a:t>
            </a:r>
          </a:p>
          <a:p>
            <a:pPr marL="118872" indent="0">
              <a:buNone/>
            </a:pPr>
            <a:endParaRPr lang="en-US" sz="2000" dirty="0" smtClean="0"/>
          </a:p>
          <a:p>
            <a:r>
              <a:rPr lang="en-US" sz="2000" b="1" dirty="0" smtClean="0"/>
              <a:t>Rate of Intake.  </a:t>
            </a:r>
            <a:r>
              <a:rPr lang="en-US" sz="2000" dirty="0" smtClean="0"/>
              <a:t>The faster the intake the faster the person becomes intoxicated.</a:t>
            </a:r>
          </a:p>
          <a:p>
            <a:pPr marL="118872" indent="0">
              <a:buNone/>
            </a:pPr>
            <a:endParaRPr lang="en-US" sz="2000" dirty="0" smtClean="0"/>
          </a:p>
          <a:p>
            <a:r>
              <a:rPr lang="en-US" sz="2000" b="1" dirty="0" smtClean="0"/>
              <a:t>Amount.  </a:t>
            </a:r>
            <a:r>
              <a:rPr lang="en-US" sz="2000" dirty="0" smtClean="0"/>
              <a:t>As the amount of alcohol consumed increases, the level of alcohol in the bloodstream rises.</a:t>
            </a:r>
          </a:p>
          <a:p>
            <a:pPr marL="118872" indent="0">
              <a:buNone/>
            </a:pPr>
            <a:endParaRPr lang="en-US" sz="2000" dirty="0" smtClean="0"/>
          </a:p>
          <a:p>
            <a:r>
              <a:rPr lang="en-US" sz="2000" b="1" dirty="0" smtClean="0"/>
              <a:t>Medicine.  </a:t>
            </a:r>
            <a:r>
              <a:rPr lang="en-US" sz="2000" dirty="0" smtClean="0"/>
              <a:t>Alcohol can interfere with the effects of medicines and some medicines can heighten the effects of alcohol.</a:t>
            </a:r>
          </a:p>
        </p:txBody>
      </p:sp>
      <p:pic>
        <p:nvPicPr>
          <p:cNvPr id="2050" name="Picture 2" descr="C:\Users\kate.jenis\AppData\Local\Microsoft\Windows\Temporary Internet Files\Content.IE5\NE4OX7EL\MC900319512[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35050" y="533400"/>
            <a:ext cx="1172261" cy="18150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642810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 calcmode="lin" valueType="num">
                                      <p:cBhvr additive="base">
                                        <p:cTn id="3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Long-Term Effects of Alcohol</a:t>
            </a:r>
            <a:endParaRPr lang="en-US" dirty="0"/>
          </a:p>
        </p:txBody>
      </p:sp>
      <p:sp>
        <p:nvSpPr>
          <p:cNvPr id="3" name="Content Placeholder 2"/>
          <p:cNvSpPr>
            <a:spLocks noGrp="1"/>
          </p:cNvSpPr>
          <p:nvPr>
            <p:ph idx="1"/>
          </p:nvPr>
        </p:nvSpPr>
        <p:spPr/>
        <p:txBody>
          <a:bodyPr>
            <a:normAutofit fontScale="85000" lnSpcReduction="20000"/>
          </a:bodyPr>
          <a:lstStyle/>
          <a:p>
            <a:pPr marL="118872" indent="0">
              <a:buNone/>
            </a:pPr>
            <a:r>
              <a:rPr lang="en-US" sz="3500" i="1" dirty="0" smtClean="0"/>
              <a:t>Alcohol use can have a long-term effect on a user’s physical, mental/emotional and social health! </a:t>
            </a:r>
          </a:p>
          <a:p>
            <a:pPr marL="118872" indent="0">
              <a:buNone/>
            </a:pPr>
            <a:endParaRPr lang="en-US" sz="3500" dirty="0"/>
          </a:p>
          <a:p>
            <a:pPr marL="118872" indent="0">
              <a:buNone/>
            </a:pPr>
            <a:r>
              <a:rPr lang="en-US" sz="3500" dirty="0" smtClean="0"/>
              <a:t>Excessive use over a long period of time can damage many body systems such as:</a:t>
            </a:r>
          </a:p>
          <a:p>
            <a:pPr marL="118872" indent="0">
              <a:buNone/>
            </a:pPr>
            <a:endParaRPr lang="en-US" dirty="0"/>
          </a:p>
          <a:p>
            <a:pPr marL="118872" indent="0">
              <a:buNone/>
            </a:pPr>
            <a:endParaRPr lang="en-US" dirty="0" smtClean="0"/>
          </a:p>
          <a:p>
            <a:r>
              <a:rPr lang="en-US" dirty="0" smtClean="0"/>
              <a:t>Damage to brain cells</a:t>
            </a:r>
          </a:p>
          <a:p>
            <a:r>
              <a:rPr lang="en-US" dirty="0" smtClean="0"/>
              <a:t>Increased blood pressure</a:t>
            </a:r>
          </a:p>
          <a:p>
            <a:r>
              <a:rPr lang="en-US" dirty="0" smtClean="0"/>
              <a:t>Buildup of fat calls in the liver</a:t>
            </a:r>
          </a:p>
          <a:p>
            <a:r>
              <a:rPr lang="en-US" dirty="0" smtClean="0"/>
              <a:t>Damage to the digestive lining of the stomach causing ulcers </a:t>
            </a:r>
          </a:p>
          <a:p>
            <a:r>
              <a:rPr lang="en-US" dirty="0" smtClean="0"/>
              <a:t>Destruction of the pancreas</a:t>
            </a:r>
            <a:endParaRPr lang="en-US" dirty="0"/>
          </a:p>
        </p:txBody>
      </p:sp>
      <p:pic>
        <p:nvPicPr>
          <p:cNvPr id="3074" name="Picture 2" descr="C:\Users\kate.jenis\AppData\Local\Microsoft\Windows\Temporary Internet Files\Content.IE5\3MTV7F9K\MC900444798[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69286" y="3231444"/>
            <a:ext cx="1694470" cy="21942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734227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Teens and Alcohol</a:t>
            </a:r>
            <a:endParaRPr lang="en-US" dirty="0"/>
          </a:p>
        </p:txBody>
      </p:sp>
      <p:sp>
        <p:nvSpPr>
          <p:cNvPr id="3" name="Content Placeholder 2"/>
          <p:cNvSpPr>
            <a:spLocks noGrp="1"/>
          </p:cNvSpPr>
          <p:nvPr>
            <p:ph idx="1"/>
          </p:nvPr>
        </p:nvSpPr>
        <p:spPr/>
        <p:txBody>
          <a:bodyPr>
            <a:noAutofit/>
          </a:bodyPr>
          <a:lstStyle/>
          <a:p>
            <a:r>
              <a:rPr lang="en-US" sz="5800" dirty="0" smtClean="0"/>
              <a:t>What percent of students in the United States do you think have consumed (aka tried) alcohol </a:t>
            </a:r>
            <a:r>
              <a:rPr lang="en-US" sz="5800" u="sng" dirty="0" smtClean="0"/>
              <a:t>by</a:t>
            </a:r>
            <a:r>
              <a:rPr lang="en-US" sz="5800" dirty="0" smtClean="0"/>
              <a:t> 8</a:t>
            </a:r>
            <a:r>
              <a:rPr lang="en-US" sz="5800" baseline="30000" dirty="0" smtClean="0"/>
              <a:t>th</a:t>
            </a:r>
            <a:r>
              <a:rPr lang="en-US" sz="5800" dirty="0" smtClean="0"/>
              <a:t> grade?</a:t>
            </a:r>
            <a:endParaRPr lang="en-US" sz="5800" dirty="0"/>
          </a:p>
        </p:txBody>
      </p:sp>
      <p:pic>
        <p:nvPicPr>
          <p:cNvPr id="4098" name="Picture 2" descr="C:\Users\kate.jenis\AppData\Local\Microsoft\Windows\Temporary Internet Files\Content.IE5\N6PJ0EIE\MC900195872[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86600" y="152400"/>
            <a:ext cx="1957730" cy="28120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438629"/>
      </p:ext>
    </p:extLst>
  </p:cSld>
  <p:clrMapOvr>
    <a:masterClrMapping/>
  </p:clrMapOvr>
  <p:transition spd="slow">
    <p:randomBar dir="vert"/>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Teens and Alcohol</a:t>
            </a:r>
            <a:endParaRPr lang="en-US" dirty="0"/>
          </a:p>
        </p:txBody>
      </p:sp>
      <p:sp>
        <p:nvSpPr>
          <p:cNvPr id="3" name="Content Placeholder 2"/>
          <p:cNvSpPr>
            <a:spLocks noGrp="1"/>
          </p:cNvSpPr>
          <p:nvPr>
            <p:ph idx="1"/>
          </p:nvPr>
        </p:nvSpPr>
        <p:spPr/>
        <p:txBody>
          <a:bodyPr>
            <a:normAutofit/>
          </a:bodyPr>
          <a:lstStyle/>
          <a:p>
            <a:pPr marL="118872" indent="0" algn="ctr">
              <a:buNone/>
            </a:pPr>
            <a:r>
              <a:rPr lang="en-US" sz="15000" dirty="0" smtClean="0"/>
              <a:t>41%</a:t>
            </a:r>
            <a:endParaRPr lang="en-US" sz="15000" dirty="0"/>
          </a:p>
        </p:txBody>
      </p:sp>
      <p:pic>
        <p:nvPicPr>
          <p:cNvPr id="5122" name="Picture 2" descr="C:\Users\kate.jenis\AppData\Local\Microsoft\Windows\Temporary Internet Files\Content.IE5\MX1JCEPB\MC90019593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29400" y="3756626"/>
            <a:ext cx="2187550" cy="2778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702689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Teens and Alcohol</a:t>
            </a:r>
          </a:p>
        </p:txBody>
      </p:sp>
      <p:sp>
        <p:nvSpPr>
          <p:cNvPr id="3" name="Content Placeholder 2"/>
          <p:cNvSpPr>
            <a:spLocks noGrp="1"/>
          </p:cNvSpPr>
          <p:nvPr>
            <p:ph idx="1"/>
          </p:nvPr>
        </p:nvSpPr>
        <p:spPr/>
        <p:txBody>
          <a:bodyPr>
            <a:noAutofit/>
          </a:bodyPr>
          <a:lstStyle/>
          <a:p>
            <a:r>
              <a:rPr lang="en-US" sz="5400" dirty="0" smtClean="0"/>
              <a:t>What percent of students in the United States say they have consumed alcohol by the time they graduated from High School?</a:t>
            </a:r>
            <a:endParaRPr lang="en-US" sz="5400" dirty="0"/>
          </a:p>
        </p:txBody>
      </p:sp>
    </p:spTree>
    <p:extLst>
      <p:ext uri="{BB962C8B-B14F-4D97-AF65-F5344CB8AC3E}">
        <p14:creationId xmlns:p14="http://schemas.microsoft.com/office/powerpoint/2010/main" val="13358754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Teens and Alcohol</a:t>
            </a:r>
          </a:p>
        </p:txBody>
      </p:sp>
      <p:sp>
        <p:nvSpPr>
          <p:cNvPr id="3" name="Content Placeholder 2"/>
          <p:cNvSpPr>
            <a:spLocks noGrp="1"/>
          </p:cNvSpPr>
          <p:nvPr>
            <p:ph idx="1"/>
          </p:nvPr>
        </p:nvSpPr>
        <p:spPr/>
        <p:txBody>
          <a:bodyPr>
            <a:normAutofit/>
          </a:bodyPr>
          <a:lstStyle/>
          <a:p>
            <a:pPr marL="118872" indent="0" algn="ctr">
              <a:buNone/>
            </a:pPr>
            <a:r>
              <a:rPr lang="en-US" sz="15000" dirty="0" smtClean="0"/>
              <a:t>75%</a:t>
            </a:r>
            <a:endParaRPr lang="en-US" sz="15000" dirty="0"/>
          </a:p>
        </p:txBody>
      </p:sp>
      <p:pic>
        <p:nvPicPr>
          <p:cNvPr id="6146" name="Picture 2" descr="C:\Users\kate.jenis\AppData\Local\Microsoft\Windows\Temporary Internet Files\Content.IE5\JJO2PU03\MC900015847[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24600" y="3897685"/>
            <a:ext cx="2796822" cy="28262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305386"/>
      </p:ext>
    </p:extLst>
  </p:cSld>
  <p:clrMapOvr>
    <a:masterClrMapping/>
  </p:clrMapOvr>
  <p:transition spd="slow">
    <p:wip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Situation</a:t>
            </a:r>
            <a:endParaRPr lang="en-US" dirty="0"/>
          </a:p>
        </p:txBody>
      </p:sp>
      <p:sp>
        <p:nvSpPr>
          <p:cNvPr id="3" name="Content Placeholder 2"/>
          <p:cNvSpPr>
            <a:spLocks noGrp="1"/>
          </p:cNvSpPr>
          <p:nvPr>
            <p:ph idx="1"/>
          </p:nvPr>
        </p:nvSpPr>
        <p:spPr/>
        <p:txBody>
          <a:bodyPr/>
          <a:lstStyle/>
          <a:p>
            <a:pPr marL="118872" indent="0">
              <a:buNone/>
            </a:pPr>
            <a:endParaRPr lang="en-US" dirty="0" smtClean="0">
              <a:hlinkClick r:id="rId2"/>
            </a:endParaRPr>
          </a:p>
          <a:p>
            <a:pPr marL="118872" indent="0">
              <a:buNone/>
            </a:pPr>
            <a:r>
              <a:rPr lang="en-US" dirty="0" smtClean="0">
                <a:hlinkClick r:id="rId2"/>
              </a:rPr>
              <a:t>http</a:t>
            </a:r>
            <a:r>
              <a:rPr lang="en-US" dirty="0">
                <a:hlinkClick r:id="rId2"/>
              </a:rPr>
              <a:t>://</a:t>
            </a:r>
            <a:r>
              <a:rPr lang="en-US" dirty="0" smtClean="0">
                <a:hlinkClick r:id="rId2"/>
              </a:rPr>
              <a:t>www.youtube.com/watch?v=TuFIyYKsmos</a:t>
            </a:r>
            <a:endParaRPr lang="en-US" dirty="0" smtClean="0"/>
          </a:p>
          <a:p>
            <a:pPr marL="118872" indent="0">
              <a:buNone/>
            </a:pPr>
            <a:endParaRPr lang="en-US" dirty="0"/>
          </a:p>
        </p:txBody>
      </p:sp>
    </p:spTree>
    <p:extLst>
      <p:ext uri="{BB962C8B-B14F-4D97-AF65-F5344CB8AC3E}">
        <p14:creationId xmlns:p14="http://schemas.microsoft.com/office/powerpoint/2010/main" val="180409884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Situation</a:t>
            </a:r>
            <a:endParaRPr lang="en-US" dirty="0"/>
          </a:p>
        </p:txBody>
      </p:sp>
      <p:sp>
        <p:nvSpPr>
          <p:cNvPr id="3" name="Content Placeholder 2"/>
          <p:cNvSpPr>
            <a:spLocks noGrp="1"/>
          </p:cNvSpPr>
          <p:nvPr>
            <p:ph idx="1"/>
          </p:nvPr>
        </p:nvSpPr>
        <p:spPr>
          <a:xfrm>
            <a:off x="457200" y="1524000"/>
            <a:ext cx="8229600" cy="5257799"/>
          </a:xfrm>
        </p:spPr>
        <p:txBody>
          <a:bodyPr>
            <a:normAutofit fontScale="55000" lnSpcReduction="20000"/>
          </a:bodyPr>
          <a:lstStyle/>
          <a:p>
            <a:pPr marL="118872" indent="0">
              <a:buNone/>
            </a:pPr>
            <a:r>
              <a:rPr lang="en-US" sz="4900" dirty="0" smtClean="0"/>
              <a:t>1.  	What could’ve Chrystal done to deal with the 	stress she was going through, in a healthy way?</a:t>
            </a:r>
          </a:p>
          <a:p>
            <a:pPr marL="118872" indent="0">
              <a:buNone/>
            </a:pPr>
            <a:endParaRPr lang="en-US" sz="4900" dirty="0" smtClean="0"/>
          </a:p>
          <a:p>
            <a:pPr marL="118872" indent="0">
              <a:buNone/>
            </a:pPr>
            <a:r>
              <a:rPr lang="en-US" sz="4900" dirty="0" smtClean="0"/>
              <a:t>2. 	Why </a:t>
            </a:r>
            <a:r>
              <a:rPr lang="en-US" sz="4900" dirty="0"/>
              <a:t>do you think that Chrystal took the pills that </a:t>
            </a:r>
            <a:r>
              <a:rPr lang="en-US" sz="4900" dirty="0" smtClean="0"/>
              <a:t>	were </a:t>
            </a:r>
            <a:r>
              <a:rPr lang="en-US" sz="4900" dirty="0"/>
              <a:t>handed over to her</a:t>
            </a:r>
            <a:r>
              <a:rPr lang="en-US" sz="4900" dirty="0" smtClean="0"/>
              <a:t>?</a:t>
            </a:r>
          </a:p>
          <a:p>
            <a:pPr marL="118872" indent="0">
              <a:buNone/>
            </a:pPr>
            <a:endParaRPr lang="en-US" sz="4900" dirty="0" smtClean="0"/>
          </a:p>
          <a:p>
            <a:pPr marL="118872" indent="0">
              <a:buNone/>
            </a:pPr>
            <a:r>
              <a:rPr lang="en-US" sz="4900" dirty="0" smtClean="0"/>
              <a:t>3. 	Why </a:t>
            </a:r>
            <a:r>
              <a:rPr lang="en-US" sz="4900" dirty="0"/>
              <a:t>do you think that Chrystal did not stop </a:t>
            </a:r>
            <a:r>
              <a:rPr lang="en-US" sz="4900" dirty="0" smtClean="0"/>
              <a:t>	drinking </a:t>
            </a:r>
            <a:r>
              <a:rPr lang="en-US" sz="4900" dirty="0"/>
              <a:t>once she started</a:t>
            </a:r>
            <a:r>
              <a:rPr lang="en-US" sz="4900" dirty="0" smtClean="0"/>
              <a:t>?</a:t>
            </a:r>
          </a:p>
          <a:p>
            <a:pPr marL="118872" indent="0">
              <a:buNone/>
            </a:pPr>
            <a:endParaRPr lang="en-US" sz="4900" dirty="0" smtClean="0"/>
          </a:p>
          <a:p>
            <a:pPr marL="118872" indent="0">
              <a:buNone/>
            </a:pPr>
            <a:r>
              <a:rPr lang="en-US" sz="4900" dirty="0" smtClean="0"/>
              <a:t>4. 	Why </a:t>
            </a:r>
            <a:r>
              <a:rPr lang="en-US" sz="4900" dirty="0"/>
              <a:t>do you think Chrystal’s friends did not notice </a:t>
            </a:r>
            <a:r>
              <a:rPr lang="en-US" sz="4900" dirty="0" smtClean="0"/>
              <a:t>	that </a:t>
            </a:r>
            <a:r>
              <a:rPr lang="en-US" sz="4900" dirty="0"/>
              <a:t>she was passed out</a:t>
            </a:r>
            <a:r>
              <a:rPr lang="en-US" sz="4900" dirty="0" smtClean="0"/>
              <a:t>?</a:t>
            </a:r>
          </a:p>
          <a:p>
            <a:pPr marL="118872" indent="0">
              <a:buNone/>
            </a:pPr>
            <a:endParaRPr lang="en-US" sz="4900" dirty="0" smtClean="0"/>
          </a:p>
          <a:p>
            <a:pPr marL="118872" indent="0">
              <a:buNone/>
            </a:pPr>
            <a:r>
              <a:rPr lang="en-US" sz="4900" dirty="0" smtClean="0"/>
              <a:t>5. 	Why </a:t>
            </a:r>
            <a:r>
              <a:rPr lang="en-US" sz="4900" dirty="0"/>
              <a:t>do you think that Chrystal’s friends did not </a:t>
            </a:r>
            <a:r>
              <a:rPr lang="en-US" sz="4900" dirty="0" smtClean="0"/>
              <a:t>	call </a:t>
            </a:r>
            <a:r>
              <a:rPr lang="en-US" sz="4900" dirty="0"/>
              <a:t>911</a:t>
            </a:r>
            <a:r>
              <a:rPr lang="en-US" sz="4900" dirty="0" smtClean="0"/>
              <a:t>?</a:t>
            </a:r>
            <a:endParaRPr lang="en-US" sz="4900" dirty="0"/>
          </a:p>
          <a:p>
            <a:pPr marL="1033272" indent="-914400">
              <a:buFont typeface="Wingdings 2"/>
              <a:buAutoNum type="arabicPeriod"/>
            </a:pPr>
            <a:endParaRPr lang="en-US" sz="4800" dirty="0"/>
          </a:p>
          <a:p>
            <a:pPr marL="1033272" indent="-914400">
              <a:buFont typeface="Wingdings 2"/>
              <a:buAutoNum type="arabicPeriod"/>
            </a:pPr>
            <a:endParaRPr lang="en-US" sz="4800" dirty="0"/>
          </a:p>
          <a:p>
            <a:pPr marL="1033272" indent="-914400">
              <a:buAutoNum type="arabicPeriod"/>
            </a:pPr>
            <a:endParaRPr lang="en-US" sz="4800" dirty="0"/>
          </a:p>
        </p:txBody>
      </p:sp>
    </p:spTree>
    <p:extLst>
      <p:ext uri="{BB962C8B-B14F-4D97-AF65-F5344CB8AC3E}">
        <p14:creationId xmlns:p14="http://schemas.microsoft.com/office/powerpoint/2010/main" val="122192509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Factors That Influence Alcohol Use in Teens</a:t>
            </a:r>
            <a:endParaRPr lang="en-US" dirty="0"/>
          </a:p>
        </p:txBody>
      </p:sp>
      <p:sp>
        <p:nvSpPr>
          <p:cNvPr id="3" name="Content Placeholder 2"/>
          <p:cNvSpPr>
            <a:spLocks noGrp="1"/>
          </p:cNvSpPr>
          <p:nvPr>
            <p:ph idx="1"/>
          </p:nvPr>
        </p:nvSpPr>
        <p:spPr/>
        <p:txBody>
          <a:bodyPr>
            <a:normAutofit lnSpcReduction="10000"/>
          </a:bodyPr>
          <a:lstStyle/>
          <a:p>
            <a:pPr marL="118872" indent="0">
              <a:buNone/>
            </a:pPr>
            <a:r>
              <a:rPr lang="en-US" dirty="0" smtClean="0"/>
              <a:t>Teen’s choices to use alcohol is influenced by:</a:t>
            </a:r>
          </a:p>
          <a:p>
            <a:pPr marL="118872" indent="0">
              <a:buNone/>
            </a:pPr>
            <a:endParaRPr lang="en-US" dirty="0" smtClean="0"/>
          </a:p>
          <a:p>
            <a:pPr lvl="1"/>
            <a:r>
              <a:rPr lang="en-US" b="1" dirty="0" smtClean="0"/>
              <a:t>Peer Pressure.  </a:t>
            </a:r>
            <a:r>
              <a:rPr lang="en-US" dirty="0" smtClean="0"/>
              <a:t>When alcohol use is not an accepted activity in a group,  one will be less likely to drink.  If it is accepted, it is more likely.</a:t>
            </a:r>
          </a:p>
          <a:p>
            <a:pPr lvl="1"/>
            <a:r>
              <a:rPr lang="en-US" b="1" dirty="0" smtClean="0"/>
              <a:t>Family.  </a:t>
            </a:r>
            <a:r>
              <a:rPr lang="en-US" dirty="0" smtClean="0"/>
              <a:t>When a teen’s parents discourage and avoid the use of alcohol, the teen is likely to do the same.</a:t>
            </a:r>
          </a:p>
          <a:p>
            <a:pPr lvl="1"/>
            <a:r>
              <a:rPr lang="en-US" b="1" dirty="0" smtClean="0"/>
              <a:t>Media Messages.  </a:t>
            </a:r>
            <a:r>
              <a:rPr lang="en-US" dirty="0" smtClean="0"/>
              <a:t>Media messages may make alcohol seem glamorous and fun.</a:t>
            </a:r>
            <a:endParaRPr lang="en-US" dirty="0"/>
          </a:p>
        </p:txBody>
      </p:sp>
    </p:spTree>
    <p:extLst>
      <p:ext uri="{BB962C8B-B14F-4D97-AF65-F5344CB8AC3E}">
        <p14:creationId xmlns:p14="http://schemas.microsoft.com/office/powerpoint/2010/main" val="236058156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16" presetClass="entr" presetSubtype="21"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barn(inVertical)">
                                      <p:cBhvr>
                                        <p:cTn id="11" dur="500"/>
                                        <p:tgtEl>
                                          <p:spTgt spid="3">
                                            <p:txEl>
                                              <p:pRg st="2" end="2"/>
                                            </p:txEl>
                                          </p:spTgt>
                                        </p:tgtEl>
                                      </p:cBhvr>
                                    </p:animEffect>
                                  </p:childTnLst>
                                </p:cTn>
                              </p:par>
                              <p:par>
                                <p:cTn id="12" presetID="16" presetClass="entr" presetSubtype="21" fill="hold" grpId="0" nodeType="with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barn(inVertical)">
                                      <p:cBhvr>
                                        <p:cTn id="14" dur="500"/>
                                        <p:tgtEl>
                                          <p:spTgt spid="3">
                                            <p:txEl>
                                              <p:pRg st="3" end="3"/>
                                            </p:txEl>
                                          </p:spTgt>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arn(inVertical)">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Binge Drinking</a:t>
            </a:r>
            <a:endParaRPr lang="en-US" dirty="0"/>
          </a:p>
        </p:txBody>
      </p:sp>
      <p:sp>
        <p:nvSpPr>
          <p:cNvPr id="3" name="Content Placeholder 2"/>
          <p:cNvSpPr>
            <a:spLocks noGrp="1"/>
          </p:cNvSpPr>
          <p:nvPr>
            <p:ph idx="1"/>
          </p:nvPr>
        </p:nvSpPr>
        <p:spPr/>
        <p:txBody>
          <a:bodyPr/>
          <a:lstStyle/>
          <a:p>
            <a:r>
              <a:rPr lang="en-US" b="1" u="sng" dirty="0" smtClean="0"/>
              <a:t>Binge Drinking- </a:t>
            </a:r>
            <a:r>
              <a:rPr lang="en-US" dirty="0" smtClean="0"/>
              <a:t>drinking five or more alcoholic drinks at one sitting.</a:t>
            </a:r>
          </a:p>
          <a:p>
            <a:endParaRPr lang="en-US" dirty="0"/>
          </a:p>
          <a:p>
            <a:pPr marL="118872" indent="0">
              <a:buNone/>
            </a:pPr>
            <a:endParaRPr lang="en-US" dirty="0" smtClean="0"/>
          </a:p>
          <a:p>
            <a:endParaRPr lang="en-US" dirty="0" smtClean="0"/>
          </a:p>
          <a:p>
            <a:pPr marL="118872" indent="0">
              <a:buNone/>
            </a:pPr>
            <a:endParaRPr lang="en-US" dirty="0" smtClean="0"/>
          </a:p>
          <a:p>
            <a:pPr lvl="1"/>
            <a:r>
              <a:rPr lang="en-US" dirty="0">
                <a:hlinkClick r:id="rId2"/>
              </a:rPr>
              <a:t>http://</a:t>
            </a:r>
            <a:r>
              <a:rPr lang="en-US" dirty="0" smtClean="0">
                <a:hlinkClick r:id="rId2"/>
              </a:rPr>
              <a:t>abcnews.go.com/Nightline/video/teen-girls-binge-drinking-16008701</a:t>
            </a:r>
            <a:endParaRPr lang="en-US" dirty="0" smtClean="0"/>
          </a:p>
          <a:p>
            <a:pPr marL="457200" lvl="1" indent="0">
              <a:buNone/>
            </a:pPr>
            <a:endParaRPr lang="en-US" dirty="0"/>
          </a:p>
        </p:txBody>
      </p:sp>
      <p:pic>
        <p:nvPicPr>
          <p:cNvPr id="14338" name="Picture 2" descr="C:\Users\kate.jenis\AppData\Local\Microsoft\Windows\Temporary Internet Files\Content.IE5\Q9CBNNN2\MP900448724[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77000" y="2597856"/>
            <a:ext cx="2510348" cy="2298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47525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Alcohol Poisoning</a:t>
            </a:r>
            <a:endParaRPr lang="en-US" dirty="0"/>
          </a:p>
        </p:txBody>
      </p:sp>
      <p:sp>
        <p:nvSpPr>
          <p:cNvPr id="3" name="Content Placeholder 2"/>
          <p:cNvSpPr>
            <a:spLocks noGrp="1"/>
          </p:cNvSpPr>
          <p:nvPr>
            <p:ph idx="1"/>
          </p:nvPr>
        </p:nvSpPr>
        <p:spPr/>
        <p:txBody>
          <a:bodyPr/>
          <a:lstStyle/>
          <a:p>
            <a:r>
              <a:rPr lang="en-US" b="1" u="sng" dirty="0"/>
              <a:t>Alcohol Poisoning- </a:t>
            </a:r>
            <a:r>
              <a:rPr lang="en-US" dirty="0"/>
              <a:t>a severe and potentially fatal physical reaction to an alcohol overdose.</a:t>
            </a:r>
          </a:p>
          <a:p>
            <a:pPr marL="118872" indent="0">
              <a:buNone/>
            </a:pPr>
            <a:endParaRPr lang="en-US" dirty="0"/>
          </a:p>
          <a:p>
            <a:pPr lvl="1"/>
            <a:r>
              <a:rPr lang="en-US" dirty="0"/>
              <a:t>Alcohol acts as a depressant on body organs</a:t>
            </a:r>
            <a:r>
              <a:rPr lang="en-US" dirty="0" smtClean="0"/>
              <a:t>.</a:t>
            </a:r>
          </a:p>
          <a:p>
            <a:pPr marL="457200" lvl="1" indent="0">
              <a:buNone/>
            </a:pPr>
            <a:endParaRPr lang="en-US" dirty="0"/>
          </a:p>
          <a:p>
            <a:pPr lvl="1"/>
            <a:r>
              <a:rPr lang="en-US" dirty="0"/>
              <a:t> </a:t>
            </a:r>
            <a:r>
              <a:rPr lang="en-US" i="1" dirty="0"/>
              <a:t>Involuntary actions such as breathing and the gag reflex that prevents choking may be impaired.</a:t>
            </a:r>
          </a:p>
          <a:p>
            <a:pPr marL="118872" indent="0">
              <a:buNone/>
            </a:pPr>
            <a:endParaRPr lang="en-US" dirty="0"/>
          </a:p>
        </p:txBody>
      </p:sp>
      <p:pic>
        <p:nvPicPr>
          <p:cNvPr id="7170" name="Picture 2" descr="C:\Users\kate.jenis\AppData\Local\Microsoft\Windows\Temporary Internet Files\Content.IE5\MX1JCEPB\MC90044637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91399" y="4885604"/>
            <a:ext cx="1752601" cy="18541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032101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Alcohol Poisoning</a:t>
            </a:r>
            <a:endParaRPr lang="en-US" dirty="0"/>
          </a:p>
        </p:txBody>
      </p:sp>
      <p:sp>
        <p:nvSpPr>
          <p:cNvPr id="3" name="Content Placeholder 2"/>
          <p:cNvSpPr>
            <a:spLocks noGrp="1"/>
          </p:cNvSpPr>
          <p:nvPr>
            <p:ph idx="1"/>
          </p:nvPr>
        </p:nvSpPr>
        <p:spPr/>
        <p:txBody>
          <a:bodyPr>
            <a:normAutofit lnSpcReduction="10000"/>
          </a:bodyPr>
          <a:lstStyle/>
          <a:p>
            <a:r>
              <a:rPr lang="en-US" dirty="0" smtClean="0"/>
              <a:t>Someone who drinks too much alcohol may eventually pass out.  Though they are passed out, alcohol in the stomach continues to enter the bloodstream, so their blood alcohol level will continue to rise, which increases the risk of alcohol poisoning.</a:t>
            </a:r>
            <a:br>
              <a:rPr lang="en-US" dirty="0" smtClean="0"/>
            </a:br>
            <a:endParaRPr lang="en-US" dirty="0" smtClean="0"/>
          </a:p>
          <a:p>
            <a:r>
              <a:rPr lang="en-US" dirty="0" smtClean="0"/>
              <a:t>It is very dangerous to assume that someone is OK if they are passed out and that they will “sleep it off.”  </a:t>
            </a:r>
            <a:endParaRPr lang="en-US" dirty="0"/>
          </a:p>
        </p:txBody>
      </p:sp>
      <p:pic>
        <p:nvPicPr>
          <p:cNvPr id="8194" name="Picture 2" descr="C:\Users\kate.jenis\AppData\Local\Microsoft\Windows\Temporary Internet Files\Content.IE5\74J1XE8D\MC900437769[1].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05800" y="152400"/>
            <a:ext cx="821267" cy="2901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213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Alcohol Poisoning</a:t>
            </a:r>
            <a:endParaRPr lang="en-US" dirty="0"/>
          </a:p>
        </p:txBody>
      </p:sp>
      <p:sp>
        <p:nvSpPr>
          <p:cNvPr id="3" name="Content Placeholder 2"/>
          <p:cNvSpPr>
            <a:spLocks noGrp="1"/>
          </p:cNvSpPr>
          <p:nvPr>
            <p:ph idx="1"/>
          </p:nvPr>
        </p:nvSpPr>
        <p:spPr/>
        <p:txBody>
          <a:bodyPr>
            <a:normAutofit fontScale="85000" lnSpcReduction="20000"/>
          </a:bodyPr>
          <a:lstStyle/>
          <a:p>
            <a:r>
              <a:rPr lang="en-US" b="1" dirty="0" smtClean="0"/>
              <a:t>The symptoms of Alcohol Poisoning include:</a:t>
            </a:r>
          </a:p>
          <a:p>
            <a:pPr marL="118872" indent="0">
              <a:buNone/>
            </a:pPr>
            <a:endParaRPr lang="en-US" dirty="0" smtClean="0"/>
          </a:p>
          <a:p>
            <a:pPr lvl="1"/>
            <a:r>
              <a:rPr lang="en-US" dirty="0" smtClean="0"/>
              <a:t>Mental confusion and stupor</a:t>
            </a:r>
          </a:p>
          <a:p>
            <a:pPr lvl="1"/>
            <a:r>
              <a:rPr lang="en-US" dirty="0" smtClean="0"/>
              <a:t>Coma and inability to be roused</a:t>
            </a:r>
          </a:p>
          <a:p>
            <a:pPr lvl="1"/>
            <a:r>
              <a:rPr lang="en-US" dirty="0" smtClean="0"/>
              <a:t>Vomiting and seizures</a:t>
            </a:r>
          </a:p>
          <a:p>
            <a:pPr lvl="1"/>
            <a:r>
              <a:rPr lang="en-US" dirty="0" smtClean="0"/>
              <a:t>Slow breathing</a:t>
            </a:r>
          </a:p>
          <a:p>
            <a:pPr lvl="1"/>
            <a:r>
              <a:rPr lang="en-US" dirty="0" smtClean="0"/>
              <a:t>Irregular heartbeat</a:t>
            </a:r>
          </a:p>
          <a:p>
            <a:pPr lvl="1"/>
            <a:r>
              <a:rPr lang="en-US" dirty="0" smtClean="0"/>
              <a:t>Hypothermia or low body temperature- pale or bluish skin color</a:t>
            </a:r>
          </a:p>
          <a:p>
            <a:pPr lvl="1"/>
            <a:endParaRPr lang="en-US" dirty="0"/>
          </a:p>
          <a:p>
            <a:pPr marL="457200" lvl="1" indent="0">
              <a:buNone/>
            </a:pPr>
            <a:r>
              <a:rPr lang="en-US" dirty="0" smtClean="0"/>
              <a:t>If you suspect someone has alcohol poisoning, CALL 911 immediately!!!</a:t>
            </a:r>
          </a:p>
        </p:txBody>
      </p:sp>
      <p:pic>
        <p:nvPicPr>
          <p:cNvPr id="9219" name="Picture 3" descr="C:\Users\kate.jenis\AppData\Local\Microsoft\Windows\Temporary Internet Files\Content.IE5\WYLJJ0EO\MC900359059[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55467" y="1981200"/>
            <a:ext cx="2077243"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343345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Comparing Beer, Wine &amp; Spirits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17910353"/>
              </p:ext>
            </p:extLst>
          </p:nvPr>
        </p:nvGraphicFramePr>
        <p:xfrm>
          <a:off x="457200" y="1752600"/>
          <a:ext cx="8229600" cy="460756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r>
                        <a:rPr lang="en-US" dirty="0" smtClean="0"/>
                        <a:t>Drink</a:t>
                      </a:r>
                      <a:endParaRPr lang="en-US" dirty="0"/>
                    </a:p>
                  </a:txBody>
                  <a:tcPr/>
                </a:tc>
                <a:tc>
                  <a:txBody>
                    <a:bodyPr/>
                    <a:lstStyle/>
                    <a:p>
                      <a:r>
                        <a:rPr lang="en-US" dirty="0" smtClean="0"/>
                        <a:t>Alcohol By Volume</a:t>
                      </a:r>
                      <a:endParaRPr lang="en-US" dirty="0"/>
                    </a:p>
                  </a:txBody>
                  <a:tcPr/>
                </a:tc>
                <a:tc>
                  <a:txBody>
                    <a:bodyPr/>
                    <a:lstStyle/>
                    <a:p>
                      <a:r>
                        <a:rPr lang="en-US" dirty="0" smtClean="0"/>
                        <a:t>Alcohol Content</a:t>
                      </a:r>
                      <a:endParaRPr lang="en-US" dirty="0"/>
                    </a:p>
                  </a:txBody>
                  <a:tcPr/>
                </a:tc>
              </a:tr>
              <a:tr h="370840">
                <a:tc>
                  <a:txBody>
                    <a:bodyPr/>
                    <a:lstStyle/>
                    <a:p>
                      <a:r>
                        <a:rPr lang="en-US" sz="2000" b="1" dirty="0" smtClean="0"/>
                        <a:t>Beer (12 ounces)</a:t>
                      </a:r>
                    </a:p>
                    <a:p>
                      <a:endParaRPr lang="en-US" sz="2000" dirty="0" smtClean="0"/>
                    </a:p>
                    <a:p>
                      <a:endParaRPr lang="en-US" sz="2000" dirty="0" smtClean="0"/>
                    </a:p>
                    <a:p>
                      <a:endParaRPr lang="en-US" sz="2000" dirty="0"/>
                    </a:p>
                  </a:txBody>
                  <a:tcPr/>
                </a:tc>
                <a:tc>
                  <a:txBody>
                    <a:bodyPr/>
                    <a:lstStyle/>
                    <a:p>
                      <a:r>
                        <a:rPr lang="en-US" sz="2000" dirty="0" smtClean="0"/>
                        <a:t>4%</a:t>
                      </a:r>
                      <a:endParaRPr lang="en-US" sz="2000" dirty="0"/>
                    </a:p>
                  </a:txBody>
                  <a:tcPr/>
                </a:tc>
                <a:tc>
                  <a:txBody>
                    <a:bodyPr/>
                    <a:lstStyle/>
                    <a:p>
                      <a:r>
                        <a:rPr lang="en-US" sz="2000" dirty="0" smtClean="0"/>
                        <a:t>.5 ounce</a:t>
                      </a:r>
                    </a:p>
                    <a:p>
                      <a:endParaRPr lang="en-US" sz="2000" dirty="0" smtClean="0"/>
                    </a:p>
                    <a:p>
                      <a:endParaRPr lang="en-US" sz="2000" dirty="0"/>
                    </a:p>
                  </a:txBody>
                  <a:tcPr/>
                </a:tc>
              </a:tr>
              <a:tr h="370840">
                <a:tc>
                  <a:txBody>
                    <a:bodyPr/>
                    <a:lstStyle/>
                    <a:p>
                      <a:r>
                        <a:rPr lang="en-US" sz="2000" b="1" dirty="0" smtClean="0"/>
                        <a:t>Wine (5 ounces)</a:t>
                      </a:r>
                    </a:p>
                    <a:p>
                      <a:endParaRPr lang="en-US" sz="2000" dirty="0" smtClean="0"/>
                    </a:p>
                    <a:p>
                      <a:endParaRPr lang="en-US" sz="2000" dirty="0" smtClean="0"/>
                    </a:p>
                    <a:p>
                      <a:endParaRPr lang="en-US" sz="2000" dirty="0"/>
                    </a:p>
                  </a:txBody>
                  <a:tcPr/>
                </a:tc>
                <a:tc>
                  <a:txBody>
                    <a:bodyPr/>
                    <a:lstStyle/>
                    <a:p>
                      <a:r>
                        <a:rPr lang="en-US" sz="2000" dirty="0" smtClean="0"/>
                        <a:t>10%</a:t>
                      </a:r>
                      <a:endParaRPr lang="en-US" sz="2000" dirty="0"/>
                    </a:p>
                  </a:txBody>
                  <a:tcPr/>
                </a:tc>
                <a:tc>
                  <a:txBody>
                    <a:bodyPr/>
                    <a:lstStyle/>
                    <a:p>
                      <a:r>
                        <a:rPr lang="en-US" sz="2000" dirty="0" smtClean="0"/>
                        <a:t>.5 ounce</a:t>
                      </a:r>
                    </a:p>
                    <a:p>
                      <a:endParaRPr lang="en-US" sz="2000" dirty="0" smtClean="0"/>
                    </a:p>
                    <a:p>
                      <a:endParaRPr lang="en-US" sz="2000" dirty="0"/>
                    </a:p>
                  </a:txBody>
                  <a:tcPr/>
                </a:tc>
              </a:tr>
              <a:tr h="370840">
                <a:tc>
                  <a:txBody>
                    <a:bodyPr/>
                    <a:lstStyle/>
                    <a:p>
                      <a:r>
                        <a:rPr lang="en-US" sz="2000" b="1" dirty="0" smtClean="0"/>
                        <a:t>Vodka etc… (1.25</a:t>
                      </a:r>
                      <a:r>
                        <a:rPr lang="en-US" sz="2000" b="1" baseline="0" dirty="0" smtClean="0"/>
                        <a:t> ounce)</a:t>
                      </a:r>
                    </a:p>
                    <a:p>
                      <a:endParaRPr lang="en-US" sz="2000" baseline="0" dirty="0" smtClean="0"/>
                    </a:p>
                    <a:p>
                      <a:endParaRPr lang="en-US" sz="2000" baseline="0" dirty="0" smtClean="0"/>
                    </a:p>
                    <a:p>
                      <a:endParaRPr lang="en-US" sz="2000" dirty="0"/>
                    </a:p>
                  </a:txBody>
                  <a:tcPr/>
                </a:tc>
                <a:tc>
                  <a:txBody>
                    <a:bodyPr/>
                    <a:lstStyle/>
                    <a:p>
                      <a:r>
                        <a:rPr lang="en-US" sz="2000" dirty="0" smtClean="0"/>
                        <a:t>40%</a:t>
                      </a:r>
                      <a:endParaRPr lang="en-US" sz="2000" dirty="0"/>
                    </a:p>
                  </a:txBody>
                  <a:tcPr/>
                </a:tc>
                <a:tc>
                  <a:txBody>
                    <a:bodyPr/>
                    <a:lstStyle/>
                    <a:p>
                      <a:r>
                        <a:rPr lang="en-US" sz="2000" dirty="0" smtClean="0"/>
                        <a:t>.5 ounce</a:t>
                      </a:r>
                    </a:p>
                    <a:p>
                      <a:endParaRPr lang="en-US" sz="2000" dirty="0" smtClean="0"/>
                    </a:p>
                    <a:p>
                      <a:endParaRPr lang="en-US" sz="2000" dirty="0"/>
                    </a:p>
                  </a:txBody>
                  <a:tcPr/>
                </a:tc>
              </a:tr>
            </a:tbl>
          </a:graphicData>
        </a:graphic>
      </p:graphicFrame>
    </p:spTree>
    <p:extLst>
      <p:ext uri="{BB962C8B-B14F-4D97-AF65-F5344CB8AC3E}">
        <p14:creationId xmlns:p14="http://schemas.microsoft.com/office/powerpoint/2010/main" val="250272823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Fetal Alcohol Syndrome</a:t>
            </a:r>
            <a:endParaRPr lang="en-US" dirty="0"/>
          </a:p>
        </p:txBody>
      </p:sp>
      <p:sp>
        <p:nvSpPr>
          <p:cNvPr id="3" name="Content Placeholder 2"/>
          <p:cNvSpPr>
            <a:spLocks noGrp="1"/>
          </p:cNvSpPr>
          <p:nvPr>
            <p:ph idx="1"/>
          </p:nvPr>
        </p:nvSpPr>
        <p:spPr/>
        <p:txBody>
          <a:bodyPr>
            <a:normAutofit fontScale="85000" lnSpcReduction="20000"/>
          </a:bodyPr>
          <a:lstStyle/>
          <a:p>
            <a:r>
              <a:rPr lang="en-US" b="1" dirty="0" smtClean="0"/>
              <a:t>Fetal Alcohol Syndrome (FAS)- </a:t>
            </a:r>
            <a:r>
              <a:rPr lang="en-US" dirty="0" smtClean="0"/>
              <a:t>a group of alcohol-related birth defects that include physical and mental problems.  This happens by drinking during pregnancy.</a:t>
            </a:r>
          </a:p>
          <a:p>
            <a:pPr marL="118872" indent="0">
              <a:buNone/>
            </a:pPr>
            <a:endParaRPr lang="en-US" dirty="0" smtClean="0"/>
          </a:p>
          <a:p>
            <a:pPr lvl="1"/>
            <a:r>
              <a:rPr lang="en-US" dirty="0" smtClean="0"/>
              <a:t>Small head and deformities of face, hands, or feet</a:t>
            </a:r>
          </a:p>
          <a:p>
            <a:pPr lvl="1"/>
            <a:r>
              <a:rPr lang="en-US" dirty="0" smtClean="0"/>
              <a:t>Heart, liver and kidney defects</a:t>
            </a:r>
          </a:p>
          <a:p>
            <a:pPr lvl="1"/>
            <a:r>
              <a:rPr lang="en-US" dirty="0" smtClean="0"/>
              <a:t>Vision and hearing problems</a:t>
            </a:r>
          </a:p>
          <a:p>
            <a:pPr lvl="1"/>
            <a:r>
              <a:rPr lang="en-US" dirty="0" smtClean="0"/>
              <a:t>Central nervous system problems, developmental disabilities, and poor coordination</a:t>
            </a:r>
          </a:p>
          <a:p>
            <a:pPr lvl="1"/>
            <a:r>
              <a:rPr lang="en-US" dirty="0" smtClean="0"/>
              <a:t>Difficulties learning and attention span</a:t>
            </a:r>
          </a:p>
          <a:p>
            <a:pPr lvl="1"/>
            <a:r>
              <a:rPr lang="en-US" dirty="0" smtClean="0"/>
              <a:t>Hyperactivity, anxiety and social withdrawal</a:t>
            </a:r>
            <a:endParaRPr lang="en-US" dirty="0"/>
          </a:p>
        </p:txBody>
      </p:sp>
    </p:spTree>
    <p:extLst>
      <p:ext uri="{BB962C8B-B14F-4D97-AF65-F5344CB8AC3E}">
        <p14:creationId xmlns:p14="http://schemas.microsoft.com/office/powerpoint/2010/main" val="4077106892"/>
      </p:ext>
    </p:extLst>
  </p:cSld>
  <p:clrMapOvr>
    <a:masterClrMapping/>
  </p:clrMapOvr>
  <p:transition spd="slow">
    <p:wheel spokes="1"/>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8455" y="914400"/>
            <a:ext cx="6565712" cy="525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324099" y="193902"/>
            <a:ext cx="4191000" cy="369332"/>
          </a:xfrm>
          <a:prstGeom prst="rect">
            <a:avLst/>
          </a:prstGeom>
          <a:noFill/>
        </p:spPr>
        <p:txBody>
          <a:bodyPr wrap="square" rtlCol="0">
            <a:spAutoFit/>
          </a:bodyPr>
          <a:lstStyle/>
          <a:p>
            <a:r>
              <a:rPr lang="en-US" b="1" dirty="0" smtClean="0"/>
              <a:t>Fetal Alcohol Syndrome Characteristics</a:t>
            </a:r>
            <a:endParaRPr lang="en-US" b="1" dirty="0"/>
          </a:p>
        </p:txBody>
      </p:sp>
    </p:spTree>
    <p:extLst>
      <p:ext uri="{BB962C8B-B14F-4D97-AF65-F5344CB8AC3E}">
        <p14:creationId xmlns:p14="http://schemas.microsoft.com/office/powerpoint/2010/main" val="364539521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Classwork</a:t>
            </a:r>
            <a:endParaRPr lang="en-US" dirty="0"/>
          </a:p>
        </p:txBody>
      </p:sp>
      <p:sp>
        <p:nvSpPr>
          <p:cNvPr id="3" name="Content Placeholder 2"/>
          <p:cNvSpPr>
            <a:spLocks noGrp="1"/>
          </p:cNvSpPr>
          <p:nvPr>
            <p:ph idx="1"/>
          </p:nvPr>
        </p:nvSpPr>
        <p:spPr/>
        <p:txBody>
          <a:bodyPr>
            <a:normAutofit/>
          </a:bodyPr>
          <a:lstStyle/>
          <a:p>
            <a:pPr marL="118872" indent="0">
              <a:buNone/>
            </a:pPr>
            <a:r>
              <a:rPr lang="en-US" sz="4400" dirty="0" smtClean="0"/>
              <a:t>Read Pages 572-576</a:t>
            </a:r>
          </a:p>
          <a:p>
            <a:pPr marL="118872" indent="0">
              <a:buNone/>
            </a:pPr>
            <a:endParaRPr lang="en-US" sz="4400" dirty="0"/>
          </a:p>
          <a:p>
            <a:pPr marL="118872" indent="0">
              <a:buNone/>
            </a:pPr>
            <a:r>
              <a:rPr lang="en-US" sz="4400" dirty="0" smtClean="0"/>
              <a:t>Answer Questions #1-6</a:t>
            </a:r>
            <a:endParaRPr lang="en-US" sz="4400" dirty="0"/>
          </a:p>
        </p:txBody>
      </p:sp>
    </p:spTree>
    <p:extLst>
      <p:ext uri="{BB962C8B-B14F-4D97-AF65-F5344CB8AC3E}">
        <p14:creationId xmlns:p14="http://schemas.microsoft.com/office/powerpoint/2010/main" val="296557313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Illegal Drugs</a:t>
            </a:r>
            <a:endParaRPr lang="en-US" dirty="0"/>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4072376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Substance Abuse</a:t>
            </a:r>
            <a:endParaRPr lang="en-US" dirty="0"/>
          </a:p>
        </p:txBody>
      </p:sp>
      <p:sp>
        <p:nvSpPr>
          <p:cNvPr id="3" name="Content Placeholder 2"/>
          <p:cNvSpPr>
            <a:spLocks noGrp="1"/>
          </p:cNvSpPr>
          <p:nvPr>
            <p:ph idx="1"/>
          </p:nvPr>
        </p:nvSpPr>
        <p:spPr/>
        <p:txBody>
          <a:bodyPr/>
          <a:lstStyle/>
          <a:p>
            <a:pPr marL="118872" indent="0">
              <a:buNone/>
            </a:pPr>
            <a:r>
              <a:rPr lang="en-US" b="1" dirty="0" smtClean="0"/>
              <a:t>Substance Abuse- </a:t>
            </a:r>
            <a:r>
              <a:rPr lang="en-US" dirty="0" smtClean="0"/>
              <a:t>any unnecessary or improper use of chemical substances for non-medical purposes.</a:t>
            </a:r>
          </a:p>
          <a:p>
            <a:pPr marL="118872" indent="0">
              <a:buNone/>
            </a:pPr>
            <a:endParaRPr lang="en-US" dirty="0"/>
          </a:p>
          <a:p>
            <a:pPr lvl="1"/>
            <a:r>
              <a:rPr lang="en-US" dirty="0" smtClean="0"/>
              <a:t>This includes both illegal drugs AND prescription drugs used by those they were not intended for.</a:t>
            </a:r>
            <a:endParaRPr lang="en-US" dirty="0"/>
          </a:p>
        </p:txBody>
      </p:sp>
      <p:pic>
        <p:nvPicPr>
          <p:cNvPr id="2050" name="Picture 2" descr="C:\Users\kate.jenis\AppData\Local\Microsoft\Windows\Temporary Internet Files\Content.IE5\N6PJ0EIE\MP90032109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00" y="4721550"/>
            <a:ext cx="1524000" cy="21364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47473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General Effects of Drug Use</a:t>
            </a:r>
            <a:endParaRPr lang="en-US" dirty="0"/>
          </a:p>
        </p:txBody>
      </p:sp>
      <p:sp>
        <p:nvSpPr>
          <p:cNvPr id="5" name="Content Placeholder 4"/>
          <p:cNvSpPr>
            <a:spLocks noGrp="1"/>
          </p:cNvSpPr>
          <p:nvPr>
            <p:ph sz="half" idx="1"/>
          </p:nvPr>
        </p:nvSpPr>
        <p:spPr/>
        <p:txBody>
          <a:bodyPr/>
          <a:lstStyle/>
          <a:p>
            <a:r>
              <a:rPr lang="en-US" b="1" dirty="0" smtClean="0"/>
              <a:t>Physical Health.  </a:t>
            </a:r>
            <a:r>
              <a:rPr lang="en-US" dirty="0" smtClean="0"/>
              <a:t>A serious risk is overdose- a strong, sometimes fatal reaction to taking a large amount of a drug.  Also there is an increased risk of HIV &amp; Hepatitis B with injectable drugs.</a:t>
            </a:r>
          </a:p>
          <a:p>
            <a:endParaRPr lang="en-US" dirty="0"/>
          </a:p>
        </p:txBody>
      </p:sp>
      <p:sp>
        <p:nvSpPr>
          <p:cNvPr id="6" name="Content Placeholder 5"/>
          <p:cNvSpPr>
            <a:spLocks noGrp="1"/>
          </p:cNvSpPr>
          <p:nvPr>
            <p:ph sz="half" idx="2"/>
          </p:nvPr>
        </p:nvSpPr>
        <p:spPr/>
        <p:txBody>
          <a:bodyPr/>
          <a:lstStyle/>
          <a:p>
            <a:r>
              <a:rPr lang="en-US" b="1" dirty="0" smtClean="0"/>
              <a:t>Mental Health.  </a:t>
            </a:r>
            <a:r>
              <a:rPr lang="en-US" dirty="0" smtClean="0"/>
              <a:t>Drug use may impair a teen’s ability to reason and think.  This will lead to changes in the brain, which will have the person act against their values.</a:t>
            </a:r>
            <a:endParaRPr lang="en-US" dirty="0"/>
          </a:p>
        </p:txBody>
      </p:sp>
      <p:pic>
        <p:nvPicPr>
          <p:cNvPr id="4098" name="Picture 2" descr="C:\Users\kate.jenis\AppData\Local\Microsoft\Windows\Temporary Internet Files\Content.IE5\8627BL72\MC900304503[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05600" y="4791379"/>
            <a:ext cx="2404533" cy="2063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2776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General Effects of Drug Use</a:t>
            </a:r>
          </a:p>
        </p:txBody>
      </p:sp>
      <p:sp>
        <p:nvSpPr>
          <p:cNvPr id="3" name="Content Placeholder 2"/>
          <p:cNvSpPr>
            <a:spLocks noGrp="1"/>
          </p:cNvSpPr>
          <p:nvPr>
            <p:ph sz="half" idx="1"/>
          </p:nvPr>
        </p:nvSpPr>
        <p:spPr/>
        <p:txBody>
          <a:bodyPr>
            <a:normAutofit/>
          </a:bodyPr>
          <a:lstStyle/>
          <a:p>
            <a:r>
              <a:rPr lang="en-US" b="1" dirty="0" smtClean="0"/>
              <a:t>Social Health.  </a:t>
            </a:r>
            <a:r>
              <a:rPr lang="en-US" dirty="0" smtClean="0"/>
              <a:t>Teens who use drugs may lose friendships with those who choose to live drug free.  Relationships with family members will also suffer!  Legal consequences will also happen if caught.</a:t>
            </a:r>
            <a:endParaRPr lang="en-US" dirty="0"/>
          </a:p>
        </p:txBody>
      </p:sp>
      <p:sp>
        <p:nvSpPr>
          <p:cNvPr id="4" name="Content Placeholder 3"/>
          <p:cNvSpPr>
            <a:spLocks noGrp="1"/>
          </p:cNvSpPr>
          <p:nvPr>
            <p:ph sz="half" idx="2"/>
          </p:nvPr>
        </p:nvSpPr>
        <p:spPr/>
        <p:txBody>
          <a:bodyPr>
            <a:normAutofit/>
          </a:bodyPr>
          <a:lstStyle/>
          <a:p>
            <a:r>
              <a:rPr lang="en-US" sz="2400" b="1" dirty="0" smtClean="0"/>
              <a:t>Tolerance.  </a:t>
            </a:r>
            <a:r>
              <a:rPr lang="en-US" sz="2400" dirty="0" smtClean="0"/>
              <a:t>The body starts to need more and more of the drug to achieve the desired effect.</a:t>
            </a:r>
          </a:p>
          <a:p>
            <a:endParaRPr lang="en-US" sz="2400" dirty="0"/>
          </a:p>
          <a:p>
            <a:r>
              <a:rPr lang="en-US" sz="2400" b="1" dirty="0" smtClean="0"/>
              <a:t>Psychological Dependence.  </a:t>
            </a:r>
            <a:r>
              <a:rPr lang="en-US" sz="2400" dirty="0" smtClean="0"/>
              <a:t>This is when the person thinks they need the drug to feel good or normally function.</a:t>
            </a:r>
          </a:p>
          <a:p>
            <a:pPr marL="118872" indent="0">
              <a:buNone/>
            </a:pPr>
            <a:endParaRPr lang="en-US" dirty="0"/>
          </a:p>
        </p:txBody>
      </p:sp>
      <p:pic>
        <p:nvPicPr>
          <p:cNvPr id="5122" name="Picture 2" descr="C:\Users\kate.jenis\AppData\Local\Microsoft\Windows\Temporary Internet Files\Content.IE5\V20X56OT\MP900398845[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75973" y="5752092"/>
            <a:ext cx="1548271" cy="11059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1246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barn(inVertical)">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arn(inVertical)">
                                      <p:cBhvr>
                                        <p:cTn id="1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General Effects of Drug Use</a:t>
            </a:r>
          </a:p>
        </p:txBody>
      </p:sp>
      <p:sp>
        <p:nvSpPr>
          <p:cNvPr id="3" name="Content Placeholder 2"/>
          <p:cNvSpPr>
            <a:spLocks noGrp="1"/>
          </p:cNvSpPr>
          <p:nvPr>
            <p:ph sz="half" idx="1"/>
          </p:nvPr>
        </p:nvSpPr>
        <p:spPr/>
        <p:txBody>
          <a:bodyPr>
            <a:normAutofit fontScale="92500" lnSpcReduction="10000"/>
          </a:bodyPr>
          <a:lstStyle/>
          <a:p>
            <a:r>
              <a:rPr lang="en-US" b="1" dirty="0" smtClean="0"/>
              <a:t>Physiological Dependence</a:t>
            </a:r>
            <a:r>
              <a:rPr lang="en-US" dirty="0" smtClean="0"/>
              <a:t>.  The user develops a chemical need for the drug.  Withdrawal symptoms occur which include nervousness, insomnia, headaches, vomiting, chills and cramps.  Withdrawal symptoms can be so severe they can result in death.</a:t>
            </a:r>
            <a:endParaRPr lang="en-US" dirty="0"/>
          </a:p>
        </p:txBody>
      </p:sp>
      <p:sp>
        <p:nvSpPr>
          <p:cNvPr id="4" name="Content Placeholder 3"/>
          <p:cNvSpPr>
            <a:spLocks noGrp="1"/>
          </p:cNvSpPr>
          <p:nvPr>
            <p:ph sz="half" idx="2"/>
          </p:nvPr>
        </p:nvSpPr>
        <p:spPr/>
        <p:txBody>
          <a:bodyPr>
            <a:normAutofit fontScale="92500" lnSpcReduction="10000"/>
          </a:bodyPr>
          <a:lstStyle/>
          <a:p>
            <a:r>
              <a:rPr lang="en-US" b="1" dirty="0" smtClean="0"/>
              <a:t>Addiction.  </a:t>
            </a:r>
            <a:r>
              <a:rPr lang="en-US" dirty="0" smtClean="0"/>
              <a:t>This includes a combination of psychological and physiological dependence on a drug.  This usually requires professional intervention to stop using.</a:t>
            </a:r>
            <a:endParaRPr lang="en-US" dirty="0"/>
          </a:p>
        </p:txBody>
      </p:sp>
      <p:pic>
        <p:nvPicPr>
          <p:cNvPr id="6146" name="Picture 2" descr="C:\Users\kate.jenis\AppData\Local\Microsoft\Windows\Temporary Internet Files\Content.IE5\ZDP77H5I\MC90029185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34200" y="4710137"/>
            <a:ext cx="2132686" cy="213375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495800" y="5029200"/>
            <a:ext cx="2438400" cy="1200329"/>
          </a:xfrm>
          <a:prstGeom prst="rect">
            <a:avLst/>
          </a:prstGeom>
          <a:noFill/>
        </p:spPr>
        <p:txBody>
          <a:bodyPr wrap="square" rtlCol="0">
            <a:spAutoFit/>
          </a:bodyPr>
          <a:lstStyle/>
          <a:p>
            <a:r>
              <a:rPr lang="en-US" dirty="0">
                <a:hlinkClick r:id="rId3"/>
              </a:rPr>
              <a:t>http://</a:t>
            </a:r>
            <a:r>
              <a:rPr lang="en-US" dirty="0" smtClean="0">
                <a:hlinkClick r:id="rId3"/>
              </a:rPr>
              <a:t>www.youtube.com/watch?v=NaMgdlUcsko</a:t>
            </a:r>
            <a:endParaRPr lang="en-US" dirty="0" smtClean="0"/>
          </a:p>
          <a:p>
            <a:endParaRPr lang="en-US" dirty="0"/>
          </a:p>
        </p:txBody>
      </p:sp>
    </p:spTree>
    <p:extLst>
      <p:ext uri="{BB962C8B-B14F-4D97-AF65-F5344CB8AC3E}">
        <p14:creationId xmlns:p14="http://schemas.microsoft.com/office/powerpoint/2010/main" val="4164242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Medicine Abuse</a:t>
            </a:r>
            <a:endParaRPr lang="en-US" dirty="0"/>
          </a:p>
        </p:txBody>
      </p:sp>
      <p:sp>
        <p:nvSpPr>
          <p:cNvPr id="3" name="Content Placeholder 2"/>
          <p:cNvSpPr>
            <a:spLocks noGrp="1"/>
          </p:cNvSpPr>
          <p:nvPr>
            <p:ph idx="1"/>
          </p:nvPr>
        </p:nvSpPr>
        <p:spPr/>
        <p:txBody>
          <a:bodyPr>
            <a:normAutofit/>
          </a:bodyPr>
          <a:lstStyle/>
          <a:p>
            <a:pPr marL="118872" indent="0">
              <a:buNone/>
            </a:pPr>
            <a:r>
              <a:rPr lang="en-US" sz="3600" dirty="0" smtClean="0"/>
              <a:t>Intentionally taking medications for nonmedical reasons is </a:t>
            </a:r>
            <a:r>
              <a:rPr lang="en-US" sz="3600" b="1" dirty="0" smtClean="0"/>
              <a:t>medicine abuse.</a:t>
            </a:r>
          </a:p>
          <a:p>
            <a:pPr marL="118872" indent="0">
              <a:buNone/>
            </a:pPr>
            <a:endParaRPr lang="en-US" sz="3600" b="1" dirty="0"/>
          </a:p>
          <a:p>
            <a:pPr marL="118872" indent="0">
              <a:buNone/>
            </a:pPr>
            <a:r>
              <a:rPr lang="en-US" sz="3600" dirty="0" smtClean="0"/>
              <a:t>Many people think prescription and over the counter medicines are safer than illegal drugs.  Abusing ANY medicine is dangerous and illegal!</a:t>
            </a:r>
            <a:endParaRPr lang="en-US" sz="3600" dirty="0"/>
          </a:p>
        </p:txBody>
      </p:sp>
      <p:pic>
        <p:nvPicPr>
          <p:cNvPr id="3074" name="Picture 2" descr="C:\Users\kate.jenis\AppData\Local\Microsoft\Windows\Temporary Internet Files\Content.IE5\NE4OX7EL\MC900293066[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62800" y="4802218"/>
            <a:ext cx="1981200" cy="2023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739801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Steroids</a:t>
            </a:r>
            <a:endParaRPr lang="en-US" dirty="0"/>
          </a:p>
        </p:txBody>
      </p:sp>
      <p:sp>
        <p:nvSpPr>
          <p:cNvPr id="3" name="Content Placeholder 2"/>
          <p:cNvSpPr>
            <a:spLocks noGrp="1"/>
          </p:cNvSpPr>
          <p:nvPr>
            <p:ph idx="1"/>
          </p:nvPr>
        </p:nvSpPr>
        <p:spPr/>
        <p:txBody>
          <a:bodyPr/>
          <a:lstStyle/>
          <a:p>
            <a:r>
              <a:rPr lang="en-US" b="1" dirty="0" smtClean="0"/>
              <a:t>Anabolic Steroids- </a:t>
            </a:r>
            <a:r>
              <a:rPr lang="en-US" dirty="0" smtClean="0"/>
              <a:t>synthetic substances similar to male sex hormones.  </a:t>
            </a:r>
          </a:p>
          <a:p>
            <a:endParaRPr lang="en-US" dirty="0"/>
          </a:p>
          <a:p>
            <a:pPr lvl="1"/>
            <a:r>
              <a:rPr lang="en-US" dirty="0" smtClean="0"/>
              <a:t>Steroid use will result in </a:t>
            </a:r>
            <a:r>
              <a:rPr lang="en-US" b="1" u="sng" dirty="0" smtClean="0"/>
              <a:t>unnatural</a:t>
            </a:r>
            <a:r>
              <a:rPr lang="en-US" dirty="0" smtClean="0"/>
              <a:t> muscle growth.  Which is also NOT PERMANENT.  </a:t>
            </a:r>
          </a:p>
          <a:p>
            <a:pPr marL="457200" lvl="1" indent="0">
              <a:buNone/>
            </a:pPr>
            <a:endParaRPr lang="en-US" dirty="0"/>
          </a:p>
          <a:p>
            <a:pPr marL="457200" lvl="1" indent="0">
              <a:buNone/>
            </a:pPr>
            <a:r>
              <a:rPr lang="en-US" i="1" dirty="0" smtClean="0"/>
              <a:t>When combined with physical conditioning, steroids will increase strength, but not tendons and ligaments, which can lead to injury.</a:t>
            </a:r>
            <a:endParaRPr lang="en-US" i="1" dirty="0"/>
          </a:p>
        </p:txBody>
      </p:sp>
    </p:spTree>
    <p:extLst>
      <p:ext uri="{BB962C8B-B14F-4D97-AF65-F5344CB8AC3E}">
        <p14:creationId xmlns:p14="http://schemas.microsoft.com/office/powerpoint/2010/main" val="425019063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Effects of Steroids</a:t>
            </a:r>
            <a:endParaRPr lang="en-US" dirty="0"/>
          </a:p>
        </p:txBody>
      </p:sp>
      <p:sp>
        <p:nvSpPr>
          <p:cNvPr id="3" name="Content Placeholder 2"/>
          <p:cNvSpPr>
            <a:spLocks noGrp="1"/>
          </p:cNvSpPr>
          <p:nvPr>
            <p:ph sz="half" idx="1"/>
          </p:nvPr>
        </p:nvSpPr>
        <p:spPr/>
        <p:txBody>
          <a:bodyPr>
            <a:normAutofit/>
          </a:bodyPr>
          <a:lstStyle/>
          <a:p>
            <a:r>
              <a:rPr lang="en-US" dirty="0" smtClean="0"/>
              <a:t>General Side Effects of Steroids includes:</a:t>
            </a:r>
          </a:p>
          <a:p>
            <a:pPr marL="118872" indent="0">
              <a:buNone/>
            </a:pPr>
            <a:endParaRPr lang="en-US" dirty="0" smtClean="0"/>
          </a:p>
          <a:p>
            <a:pPr lvl="1"/>
            <a:r>
              <a:rPr lang="en-US" dirty="0" smtClean="0"/>
              <a:t>Weight gain</a:t>
            </a:r>
          </a:p>
          <a:p>
            <a:pPr lvl="1"/>
            <a:r>
              <a:rPr lang="en-US" dirty="0" smtClean="0"/>
              <a:t>Acne</a:t>
            </a:r>
          </a:p>
          <a:p>
            <a:pPr lvl="1"/>
            <a:r>
              <a:rPr lang="en-US" dirty="0" smtClean="0"/>
              <a:t>High blood pressure</a:t>
            </a:r>
          </a:p>
          <a:p>
            <a:pPr lvl="1"/>
            <a:r>
              <a:rPr lang="en-US" dirty="0" smtClean="0"/>
              <a:t>Liver &amp; kidney tumors</a:t>
            </a:r>
          </a:p>
          <a:p>
            <a:pPr lvl="1"/>
            <a:r>
              <a:rPr lang="en-US" dirty="0" smtClean="0"/>
              <a:t>Violent behavior</a:t>
            </a:r>
          </a:p>
          <a:p>
            <a:pPr lvl="1"/>
            <a:r>
              <a:rPr lang="en-US" dirty="0" smtClean="0"/>
              <a:t>Extreme mood swings</a:t>
            </a:r>
          </a:p>
          <a:p>
            <a:pPr lvl="1"/>
            <a:r>
              <a:rPr lang="en-US" dirty="0" smtClean="0"/>
              <a:t>Paranoia</a:t>
            </a:r>
          </a:p>
          <a:p>
            <a:pPr marL="457200" lvl="1" indent="0">
              <a:buNone/>
            </a:pPr>
            <a:endParaRPr lang="en-US" dirty="0"/>
          </a:p>
        </p:txBody>
      </p:sp>
      <p:sp>
        <p:nvSpPr>
          <p:cNvPr id="4" name="Content Placeholder 3"/>
          <p:cNvSpPr>
            <a:spLocks noGrp="1"/>
          </p:cNvSpPr>
          <p:nvPr>
            <p:ph sz="half" idx="2"/>
          </p:nvPr>
        </p:nvSpPr>
        <p:spPr/>
        <p:txBody>
          <a:bodyPr>
            <a:normAutofit/>
          </a:bodyPr>
          <a:lstStyle/>
          <a:p>
            <a:pPr lvl="1"/>
            <a:r>
              <a:rPr lang="en-US" b="1" dirty="0" smtClean="0"/>
              <a:t>Side Effects in Males:</a:t>
            </a:r>
          </a:p>
          <a:p>
            <a:pPr lvl="2"/>
            <a:r>
              <a:rPr lang="en-US" dirty="0" smtClean="0"/>
              <a:t>Shrinking </a:t>
            </a:r>
            <a:r>
              <a:rPr lang="en-US" dirty="0"/>
              <a:t>t</a:t>
            </a:r>
            <a:r>
              <a:rPr lang="en-US" dirty="0" smtClean="0"/>
              <a:t>esticles</a:t>
            </a:r>
          </a:p>
          <a:p>
            <a:pPr lvl="2"/>
            <a:r>
              <a:rPr lang="en-US" dirty="0" smtClean="0"/>
              <a:t>Reduced sperm count</a:t>
            </a:r>
          </a:p>
          <a:p>
            <a:pPr lvl="2"/>
            <a:r>
              <a:rPr lang="en-US" dirty="0" smtClean="0"/>
              <a:t>Baldness</a:t>
            </a:r>
          </a:p>
          <a:p>
            <a:pPr lvl="2"/>
            <a:r>
              <a:rPr lang="en-US" dirty="0" smtClean="0"/>
              <a:t>Development of breasts</a:t>
            </a:r>
          </a:p>
          <a:p>
            <a:pPr lvl="2"/>
            <a:r>
              <a:rPr lang="en-US" dirty="0" smtClean="0"/>
              <a:t>Increased risk for prostate cancer</a:t>
            </a:r>
          </a:p>
          <a:p>
            <a:pPr lvl="1"/>
            <a:endParaRPr lang="en-US" dirty="0"/>
          </a:p>
          <a:p>
            <a:pPr lvl="1"/>
            <a:r>
              <a:rPr lang="en-US" b="1" dirty="0" smtClean="0"/>
              <a:t>Side Effects in Females:</a:t>
            </a:r>
          </a:p>
          <a:p>
            <a:pPr lvl="2"/>
            <a:r>
              <a:rPr lang="en-US" dirty="0" smtClean="0"/>
              <a:t>Facial hair</a:t>
            </a:r>
          </a:p>
          <a:p>
            <a:pPr lvl="2"/>
            <a:r>
              <a:rPr lang="en-US" dirty="0" smtClean="0"/>
              <a:t>Baldness</a:t>
            </a:r>
          </a:p>
          <a:p>
            <a:pPr lvl="2"/>
            <a:r>
              <a:rPr lang="en-US" dirty="0" smtClean="0"/>
              <a:t>Deepened voice</a:t>
            </a:r>
          </a:p>
        </p:txBody>
      </p:sp>
      <p:pic>
        <p:nvPicPr>
          <p:cNvPr id="7170" name="Picture 2" descr="C:\Users\kate.jenis\AppData\Local\Microsoft\Windows\Temporary Internet Files\Content.IE5\MO3FAFUL\MC900340422[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91000" y="2500646"/>
            <a:ext cx="1189913" cy="2748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10998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624840"/>
            <a:ext cx="6858000" cy="548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5614504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04800"/>
            <a:ext cx="2895600" cy="29285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3210727"/>
            <a:ext cx="1981200" cy="31486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3400940"/>
            <a:ext cx="2961746" cy="27682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2"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0" y="304800"/>
            <a:ext cx="3638550" cy="27123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3"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 y="4419600"/>
            <a:ext cx="2996433" cy="21124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4"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67000" y="587952"/>
            <a:ext cx="3381948" cy="2362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1194109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Group Work</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Group 1- Marijuana</a:t>
            </a:r>
          </a:p>
          <a:p>
            <a:r>
              <a:rPr lang="en-US" dirty="0" smtClean="0"/>
              <a:t>Group 2- Meth</a:t>
            </a:r>
          </a:p>
          <a:p>
            <a:r>
              <a:rPr lang="en-US" dirty="0" smtClean="0"/>
              <a:t>Group 3- LSD</a:t>
            </a:r>
          </a:p>
          <a:p>
            <a:r>
              <a:rPr lang="en-US" dirty="0" smtClean="0"/>
              <a:t>Group 4- Cocaine</a:t>
            </a:r>
          </a:p>
          <a:p>
            <a:r>
              <a:rPr lang="en-US" dirty="0" smtClean="0"/>
              <a:t>Group 5- Crack</a:t>
            </a:r>
          </a:p>
          <a:p>
            <a:r>
              <a:rPr lang="en-US" dirty="0" smtClean="0"/>
              <a:t>Group 6- Steroids</a:t>
            </a:r>
          </a:p>
          <a:p>
            <a:r>
              <a:rPr lang="en-US" dirty="0" smtClean="0"/>
              <a:t>Group 7- PCP</a:t>
            </a:r>
          </a:p>
          <a:p>
            <a:r>
              <a:rPr lang="en-US" dirty="0" smtClean="0"/>
              <a:t>Group 8- DXM</a:t>
            </a:r>
          </a:p>
          <a:p>
            <a:r>
              <a:rPr lang="en-US" dirty="0" smtClean="0"/>
              <a:t>Group 9- Codeine</a:t>
            </a:r>
          </a:p>
          <a:p>
            <a:r>
              <a:rPr lang="en-US" dirty="0" smtClean="0"/>
              <a:t>Group 10- Heroin</a:t>
            </a:r>
          </a:p>
          <a:p>
            <a:r>
              <a:rPr lang="en-US" dirty="0" smtClean="0"/>
              <a:t>Group 11- Rohypnol</a:t>
            </a:r>
          </a:p>
        </p:txBody>
      </p:sp>
      <p:sp>
        <p:nvSpPr>
          <p:cNvPr id="4" name="Content Placeholder 3"/>
          <p:cNvSpPr>
            <a:spLocks noGrp="1"/>
          </p:cNvSpPr>
          <p:nvPr>
            <p:ph sz="half" idx="2"/>
          </p:nvPr>
        </p:nvSpPr>
        <p:spPr/>
        <p:txBody>
          <a:bodyPr>
            <a:normAutofit lnSpcReduction="10000"/>
          </a:bodyPr>
          <a:lstStyle/>
          <a:p>
            <a:pPr marL="118872" indent="0">
              <a:buNone/>
            </a:pPr>
            <a:r>
              <a:rPr lang="en-US" b="1" dirty="0" smtClean="0"/>
              <a:t>Using your textbooks, with your group, find out:</a:t>
            </a:r>
          </a:p>
          <a:p>
            <a:pPr marL="118872" indent="0">
              <a:buNone/>
            </a:pPr>
            <a:endParaRPr lang="en-US" dirty="0" smtClean="0"/>
          </a:p>
          <a:p>
            <a:pPr lvl="1"/>
            <a:r>
              <a:rPr lang="en-US" sz="2800" dirty="0" smtClean="0"/>
              <a:t>What the drug actually is</a:t>
            </a:r>
          </a:p>
          <a:p>
            <a:pPr lvl="1"/>
            <a:r>
              <a:rPr lang="en-US" sz="2800" dirty="0" smtClean="0"/>
              <a:t>What kind of drug it is (stimulant etc…)</a:t>
            </a:r>
          </a:p>
          <a:p>
            <a:pPr lvl="1"/>
            <a:r>
              <a:rPr lang="en-US" sz="2800" dirty="0" smtClean="0"/>
              <a:t>What the drug does to your body/risks</a:t>
            </a:r>
          </a:p>
        </p:txBody>
      </p:sp>
    </p:spTree>
    <p:extLst>
      <p:ext uri="{BB962C8B-B14F-4D97-AF65-F5344CB8AC3E}">
        <p14:creationId xmlns:p14="http://schemas.microsoft.com/office/powerpoint/2010/main" val="202594680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3535</TotalTime>
  <Words>2194</Words>
  <Application>Microsoft Office PowerPoint</Application>
  <PresentationFormat>On-screen Show (4:3)</PresentationFormat>
  <Paragraphs>294</Paragraphs>
  <Slides>53</Slides>
  <Notes>0</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Module</vt:lpstr>
      <vt:lpstr>Unit 4 Tobacco, Alcohol &amp; Drugs</vt:lpstr>
      <vt:lpstr>Tobacco</vt:lpstr>
      <vt:lpstr>Health Risks of Tobacco Use</vt:lpstr>
      <vt:lpstr>Tobacco Habits</vt:lpstr>
      <vt:lpstr>Teen Tobacco Use</vt:lpstr>
      <vt:lpstr>What’s in Tobacco?</vt:lpstr>
      <vt:lpstr>What’s in Tobacco?</vt:lpstr>
      <vt:lpstr>What’s in Tobacco?</vt:lpstr>
      <vt:lpstr>Pipes &amp; Cigars</vt:lpstr>
      <vt:lpstr>Smokeless Tobacco</vt:lpstr>
      <vt:lpstr>Smokeless Tobacco</vt:lpstr>
      <vt:lpstr>PowerPoint Presentation</vt:lpstr>
      <vt:lpstr>Long-Term Effects of Tobacco Use</vt:lpstr>
      <vt:lpstr>Long-Term Effects of Tobacco Use</vt:lpstr>
      <vt:lpstr>The Effects of Tobacco</vt:lpstr>
      <vt:lpstr>Interactive Biopsy</vt:lpstr>
      <vt:lpstr>Other Consequences of Tobacco Use</vt:lpstr>
      <vt:lpstr>Think, Pair, Share</vt:lpstr>
      <vt:lpstr>Teen Tobacco Use</vt:lpstr>
      <vt:lpstr>Secondhand Smoke/Environmental Tobacco Smoke</vt:lpstr>
      <vt:lpstr>Health Risks to Unborn Children and Infants</vt:lpstr>
      <vt:lpstr>Health Risks to Young Children</vt:lpstr>
      <vt:lpstr>Partner Writing Activity</vt:lpstr>
      <vt:lpstr>Alcohol</vt:lpstr>
      <vt:lpstr>Health Risks of Alcohol Use</vt:lpstr>
      <vt:lpstr>Factors that Influence Alcohol’s Effects</vt:lpstr>
      <vt:lpstr>Long-Term Effects of Alcohol</vt:lpstr>
      <vt:lpstr>Teens and Alcohol</vt:lpstr>
      <vt:lpstr>Teens and Alcohol</vt:lpstr>
      <vt:lpstr>Teens and Alcohol</vt:lpstr>
      <vt:lpstr>Teens and Alcohol</vt:lpstr>
      <vt:lpstr>Situation</vt:lpstr>
      <vt:lpstr>Situation</vt:lpstr>
      <vt:lpstr>Factors That Influence Alcohol Use in Teens</vt:lpstr>
      <vt:lpstr>Binge Drinking</vt:lpstr>
      <vt:lpstr>Alcohol Poisoning</vt:lpstr>
      <vt:lpstr>Alcohol Poisoning</vt:lpstr>
      <vt:lpstr>Alcohol Poisoning</vt:lpstr>
      <vt:lpstr>Comparing Beer, Wine &amp; Spirits</vt:lpstr>
      <vt:lpstr>Fetal Alcohol Syndrome</vt:lpstr>
      <vt:lpstr>PowerPoint Presentation</vt:lpstr>
      <vt:lpstr>Classwork</vt:lpstr>
      <vt:lpstr>Illegal Drugs</vt:lpstr>
      <vt:lpstr>Substance Abuse</vt:lpstr>
      <vt:lpstr>General Effects of Drug Use</vt:lpstr>
      <vt:lpstr>General Effects of Drug Use</vt:lpstr>
      <vt:lpstr>General Effects of Drug Use</vt:lpstr>
      <vt:lpstr>Medicine Abuse</vt:lpstr>
      <vt:lpstr>Steroids</vt:lpstr>
      <vt:lpstr>Effects of Steroids</vt:lpstr>
      <vt:lpstr>PowerPoint Presentation</vt:lpstr>
      <vt:lpstr>PowerPoint Presentation</vt:lpstr>
      <vt:lpstr>Group Work</vt:lpstr>
    </vt:vector>
  </TitlesOfParts>
  <Company>Cabarrus County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4 Tobacco, Alcohol &amp; Drugs</dc:title>
  <dc:creator>Windows User</dc:creator>
  <cp:lastModifiedBy>Windows User</cp:lastModifiedBy>
  <cp:revision>58</cp:revision>
  <cp:lastPrinted>2014-04-29T15:59:51Z</cp:lastPrinted>
  <dcterms:created xsi:type="dcterms:W3CDTF">2013-12-09T13:22:24Z</dcterms:created>
  <dcterms:modified xsi:type="dcterms:W3CDTF">2015-02-25T12:48:36Z</dcterms:modified>
</cp:coreProperties>
</file>