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3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6" r:id="rId29"/>
    <p:sldId id="285" r:id="rId30"/>
    <p:sldId id="287" r:id="rId31"/>
    <p:sldId id="288" r:id="rId32"/>
    <p:sldId id="289" r:id="rId33"/>
    <p:sldId id="290" r:id="rId34"/>
    <p:sldId id="291" r:id="rId35"/>
    <p:sldId id="292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00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6982-0A1F-487A-A086-5635C0539C28}" type="datetimeFigureOut">
              <a:rPr lang="en-US" smtClean="0"/>
              <a:pPr/>
              <a:t>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1826F-D772-4DC3-B621-C63212DFCD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6982-0A1F-487A-A086-5635C0539C28}" type="datetimeFigureOut">
              <a:rPr lang="en-US" smtClean="0"/>
              <a:pPr/>
              <a:t>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1826F-D772-4DC3-B621-C63212DFCD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6982-0A1F-487A-A086-5635C0539C28}" type="datetimeFigureOut">
              <a:rPr lang="en-US" smtClean="0"/>
              <a:pPr/>
              <a:t>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1826F-D772-4DC3-B621-C63212DFCD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6982-0A1F-487A-A086-5635C0539C28}" type="datetimeFigureOut">
              <a:rPr lang="en-US" smtClean="0"/>
              <a:pPr/>
              <a:t>1/7/2014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1826F-D772-4DC3-B621-C63212DFCD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6982-0A1F-487A-A086-5635C0539C28}" type="datetimeFigureOut">
              <a:rPr lang="en-US" smtClean="0"/>
              <a:pPr/>
              <a:t>1/7/2014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1826F-D772-4DC3-B621-C63212DFCD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6982-0A1F-487A-A086-5635C0539C28}" type="datetimeFigureOut">
              <a:rPr lang="en-US" smtClean="0"/>
              <a:pPr/>
              <a:t>1/7/2014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1826F-D772-4DC3-B621-C63212DFCD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6982-0A1F-487A-A086-5635C0539C28}" type="datetimeFigureOut">
              <a:rPr lang="en-US" smtClean="0"/>
              <a:pPr/>
              <a:t>1/7/2014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1826F-D772-4DC3-B621-C63212DFCD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6982-0A1F-487A-A086-5635C0539C28}" type="datetimeFigureOut">
              <a:rPr lang="en-US" smtClean="0"/>
              <a:pPr/>
              <a:t>1/7/2014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1826F-D772-4DC3-B621-C63212DFCD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6982-0A1F-487A-A086-5635C0539C28}" type="datetimeFigureOut">
              <a:rPr lang="en-US" smtClean="0"/>
              <a:pPr/>
              <a:t>1/7/2014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71826F-D772-4DC3-B621-C63212DFCD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6982-0A1F-487A-A086-5635C0539C28}" type="datetimeFigureOut">
              <a:rPr lang="en-US" smtClean="0"/>
              <a:pPr/>
              <a:t>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1826F-D772-4DC3-B621-C63212DFCD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6982-0A1F-487A-A086-5635C0539C28}" type="datetimeFigureOut">
              <a:rPr lang="en-US" smtClean="0"/>
              <a:pPr/>
              <a:t>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1826F-D772-4DC3-B621-C63212DFCD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9271826F-D772-4DC3-B621-C63212DFCD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E3C36982-0A1F-487A-A086-5635C0539C28}" type="datetimeFigureOut">
              <a:rPr lang="en-US" smtClean="0"/>
              <a:pPr/>
              <a:t>1/7/2014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Agriculture Engineering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Essential Standard 6.00:  Understand the agricultural engineering industry.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69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 6.01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Remember careers in agricultural engineering.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420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Agricultural Engineering Industry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Agricultural mechanics </a:t>
            </a:r>
          </a:p>
          <a:p>
            <a:pPr lvl="1"/>
            <a:r>
              <a:rPr lang="en-US" dirty="0" smtClean="0"/>
              <a:t>Design</a:t>
            </a:r>
          </a:p>
          <a:p>
            <a:pPr lvl="1"/>
            <a:r>
              <a:rPr lang="en-US" dirty="0" smtClean="0"/>
              <a:t>Operation</a:t>
            </a:r>
          </a:p>
          <a:p>
            <a:pPr lvl="1"/>
            <a:r>
              <a:rPr lang="en-US" dirty="0" smtClean="0"/>
              <a:t>Maintenance</a:t>
            </a:r>
          </a:p>
          <a:p>
            <a:pPr lvl="1"/>
            <a:r>
              <a:rPr lang="en-US" dirty="0" smtClean="0"/>
              <a:t>Service</a:t>
            </a:r>
          </a:p>
          <a:p>
            <a:pPr lvl="1"/>
            <a:r>
              <a:rPr lang="en-US" dirty="0" smtClean="0"/>
              <a:t>Selling and </a:t>
            </a:r>
          </a:p>
          <a:p>
            <a:pPr lvl="1"/>
            <a:r>
              <a:rPr lang="en-US" dirty="0" smtClean="0"/>
              <a:t>Use of power machinery, equipment, structures and utilities in agriculture</a:t>
            </a:r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Examples of Careers in Agricultural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Agricultural Electrification, Power and Controls</a:t>
            </a:r>
          </a:p>
          <a:p>
            <a:pPr lvl="1"/>
            <a:r>
              <a:rPr lang="en-US" dirty="0" smtClean="0"/>
              <a:t>Electrician</a:t>
            </a:r>
          </a:p>
          <a:p>
            <a:pPr lvl="1"/>
            <a:r>
              <a:rPr lang="en-US" dirty="0" smtClean="0"/>
              <a:t>Safety technician</a:t>
            </a:r>
          </a:p>
          <a:p>
            <a:pPr lvl="1"/>
            <a:r>
              <a:rPr lang="en-US" dirty="0" smtClean="0"/>
              <a:t>Electrical engineer</a:t>
            </a:r>
          </a:p>
          <a:p>
            <a:r>
              <a:rPr lang="en-US" sz="2400" dirty="0" smtClean="0"/>
              <a:t>Agricultural Power Machinery</a:t>
            </a:r>
          </a:p>
          <a:p>
            <a:pPr lvl="1"/>
            <a:r>
              <a:rPr lang="en-US" dirty="0" smtClean="0"/>
              <a:t>Farm or heavy equipment diesel mechanic</a:t>
            </a:r>
          </a:p>
          <a:p>
            <a:pPr lvl="1"/>
            <a:r>
              <a:rPr lang="en-US" dirty="0" smtClean="0"/>
              <a:t>Parts person</a:t>
            </a:r>
          </a:p>
          <a:p>
            <a:pPr lvl="1"/>
            <a:r>
              <a:rPr lang="en-US" dirty="0" smtClean="0"/>
              <a:t>Equipment salesperson</a:t>
            </a:r>
          </a:p>
          <a:p>
            <a:pPr lvl="1"/>
            <a:r>
              <a:rPr lang="en-US" dirty="0" smtClean="0"/>
              <a:t>Small engine mechanic</a:t>
            </a:r>
          </a:p>
          <a:p>
            <a:pPr lvl="1"/>
            <a:r>
              <a:rPr lang="en-US" dirty="0" smtClean="0"/>
              <a:t>Large machinery operator (</a:t>
            </a:r>
            <a:r>
              <a:rPr lang="en-US" dirty="0" err="1" smtClean="0"/>
              <a:t>ie</a:t>
            </a:r>
            <a:r>
              <a:rPr lang="en-US" dirty="0" smtClean="0"/>
              <a:t>. bulldozer)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Examples of Careers in Agricultural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Soil and Water Engineering</a:t>
            </a:r>
          </a:p>
          <a:p>
            <a:pPr lvl="1"/>
            <a:r>
              <a:rPr lang="en-US" dirty="0" smtClean="0"/>
              <a:t>Soil Conservation technician</a:t>
            </a:r>
          </a:p>
          <a:p>
            <a:pPr lvl="1"/>
            <a:r>
              <a:rPr lang="en-US" dirty="0" smtClean="0"/>
              <a:t>Irrigation Engineer</a:t>
            </a:r>
          </a:p>
          <a:p>
            <a:r>
              <a:rPr lang="en-US" sz="2400" dirty="0" smtClean="0"/>
              <a:t>Agricultural Mechanics, Construction, and Maintenance Skills</a:t>
            </a:r>
          </a:p>
          <a:p>
            <a:pPr lvl="1"/>
            <a:r>
              <a:rPr lang="en-US" dirty="0" smtClean="0"/>
              <a:t>Construction worker</a:t>
            </a:r>
          </a:p>
          <a:p>
            <a:pPr lvl="1"/>
            <a:r>
              <a:rPr lang="en-US" dirty="0" smtClean="0"/>
              <a:t>Welder</a:t>
            </a:r>
          </a:p>
          <a:p>
            <a:pPr lvl="1"/>
            <a:r>
              <a:rPr lang="en-US" dirty="0" smtClean="0"/>
              <a:t>Safety specialist</a:t>
            </a:r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Examples of Careers in Agricultural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Agricultural Structures, Equipment, and Facilities</a:t>
            </a:r>
          </a:p>
          <a:p>
            <a:pPr lvl="1"/>
            <a:r>
              <a:rPr lang="en-US" dirty="0" smtClean="0"/>
              <a:t>Construction supervisor</a:t>
            </a:r>
          </a:p>
          <a:p>
            <a:pPr lvl="1"/>
            <a:r>
              <a:rPr lang="en-US" dirty="0" smtClean="0"/>
              <a:t>Farmstead planner</a:t>
            </a:r>
          </a:p>
          <a:p>
            <a:pPr lvl="1"/>
            <a:r>
              <a:rPr lang="en-US" dirty="0" smtClean="0"/>
              <a:t>Greenhouse builder</a:t>
            </a:r>
          </a:p>
          <a:p>
            <a:pPr lvl="1"/>
            <a:r>
              <a:rPr lang="en-US" dirty="0" smtClean="0"/>
              <a:t>CAD engineer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 6.02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Understand basic agricultural engineering principles and practices.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420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Shop Safety Awareness and Principles for Safety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Of all farm related accidents, nearly 50% involve working with machinery.</a:t>
            </a:r>
          </a:p>
          <a:p>
            <a:r>
              <a:rPr lang="en-US" sz="2400" dirty="0" smtClean="0"/>
              <a:t>Safety</a:t>
            </a:r>
          </a:p>
          <a:p>
            <a:pPr lvl="1"/>
            <a:r>
              <a:rPr lang="en-US" dirty="0" smtClean="0"/>
              <a:t>Developing an environment free from danger, risk or injury.</a:t>
            </a:r>
          </a:p>
          <a:p>
            <a:r>
              <a:rPr lang="en-US" sz="2400" dirty="0" smtClean="0"/>
              <a:t>Keys to shop:</a:t>
            </a:r>
          </a:p>
          <a:p>
            <a:pPr lvl="1"/>
            <a:r>
              <a:rPr lang="en-US" dirty="0" smtClean="0"/>
              <a:t>Trained in safe and proper tool operations</a:t>
            </a:r>
          </a:p>
          <a:p>
            <a:pPr lvl="1"/>
            <a:r>
              <a:rPr lang="en-US" dirty="0" smtClean="0"/>
              <a:t>Pass a safety test prior to using the shop</a:t>
            </a:r>
          </a:p>
          <a:p>
            <a:pPr lvl="1"/>
            <a:r>
              <a:rPr lang="en-US" dirty="0" smtClean="0"/>
              <a:t>Keep the shop clean</a:t>
            </a:r>
          </a:p>
          <a:p>
            <a:pPr lvl="1"/>
            <a:r>
              <a:rPr lang="en-US" dirty="0" smtClean="0"/>
              <a:t>Remove unnecessary hazards such </a:t>
            </a:r>
          </a:p>
          <a:p>
            <a:pPr lvl="2"/>
            <a:r>
              <a:rPr lang="en-US" dirty="0" smtClean="0"/>
              <a:t>oily rags</a:t>
            </a:r>
          </a:p>
          <a:p>
            <a:pPr lvl="1"/>
            <a:r>
              <a:rPr lang="en-US" dirty="0" smtClean="0"/>
              <a:t>Make sure all machines have safety shields in place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Shop Safety Awareness and Principles for Safety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Wear appropriate personal protective clothing and devices. For example:</a:t>
            </a:r>
          </a:p>
          <a:p>
            <a:pPr lvl="1"/>
            <a:r>
              <a:rPr lang="en-US" dirty="0" smtClean="0"/>
              <a:t>Safety glasses or goggles</a:t>
            </a:r>
          </a:p>
          <a:p>
            <a:pPr lvl="1"/>
            <a:r>
              <a:rPr lang="en-US" dirty="0" smtClean="0"/>
              <a:t>Leather steel-toed shoes </a:t>
            </a:r>
          </a:p>
          <a:p>
            <a:pPr lvl="1"/>
            <a:r>
              <a:rPr lang="en-US" dirty="0" smtClean="0"/>
              <a:t>Ear protection (plugs or muffs) </a:t>
            </a:r>
          </a:p>
          <a:p>
            <a:pPr lvl="2"/>
            <a:r>
              <a:rPr lang="en-US" dirty="0" smtClean="0"/>
              <a:t>hearing loss when the noise level exceeds 90 dB (decibels)</a:t>
            </a:r>
          </a:p>
          <a:p>
            <a:pPr lvl="1"/>
            <a:r>
              <a:rPr lang="en-US" dirty="0" smtClean="0"/>
              <a:t>Other safety clothing may be required for certain work such as welding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Safety Color Coding in the Agricultural Mechanics Shop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National organizations worked together to develop the system</a:t>
            </a:r>
          </a:p>
          <a:p>
            <a:pPr lvl="1"/>
            <a:r>
              <a:rPr lang="en-US" dirty="0" smtClean="0"/>
              <a:t>The American Society of Agricultural Engineers and the Safety Committee of the American Vocational Association  </a:t>
            </a:r>
          </a:p>
          <a:p>
            <a:pPr lvl="2"/>
            <a:r>
              <a:rPr lang="en-US" dirty="0" smtClean="0"/>
              <a:t>alerts people to dangers and hazards</a:t>
            </a:r>
          </a:p>
          <a:p>
            <a:pPr lvl="2"/>
            <a:r>
              <a:rPr lang="en-US" dirty="0" smtClean="0"/>
              <a:t>provides information to help on react quickly in an emergency</a:t>
            </a:r>
          </a:p>
          <a:p>
            <a:pPr lvl="2"/>
            <a:r>
              <a:rPr lang="en-US" dirty="0" smtClean="0"/>
              <a:t>conveys a special message based on a standard 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Basic Safety Code Colors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RED</a:t>
            </a:r>
          </a:p>
          <a:p>
            <a:pPr lvl="1"/>
            <a:r>
              <a:rPr lang="en-US" dirty="0" smtClean="0"/>
              <a:t>Identifies areas of danger</a:t>
            </a:r>
          </a:p>
          <a:p>
            <a:pPr lvl="1"/>
            <a:r>
              <a:rPr lang="en-US" dirty="0" smtClean="0"/>
              <a:t>Red is used on safety switches and fire extinguishers </a:t>
            </a:r>
          </a:p>
          <a:p>
            <a:pPr lvl="1"/>
            <a:r>
              <a:rPr lang="en-US" dirty="0" smtClean="0"/>
              <a:t>Red = Danger</a:t>
            </a:r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Basic Safety Code Colors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ORANGE</a:t>
            </a:r>
          </a:p>
          <a:p>
            <a:pPr lvl="1"/>
            <a:r>
              <a:rPr lang="en-US" dirty="0" smtClean="0"/>
              <a:t>Designates machine hazards, such as edges and openings</a:t>
            </a:r>
          </a:p>
          <a:p>
            <a:pPr lvl="1"/>
            <a:r>
              <a:rPr lang="en-US" dirty="0" smtClean="0"/>
              <a:t>It is also used as background for electrical switches, levers and controls</a:t>
            </a:r>
          </a:p>
          <a:p>
            <a:pPr lvl="1"/>
            <a:r>
              <a:rPr lang="en-US" dirty="0" smtClean="0"/>
              <a:t>Orange = Warning.</a:t>
            </a:r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Basic Safety Code Colors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YELLOW</a:t>
            </a:r>
          </a:p>
          <a:p>
            <a:pPr lvl="1"/>
            <a:r>
              <a:rPr lang="en-US" dirty="0" smtClean="0"/>
              <a:t>Identifies wheels, levers, and knobs</a:t>
            </a:r>
          </a:p>
          <a:p>
            <a:pPr lvl="2"/>
            <a:r>
              <a:rPr lang="en-US" dirty="0" smtClean="0"/>
              <a:t>adjust or control machines</a:t>
            </a:r>
          </a:p>
          <a:p>
            <a:pPr lvl="1"/>
            <a:r>
              <a:rPr lang="en-US" dirty="0" smtClean="0"/>
              <a:t>Yellow = Caution</a:t>
            </a:r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Basic Safety Code Colors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BLUE</a:t>
            </a:r>
          </a:p>
          <a:p>
            <a:pPr lvl="1"/>
            <a:r>
              <a:rPr lang="en-US" dirty="0" smtClean="0"/>
              <a:t>Used on signs such as “Out of Order”</a:t>
            </a:r>
          </a:p>
          <a:p>
            <a:pPr lvl="1"/>
            <a:r>
              <a:rPr lang="en-US" dirty="0" smtClean="0"/>
              <a:t>identify broken shop equipment that does not work or does not work properly</a:t>
            </a:r>
          </a:p>
          <a:p>
            <a:pPr lvl="1"/>
            <a:r>
              <a:rPr lang="en-US" dirty="0" smtClean="0"/>
              <a:t>Blue = Information</a:t>
            </a:r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Basic Safety Code Colors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GREEN</a:t>
            </a:r>
          </a:p>
          <a:p>
            <a:pPr lvl="1"/>
            <a:r>
              <a:rPr lang="en-US" dirty="0" smtClean="0"/>
              <a:t>Indicates the presence of first aid and safety equipment</a:t>
            </a:r>
          </a:p>
          <a:p>
            <a:pPr lvl="1"/>
            <a:r>
              <a:rPr lang="en-US" dirty="0" smtClean="0"/>
              <a:t>Green = Safety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Fire Hazards in the Agricultural Mechanics Shop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Fire Triangle</a:t>
            </a:r>
          </a:p>
          <a:p>
            <a:pPr lvl="1"/>
            <a:r>
              <a:rPr lang="en-US" dirty="0" smtClean="0"/>
              <a:t>Components necessary for a fire</a:t>
            </a:r>
          </a:p>
          <a:p>
            <a:pPr lvl="2"/>
            <a:r>
              <a:rPr lang="en-US" dirty="0" smtClean="0"/>
              <a:t>Fuel – Any combustible material that will burn</a:t>
            </a:r>
          </a:p>
          <a:p>
            <a:pPr lvl="3"/>
            <a:r>
              <a:rPr lang="en-US" dirty="0" smtClean="0"/>
              <a:t>Examples: oily rags, sawdust, paper, etc.</a:t>
            </a:r>
          </a:p>
          <a:p>
            <a:pPr lvl="2"/>
            <a:r>
              <a:rPr lang="en-US" dirty="0" smtClean="0"/>
              <a:t>Heat – Most materials burn if they are made hot enough</a:t>
            </a:r>
          </a:p>
          <a:p>
            <a:pPr lvl="2"/>
            <a:r>
              <a:rPr lang="en-US" dirty="0" smtClean="0"/>
              <a:t>Oxygen (O) – Not a fuel, but must be present for fuels to burn</a:t>
            </a:r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Fire Hazards in the Agricultural Mechanics Shop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Fire Prevention</a:t>
            </a:r>
          </a:p>
          <a:p>
            <a:pPr lvl="1"/>
            <a:r>
              <a:rPr lang="en-US" dirty="0" smtClean="0"/>
              <a:t>Take away one of the components of the fire triangle and fire will not start or will stop if already started.</a:t>
            </a:r>
          </a:p>
          <a:p>
            <a:pPr lvl="2"/>
            <a:r>
              <a:rPr lang="en-US" dirty="0" smtClean="0"/>
              <a:t>Safe storage of fuels or combustible materials</a:t>
            </a:r>
          </a:p>
          <a:p>
            <a:pPr lvl="3"/>
            <a:r>
              <a:rPr lang="en-US" dirty="0" smtClean="0"/>
              <a:t>Store fuels in approved containers</a:t>
            </a:r>
          </a:p>
          <a:p>
            <a:pPr lvl="2"/>
            <a:r>
              <a:rPr lang="en-US" dirty="0" smtClean="0"/>
              <a:t>Clean shop facilities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Extinguishing Fires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Fire Extinguishers</a:t>
            </a:r>
          </a:p>
          <a:p>
            <a:pPr lvl="1"/>
            <a:r>
              <a:rPr lang="en-US" dirty="0" smtClean="0"/>
              <a:t>Know the kind of fire extinguisher </a:t>
            </a:r>
          </a:p>
          <a:p>
            <a:pPr lvl="2"/>
            <a:r>
              <a:rPr lang="en-US" dirty="0" smtClean="0"/>
              <a:t>Class A Fire Extinguishers use water to control ordinary combustibles</a:t>
            </a:r>
          </a:p>
          <a:p>
            <a:pPr lvl="1"/>
            <a:r>
              <a:rPr lang="en-US" dirty="0" smtClean="0"/>
              <a:t>Know the placement of fire extinguishers so that time is not taken looking for the extinguisher if a fire occurs.</a:t>
            </a:r>
          </a:p>
          <a:p>
            <a:pPr lvl="2"/>
            <a:r>
              <a:rPr lang="en-US" dirty="0" smtClean="0"/>
              <a:t>hung on walls within easy reach in areas where fires would most likely occur</a:t>
            </a:r>
          </a:p>
          <a:p>
            <a:pPr lvl="1"/>
            <a:r>
              <a:rPr lang="en-US" dirty="0" smtClean="0"/>
              <a:t>Know how to use</a:t>
            </a:r>
          </a:p>
          <a:p>
            <a:pPr lvl="2"/>
            <a:r>
              <a:rPr lang="en-US" dirty="0" smtClean="0"/>
              <a:t>held upright, the ring pin is pulled, and a lever is pressed</a:t>
            </a:r>
          </a:p>
          <a:p>
            <a:pPr lvl="2"/>
            <a:r>
              <a:rPr lang="en-US" dirty="0" smtClean="0"/>
              <a:t>nozzle of the extinguisher toward the base of the fire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Extinguishing Fires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Other examples</a:t>
            </a:r>
          </a:p>
          <a:p>
            <a:pPr lvl="1"/>
            <a:r>
              <a:rPr lang="en-US" dirty="0" smtClean="0"/>
              <a:t>Wrapping a person in a blanket whose clothes are on fire </a:t>
            </a:r>
          </a:p>
          <a:p>
            <a:pPr lvl="2"/>
            <a:r>
              <a:rPr lang="en-US" dirty="0" smtClean="0"/>
              <a:t>eliminates oxygen from getting to the fire</a:t>
            </a:r>
          </a:p>
          <a:p>
            <a:r>
              <a:rPr lang="en-US" dirty="0" smtClean="0"/>
              <a:t>Cooling with water from a hose or bucket a burning container of paper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Planning an Agricultural Engineering Project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Simple Project Designs</a:t>
            </a:r>
          </a:p>
          <a:p>
            <a:pPr lvl="1"/>
            <a:r>
              <a:rPr lang="en-US" dirty="0" smtClean="0"/>
              <a:t>Sharp lead pencil</a:t>
            </a:r>
          </a:p>
          <a:p>
            <a:pPr lvl="1"/>
            <a:r>
              <a:rPr lang="en-US" dirty="0" smtClean="0"/>
              <a:t>Protractor for drawing and measuring angles</a:t>
            </a:r>
          </a:p>
          <a:p>
            <a:pPr lvl="1"/>
            <a:r>
              <a:rPr lang="en-US" dirty="0" smtClean="0"/>
              <a:t>Good eraser  for making  corrections</a:t>
            </a:r>
          </a:p>
          <a:p>
            <a:pPr lvl="1"/>
            <a:r>
              <a:rPr lang="en-US" dirty="0" smtClean="0"/>
              <a:t>A twelve-inch ruler</a:t>
            </a:r>
          </a:p>
          <a:p>
            <a:pPr lvl="1"/>
            <a:r>
              <a:rPr lang="en-US" dirty="0" smtClean="0"/>
              <a:t>Compass for drawing circles and arches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Planning an Agricultural Engineering Project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More Detailed Plans</a:t>
            </a:r>
          </a:p>
          <a:p>
            <a:pPr lvl="1"/>
            <a:r>
              <a:rPr lang="en-US" dirty="0" smtClean="0"/>
              <a:t>Drawing board</a:t>
            </a:r>
          </a:p>
          <a:p>
            <a:pPr lvl="1"/>
            <a:r>
              <a:rPr lang="en-US" dirty="0" smtClean="0"/>
              <a:t>Masking</a:t>
            </a:r>
          </a:p>
          <a:p>
            <a:pPr lvl="1"/>
            <a:r>
              <a:rPr lang="en-US" dirty="0" smtClean="0"/>
              <a:t>The T square</a:t>
            </a:r>
          </a:p>
          <a:p>
            <a:pPr lvl="2"/>
            <a:r>
              <a:rPr lang="en-US" dirty="0" smtClean="0"/>
              <a:t>drawing horizontal lines</a:t>
            </a:r>
          </a:p>
          <a:p>
            <a:pPr lvl="1"/>
            <a:r>
              <a:rPr lang="en-US" dirty="0" smtClean="0"/>
              <a:t>The right triangle (30, 60, 90 degree triangle) in conjunction with the T square, is used to draw vertical lines.</a:t>
            </a:r>
          </a:p>
          <a:p>
            <a:pPr lvl="1"/>
            <a:r>
              <a:rPr lang="en-US" dirty="0" smtClean="0"/>
              <a:t>The scale</a:t>
            </a:r>
          </a:p>
          <a:p>
            <a:pPr lvl="2"/>
            <a:r>
              <a:rPr lang="en-US" dirty="0" smtClean="0"/>
              <a:t>Instrument with all increments shortened according to proportion</a:t>
            </a:r>
          </a:p>
          <a:p>
            <a:pPr lvl="3"/>
            <a:r>
              <a:rPr lang="en-US" dirty="0" smtClean="0"/>
              <a:t>Flat scale – looks similar to a ruler.</a:t>
            </a:r>
          </a:p>
          <a:p>
            <a:pPr lvl="3"/>
            <a:r>
              <a:rPr lang="en-US" dirty="0" smtClean="0"/>
              <a:t>Triangular scale – three sided, but six scales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Planning an Agricultural Engineering Project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Large Scale Projects</a:t>
            </a:r>
          </a:p>
          <a:p>
            <a:pPr lvl="1"/>
            <a:r>
              <a:rPr lang="en-US" dirty="0" smtClean="0"/>
              <a:t>CAD (computer- aided design)</a:t>
            </a:r>
          </a:p>
          <a:p>
            <a:pPr lvl="2"/>
            <a:r>
              <a:rPr lang="en-US" dirty="0" smtClean="0"/>
              <a:t>reduce design time for large scale projects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Planning an Agricultural Engineering Project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Basics of Drawing</a:t>
            </a:r>
          </a:p>
          <a:p>
            <a:pPr lvl="1"/>
            <a:r>
              <a:rPr lang="en-US" dirty="0" smtClean="0"/>
              <a:t>Sketch</a:t>
            </a:r>
          </a:p>
          <a:p>
            <a:pPr lvl="2"/>
            <a:r>
              <a:rPr lang="en-US" dirty="0" smtClean="0"/>
              <a:t>rough drawing that is </a:t>
            </a:r>
            <a:r>
              <a:rPr lang="en-US" u="sng" dirty="0" smtClean="0"/>
              <a:t>not </a:t>
            </a:r>
            <a:r>
              <a:rPr lang="en-US" dirty="0" smtClean="0"/>
              <a:t>to scale</a:t>
            </a:r>
          </a:p>
          <a:p>
            <a:pPr lvl="2"/>
            <a:r>
              <a:rPr lang="en-US" u="sng" dirty="0" smtClean="0"/>
              <a:t>does have </a:t>
            </a:r>
            <a:r>
              <a:rPr lang="en-US" dirty="0" smtClean="0"/>
              <a:t>dimensions included</a:t>
            </a:r>
          </a:p>
          <a:p>
            <a:pPr lvl="1"/>
            <a:r>
              <a:rPr lang="en-US" dirty="0" smtClean="0"/>
              <a:t>Pictorial drawing</a:t>
            </a:r>
          </a:p>
          <a:p>
            <a:pPr lvl="2"/>
            <a:r>
              <a:rPr lang="en-US" dirty="0" smtClean="0"/>
              <a:t>shows all three dimensions at once</a:t>
            </a:r>
          </a:p>
          <a:p>
            <a:pPr lvl="3"/>
            <a:r>
              <a:rPr lang="en-US" dirty="0" smtClean="0"/>
              <a:t>Front</a:t>
            </a:r>
          </a:p>
          <a:p>
            <a:pPr lvl="3"/>
            <a:r>
              <a:rPr lang="en-US" dirty="0" smtClean="0"/>
              <a:t>side (end)</a:t>
            </a:r>
          </a:p>
          <a:p>
            <a:pPr lvl="3"/>
            <a:r>
              <a:rPr lang="en-US" dirty="0" smtClean="0"/>
              <a:t>top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Planning an Agricultural Engineering Project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Basics of Drawing</a:t>
            </a:r>
          </a:p>
          <a:p>
            <a:pPr lvl="1"/>
            <a:r>
              <a:rPr lang="en-US" dirty="0" smtClean="0"/>
              <a:t>Scale drawing</a:t>
            </a:r>
          </a:p>
          <a:p>
            <a:pPr lvl="2"/>
            <a:r>
              <a:rPr lang="en-US" dirty="0" smtClean="0"/>
              <a:t>represents an object in exact proportion</a:t>
            </a:r>
          </a:p>
          <a:p>
            <a:pPr lvl="2"/>
            <a:r>
              <a:rPr lang="en-US" dirty="0" smtClean="0"/>
              <a:t>¼” =1’</a:t>
            </a:r>
          </a:p>
          <a:p>
            <a:pPr lvl="3"/>
            <a:r>
              <a:rPr lang="en-US" dirty="0" smtClean="0"/>
              <a:t>¼” on the drawing would equal 1’</a:t>
            </a:r>
          </a:p>
          <a:p>
            <a:pPr lvl="3"/>
            <a:r>
              <a:rPr lang="en-US" dirty="0" smtClean="0"/>
              <a:t>2” line on the drawing would equal 8’</a:t>
            </a:r>
          </a:p>
          <a:p>
            <a:pPr lvl="1"/>
            <a:r>
              <a:rPr lang="en-US" dirty="0" smtClean="0"/>
              <a:t>Scale will vary depending on the size of the object being drawn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Reading a Tape Rule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Display units of measure</a:t>
            </a:r>
          </a:p>
          <a:p>
            <a:pPr lvl="1"/>
            <a:r>
              <a:rPr lang="en-US" dirty="0" smtClean="0"/>
              <a:t>U.S. customary system</a:t>
            </a:r>
          </a:p>
          <a:p>
            <a:pPr lvl="1"/>
            <a:r>
              <a:rPr lang="en-US" dirty="0" smtClean="0"/>
              <a:t>Metric system</a:t>
            </a:r>
          </a:p>
          <a:p>
            <a:r>
              <a:rPr lang="en-US" dirty="0" smtClean="0"/>
              <a:t>Marked to show halves, quarters, eighths, and sixteenths of an inch</a:t>
            </a:r>
          </a:p>
          <a:p>
            <a:pPr lvl="1"/>
            <a:r>
              <a:rPr lang="en-US" dirty="0" smtClean="0"/>
              <a:t>Typically, vertical lines of different heights represent these various intervals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Wood Projects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Nails</a:t>
            </a:r>
          </a:p>
          <a:p>
            <a:pPr lvl="1"/>
            <a:r>
              <a:rPr lang="en-US" dirty="0" smtClean="0"/>
              <a:t>Fastest way to fasten wood</a:t>
            </a:r>
          </a:p>
          <a:p>
            <a:pPr lvl="1"/>
            <a:r>
              <a:rPr lang="en-US" dirty="0" smtClean="0"/>
              <a:t>Nail hammer or nail gun are the preferred tools</a:t>
            </a:r>
          </a:p>
          <a:p>
            <a:r>
              <a:rPr lang="en-US" dirty="0" smtClean="0"/>
              <a:t>Screws</a:t>
            </a:r>
          </a:p>
          <a:p>
            <a:pPr lvl="1"/>
            <a:r>
              <a:rPr lang="en-US" dirty="0" smtClean="0"/>
              <a:t>hold better than nails</a:t>
            </a:r>
          </a:p>
          <a:p>
            <a:pPr lvl="1"/>
            <a:r>
              <a:rPr lang="en-US" dirty="0" smtClean="0"/>
              <a:t>flathead screw is the one most used in woodworking</a:t>
            </a:r>
          </a:p>
          <a:p>
            <a:pPr lvl="2"/>
            <a:r>
              <a:rPr lang="en-US" dirty="0" smtClean="0"/>
              <a:t>Phillips head is preferred</a:t>
            </a:r>
          </a:p>
          <a:p>
            <a:r>
              <a:rPr lang="en-US" dirty="0" smtClean="0"/>
              <a:t>Bolts </a:t>
            </a:r>
          </a:p>
          <a:p>
            <a:pPr lvl="1"/>
            <a:r>
              <a:rPr lang="en-US" dirty="0" smtClean="0"/>
              <a:t>fastening wood at high stress points</a:t>
            </a:r>
          </a:p>
          <a:p>
            <a:r>
              <a:rPr lang="en-US" dirty="0" smtClean="0"/>
              <a:t>Gluing </a:t>
            </a:r>
          </a:p>
          <a:p>
            <a:pPr lvl="1"/>
            <a:r>
              <a:rPr lang="en-US" dirty="0" smtClean="0"/>
              <a:t>glued wood joint will be as strong as the wood itself</a:t>
            </a:r>
          </a:p>
          <a:p>
            <a:pPr lvl="2"/>
            <a:r>
              <a:rPr lang="en-US" dirty="0" smtClean="0"/>
              <a:t>Gluing is often accompanied by nails, screws, etc.</a:t>
            </a:r>
          </a:p>
          <a:p>
            <a:pPr lvl="2"/>
            <a:r>
              <a:rPr lang="en-US" dirty="0" smtClean="0"/>
              <a:t>Boards are held in place for gluing by clamps</a:t>
            </a:r>
          </a:p>
          <a:p>
            <a:pPr lvl="3"/>
            <a:r>
              <a:rPr lang="en-US" dirty="0" smtClean="0"/>
              <a:t>Bar clamps are one type of clamp used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Metal Projects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Steel</a:t>
            </a:r>
          </a:p>
          <a:p>
            <a:pPr lvl="1"/>
            <a:r>
              <a:rPr lang="en-US" dirty="0" smtClean="0"/>
              <a:t>most commonly used</a:t>
            </a:r>
          </a:p>
          <a:p>
            <a:pPr lvl="1"/>
            <a:r>
              <a:rPr lang="en-US" dirty="0" smtClean="0"/>
              <a:t>at least 4 kinds of steel</a:t>
            </a:r>
          </a:p>
          <a:p>
            <a:pPr lvl="1"/>
            <a:r>
              <a:rPr lang="en-US" dirty="0" smtClean="0"/>
              <a:t>Soapstone</a:t>
            </a:r>
          </a:p>
          <a:p>
            <a:pPr lvl="2"/>
            <a:r>
              <a:rPr lang="en-US" dirty="0" smtClean="0"/>
              <a:t>soft, gray rock </a:t>
            </a:r>
          </a:p>
          <a:p>
            <a:pPr lvl="2"/>
            <a:r>
              <a:rPr lang="en-US" dirty="0" smtClean="0"/>
              <a:t>shows up well on most metals</a:t>
            </a:r>
          </a:p>
          <a:p>
            <a:r>
              <a:rPr lang="en-US" dirty="0" smtClean="0"/>
              <a:t>The hand tool most often used for cutting metal is the hacksaw</a:t>
            </a:r>
          </a:p>
          <a:p>
            <a:pPr lvl="1"/>
            <a:r>
              <a:rPr lang="en-US" dirty="0" smtClean="0"/>
              <a:t>Hacksaws are especially useful for cutting thin conduit</a:t>
            </a:r>
          </a:p>
          <a:p>
            <a:r>
              <a:rPr lang="en-US" dirty="0" smtClean="0"/>
              <a:t>Metal cutting band saws and power hacksaws</a:t>
            </a:r>
          </a:p>
          <a:p>
            <a:pPr lvl="1"/>
            <a:r>
              <a:rPr lang="en-US" dirty="0" smtClean="0"/>
              <a:t>used for large projects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 6.03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Remember tools and their safety practices related to the agricultural mechanics industry.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4204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Safety using Hand Tools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 the correct tool for the job</a:t>
            </a:r>
          </a:p>
          <a:p>
            <a:r>
              <a:rPr lang="en-US" dirty="0" smtClean="0"/>
              <a:t>Keep and use tools that are in good working condition</a:t>
            </a:r>
          </a:p>
          <a:p>
            <a:r>
              <a:rPr lang="en-US" dirty="0" smtClean="0"/>
              <a:t>Use tools skillfully</a:t>
            </a:r>
          </a:p>
          <a:p>
            <a:r>
              <a:rPr lang="en-US" dirty="0" smtClean="0"/>
              <a:t>Wear appropriate protective clothing and devices</a:t>
            </a:r>
          </a:p>
          <a:p>
            <a:pPr lvl="1"/>
            <a:r>
              <a:rPr lang="en-US" dirty="0" smtClean="0"/>
              <a:t>safety glasses</a:t>
            </a:r>
          </a:p>
          <a:p>
            <a:pPr lvl="1"/>
            <a:r>
              <a:rPr lang="en-US" dirty="0" smtClean="0"/>
              <a:t>steel- toed shoes</a:t>
            </a:r>
          </a:p>
          <a:p>
            <a:pPr lvl="1"/>
            <a:r>
              <a:rPr lang="en-US" dirty="0" smtClean="0"/>
              <a:t>ear protection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Tools used in Agricultural Mechanics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Layout and measuring tools– used to measure or mark materials.</a:t>
            </a:r>
          </a:p>
          <a:p>
            <a:pPr lvl="1"/>
            <a:r>
              <a:rPr lang="en-US" dirty="0" smtClean="0"/>
              <a:t>Chalk line reel</a:t>
            </a:r>
          </a:p>
          <a:p>
            <a:pPr lvl="2"/>
            <a:r>
              <a:rPr lang="en-US" dirty="0" smtClean="0"/>
              <a:t>marking straight lines</a:t>
            </a:r>
          </a:p>
          <a:p>
            <a:pPr lvl="1"/>
            <a:r>
              <a:rPr lang="en-US" dirty="0" smtClean="0"/>
              <a:t>Tape rule</a:t>
            </a:r>
          </a:p>
          <a:p>
            <a:pPr lvl="2"/>
            <a:r>
              <a:rPr lang="en-US" dirty="0" smtClean="0"/>
              <a:t>straight or curved measuring, most to the 1/16</a:t>
            </a:r>
            <a:r>
              <a:rPr lang="en-US" baseline="30000" dirty="0" smtClean="0"/>
              <a:t>th</a:t>
            </a:r>
            <a:endParaRPr lang="en-US" dirty="0" smtClean="0"/>
          </a:p>
          <a:p>
            <a:pPr lvl="1"/>
            <a:r>
              <a:rPr lang="en-US" dirty="0" smtClean="0"/>
              <a:t>Combination square</a:t>
            </a:r>
          </a:p>
          <a:p>
            <a:pPr lvl="2"/>
            <a:r>
              <a:rPr lang="en-US" dirty="0" smtClean="0"/>
              <a:t>determining 45 and 90 degree angles</a:t>
            </a:r>
          </a:p>
          <a:p>
            <a:pPr lvl="1"/>
            <a:r>
              <a:rPr lang="en-US" dirty="0" smtClean="0"/>
              <a:t>Try square </a:t>
            </a:r>
          </a:p>
          <a:p>
            <a:pPr lvl="2"/>
            <a:r>
              <a:rPr lang="en-US" dirty="0" smtClean="0"/>
              <a:t>90 degree squaring</a:t>
            </a:r>
          </a:p>
          <a:p>
            <a:pPr lvl="1"/>
            <a:r>
              <a:rPr lang="en-US" dirty="0" smtClean="0"/>
              <a:t>Level</a:t>
            </a:r>
          </a:p>
          <a:p>
            <a:pPr lvl="2"/>
            <a:r>
              <a:rPr lang="en-US" dirty="0" smtClean="0"/>
              <a:t>leveling and plumbing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Tools used in Agricultural Mechanics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Saws – used to cut materials</a:t>
            </a:r>
          </a:p>
          <a:p>
            <a:pPr lvl="1"/>
            <a:r>
              <a:rPr lang="en-US" dirty="0" smtClean="0"/>
              <a:t>Hacksaw</a:t>
            </a:r>
          </a:p>
          <a:p>
            <a:pPr lvl="2"/>
            <a:r>
              <a:rPr lang="en-US" dirty="0" smtClean="0"/>
              <a:t>sawing metal</a:t>
            </a:r>
          </a:p>
          <a:p>
            <a:pPr lvl="1"/>
            <a:r>
              <a:rPr lang="en-US" dirty="0" smtClean="0"/>
              <a:t>Portable circular saw</a:t>
            </a:r>
          </a:p>
          <a:p>
            <a:pPr lvl="2"/>
            <a:r>
              <a:rPr lang="en-US" dirty="0" smtClean="0"/>
              <a:t>sawing wood in construction projects</a:t>
            </a:r>
          </a:p>
          <a:p>
            <a:pPr lvl="1"/>
            <a:r>
              <a:rPr lang="en-US" dirty="0" smtClean="0"/>
              <a:t>Circular carbide saw blade</a:t>
            </a:r>
          </a:p>
          <a:p>
            <a:pPr lvl="2"/>
            <a:r>
              <a:rPr lang="en-US" dirty="0" smtClean="0"/>
              <a:t>blade for use on portable circular saw</a:t>
            </a:r>
          </a:p>
          <a:p>
            <a:pPr lvl="1"/>
            <a:r>
              <a:rPr lang="en-US" dirty="0" smtClean="0"/>
              <a:t>Coping saw </a:t>
            </a:r>
          </a:p>
          <a:p>
            <a:pPr lvl="2"/>
            <a:r>
              <a:rPr lang="en-US" dirty="0" smtClean="0"/>
              <a:t>cutting curves and irregular cuts</a:t>
            </a:r>
          </a:p>
          <a:p>
            <a:pPr lvl="1"/>
            <a:r>
              <a:rPr lang="en-US" dirty="0" smtClean="0"/>
              <a:t>Portable jig saw</a:t>
            </a:r>
          </a:p>
          <a:p>
            <a:pPr lvl="2"/>
            <a:r>
              <a:rPr lang="en-US" dirty="0" smtClean="0"/>
              <a:t>making irregular cuts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Tools used in Agricultural Mechanics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Boring tools – used to make holes or change size or shape of holes.</a:t>
            </a:r>
          </a:p>
          <a:p>
            <a:pPr lvl="1"/>
            <a:r>
              <a:rPr lang="en-US" dirty="0" smtClean="0"/>
              <a:t>Countersink</a:t>
            </a:r>
          </a:p>
          <a:p>
            <a:pPr lvl="2"/>
            <a:r>
              <a:rPr lang="en-US" dirty="0" smtClean="0"/>
              <a:t>flaring top of hole for recessing head for flathead screw or bolt</a:t>
            </a:r>
          </a:p>
          <a:p>
            <a:pPr lvl="1"/>
            <a:r>
              <a:rPr lang="en-US" dirty="0" smtClean="0"/>
              <a:t>Masonry bit</a:t>
            </a:r>
          </a:p>
          <a:p>
            <a:pPr lvl="2"/>
            <a:r>
              <a:rPr lang="en-US" dirty="0" smtClean="0"/>
              <a:t>Boring in concrete, brick or block</a:t>
            </a:r>
          </a:p>
          <a:p>
            <a:pPr lvl="1"/>
            <a:r>
              <a:rPr lang="en-US" dirty="0" smtClean="0"/>
              <a:t>Potable electric drill</a:t>
            </a:r>
          </a:p>
          <a:p>
            <a:pPr lvl="2"/>
            <a:r>
              <a:rPr lang="en-US" dirty="0" smtClean="0"/>
              <a:t>drilling holes with an external source of electricity</a:t>
            </a:r>
          </a:p>
          <a:p>
            <a:pPr lvl="1"/>
            <a:r>
              <a:rPr lang="en-US" dirty="0" smtClean="0"/>
              <a:t>Straight shank drill bit</a:t>
            </a:r>
          </a:p>
          <a:p>
            <a:pPr lvl="2"/>
            <a:r>
              <a:rPr lang="en-US" dirty="0" smtClean="0"/>
              <a:t>drilling metal</a:t>
            </a:r>
          </a:p>
          <a:p>
            <a:pPr lvl="1"/>
            <a:r>
              <a:rPr lang="en-US" dirty="0" smtClean="0"/>
              <a:t>Speed bore bit</a:t>
            </a:r>
          </a:p>
          <a:p>
            <a:pPr lvl="2"/>
            <a:r>
              <a:rPr lang="en-US" dirty="0" smtClean="0"/>
              <a:t>wood-boring bit for electric drill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Tools used in Agricultural Mechanics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Hammers and driving tools</a:t>
            </a:r>
          </a:p>
          <a:p>
            <a:pPr lvl="1"/>
            <a:r>
              <a:rPr lang="en-US" dirty="0" smtClean="0"/>
              <a:t>Ball </a:t>
            </a:r>
            <a:r>
              <a:rPr lang="en-US" dirty="0" err="1" smtClean="0"/>
              <a:t>pein</a:t>
            </a:r>
            <a:r>
              <a:rPr lang="en-US" dirty="0" smtClean="0"/>
              <a:t> hammer – hammering metal</a:t>
            </a:r>
          </a:p>
          <a:p>
            <a:pPr lvl="1"/>
            <a:r>
              <a:rPr lang="en-US" dirty="0" smtClean="0"/>
              <a:t>Nail hammer – driving nails</a:t>
            </a:r>
          </a:p>
          <a:p>
            <a:pPr lvl="1"/>
            <a:r>
              <a:rPr lang="en-US" dirty="0" smtClean="0"/>
              <a:t>Nail set – countersinking nail heads</a:t>
            </a:r>
          </a:p>
          <a:p>
            <a:pPr lvl="1"/>
            <a:r>
              <a:rPr lang="en-US" dirty="0" smtClean="0"/>
              <a:t>Pin punch – driving out metal pins</a:t>
            </a:r>
          </a:p>
          <a:p>
            <a:pPr lvl="1"/>
            <a:r>
              <a:rPr lang="en-US" dirty="0" smtClean="0"/>
              <a:t>Sledgehammer – heavy hammering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Tools used in Agricultural Mechanics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Pliers and holding tools</a:t>
            </a:r>
          </a:p>
          <a:p>
            <a:pPr lvl="1"/>
            <a:r>
              <a:rPr lang="en-US" dirty="0" smtClean="0"/>
              <a:t>Long nose pliers – reaching into recessed areas</a:t>
            </a:r>
          </a:p>
          <a:p>
            <a:pPr lvl="1"/>
            <a:r>
              <a:rPr lang="en-US" dirty="0" smtClean="0"/>
              <a:t>Slip joint pliers – adjust for holding various size material</a:t>
            </a:r>
          </a:p>
          <a:p>
            <a:pPr lvl="1"/>
            <a:r>
              <a:rPr lang="en-US" dirty="0" smtClean="0"/>
              <a:t>Groove joint pliers – gripping when greater pressure is needed</a:t>
            </a:r>
          </a:p>
          <a:p>
            <a:pPr lvl="1"/>
            <a:r>
              <a:rPr lang="en-US" dirty="0" smtClean="0"/>
              <a:t>C clamp – clamping two or more pieces of metal together</a:t>
            </a:r>
          </a:p>
          <a:p>
            <a:pPr lvl="1"/>
            <a:r>
              <a:rPr lang="en-US" dirty="0" smtClean="0"/>
              <a:t>Drill press vise – holding stock while drilling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sz="3200" dirty="0" smtClean="0"/>
              <a:t>Tools used in Agricultural Mechanics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Wrenches are used to turn nuts, bolts, or screws</a:t>
            </a:r>
          </a:p>
          <a:p>
            <a:pPr lvl="1"/>
            <a:r>
              <a:rPr lang="en-US" dirty="0" smtClean="0"/>
              <a:t>Adjustable wrench – turning various size nuts and bolts</a:t>
            </a:r>
          </a:p>
          <a:p>
            <a:pPr lvl="1"/>
            <a:r>
              <a:rPr lang="en-US" dirty="0" smtClean="0"/>
              <a:t>Combination wrench – turning hex and square nuts and bolts</a:t>
            </a:r>
          </a:p>
          <a:p>
            <a:pPr lvl="1"/>
            <a:r>
              <a:rPr lang="en-US" dirty="0" smtClean="0"/>
              <a:t>Pipe wrench – turning and holding metal pipe</a:t>
            </a:r>
          </a:p>
          <a:p>
            <a:pPr lvl="1"/>
            <a:r>
              <a:rPr lang="en-US" dirty="0" smtClean="0"/>
              <a:t>Regular socket – general- purpose socket for turning nuts and bolts</a:t>
            </a:r>
          </a:p>
          <a:p>
            <a:pPr lvl="1"/>
            <a:r>
              <a:rPr lang="en-US" dirty="0" smtClean="0"/>
              <a:t>Open end wrench –turning square head nuts and bolts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038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666</TotalTime>
  <Words>1426</Words>
  <Application>Microsoft Office PowerPoint</Application>
  <PresentationFormat>On-screen Show (4:3)</PresentationFormat>
  <Paragraphs>253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Adjacency</vt:lpstr>
      <vt:lpstr>Agriculture Engineering</vt:lpstr>
      <vt:lpstr>Objective 6.01</vt:lpstr>
      <vt:lpstr>Agricultural Engineering Industry</vt:lpstr>
      <vt:lpstr>Examples of Careers in Agricultural Engineering</vt:lpstr>
      <vt:lpstr>Examples of Careers in Agricultural Engineering</vt:lpstr>
      <vt:lpstr>Examples of Careers in Agricultural Engineering</vt:lpstr>
      <vt:lpstr>Objective 6.02</vt:lpstr>
      <vt:lpstr>Shop Safety Awareness and Principles for Safety</vt:lpstr>
      <vt:lpstr>Shop Safety Awareness and Principles for Safety</vt:lpstr>
      <vt:lpstr>Safety Color Coding in the Agricultural Mechanics Shop</vt:lpstr>
      <vt:lpstr>Basic Safety Code Colors</vt:lpstr>
      <vt:lpstr>Basic Safety Code Colors</vt:lpstr>
      <vt:lpstr>Basic Safety Code Colors</vt:lpstr>
      <vt:lpstr>Basic Safety Code Colors</vt:lpstr>
      <vt:lpstr>Basic Safety Code Colors</vt:lpstr>
      <vt:lpstr>Fire Hazards in the Agricultural Mechanics Shop</vt:lpstr>
      <vt:lpstr>Fire Hazards in the Agricultural Mechanics Shop</vt:lpstr>
      <vt:lpstr>Extinguishing Fires</vt:lpstr>
      <vt:lpstr>Extinguishing Fires</vt:lpstr>
      <vt:lpstr>Planning an Agricultural Engineering Project </vt:lpstr>
      <vt:lpstr>Planning an Agricultural Engineering Project </vt:lpstr>
      <vt:lpstr>Planning an Agricultural Engineering Project </vt:lpstr>
      <vt:lpstr>Planning an Agricultural Engineering Project </vt:lpstr>
      <vt:lpstr>Planning an Agricultural Engineering Project </vt:lpstr>
      <vt:lpstr>Reading a Tape Rule</vt:lpstr>
      <vt:lpstr>Wood Projects</vt:lpstr>
      <vt:lpstr>Metal Projects</vt:lpstr>
      <vt:lpstr>Objective 6.03</vt:lpstr>
      <vt:lpstr>Safety using Hand Tools </vt:lpstr>
      <vt:lpstr>Tools used in Agricultural Mechanics</vt:lpstr>
      <vt:lpstr>Tools used in Agricultural Mechanics</vt:lpstr>
      <vt:lpstr>Tools used in Agricultural Mechanics</vt:lpstr>
      <vt:lpstr>Tools used in Agricultural Mechanics</vt:lpstr>
      <vt:lpstr>Tools used in Agricultural Mechanics</vt:lpstr>
      <vt:lpstr>Tools used in Agricultural Mechanics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A: Global Agriculture</dc:title>
  <dc:creator>Harris</dc:creator>
  <cp:lastModifiedBy>Windows User</cp:lastModifiedBy>
  <cp:revision>157</cp:revision>
  <dcterms:created xsi:type="dcterms:W3CDTF">2013-07-30T01:27:35Z</dcterms:created>
  <dcterms:modified xsi:type="dcterms:W3CDTF">2014-01-07T13:24:43Z</dcterms:modified>
</cp:coreProperties>
</file>