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307" r:id="rId4"/>
    <p:sldId id="26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55" r:id="rId17"/>
    <p:sldId id="320" r:id="rId18"/>
    <p:sldId id="321" r:id="rId19"/>
    <p:sldId id="322" r:id="rId20"/>
    <p:sldId id="319" r:id="rId21"/>
    <p:sldId id="323" r:id="rId22"/>
    <p:sldId id="357" r:id="rId23"/>
    <p:sldId id="356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7" r:id="rId34"/>
    <p:sldId id="338" r:id="rId35"/>
    <p:sldId id="335" r:id="rId36"/>
    <p:sldId id="336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58" r:id="rId48"/>
    <p:sldId id="349" r:id="rId49"/>
    <p:sldId id="350" r:id="rId50"/>
    <p:sldId id="351" r:id="rId51"/>
    <p:sldId id="352" r:id="rId52"/>
    <p:sldId id="353" r:id="rId53"/>
    <p:sldId id="354" r:id="rId5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81" autoAdjust="0"/>
  </p:normalViewPr>
  <p:slideViewPr>
    <p:cSldViewPr>
      <p:cViewPr varScale="1">
        <p:scale>
          <a:sx n="107" d="100"/>
          <a:sy n="107" d="100"/>
        </p:scale>
        <p:origin x="174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30BFCBC4-0CD8-48E9-8546-D0A9A414BD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r>
              <a:rPr lang="en-US" altLang="en-US"/>
              <a:t>Eleanor M. Savko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68231517-9C99-4097-B783-80C6C59413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A9A38CEE-0090-4C2E-A207-C4218C19E8D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92FB4C35-E88D-46E8-B03E-FD062286EFD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6D8CB9FC-C1EA-4754-898A-5037E812B2F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8B009D28-BA83-4742-B920-50FCC8F16D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8729C521-0D2A-4FB1-A310-F96FD8B766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r>
              <a:rPr lang="en-US" altLang="en-US"/>
              <a:t>Eleanor M. Savko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3B9801BD-5D52-4669-84DE-65EB5FB4AB9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312DFC04-4B03-42E5-938A-B5EB27959ED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01326669-9D7E-49BE-899C-D5B80C27D02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0C24711A-3EC6-4654-9FF5-3DAD476DEE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4E75FB30-5500-4896-BCD0-E2A7F6EC971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E327E800-FAFD-43A3-B442-6975668706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BC0C51BD-A64C-4642-AC9A-594F8FAD7D3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AFAD0BE-C2DC-41AF-8F0A-FF63EA9395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EA68C7-5D7D-48BC-A881-12D0CEF6C79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10A307E-DBEB-4569-988E-F4626DFA348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44FF0A4A-9870-4A0E-B252-F716841DD4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B976FA21-0935-4F47-9E4C-64C3551CA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6D4BDB3-0BC0-448B-B169-9E125EC117E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C028E93-60F3-44B4-AE73-930035FA4F1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AE13479-3AE4-425B-8352-D1CCDCBCE93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49A21833-DF6B-421B-AB25-EF1F36CFB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DC51B58D-DAF1-4B4F-9FC0-E955947D9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AFA2C8B-538F-48E4-9CF6-F3FE542AF2D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29D7C34-9FAB-4144-A6E1-DADA5636248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485B455-475D-4688-B3BA-FD6C62224AC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7436C5F1-3B0D-4822-BF8B-842E5F101F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1A5446DD-410D-4C68-93B7-B07177AB4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DE23253-AF94-48DC-95D6-98B46263609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A5134F1-4196-4664-9EB0-A10220194C5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96B3CF5-629C-4445-AD17-D8727085C14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7AE64CD3-22A9-4FE1-A028-ABAAE8CE8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40A9DFA7-7C3F-44F7-9215-B96C192683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90F877C-F98B-46EC-9163-FB969B3B300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296A95D-07ED-4C11-9689-C84877529FC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8C7D7DA-8E3A-490C-8ADB-9BDE58BFAEF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7762" name="Rectangle 1026">
            <a:extLst>
              <a:ext uri="{FF2B5EF4-FFF2-40B4-BE49-F238E27FC236}">
                <a16:creationId xmlns:a16="http://schemas.microsoft.com/office/drawing/2014/main" id="{19141EF8-13E4-4A9E-A05C-96B0D9F71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1027">
            <a:extLst>
              <a:ext uri="{FF2B5EF4-FFF2-40B4-BE49-F238E27FC236}">
                <a16:creationId xmlns:a16="http://schemas.microsoft.com/office/drawing/2014/main" id="{5F7C7C69-33A6-4310-B33C-257CEEE3C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FCE29C-390E-4C57-A033-5D456B42681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1B344C0-4702-4020-A311-C5E1AEE1837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5F81373-0D2D-4B36-978C-DE6CA2B248D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53D72AA1-F466-492C-8762-5D0A36BCD2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5B962759-75A1-40EC-99F0-C5CA1AB4D0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2E49518-144D-44EB-9425-15FB7D4FF0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8D048FF-5F38-4B26-913E-8B21326DE5D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5DDB96C-DA6B-4ACA-B1C9-5B63E52419D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ABFE5965-0D0F-4E78-B4A0-D0FA1FD35A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B440BA67-5EDD-4166-B113-99397EF627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FB31FAE-234B-44A2-9371-60C799BBFC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0879E42-F9BA-496E-AACC-FF443EBE84B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72E791B-C057-4266-869C-FC2EB9352BF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8D21F7ED-7E17-4D1F-B7BB-7634907A4D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D878E527-C944-4125-AA20-491EF7AE96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FA025A7-B09C-43AB-9609-7AB49663A1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D0787D3-9803-4677-8E92-88E26BCBDBA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6834108-B6F7-456B-A8AA-F1817A86849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7FFA1E7E-640F-4567-A806-8756DA3F4F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A5961AC7-9D68-4E3A-A2C2-28C2C105AC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8BD7D25-7317-433E-89FB-BAF0448C459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2F8E951-66D9-4B32-AB5E-8CBAFC3B81F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023BED3-3B55-4B9C-A92B-8F76E3541E2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2882" name="Rectangle 1026">
            <a:extLst>
              <a:ext uri="{FF2B5EF4-FFF2-40B4-BE49-F238E27FC236}">
                <a16:creationId xmlns:a16="http://schemas.microsoft.com/office/drawing/2014/main" id="{85353CFC-7A53-4CBC-9335-5971FF2E3C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1027">
            <a:extLst>
              <a:ext uri="{FF2B5EF4-FFF2-40B4-BE49-F238E27FC236}">
                <a16:creationId xmlns:a16="http://schemas.microsoft.com/office/drawing/2014/main" id="{B8275036-96B7-44AB-95B4-F8A840C7DC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3278EC0-F51F-423A-AF5A-07B0FFFE644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F73239-813F-417B-A25D-812CB521D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F95AC12-87D6-431D-A061-89ABF72E92F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AFDAA2C8-8D52-41D7-9DE2-FF2AA1C70F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08A12D8D-085A-4975-8596-E1D04A4B90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02A965F-7C74-48CF-BC36-C8F31F22849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F7723C7-8EA5-4CAF-96BA-AE650944BA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2E57AE6-CE62-4EE8-8DA4-10A2E3A79D3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0683FCCB-553A-4130-9946-26B68C0AEC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1DBD7C24-9B23-4CD9-A3B9-FDB1E6D4B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D0BCB10-1197-47A5-A835-340067FD53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929EA00-933A-4688-B0F6-C4785295CD4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EB674A0-F267-4B50-9BD3-815028808ECE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DC1D6E21-6172-4250-BED1-BE3A2A89DD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5BE4F392-CFF8-4B6C-8233-B31CF2922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08DC09B-9CA3-4CA7-A5A8-9C42E309EA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6223CB8-8918-4450-B76F-213304175E8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D751AE6-2334-4129-A106-8B3758461C5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8B73578A-16D8-47EB-BAD7-2F3F9D0426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B532F73D-C250-475F-B060-A311E67036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C81D4A9-0BD5-4613-91B9-59A2EEE495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C951235-3CF0-4D2B-8D8A-3FD3DBB7F7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BD0F5D9-F542-4954-B1E2-7D3850DFF7F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551CDBA2-EC81-4B4E-811A-AA383E8AA2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68B11478-A428-4579-957F-51215A7534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3BEE9AC-9B43-478B-9580-4F4F3D6148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9B3F61D-CFE0-484A-A9C4-25ECC60C8D1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B5155E5-FDF0-4665-8673-D9EAD77CC3F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EEEAC586-8404-444F-8AD9-A0C3895A43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CBBFD01E-9675-4FD2-84FD-2F58CA99B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C4F116E-3122-4F9F-AB38-1E0EA1CADC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9C537B9-9DAF-4E93-A716-8121A8F109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553CC2D-A7FF-4377-8199-7EE9DA9D37D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9EAE6A22-703A-4479-B9CD-3F4F008879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5EBDB740-AFE2-4CC8-8EAF-CFAB33EFC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D55398E-A165-4E1E-9608-33574062E6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5FBC7E5-BB15-4FB9-BCAF-FD2BF3780EC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477A046-9464-48B3-8258-7783445AC75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986B7270-262F-464A-BDB5-52DC510A83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69784B23-F05A-416C-A972-8C68C932C4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AD55953-DB82-49E5-86DF-3181E0AA98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9D853D4-0092-4535-88DC-9067FE0BDB2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9804276-97F1-4101-8DBB-0828C2BD6FB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71AF1331-1AA6-4773-A09F-EB5FD59E4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78233BA5-0878-4D07-A4E1-267F5A4F77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8AF5D65-0C26-4DAE-A41A-AFE4994E53B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75DB110-A03A-4332-BF9A-69919576491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4184187-D109-4E11-9705-18ABD1828DBD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D7C68836-3057-4D98-B50A-740AE69528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D1923041-DED0-4F11-A1BC-7EF8F6020B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515A70F-BEF6-4E40-8D12-EE743F67BE7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14AA410-E7F7-4907-A75B-2F540713540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7561DA1-B329-4192-A028-E4B4784428C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6D4984A9-A520-4C4D-88F1-5C36A9FA68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86384A7E-6AB0-481E-8A36-ABE6BFD9D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F447CB-BD70-4AB9-89AF-B083A90717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A4F97E1-BDDD-492B-B2D4-AC3D5B63DA1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6444A10-71B9-4486-8692-76762635A23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8393248E-8221-4BF1-8298-22490122DA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73F8071B-65A3-4E41-86E9-2A45F5BA1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FCFFDE-46C0-4B21-AF0E-2C96EB26637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05DABF0-90BC-4564-85BB-5876459ABF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06E562D-7C71-47AE-A045-D8E2E05B89E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6194" name="Rectangle 2">
            <a:extLst>
              <a:ext uri="{FF2B5EF4-FFF2-40B4-BE49-F238E27FC236}">
                <a16:creationId xmlns:a16="http://schemas.microsoft.com/office/drawing/2014/main" id="{2E135B98-BF10-436C-A973-35EFA7DFD4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C313CE7E-106F-4F03-B727-5C540AE113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1CCAFCF-43EA-4A15-B7D1-07C223FEC16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0EDE00A-C9DC-4E85-9ABD-F61DEF47157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BD22BDC-F436-414A-A733-452D85A6823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DBCCF4E2-2ED2-4099-99E1-23E5640C15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5874094C-B4A8-4C89-851A-4022F80937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3FACD27-3E4E-4034-9940-B9A9B55C2DB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E2311A3-AFF3-48F4-8157-22FC3A2A484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C6DA066-4307-48E8-936A-80B873298631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CE7CA54E-EA48-4189-9931-C0D147EA54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0D49DE02-A6AC-4D1A-A9B2-6981AF236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94A41A3-AF23-4ABE-AE7E-6F61FB628F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734CE85-E45F-4508-81E2-5260AA34028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A7716D7-E49E-42AB-9531-947F6D04CC8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6D638DD6-5731-467C-8D53-EC31FB11CE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C6EECBD6-8A6C-47B0-9DC5-2CC10B019F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E7FE214-5736-4ACC-A780-2D94158307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6802F42-61AA-4056-B2A7-54BC9A7448D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BED9958-D830-4DBB-BB14-AC2F820F23C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0290" name="Rectangle 2">
            <a:extLst>
              <a:ext uri="{FF2B5EF4-FFF2-40B4-BE49-F238E27FC236}">
                <a16:creationId xmlns:a16="http://schemas.microsoft.com/office/drawing/2014/main" id="{8EBB1E72-4F28-459B-A791-822A650827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EC70EA93-C1E6-4855-852F-67FAFB146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EFB31C4-B1AE-48AC-A07F-3A4832F80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56379BF-1606-4F43-9779-493AE5A64D6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0B41610-8485-4309-9BEF-A806E08319A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0E7A6750-7CAB-42F8-A309-99E81561A2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69BDD757-EC35-4A66-8176-B4519AD0AE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29E66BC-A782-45DC-863B-35923467F3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A5D8DAD-A4AA-4851-8614-B580AB8872D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4DFAB08-9F77-4DFA-AE83-66C412A0036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2338" name="Rectangle 2">
            <a:extLst>
              <a:ext uri="{FF2B5EF4-FFF2-40B4-BE49-F238E27FC236}">
                <a16:creationId xmlns:a16="http://schemas.microsoft.com/office/drawing/2014/main" id="{E4CC459F-DC42-4E0C-B530-796C128F84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183A9A0B-5DC4-4EA7-A0E0-43888C7C7D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A9F25AD-2A23-48E0-A057-667FA882EA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A22BB93-FBD5-411E-8CEC-6DEAC9A6F5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2DCEBB9-10C0-4DFB-971B-B9D947A8B70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A89C00A4-3326-4877-818F-FA3207FEB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C7FE9510-7323-417D-A71E-BB13B09AA1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3B18EE4-314B-4DE0-AA61-08293F187E9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BDBC6E4-5DEE-42B3-8D23-6182C639A2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DC5B3C0-CE78-4259-BA55-25D8F2EC0F2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218654B6-C744-41DE-9991-730908623B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0F7EFE86-F3EE-4B1F-B17B-9D36481A6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81DEDA9-6EB5-4B98-87D2-A5806884967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4D6B60F-5B6D-4BA3-87C7-C31416F206E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1A0C625-6AF4-40A7-9282-D245FC5A6A5B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307C3D87-2AE5-443B-92E6-D184B46F83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968F72F5-9B5F-4F39-95E7-3BC213B9DB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B3016D4-4C21-4C03-B8E0-E44F00D34E7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641112F-9603-45C2-95C8-F11AF563F8A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0B29890-62E3-4B0F-BEC0-3916845D020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C134B1D2-69E2-4328-8189-3DB787B24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A9AC6A04-9503-4B4D-9BAF-DFA826702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5B29B59-1765-40BA-81EC-9BC6116DF9E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0D13FCC-FDC2-434C-99C6-4730213871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3A5A287-9227-4561-A692-5214A656A8B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E149E2EF-2068-4DE0-B25F-3F1FBC75D6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1F873286-5F0A-43DC-8A75-F0DB85691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D3155A-0699-4817-8D7E-323A59F118A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FC4B3AE-76B6-419B-B431-A92B92517CC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B91B676-3841-49D2-9B79-7A306E1AE2A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E8BD6E75-FFF7-43C1-92E9-3AFF64594B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B04D5C69-F92D-454F-B414-A5C10F6C14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94BDE8E-D3A6-49B0-A4E4-1F2C6F65BA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F899079-59CE-41A9-A512-86B7DE26A03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72D3684-7C3D-4131-A299-F954887A311B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3272AE93-48CB-43B6-BB35-AAA674EBFB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889C1301-8D82-4658-9826-EB2DAB6DD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8E0DA16-C6C9-4C11-ADDE-27520786F0E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B991187-DEE4-4318-BEFF-CF29BE3E16E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096A309-68EB-4EF0-AE53-F3FA331E44CD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130A1123-2827-492D-915B-AD9A062500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246188B1-C17F-42AF-96EA-C5113441E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244F554-4319-40BE-A893-CAD92D41518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951CB5-08D4-45FF-AB63-1AA40ADF0B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26E4F54-0E0B-4D21-B709-3544BC16D7D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5A9C0168-719D-404D-97BD-19C489488C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A80B946E-A2CD-4922-8BE6-8647398B6B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DFD9E6C-3E4E-4D90-B07D-E5B8F14E8E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0E67683-DDF8-40C5-9A39-4C45302E2E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938165D-1C50-4CF7-B5F3-2807FBBC684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0164697B-E174-450A-9A7B-D29E6159A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5B0732CB-7914-404A-93EF-5DD560A6B4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0F40C62-CC31-4111-A373-DDEE117428F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271CA7-DF04-480D-9B8A-1459DDA8DB7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FDCD627-998D-4858-AF07-9A89EC24980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DF8C6D7D-906F-4800-AC24-30304171E1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4AD13C7E-C994-41FE-BD60-0DA0E1F61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CD19DC8-E651-440F-9930-305829AA16A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96B0BCB-B439-4281-8133-48E94FD4899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6B3553B-3D9F-4EA5-87A2-57AC4FB3735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5C0C5B57-0DDD-4073-AF30-273C1C14CE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48715D38-2457-4A66-A6F4-5AD8882980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C9B477E-7FFF-44A4-85DC-13859CB337D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4B8D6A5-A268-4589-80A7-18957D5159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4E36780-4B21-4293-A32A-172F17B3FD1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F5EA0478-6287-48FC-BC78-BF264A73A1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60C6097A-2589-4FF5-B6B9-95DED292E9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0E109F4-32DF-4A49-8D39-0E414164CFE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046B5CF-2713-4857-853C-3ABA6D465DA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8006BC4-8A7E-4464-A96C-0DC62A1E761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417E58A7-EF4F-47BE-B2ED-007D1D591E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43E09170-97A6-4DCD-8E9D-4C70A149B1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9F64B5-A616-47E2-A9CF-B1388C000FD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6A9FE0-528F-4B51-AA15-EAFEF4C63CC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86FFBCC-2100-4DCC-99AE-D447B877EA5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F2AC17CD-0DAB-4D7B-8F91-621CFCF90F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42668744-844B-4026-B208-53A4388422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D091119-F881-455D-8D4D-6CF08417A21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8A38B17-0F30-4B6E-A082-01BC8CB25C3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B3B9075-FC6F-4C40-AC74-0424154FFAA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6DA6868E-FF27-4E16-BF20-FA9999FBCE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592A0A10-A6A3-4D40-B39D-1C0429F9CC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F32890E-3DD9-494F-9C91-8A26C07D93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D7B7733-3542-4B6B-8534-D7170D60543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7A8B36B-A235-4316-9261-292AEBC36A1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54BEB85F-E9B9-43F6-94AE-29BE7BA19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17CC3973-E87E-4BBC-8711-F54394688F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896FC9C-53AD-4E06-9664-6113343048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F854190-DC08-4F38-AEED-7B36EA7C323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BBD88A2-4DE0-4794-8CCA-9F61A95AC14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D41AD8D4-E591-4395-8AA1-02275CE424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DB3CB6E5-FD6D-4A6E-831A-2FBB8D0E0D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4DA9747-7134-4035-90DD-1CC1CC6814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885DB3-AC48-436F-92BB-F61987C9112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D44E2EC-7FC3-4891-A239-75A298E42D2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497D4DAB-1FA6-44AB-90B8-238FEEB087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FB91B90E-42ED-427D-A6D8-5B99AFC0C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17DE5DE-F0FC-4EE3-AE40-FDCEE614DA7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475ACAA-7AAA-4F9A-BCDA-15F8148AAB9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2D89314-8C52-4513-A6CA-54E402CCADE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0C726E70-36E7-4B95-B3E2-C7E34AC693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E2A11ECC-0840-4DEF-872A-3A8746EA8D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418706D-553E-4A80-A4F8-8055DDD81BC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24E1F3C-5632-45A2-9194-EE6A01573C9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934238A-51F4-4662-8F01-E6D376DD557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9AC173C0-5787-41C8-8305-A28FBD0C3C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3F3C60E9-EB42-477E-8072-F059B3458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82209FC-CF6F-4FA7-A706-4A5063A7CE0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F3B3060-1637-4FD8-9AA7-B4173048BF6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29E26B5-46D0-43F9-BE27-D8082D15F22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9AD8DF99-4CE0-4723-AE34-BA3DD57E45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9224843C-30F4-4B58-93B6-3E1359EF92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5469A41-990B-447E-9F36-4DAAB73A84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7853E6B-97FF-41D7-9B58-88A0BC13BFE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44DB29C-848B-4B32-AF39-60289220A47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2FA8CFE7-01CE-4F72-AFA0-6E04A90542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E8B7D25A-C968-4764-A911-D50DC11706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F09B5C-F4F0-4B39-8A0F-BAC48D0B05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6D52AE7-343A-454D-AF74-E8D40A76A00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97DA566-FC10-41BF-8084-77178E3CF0E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6914" name="Rectangle 2">
            <a:extLst>
              <a:ext uri="{FF2B5EF4-FFF2-40B4-BE49-F238E27FC236}">
                <a16:creationId xmlns:a16="http://schemas.microsoft.com/office/drawing/2014/main" id="{B5FB1EAE-8EA0-4F97-BFF4-ACF3ECE03D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D680B609-0AFB-4448-ACDF-2ACD8908CB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77F7B-BA45-45B0-9CBB-75FF1007F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B561C2-90DA-44C6-B74E-35DA6E28A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4B8D6-FD35-4FAB-8422-7C7B398D5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F36C2-A3C4-4566-BCCB-5F5353E28CF1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0CA27-0BAD-41D6-968A-3E8EF6AC9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212C8-88B2-4CC4-95F3-44170094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39075-3D7F-4E84-969E-D60BBCB33E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871316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18048-8625-4B05-B0CD-062E864F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0C1C8-CC19-41B6-91F1-DCD577FD0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83149-4A73-45ED-9479-9F13BCB34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13A6BF-05BD-49AE-977E-EA04070D411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30C77-FA58-4785-8F95-CCC494D84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99D45-794C-49C4-9129-337795EC3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50E1DB-0FCF-4FA1-B917-0BE50F593D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646432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39CF5-B0E3-437B-962F-75736EE1B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4FDA6-92D5-4269-AD38-CF21B2D87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C15B0-C711-4B0E-9BDD-25B9B6284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4FD031-BB1F-4355-9215-030C41E3C8B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EA6BC-3E9C-4BE9-B5CE-17FD83415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E1DA10-F0A9-4D4D-A185-F5004ADB9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BEE5EC-6CFB-4BD8-81C4-07DB1EBA33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8372599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EE412-2F44-4015-B503-6250472CC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E7DB3-1C2A-4FB2-8108-D8805B2AD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3F03F-59F2-4C36-8611-12D93947E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0E771C-6004-49DE-B1A0-203C62C84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03E1B0-EF51-4320-8E5A-2CC0C11C3911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64684-100B-4A82-9C9C-B75F1A931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2F7BFD-95C6-45EB-924A-1C9793F2D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FFA9E-32FD-4115-8EE3-181C740B6D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8432591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29B5A-7C95-4D0C-83EF-C6664E4E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48D4A-DF56-4A73-9505-484C38D7F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E4169-3B10-41EB-86DE-3716049BE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1010F9-A594-46BB-BC0F-4B9CFBCAB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CB3CE4-A8AB-42A9-B451-15B422B68B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393CA5-C629-41A7-A7EB-C83F087B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546A7A-A1B2-4587-B262-EA347138517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E74388-F9BE-46E8-8D05-94EF595A6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5F2432-8589-4132-92F1-7211385BE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F79222-C567-4E41-B2ED-4DA649D631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2839962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7A2B9-F5E7-4E60-A76E-6A95E1B87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327D21-168E-417C-8F61-67162400F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36FE5C-2FC8-46A1-BE35-781F08674E7B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A84E0-7CD6-4385-BD18-07BE1DC6F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A12379-64B5-4687-905D-5D28387E2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E6B1B-A2DB-4B8D-8174-1BB4689F20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909099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DECC0B-F9CF-4389-AD84-6E9D6B1ED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E163FC-CF10-4CB6-BA0F-F125C62CCDD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6CACB8-DD60-41DF-A7BB-D1CEDBF55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0E4AA-8085-4F4E-BFAE-B5E383D1B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3EA4C-9A76-4CA4-935E-156905039F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2837194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9662B-1683-4C0A-AA04-E087CBC6E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75B13-8378-4FDE-9543-9A5AA55F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586AF-A465-430C-BD6A-00C76927F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CB0F9-A6D4-4FC4-912C-26FB495FE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EFE75C-85FE-41BA-A3A9-25B0B3DD6E8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F6029-B5E3-41B2-BCC7-378B6008C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F59115-CB0F-40DA-9D24-546674937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330C8-67B7-40CE-93CA-9445BD4B13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553793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B24D-B4BE-47A6-A80F-6B23672A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D9507A-7233-47C1-B40D-879B30144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3C0C5-22EF-4F86-9BF2-7C82697925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E9F00D-4931-443D-81DB-9FA5D3FB7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6EC3DC-ECC0-4EFB-ABCB-2F22DDC5086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A40DF6-46C5-47AE-9C9B-CD461560C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15356-5EFF-4FBE-A605-65C2D4A59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6F91F-50AA-43CD-97C3-60B5965295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6145354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B01DB-5F5E-4B1A-83E4-FA50E1650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7310C6-4874-445F-82DD-26F11BB57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E8EA8-7E7D-42C5-A183-A551C75E8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140E6A-31E2-4541-A230-1CB118B3F50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945AB-2FD9-434A-BDF2-EFD93DBFB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1D60B-5EFC-4528-84BC-E32510BF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059B7-D60F-4DB1-A1C8-AAAF2B8B8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102277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B464C6-50D1-4E86-A54D-6D0172B354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024D8-1734-4A5B-9852-ED854DF44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8281D-F81A-457A-9752-349C8C14A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9136F8-9F41-4EAD-AD0E-08F5FAE7746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F4431-0100-4BC4-B3D9-2404BCFD9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72A6A-730D-4C0D-AB07-8FB145422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1884E-66D6-4741-B168-F7C8D90FCD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651689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5BFB721-10F6-4AF6-98F4-A632A5DE5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9BF7A7E-2AAD-4AC8-BAA5-4D623C072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E9134E1-84E1-4A4D-A56F-F0FA116ADB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fld id="{CABC14D6-6199-4DF1-8B82-25DB6935C25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EF13799-5DA6-4C44-9E55-49739AA6FE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6B36319-213F-4092-B8CD-5CBC5F9132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4110B396-BA55-4E3A-A2A6-95E0C7A53F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3.xml"/><Relationship Id="rId18" Type="http://schemas.openxmlformats.org/officeDocument/2006/relationships/slide" Target="slide35.xml"/><Relationship Id="rId26" Type="http://schemas.openxmlformats.org/officeDocument/2006/relationships/slide" Target="slide50.xml"/><Relationship Id="rId3" Type="http://schemas.openxmlformats.org/officeDocument/2006/relationships/audio" Target="../media/audio1.wav"/><Relationship Id="rId21" Type="http://schemas.openxmlformats.org/officeDocument/2006/relationships/slide" Target="slide39.xml"/><Relationship Id="rId7" Type="http://schemas.openxmlformats.org/officeDocument/2006/relationships/slide" Target="slide10.xml"/><Relationship Id="rId12" Type="http://schemas.openxmlformats.org/officeDocument/2006/relationships/slide" Target="slide21.xml"/><Relationship Id="rId17" Type="http://schemas.openxmlformats.org/officeDocument/2006/relationships/slide" Target="slide31.xml"/><Relationship Id="rId25" Type="http://schemas.openxmlformats.org/officeDocument/2006/relationships/slide" Target="slide47.xml"/><Relationship Id="rId2" Type="http://schemas.openxmlformats.org/officeDocument/2006/relationships/notesSlide" Target="../notesSlides/notesSlide1.xml"/><Relationship Id="rId16" Type="http://schemas.openxmlformats.org/officeDocument/2006/relationships/slide" Target="slide29.xml"/><Relationship Id="rId20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24" Type="http://schemas.openxmlformats.org/officeDocument/2006/relationships/slide" Target="slide45.xml"/><Relationship Id="rId5" Type="http://schemas.openxmlformats.org/officeDocument/2006/relationships/slide" Target="slide6.xml"/><Relationship Id="rId15" Type="http://schemas.openxmlformats.org/officeDocument/2006/relationships/slide" Target="slide27.xml"/><Relationship Id="rId23" Type="http://schemas.openxmlformats.org/officeDocument/2006/relationships/slide" Target="slide43.xml"/><Relationship Id="rId28" Type="http://schemas.openxmlformats.org/officeDocument/2006/relationships/slide" Target="slide2.xml"/><Relationship Id="rId10" Type="http://schemas.openxmlformats.org/officeDocument/2006/relationships/slide" Target="slide20.xml"/><Relationship Id="rId19" Type="http://schemas.openxmlformats.org/officeDocument/2006/relationships/slide" Target="slide33.xml"/><Relationship Id="rId4" Type="http://schemas.openxmlformats.org/officeDocument/2006/relationships/slide" Target="slide4.xml"/><Relationship Id="rId9" Type="http://schemas.openxmlformats.org/officeDocument/2006/relationships/slide" Target="slide14.xml"/><Relationship Id="rId14" Type="http://schemas.openxmlformats.org/officeDocument/2006/relationships/slide" Target="slide25.xml"/><Relationship Id="rId22" Type="http://schemas.openxmlformats.org/officeDocument/2006/relationships/slide" Target="slide41.xml"/><Relationship Id="rId27" Type="http://schemas.openxmlformats.org/officeDocument/2006/relationships/slide" Target="slide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Fiesta%20Remix.mp3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uPac%20Greatest%20Hits%20(cd%20two)%20-%20Tupac%20Shakur%20-%20I%20Get%20Around.mp3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%20Diddy%20And%20Bad%20Boy%20-%2003%20-%20I%20Need%20A%20Girl%20(Part%20Two)%20-%20music-madness.mp3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hoia%20thoing-r%20kelly.wma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Snoop%20Doggy%20Dog%20feat.%20Pharrell%20&amp;%20Uncle%20Charlie%20Wilson%20-%20beautiful.mp3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2-lil_kim-magic_stick_(feat_50_cent)-rns%20(1).mp3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hingy%20-%20%20Right%20Thurr%20(1).mp3" TargetMode="Externa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It's%20Your%20B'day.mp3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4-sean_paul-like_glue-jah.mp3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1-50_cent_feat_snoop_dogg-pimp_(remix)_(dirty)-0mni.mp3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Mojo%20-%20Lady%20hear%20me%20tonight%20(Original%20mix).mp3" TargetMode="Externa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Daft%20Punk%20-%20One%20More%20Time.mp3" TargetMode="Externa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Young%20Guns%20-%20Can't%20Stop,%20Won't%20Stop.mp3" TargetMode="Externa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rystal%20Method%20Blade%20Soundtrack%20Techno%20theme%20song.mp3" TargetMode="Externa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5-sean_paul-get_busy-diwali_riddim_(new).mp3" TargetMode="Externa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Jennifer%20Lopez%20-%20Let's%20Get%20Loud.mp3" TargetMode="Externa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Gypsy%20Kings%20-%20Bamboleo%20(Dance%20Remix).mp3" TargetMode="Externa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8%20-%20Live%20At%20Jimmys%20)%20ft.%20Cuban%20Link%20Tony%20Su).mp3" TargetMode="Externa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Lil%20Jon%20&amp;%20Ying%20Yang%20twins%20Get%20Low(Dirty).mp3" TargetMode="Externa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Beyonc&#233;%20Knowles%20-%20Baby%20Boy%20(ft.%20Sean%20Paul).mp3" TargetMode="Externa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RINCE~4%20(1).MP3" TargetMode="Externa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Unknown%20Artist\Unknown%20Album%20(1%2017%202002%206%2005%2037%20PM)\11%20Big%20Pimpin'.wma" TargetMode="Externa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Jay-Z\The%20Dynasty%20Roc%20la%20Familia\03%20I%20Just%20Wanna%20Love%20U%20(Give%20It%202%20Me).wma" TargetMode="Externa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Vengaboys%20-%20We%20Like%20To%20Party.mp3" TargetMode="Externa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ome'on%20and%20Ride%20that%20Train.mp3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480943B-63C3-450D-85D2-97AAA697D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38" name="AutoShape 9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63C3FB2-F563-4AD1-BCFE-60E2A597F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 action="ppaction://hlinksldjump"/>
              </a:rPr>
              <a:t>$300</a:t>
            </a:r>
          </a:p>
        </p:txBody>
      </p:sp>
      <p:sp>
        <p:nvSpPr>
          <p:cNvPr id="2139" name="AutoShape 9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F12F46A-6F36-40D2-8491-CDCB8168D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6" action="ppaction://hlinksldjump"/>
              </a:rPr>
              <a:t>$400</a:t>
            </a:r>
          </a:p>
        </p:txBody>
      </p:sp>
      <p:sp>
        <p:nvSpPr>
          <p:cNvPr id="2140" name="AutoShape 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DB857FF-DDED-4D9F-B0A9-9AC7558FF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49" name="AutoShape 10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DE0E545-EDE7-4E10-81B7-86B052537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" name="AutoShape 10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FF5C046-DDE1-42DA-98EB-E6A771CD2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9" action="ppaction://hlinksldjump"/>
              </a:rPr>
              <a:t>$200</a:t>
            </a:r>
          </a:p>
        </p:txBody>
      </p:sp>
      <p:sp>
        <p:nvSpPr>
          <p:cNvPr id="2151" name="AutoShape 10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DABACEC-A3E8-47DA-8454-02FB627C2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2" name="AutoShape 10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3E3FE0C-298C-4576-84BC-3A772D10C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3" name="AutoShape 1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8B1157D-5003-4608-93BE-288C91DC2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4" name="AutoShape 10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AB41AB7-491E-4BB6-B96C-17D16CF40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143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5" name="AutoShape 10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45EB8A7-AF7B-4E38-A318-C17DFF044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6" name="AutoShape 10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093CF99-3899-4C3E-8E66-8429FC65C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7" name="AutoShape 10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75438FF-4BB3-4FED-A03A-394F6006A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8" name="AutoShape 1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4092F8D-FA9E-4F38-83CF-6B332AFDB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9" name="AutoShape 1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09A28E5-5E37-4960-8039-EB7D937B7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8" action="ppaction://hlinksldjump"/>
              </a:rPr>
              <a:t>$100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0" name="AutoShape 1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8D9360A-5D00-4E03-AA53-AA7A6785D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9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1" name="AutoShape 1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155DAAA-945D-4ACE-ADDB-B554ABA05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2" name="AutoShape 1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FDEE430-9F6F-4199-982D-87FFADED1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3" name="AutoShape 1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C58B63F-1D5F-4066-9CEC-4D06DCF7C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4" name="AutoShape 11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A2B0CDA-187B-421E-890F-5E1367AEC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5" name="AutoShape 1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298123E-7D5C-4998-9076-30EB1EC87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6" name="AutoShape 1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C9FA805-8CC7-4210-9511-CBAA6D7AF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5" action="ppaction://hlinksldjump"/>
              </a:rPr>
              <a:t>$300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7" name="AutoShape 1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E4BBEDC-AB77-45BF-92F0-658FE3CB0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8" name="AutoShape 1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D60DE89-6308-40DA-BE96-055D110F4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88" name="AutoShape 4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FD6219E-3587-496B-A917-7A3FE2B40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8" action="ppaction://hlinksldjump"/>
              </a:rPr>
              <a:t>$100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06" name="Rectangle 58">
            <a:extLst>
              <a:ext uri="{FF2B5EF4-FFF2-40B4-BE49-F238E27FC236}">
                <a16:creationId xmlns:a16="http://schemas.microsoft.com/office/drawing/2014/main" id="{4224C7EE-4399-4C0D-A9D6-5158CDC65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Training</a:t>
            </a:r>
          </a:p>
        </p:txBody>
      </p:sp>
      <p:sp>
        <p:nvSpPr>
          <p:cNvPr id="2145" name="Rectangle 97">
            <a:extLst>
              <a:ext uri="{FF2B5EF4-FFF2-40B4-BE49-F238E27FC236}">
                <a16:creationId xmlns:a16="http://schemas.microsoft.com/office/drawing/2014/main" id="{50002B89-809C-408B-A2AD-D8486C9C7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Flexibility</a:t>
            </a:r>
          </a:p>
        </p:txBody>
      </p:sp>
      <p:sp>
        <p:nvSpPr>
          <p:cNvPr id="2146" name="Rectangle 98">
            <a:extLst>
              <a:ext uri="{FF2B5EF4-FFF2-40B4-BE49-F238E27FC236}">
                <a16:creationId xmlns:a16="http://schemas.microsoft.com/office/drawing/2014/main" id="{DE44DEE6-153F-4926-A0EA-1533DA144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Nutrition</a:t>
            </a:r>
          </a:p>
        </p:txBody>
      </p:sp>
      <p:sp>
        <p:nvSpPr>
          <p:cNvPr id="2147" name="Rectangle 99">
            <a:extLst>
              <a:ext uri="{FF2B5EF4-FFF2-40B4-BE49-F238E27FC236}">
                <a16:creationId xmlns:a16="http://schemas.microsoft.com/office/drawing/2014/main" id="{3A59A5DD-730F-40E6-8C01-962D6AF0F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ath1" pitchFamily="2" charset="2"/>
              </a:rPr>
              <a:t>Emergency</a:t>
            </a:r>
          </a:p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ath1" pitchFamily="2" charset="2"/>
              </a:rPr>
              <a:t> Plan</a:t>
            </a:r>
          </a:p>
        </p:txBody>
      </p:sp>
      <p:sp>
        <p:nvSpPr>
          <p:cNvPr id="2148" name="Rectangle 100">
            <a:extLst>
              <a:ext uri="{FF2B5EF4-FFF2-40B4-BE49-F238E27FC236}">
                <a16:creationId xmlns:a16="http://schemas.microsoft.com/office/drawing/2014/main" id="{BB217EFF-B131-4BAF-A7EB-F088BEC45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Psychology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6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027">
            <a:extLst>
              <a:ext uri="{FF2B5EF4-FFF2-40B4-BE49-F238E27FC236}">
                <a16:creationId xmlns:a16="http://schemas.microsoft.com/office/drawing/2014/main" id="{A5A5855A-589A-4DAF-9220-63B0E3E41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3077" name="Rectangle 1029">
            <a:extLst>
              <a:ext uri="{FF2B5EF4-FFF2-40B4-BE49-F238E27FC236}">
                <a16:creationId xmlns:a16="http://schemas.microsoft.com/office/drawing/2014/main" id="{BC9271D1-3462-4FAA-9C1E-6C800DA1A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600200"/>
            <a:ext cx="693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endParaRPr lang="en-US" altLang="en-US" sz="3200"/>
          </a:p>
        </p:txBody>
      </p:sp>
      <p:sp>
        <p:nvSpPr>
          <p:cNvPr id="54285" name="AutoShape 103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FDD977E-908C-4B6B-B2BB-3466EAFCF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6" name="Rectangle 1038">
            <a:extLst>
              <a:ext uri="{FF2B5EF4-FFF2-40B4-BE49-F238E27FC236}">
                <a16:creationId xmlns:a16="http://schemas.microsoft.com/office/drawing/2014/main" id="{810F1DBD-E263-408D-A6BB-22932BD763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7526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solidFill>
                  <a:schemeClr val="hlink"/>
                </a:solidFill>
              </a:rPr>
              <a:t>Answer: The total amount of weight lifted in a given workout session.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026">
            <a:extLst>
              <a:ext uri="{FF2B5EF4-FFF2-40B4-BE49-F238E27FC236}">
                <a16:creationId xmlns:a16="http://schemas.microsoft.com/office/drawing/2014/main" id="{12380B9B-4834-4B5B-9D25-A1749B0CB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6" name="Rectangle 1028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E2F1829-FA4F-460C-BE6B-4B52991C2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1AF03D2-7B70-4326-8A52-6C039A684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Text Box 1030">
            <a:extLst>
              <a:ext uri="{FF2B5EF4-FFF2-40B4-BE49-F238E27FC236}">
                <a16:creationId xmlns:a16="http://schemas.microsoft.com/office/drawing/2014/main" id="{8E5D61EE-B20C-4CF7-B50F-52E1DFFF1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54279" name="Text Box 1031">
            <a:extLst>
              <a:ext uri="{FF2B5EF4-FFF2-40B4-BE49-F238E27FC236}">
                <a16:creationId xmlns:a16="http://schemas.microsoft.com/office/drawing/2014/main" id="{F7BE874A-3268-468C-B4A6-8165337CF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152" y="2667000"/>
            <a:ext cx="7638630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 b="0" dirty="0">
                <a:solidFill>
                  <a:schemeClr val="hlink"/>
                </a:solidFill>
                <a:latin typeface="Times New Roman" panose="02020603050405020304" pitchFamily="18" charset="0"/>
              </a:rPr>
              <a:t>What is training volume</a:t>
            </a:r>
            <a:endParaRPr lang="en-US" altLang="en-US" b="0" dirty="0">
              <a:latin typeface="Times New Roman" panose="02020603050405020304" pitchFamily="18" charset="0"/>
            </a:endParaRPr>
          </a:p>
          <a:p>
            <a:r>
              <a:rPr lang="en-US" altLang="en-US" b="0" dirty="0">
                <a:solidFill>
                  <a:schemeClr val="hlink"/>
                </a:solidFill>
                <a:latin typeface="Times New Roman" panose="02020603050405020304" pitchFamily="18" charset="0"/>
              </a:rPr>
              <a:t>100</a:t>
            </a:r>
          </a:p>
        </p:txBody>
      </p:sp>
      <p:pic>
        <p:nvPicPr>
          <p:cNvPr id="54284" name="Fiesta Remix.mp3">
            <a:hlinkClick r:id="" action="ppaction://media"/>
            <a:extLst>
              <a:ext uri="{FF2B5EF4-FFF2-40B4-BE49-F238E27FC236}">
                <a16:creationId xmlns:a16="http://schemas.microsoft.com/office/drawing/2014/main" id="{64EDC8FA-6BE1-4E7D-AA05-F3D094B5FEE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2E446B3-D6F1-42B9-A5A6-B3B14D62A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5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8162BD2-3595-44F0-9893-046DA777A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id="{E62D5866-7FC9-419C-8746-16F75D94B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981200"/>
            <a:ext cx="7772400" cy="1143000"/>
          </a:xfrm>
        </p:spPr>
        <p:txBody>
          <a:bodyPr/>
          <a:lstStyle/>
          <a:p>
            <a:r>
              <a:rPr lang="en-US" altLang="en-US" sz="5400" dirty="0">
                <a:solidFill>
                  <a:schemeClr val="hlink"/>
                </a:solidFill>
              </a:rPr>
              <a:t>Answer: Number of sessions completed in a given period of time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38D5E1E2-0EC6-44A5-8859-5F14B22FE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29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74883A4-E7EE-4740-8996-81EDCB2D4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15F67AB-9725-4AEB-B880-F26EAF44E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A3706841-F3EA-4F60-9724-0FABFBBF6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29003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D215D5ED-50AC-44AE-AB53-758754729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82296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What is Training Frequency</a:t>
            </a:r>
          </a:p>
          <a:p>
            <a:r>
              <a:rPr lang="en-US" altLang="en-US" dirty="0">
                <a:solidFill>
                  <a:schemeClr val="hlink"/>
                </a:solidFill>
              </a:rPr>
              <a:t>200</a:t>
            </a:r>
          </a:p>
        </p:txBody>
      </p:sp>
      <p:pic>
        <p:nvPicPr>
          <p:cNvPr id="55304" name="TuPac Greatest Hits (cd two) - Tupac Shakur - I Get Around.mp3">
            <a:hlinkClick r:id="" action="ppaction://media"/>
            <a:extLst>
              <a:ext uri="{FF2B5EF4-FFF2-40B4-BE49-F238E27FC236}">
                <a16:creationId xmlns:a16="http://schemas.microsoft.com/office/drawing/2014/main" id="{31118751-4D1D-4B55-A047-65613AF886C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30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15CC62D2-6426-41E5-BAEA-99E857DB9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5A3C04D8-3934-46E6-A2D4-600136B6A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066800"/>
            <a:ext cx="67818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The amount of work that can be done using Oxygen to convert nutrients to energy</a:t>
            </a:r>
          </a:p>
        </p:txBody>
      </p:sp>
      <p:sp>
        <p:nvSpPr>
          <p:cNvPr id="56325" name="Text Box 5">
            <a:extLst>
              <a:ext uri="{FF2B5EF4-FFF2-40B4-BE49-F238E27FC236}">
                <a16:creationId xmlns:a16="http://schemas.microsoft.com/office/drawing/2014/main" id="{C813F4C8-8A9D-4F10-85DA-4AE5A792D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FBBAA943-F6EC-4024-806F-6491253B2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3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7353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09CA848-6884-49B2-9C3F-D235F391B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B58EC9D7-A93E-4399-8B32-DF366BA9D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F374183-7B8B-48E5-BC3F-8F103212C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67ADD39-6DB5-451C-A171-DE8339CA5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>
            <a:extLst>
              <a:ext uri="{FF2B5EF4-FFF2-40B4-BE49-F238E27FC236}">
                <a16:creationId xmlns:a16="http://schemas.microsoft.com/office/drawing/2014/main" id="{D4DACE24-61D5-4D11-A8E3-E4CC4AB22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025" y="2057400"/>
            <a:ext cx="5291833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Aerobic Fitness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57352" name="P Diddy And Bad Boy - 03 - I Need A Girl (Part Two) - music-madness.mp3">
            <a:hlinkClick r:id="" action="ppaction://media"/>
            <a:extLst>
              <a:ext uri="{FF2B5EF4-FFF2-40B4-BE49-F238E27FC236}">
                <a16:creationId xmlns:a16="http://schemas.microsoft.com/office/drawing/2014/main" id="{49F71263-3BBE-4EB9-84BC-590595F3116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3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5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0B16E29-49C4-4B9F-B07F-274A18D4C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Text Box 12">
            <a:extLst>
              <a:ext uri="{FF2B5EF4-FFF2-40B4-BE49-F238E27FC236}">
                <a16:creationId xmlns:a16="http://schemas.microsoft.com/office/drawing/2014/main" id="{BD1A2FF4-FB4C-42EF-B678-6933861F9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81" name="Text Box 13">
            <a:extLst>
              <a:ext uri="{FF2B5EF4-FFF2-40B4-BE49-F238E27FC236}">
                <a16:creationId xmlns:a16="http://schemas.microsoft.com/office/drawing/2014/main" id="{7EBC0FEB-7526-44C2-B3EB-8D1987C0B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69302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The act of dividing training time into 3 groups; Macrocycle, Mesocycle, and </a:t>
            </a:r>
            <a:r>
              <a:rPr lang="en-US" altLang="en-US" sz="4800" b="0" dirty="0" err="1">
                <a:solidFill>
                  <a:schemeClr val="hlink"/>
                </a:solidFill>
              </a:rPr>
              <a:t>Microcycle</a:t>
            </a:r>
            <a:r>
              <a:rPr lang="en-US" altLang="en-US" sz="4800" b="0" dirty="0">
                <a:solidFill>
                  <a:schemeClr val="hlink"/>
                </a:solidFill>
              </a:rPr>
              <a:t>.</a:t>
            </a:r>
          </a:p>
        </p:txBody>
      </p:sp>
      <p:sp>
        <p:nvSpPr>
          <p:cNvPr id="58382" name="Text Box 14">
            <a:extLst>
              <a:ext uri="{FF2B5EF4-FFF2-40B4-BE49-F238E27FC236}">
                <a16:creationId xmlns:a16="http://schemas.microsoft.com/office/drawing/2014/main" id="{C2F5B885-2D79-44E2-830A-ABD135561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58385" name="Rectangle 17">
            <a:extLst>
              <a:ext uri="{FF2B5EF4-FFF2-40B4-BE49-F238E27FC236}">
                <a16:creationId xmlns:a16="http://schemas.microsoft.com/office/drawing/2014/main" id="{9A117E44-687C-490B-A711-BB6ACA3D1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9401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67B2DFC-5431-49C3-B572-DA3EF9F8E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7E9D780D-32BD-4F57-84E4-B2653FE54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6A48E99-81AA-4B82-916E-287611F79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DF7CBA1-109A-48EB-9BD6-D7EEFC795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Text Box 6">
            <a:extLst>
              <a:ext uri="{FF2B5EF4-FFF2-40B4-BE49-F238E27FC236}">
                <a16:creationId xmlns:a16="http://schemas.microsoft.com/office/drawing/2014/main" id="{4C7BB17A-FC82-49E8-9F80-C3994927F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3225"/>
            <a:ext cx="8001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What is Periodization</a:t>
            </a:r>
          </a:p>
          <a:p>
            <a:r>
              <a:rPr lang="en-US" altLang="en-US" sz="4800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59400" name="thoia thoing-r kelly.wma">
            <a:hlinkClick r:id="" action="ppaction://media"/>
            <a:extLst>
              <a:ext uri="{FF2B5EF4-FFF2-40B4-BE49-F238E27FC236}">
                <a16:creationId xmlns:a16="http://schemas.microsoft.com/office/drawing/2014/main" id="{11D6B0C9-7FDC-4EB0-96EA-95308F06B2A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4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40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Text Box 6">
            <a:extLst>
              <a:ext uri="{FF2B5EF4-FFF2-40B4-BE49-F238E27FC236}">
                <a16:creationId xmlns:a16="http://schemas.microsoft.com/office/drawing/2014/main" id="{1E17D778-6F3B-4440-976E-CAD7514AE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1981200"/>
            <a:ext cx="716597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Some benefits of this are Improved Performance and Reduction of Injury.</a:t>
            </a:r>
          </a:p>
        </p:txBody>
      </p:sp>
      <p:sp>
        <p:nvSpPr>
          <p:cNvPr id="61448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249764B-D9DF-479B-9295-53981615F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>
                <a16:creationId xmlns:a16="http://schemas.microsoft.com/office/drawing/2014/main" id="{1E15FFA8-525B-4103-80F2-68AAEFF31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3FD75B7-58D0-452C-9EAD-64C402F22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ABB867E-7BA6-46B0-B726-3C23A8880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Text Box 6">
            <a:extLst>
              <a:ext uri="{FF2B5EF4-FFF2-40B4-BE49-F238E27FC236}">
                <a16:creationId xmlns:a16="http://schemas.microsoft.com/office/drawing/2014/main" id="{DFD77B0B-8E22-445E-A70B-8AB77DB88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5670" y="1905000"/>
            <a:ext cx="940674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a Total Fitness Plan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61447" name="Snoop Doggy Dog feat. Pharrell &amp; Uncle Charlie Wilson - beautiful.mp3">
            <a:hlinkClick r:id="" action="ppaction://media"/>
            <a:extLst>
              <a:ext uri="{FF2B5EF4-FFF2-40B4-BE49-F238E27FC236}">
                <a16:creationId xmlns:a16="http://schemas.microsoft.com/office/drawing/2014/main" id="{663F5B60-7119-4483-8A87-1C46E6B24D5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44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1F064675-D4C6-4053-9F0B-D1AA4C36E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67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7F505B9-A0D0-4830-BB3C-EEC57BF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Text Box 5">
            <a:extLst>
              <a:ext uri="{FF2B5EF4-FFF2-40B4-BE49-F238E27FC236}">
                <a16:creationId xmlns:a16="http://schemas.microsoft.com/office/drawing/2014/main" id="{A9431E1D-DE3E-4541-B17C-A6BCEF347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1447800"/>
            <a:ext cx="89011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The types of flexibility. </a:t>
            </a:r>
          </a:p>
        </p:txBody>
      </p:sp>
      <p:sp>
        <p:nvSpPr>
          <p:cNvPr id="63496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3ADEC0D-0344-4EA2-B01A-DE9792D52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>
            <a:extLst>
              <a:ext uri="{FF2B5EF4-FFF2-40B4-BE49-F238E27FC236}">
                <a16:creationId xmlns:a16="http://schemas.microsoft.com/office/drawing/2014/main" id="{3A98E37F-7E48-4006-92D9-E430E428E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227A3DB-A870-4D2A-9722-FEBC346A6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450B52D-FD62-447B-BC0E-23B43681F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Text Box 6">
            <a:extLst>
              <a:ext uri="{FF2B5EF4-FFF2-40B4-BE49-F238E27FC236}">
                <a16:creationId xmlns:a16="http://schemas.microsoft.com/office/drawing/2014/main" id="{B9B69B4E-2CFE-4EA0-BF9F-6F13D2DDC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990600"/>
            <a:ext cx="850265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are static and dynamic.</a:t>
            </a:r>
          </a:p>
          <a:p>
            <a:pPr algn="l"/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</p:txBody>
      </p:sp>
      <p:pic>
        <p:nvPicPr>
          <p:cNvPr id="63495" name="12-lil_kim-magic_stick_(feat_50_cent)-rns (1).mp3">
            <a:hlinkClick r:id="" action="ppaction://media"/>
            <a:extLst>
              <a:ext uri="{FF2B5EF4-FFF2-40B4-BE49-F238E27FC236}">
                <a16:creationId xmlns:a16="http://schemas.microsoft.com/office/drawing/2014/main" id="{0ED17DA7-0AB5-4D0C-A920-9ABF3CEBC15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4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49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>
            <a:extLst>
              <a:ext uri="{FF2B5EF4-FFF2-40B4-BE49-F238E27FC236}">
                <a16:creationId xmlns:a16="http://schemas.microsoft.com/office/drawing/2014/main" id="{56492A52-326C-4793-97FF-322F7B1B9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6" name="Text Box 4">
            <a:extLst>
              <a:ext uri="{FF2B5EF4-FFF2-40B4-BE49-F238E27FC236}">
                <a16:creationId xmlns:a16="http://schemas.microsoft.com/office/drawing/2014/main" id="{BE695082-04AA-4081-A408-8432C70FB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47800"/>
            <a:ext cx="8570913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Answer: Some examples of these are Ballistic and Passive stretching.</a:t>
            </a:r>
            <a:endParaRPr lang="en-US" altLang="en-US" dirty="0"/>
          </a:p>
        </p:txBody>
      </p:sp>
      <p:sp>
        <p:nvSpPr>
          <p:cNvPr id="64519" name="Rectangle 7">
            <a:extLst>
              <a:ext uri="{FF2B5EF4-FFF2-40B4-BE49-F238E27FC236}">
                <a16:creationId xmlns:a16="http://schemas.microsoft.com/office/drawing/2014/main" id="{1EF33F6A-A94C-47D0-A8A4-8D24A3B3F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5545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3A0A546-F9EF-412D-8BF9-7D4EE7088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AF304B9-868E-4CAD-8856-B1EDF5145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F3D3482-2A76-42E5-9219-52E61BAF8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Text Box 6">
            <a:extLst>
              <a:ext uri="{FF2B5EF4-FFF2-40B4-BE49-F238E27FC236}">
                <a16:creationId xmlns:a16="http://schemas.microsoft.com/office/drawing/2014/main" id="{BFB67C90-DF05-40DA-B3B9-B630EB962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76962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What are stretching exercises</a:t>
            </a:r>
          </a:p>
          <a:p>
            <a:endParaRPr lang="en-US" altLang="en-US" dirty="0">
              <a:solidFill>
                <a:schemeClr val="hlink"/>
              </a:solidFill>
            </a:endParaRPr>
          </a:p>
          <a:p>
            <a:r>
              <a:rPr lang="en-US" altLang="en-US" dirty="0">
                <a:solidFill>
                  <a:schemeClr val="hlink"/>
                </a:solidFill>
              </a:rPr>
              <a:t>200</a:t>
            </a:r>
          </a:p>
        </p:txBody>
      </p:sp>
      <p:pic>
        <p:nvPicPr>
          <p:cNvPr id="65544" name="Chingy -  Right Thurr (1).mp3">
            <a:hlinkClick r:id="" action="ppaction://media"/>
            <a:extLst>
              <a:ext uri="{FF2B5EF4-FFF2-40B4-BE49-F238E27FC236}">
                <a16:creationId xmlns:a16="http://schemas.microsoft.com/office/drawing/2014/main" id="{E17C4DE2-31E3-4778-8A2A-98ABE129D483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55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54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D654B35-A7E1-4DF5-8301-A61DEC406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30" name="Text Box 10">
            <a:extLst>
              <a:ext uri="{FF2B5EF4-FFF2-40B4-BE49-F238E27FC236}">
                <a16:creationId xmlns:a16="http://schemas.microsoft.com/office/drawing/2014/main" id="{211FE831-360A-4A94-9891-681AC2D1E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31" name="Text Box 11">
            <a:extLst>
              <a:ext uri="{FF2B5EF4-FFF2-40B4-BE49-F238E27FC236}">
                <a16:creationId xmlns:a16="http://schemas.microsoft.com/office/drawing/2014/main" id="{1DA0A53C-5F7F-4FD8-90E4-3B3696F12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1981200"/>
            <a:ext cx="8485187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Answer: Age, Gender, and tissue mass are examples of these.</a:t>
            </a:r>
          </a:p>
        </p:txBody>
      </p:sp>
      <p:sp>
        <p:nvSpPr>
          <p:cNvPr id="107532" name="Text Box 12">
            <a:extLst>
              <a:ext uri="{FF2B5EF4-FFF2-40B4-BE49-F238E27FC236}">
                <a16:creationId xmlns:a16="http://schemas.microsoft.com/office/drawing/2014/main" id="{85B3D3C9-7E7A-4B32-AB45-94032DD6F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4114800"/>
            <a:ext cx="4810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</a:t>
            </a:r>
          </a:p>
        </p:txBody>
      </p:sp>
      <p:sp>
        <p:nvSpPr>
          <p:cNvPr id="107540" name="AutoShap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27AA4FE-8C16-447B-9F5C-4DD5B99DE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>
            <a:extLst>
              <a:ext uri="{FF2B5EF4-FFF2-40B4-BE49-F238E27FC236}">
                <a16:creationId xmlns:a16="http://schemas.microsoft.com/office/drawing/2014/main" id="{497D7D70-A223-46AF-813A-876249A4C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C626143-28F8-43B8-A14A-6A8131936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D819B88-D0B6-4D8B-9910-88C290469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Text Box 6">
            <a:extLst>
              <a:ext uri="{FF2B5EF4-FFF2-40B4-BE49-F238E27FC236}">
                <a16:creationId xmlns:a16="http://schemas.microsoft.com/office/drawing/2014/main" id="{575B7B24-DA0F-41BD-A7B7-11D8AE3C8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784" y="1905000"/>
            <a:ext cx="8215711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What are factors that </a:t>
            </a:r>
          </a:p>
          <a:p>
            <a:r>
              <a:rPr lang="en-US" altLang="en-US" dirty="0">
                <a:solidFill>
                  <a:schemeClr val="hlink"/>
                </a:solidFill>
              </a:rPr>
              <a:t>determine ROM.</a:t>
            </a:r>
            <a:endParaRPr lang="en-US" altLang="en-US" baseline="30000" dirty="0">
              <a:solidFill>
                <a:schemeClr val="hlink"/>
              </a:solidFill>
            </a:endParaRPr>
          </a:p>
          <a:p>
            <a:endParaRPr lang="en-US" altLang="en-US" dirty="0">
              <a:solidFill>
                <a:schemeClr val="hlink"/>
              </a:solidFill>
            </a:endParaRPr>
          </a:p>
          <a:p>
            <a:r>
              <a:rPr lang="en-US" altLang="en-US" dirty="0">
                <a:solidFill>
                  <a:schemeClr val="hlink"/>
                </a:solidFill>
              </a:rPr>
              <a:t>300</a:t>
            </a:r>
          </a:p>
          <a:p>
            <a:endParaRPr lang="en-US" altLang="en-US" dirty="0"/>
          </a:p>
        </p:txBody>
      </p:sp>
      <p:pic>
        <p:nvPicPr>
          <p:cNvPr id="67593" name="It's Your B'day.mp3">
            <a:hlinkClick r:id="" action="ppaction://media"/>
            <a:extLst>
              <a:ext uri="{FF2B5EF4-FFF2-40B4-BE49-F238E27FC236}">
                <a16:creationId xmlns:a16="http://schemas.microsoft.com/office/drawing/2014/main" id="{A5687B9F-5020-4F49-B4C7-281E8BC3584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5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8" name="Rectangle 10">
            <a:extLst>
              <a:ext uri="{FF2B5EF4-FFF2-40B4-BE49-F238E27FC236}">
                <a16:creationId xmlns:a16="http://schemas.microsoft.com/office/drawing/2014/main" id="{B34BACAF-AD80-4091-8234-D297E342A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3081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8625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BCF9527-87F0-4173-A0D4-D6267C7FD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Text Box 18">
            <a:extLst>
              <a:ext uri="{FF2B5EF4-FFF2-40B4-BE49-F238E27FC236}">
                <a16:creationId xmlns:a16="http://schemas.microsoft.com/office/drawing/2014/main" id="{7CD594A2-D8A3-4E9C-BBDE-65521AF16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64008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hlink"/>
                </a:solidFill>
              </a:rPr>
              <a:t>Answer: ROM at a given joint.</a:t>
            </a:r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>
            <a:extLst>
              <a:ext uri="{FF2B5EF4-FFF2-40B4-BE49-F238E27FC236}">
                <a16:creationId xmlns:a16="http://schemas.microsoft.com/office/drawing/2014/main" id="{29267FFE-CE6C-485A-8F34-8AEAA07AF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53CEADC-A28E-4C2D-89F3-031D44325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8619938-C601-442C-B729-F52FDF424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Text Box 6">
            <a:extLst>
              <a:ext uri="{FF2B5EF4-FFF2-40B4-BE49-F238E27FC236}">
                <a16:creationId xmlns:a16="http://schemas.microsoft.com/office/drawing/2014/main" id="{39482416-F5B2-44AE-9BB5-F46596DF8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330" y="1905000"/>
            <a:ext cx="613020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flexibility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69640" name="04-sean_paul-like_glue-jah.mp3">
            <a:hlinkClick r:id="" action="ppaction://media"/>
            <a:extLst>
              <a:ext uri="{FF2B5EF4-FFF2-40B4-BE49-F238E27FC236}">
                <a16:creationId xmlns:a16="http://schemas.microsoft.com/office/drawing/2014/main" id="{A0BB7107-72D0-4A4A-95BA-C454C8E1699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96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64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73665BB2-3B9B-43ED-84DD-152BBBBA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4B50D634-9C7D-4F91-AF05-465630E07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432050"/>
            <a:ext cx="46863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DOUBLE!!!!!</a:t>
            </a:r>
          </a:p>
        </p:txBody>
      </p:sp>
      <p:pic>
        <p:nvPicPr>
          <p:cNvPr id="66574" name="Picture 14">
            <a:hlinkClick r:id="" action="ppaction://media"/>
            <a:extLst>
              <a:ext uri="{FF2B5EF4-FFF2-40B4-BE49-F238E27FC236}">
                <a16:creationId xmlns:a16="http://schemas.microsoft.com/office/drawing/2014/main" id="{73B36174-65C4-4177-BA7B-E4030EBA943B}"/>
              </a:ext>
            </a:extLst>
          </p:cNvPr>
          <p:cNvPicPr>
            <a:picLocks noRot="1" noChangeAspect="1" noChangeArrowheads="1"/>
          </p:cNvPicPr>
          <p:nvPr>
            <a:wavAudioFile r:embed="rId1" name="MSj03882310000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" fill="hold"/>
                                        <p:tgtEl>
                                          <p:spTgt spid="66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57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5" name="Text Box 9">
            <a:extLst>
              <a:ext uri="{FF2B5EF4-FFF2-40B4-BE49-F238E27FC236}">
                <a16:creationId xmlns:a16="http://schemas.microsoft.com/office/drawing/2014/main" id="{393AB2FE-5E55-4B68-B845-4CD4D7761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828516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dirty="0">
                <a:solidFill>
                  <a:schemeClr val="hlink"/>
                </a:solidFill>
              </a:rPr>
              <a:t>Answer: This is the least effective form of stretching.</a:t>
            </a:r>
          </a:p>
        </p:txBody>
      </p:sp>
      <p:sp>
        <p:nvSpPr>
          <p:cNvPr id="70666" name="Text Box 10">
            <a:extLst>
              <a:ext uri="{FF2B5EF4-FFF2-40B4-BE49-F238E27FC236}">
                <a16:creationId xmlns:a16="http://schemas.microsoft.com/office/drawing/2014/main" id="{F05FC1F0-B31F-4C52-9D9F-F12B20932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4648200"/>
            <a:ext cx="481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</a:t>
            </a:r>
          </a:p>
        </p:txBody>
      </p:sp>
      <p:sp>
        <p:nvSpPr>
          <p:cNvPr id="70669" name="Rectangle 13">
            <a:extLst>
              <a:ext uri="{FF2B5EF4-FFF2-40B4-BE49-F238E27FC236}">
                <a16:creationId xmlns:a16="http://schemas.microsoft.com/office/drawing/2014/main" id="{77777B3D-78B0-4A58-835B-896A3A334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0673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8EC6C40-8C40-491C-9336-092BE764D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1026">
            <a:extLst>
              <a:ext uri="{FF2B5EF4-FFF2-40B4-BE49-F238E27FC236}">
                <a16:creationId xmlns:a16="http://schemas.microsoft.com/office/drawing/2014/main" id="{9D798C78-C1F5-4C8E-81B9-EFEEF1E98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Rectangle 1027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5136976-7D01-4951-878C-EC37B0FA5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2" name="AutoShape 102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FF7EC01-DFFF-4341-84B2-A88CA8572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4" name="Text Box 1030">
            <a:extLst>
              <a:ext uri="{FF2B5EF4-FFF2-40B4-BE49-F238E27FC236}">
                <a16:creationId xmlns:a16="http://schemas.microsoft.com/office/drawing/2014/main" id="{429E20DB-E8D7-4F57-A53A-097B902FA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471" y="1905000"/>
            <a:ext cx="9241634" cy="227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Ballistic Stretching</a:t>
            </a:r>
            <a:endParaRPr lang="en-US" altLang="en-US" sz="4400" b="0" dirty="0">
              <a:solidFill>
                <a:schemeClr val="hlink"/>
              </a:solidFill>
            </a:endParaRPr>
          </a:p>
          <a:p>
            <a:endParaRPr lang="en-US" altLang="en-US" sz="4400" b="0" dirty="0">
              <a:solidFill>
                <a:schemeClr val="hlink"/>
              </a:solidFill>
            </a:endParaRPr>
          </a:p>
          <a:p>
            <a:r>
              <a:rPr lang="en-US" altLang="en-US" sz="4400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109580" name="01-50_cent_feat_snoop_dogg-pimp_(remix)_(dirty)-0mni.mp3">
            <a:hlinkClick r:id="" action="ppaction://media"/>
            <a:extLst>
              <a:ext uri="{FF2B5EF4-FFF2-40B4-BE49-F238E27FC236}">
                <a16:creationId xmlns:a16="http://schemas.microsoft.com/office/drawing/2014/main" id="{F46BC53A-B4DC-4593-8967-45AF868E26A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82" name="Rectangle 1038">
            <a:extLst>
              <a:ext uri="{FF2B5EF4-FFF2-40B4-BE49-F238E27FC236}">
                <a16:creationId xmlns:a16="http://schemas.microsoft.com/office/drawing/2014/main" id="{16325E54-08A8-4F13-93F8-F440F14AE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95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8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0" name="Text Box 6">
            <a:extLst>
              <a:ext uri="{FF2B5EF4-FFF2-40B4-BE49-F238E27FC236}">
                <a16:creationId xmlns:a16="http://schemas.microsoft.com/office/drawing/2014/main" id="{2E476F54-97DC-43FD-BFD9-C25252EDE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52" name="Text Box 8">
            <a:extLst>
              <a:ext uri="{FF2B5EF4-FFF2-40B4-BE49-F238E27FC236}">
                <a16:creationId xmlns:a16="http://schemas.microsoft.com/office/drawing/2014/main" id="{6C4A1FA3-2214-4C8D-A961-C654EF033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681" y="1597025"/>
            <a:ext cx="737092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The power used </a:t>
            </a:r>
          </a:p>
          <a:p>
            <a:r>
              <a:rPr lang="en-US" altLang="en-US" sz="4800" b="0" dirty="0">
                <a:solidFill>
                  <a:schemeClr val="hlink"/>
                </a:solidFill>
              </a:rPr>
              <a:t>to do work,</a:t>
            </a:r>
          </a:p>
          <a:p>
            <a:r>
              <a:rPr lang="en-US" altLang="en-US" sz="4800" b="0" dirty="0">
                <a:solidFill>
                  <a:schemeClr val="hlink"/>
                </a:solidFill>
              </a:rPr>
              <a:t> can neither be created </a:t>
            </a:r>
          </a:p>
          <a:p>
            <a:r>
              <a:rPr lang="en-US" altLang="en-US" sz="4800" b="0" dirty="0">
                <a:solidFill>
                  <a:schemeClr val="hlink"/>
                </a:solidFill>
              </a:rPr>
              <a:t>nor destroyed</a:t>
            </a:r>
          </a:p>
        </p:txBody>
      </p:sp>
      <p:sp>
        <p:nvSpPr>
          <p:cNvPr id="108554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4F4B86A-F5D0-4363-9A0D-5FFC98800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>
            <a:extLst>
              <a:ext uri="{FF2B5EF4-FFF2-40B4-BE49-F238E27FC236}">
                <a16:creationId xmlns:a16="http://schemas.microsoft.com/office/drawing/2014/main" id="{2E71D218-D63A-450F-8263-B41879EB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60998A8-3E1C-4537-B198-381A12140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731AE1D-50F0-45CD-BAC5-F887FC1D5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3735" name="Mojo - Lady hear me tonight (Original mix).mp3">
            <a:hlinkClick r:id="" action="ppaction://media"/>
            <a:extLst>
              <a:ext uri="{FF2B5EF4-FFF2-40B4-BE49-F238E27FC236}">
                <a16:creationId xmlns:a16="http://schemas.microsoft.com/office/drawing/2014/main" id="{EE9F4AA5-1EE7-4C7C-9450-75BD36B212DD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6" name="Text Box 8">
            <a:extLst>
              <a:ext uri="{FF2B5EF4-FFF2-40B4-BE49-F238E27FC236}">
                <a16:creationId xmlns:a16="http://schemas.microsoft.com/office/drawing/2014/main" id="{3945CB49-828A-44D1-81D7-D05699214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8" name="Text Box 10">
            <a:extLst>
              <a:ext uri="{FF2B5EF4-FFF2-40B4-BE49-F238E27FC236}">
                <a16:creationId xmlns:a16="http://schemas.microsoft.com/office/drawing/2014/main" id="{EE23AF9D-2D3E-4D15-B31C-582528159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8702" y="1981200"/>
            <a:ext cx="51139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energy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3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73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A85725D-0545-42B7-94A8-BC0F2323B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0" name="Text Box 8">
            <a:extLst>
              <a:ext uri="{FF2B5EF4-FFF2-40B4-BE49-F238E27FC236}">
                <a16:creationId xmlns:a16="http://schemas.microsoft.com/office/drawing/2014/main" id="{DB63E95A-3977-4FC1-8864-7765A250E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1292225"/>
            <a:ext cx="817403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dirty="0">
                <a:solidFill>
                  <a:schemeClr val="hlink"/>
                </a:solidFill>
              </a:rPr>
              <a:t>Answer: The measurement of energy.</a:t>
            </a:r>
          </a:p>
        </p:txBody>
      </p:sp>
      <p:sp>
        <p:nvSpPr>
          <p:cNvPr id="74761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D4E1D6F-5C8A-4C77-A553-EECC29665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>
            <a:extLst>
              <a:ext uri="{FF2B5EF4-FFF2-40B4-BE49-F238E27FC236}">
                <a16:creationId xmlns:a16="http://schemas.microsoft.com/office/drawing/2014/main" id="{8BE9C1F8-114D-40BF-BEB0-ADF9D437D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82539B6-BD33-4401-9ECA-F09C991F6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D19C30E-5D06-4155-82F3-225C33B99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2" name="Text Box 6">
            <a:extLst>
              <a:ext uri="{FF2B5EF4-FFF2-40B4-BE49-F238E27FC236}">
                <a16:creationId xmlns:a16="http://schemas.microsoft.com/office/drawing/2014/main" id="{D1CCAAE3-8F23-405C-8A49-FA66F6B5F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8534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a calorie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200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75783" name="Daft Punk - One More Time.mp3">
            <a:hlinkClick r:id="" action="ppaction://media"/>
            <a:extLst>
              <a:ext uri="{FF2B5EF4-FFF2-40B4-BE49-F238E27FC236}">
                <a16:creationId xmlns:a16="http://schemas.microsoft.com/office/drawing/2014/main" id="{8C7F7644-CC7A-45EF-B36A-6FDB614347D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57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8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9" name="Text Box 9">
            <a:extLst>
              <a:ext uri="{FF2B5EF4-FFF2-40B4-BE49-F238E27FC236}">
                <a16:creationId xmlns:a16="http://schemas.microsoft.com/office/drawing/2014/main" id="{303990E5-E8BD-4C8B-9676-F34623BCE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4225"/>
            <a:ext cx="8077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This action takes 2-3 hours.</a:t>
            </a:r>
          </a:p>
        </p:txBody>
      </p:sp>
      <p:sp>
        <p:nvSpPr>
          <p:cNvPr id="76810" name="Text Box 10">
            <a:extLst>
              <a:ext uri="{FF2B5EF4-FFF2-40B4-BE49-F238E27FC236}">
                <a16:creationId xmlns:a16="http://schemas.microsoft.com/office/drawing/2014/main" id="{008576E4-871B-4E86-B552-9C6854478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76817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8DD1742-A04A-47AB-A9C4-EC6E0DB0A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>
            <a:extLst>
              <a:ext uri="{FF2B5EF4-FFF2-40B4-BE49-F238E27FC236}">
                <a16:creationId xmlns:a16="http://schemas.microsoft.com/office/drawing/2014/main" id="{8A19C724-5172-4035-B4AF-733868AEF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30E4010-4CD8-450E-B80A-5FEC110F5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58047F0-15C3-4AA6-BFD7-76A849190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0" name="Text Box 6">
            <a:extLst>
              <a:ext uri="{FF2B5EF4-FFF2-40B4-BE49-F238E27FC236}">
                <a16:creationId xmlns:a16="http://schemas.microsoft.com/office/drawing/2014/main" id="{D4A621B3-E14C-4095-B658-374077EAD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7440613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digestion.</a:t>
            </a:r>
            <a:endParaRPr lang="en-US" altLang="en-US" b="0" dirty="0"/>
          </a:p>
          <a:p>
            <a:pPr algn="l"/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77832" name="Young Guns - Can't Stop, Won't Stop.mp3">
            <a:hlinkClick r:id="" action="ppaction://media"/>
            <a:extLst>
              <a:ext uri="{FF2B5EF4-FFF2-40B4-BE49-F238E27FC236}">
                <a16:creationId xmlns:a16="http://schemas.microsoft.com/office/drawing/2014/main" id="{06A8A448-54A4-4DE3-9B8E-69AF787E2E8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78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3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8BD1D1B-D7A1-4BD5-87A7-C35662153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5" name="Text Box 7">
            <a:extLst>
              <a:ext uri="{FF2B5EF4-FFF2-40B4-BE49-F238E27FC236}">
                <a16:creationId xmlns:a16="http://schemas.microsoft.com/office/drawing/2014/main" id="{00CDD04A-C822-46B2-B99D-625ADFB20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85800"/>
            <a:ext cx="8229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The building blocks of proteins.</a:t>
            </a:r>
          </a:p>
        </p:txBody>
      </p:sp>
      <p:sp>
        <p:nvSpPr>
          <p:cNvPr id="78858" name="Rectangle 10">
            <a:extLst>
              <a:ext uri="{FF2B5EF4-FFF2-40B4-BE49-F238E27FC236}">
                <a16:creationId xmlns:a16="http://schemas.microsoft.com/office/drawing/2014/main" id="{659B3FA8-E7D1-46C0-89BD-49434C063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8860" name="AutoShape 1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1A03904-B125-4758-B3A8-99256523B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4572BDAF-18DB-4C4A-A4DD-2AD0C1CF7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460C53D-857E-490C-BE14-79033617A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80C19F4-A6C0-4565-88F9-EAAA31B44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8" name="Text Box 6">
            <a:extLst>
              <a:ext uri="{FF2B5EF4-FFF2-40B4-BE49-F238E27FC236}">
                <a16:creationId xmlns:a16="http://schemas.microsoft.com/office/drawing/2014/main" id="{BFA14411-0E4D-4B89-A264-63FE7F46C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910" y="2532063"/>
            <a:ext cx="713528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are amino acids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79879" name="Crystal Method Blade Soundtrack Techno theme song.mp3">
            <a:hlinkClick r:id="" action="ppaction://media"/>
            <a:extLst>
              <a:ext uri="{FF2B5EF4-FFF2-40B4-BE49-F238E27FC236}">
                <a16:creationId xmlns:a16="http://schemas.microsoft.com/office/drawing/2014/main" id="{4F503AE9-B4F0-4F43-B58B-8E0D301975E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98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87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5" name="Text Box 9">
            <a:extLst>
              <a:ext uri="{FF2B5EF4-FFF2-40B4-BE49-F238E27FC236}">
                <a16:creationId xmlns:a16="http://schemas.microsoft.com/office/drawing/2014/main" id="{A67C0348-34FC-4A7B-81DE-123669D11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80906" name="Rectangle 10">
            <a:extLst>
              <a:ext uri="{FF2B5EF4-FFF2-40B4-BE49-F238E27FC236}">
                <a16:creationId xmlns:a16="http://schemas.microsoft.com/office/drawing/2014/main" id="{2A111F43-F913-41AB-A46B-80F32972C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baseline="3000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0907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270276A-8175-4334-912F-DB5E5BA9C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Text Box 14">
            <a:extLst>
              <a:ext uri="{FF2B5EF4-FFF2-40B4-BE49-F238E27FC236}">
                <a16:creationId xmlns:a16="http://schemas.microsoft.com/office/drawing/2014/main" id="{0C11CD5D-820A-4096-8F91-416A783A1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8458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800" dirty="0">
                <a:solidFill>
                  <a:schemeClr val="hlink"/>
                </a:solidFill>
              </a:rPr>
              <a:t>Answer: Polysaccharides are an example of this.</a:t>
            </a:r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>
            <a:extLst>
              <a:ext uri="{FF2B5EF4-FFF2-40B4-BE49-F238E27FC236}">
                <a16:creationId xmlns:a16="http://schemas.microsoft.com/office/drawing/2014/main" id="{2EAC8570-4A67-4019-813E-12839CCEA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E598AC5-C92F-4563-8CAD-7C58CD10E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ABD9353-C3B6-46CA-9D73-56F2FA85C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Text Box 6">
            <a:extLst>
              <a:ext uri="{FF2B5EF4-FFF2-40B4-BE49-F238E27FC236}">
                <a16:creationId xmlns:a16="http://schemas.microsoft.com/office/drawing/2014/main" id="{0750C766-5ECA-4484-BE81-091E64E7E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26" y="1219200"/>
            <a:ext cx="835837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are carbohydrates.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500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81929" name="15-sean_paul-get_busy-diwali_riddim_(new).mp3">
            <a:hlinkClick r:id="" action="ppaction://media"/>
            <a:extLst>
              <a:ext uri="{FF2B5EF4-FFF2-40B4-BE49-F238E27FC236}">
                <a16:creationId xmlns:a16="http://schemas.microsoft.com/office/drawing/2014/main" id="{A446CA00-71D2-4352-B476-53CADF31AC0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9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2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02B6A397-9532-45DA-927B-FFB17D18F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6" name="Text Box 4">
            <a:extLst>
              <a:ext uri="{FF2B5EF4-FFF2-40B4-BE49-F238E27FC236}">
                <a16:creationId xmlns:a16="http://schemas.microsoft.com/office/drawing/2014/main" id="{89882911-A76B-4759-9A5B-C8BEDE7F0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54035"/>
            <a:ext cx="7061200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b="0" dirty="0">
                <a:solidFill>
                  <a:schemeClr val="hlink"/>
                </a:solidFill>
                <a:cs typeface="Times New Roman" panose="02020603050405020304" pitchFamily="18" charset="0"/>
              </a:rPr>
              <a:t>Answer: Emergency personnel, Emergency communication, and Emergency Equipment are these.</a:t>
            </a:r>
          </a:p>
          <a:p>
            <a:r>
              <a:rPr lang="en-US" altLang="en-US" b="0" dirty="0"/>
              <a:t> </a:t>
            </a:r>
          </a:p>
        </p:txBody>
      </p:sp>
      <p:sp>
        <p:nvSpPr>
          <p:cNvPr id="84999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9DD58A4-F222-42B3-BF2B-79ABBDED2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>
            <a:extLst>
              <a:ext uri="{FF2B5EF4-FFF2-40B4-BE49-F238E27FC236}">
                <a16:creationId xmlns:a16="http://schemas.microsoft.com/office/drawing/2014/main" id="{31F334F2-3012-4E95-ADAC-1683F3E53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1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CE3C802-26B3-4B20-82A0-DACA08BD1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18D295E-AEE3-4653-88FA-EFA82CF48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2" name="Text Box 6">
            <a:extLst>
              <a:ext uri="{FF2B5EF4-FFF2-40B4-BE49-F238E27FC236}">
                <a16:creationId xmlns:a16="http://schemas.microsoft.com/office/drawing/2014/main" id="{35E8D823-10AD-4F18-8AB8-CD2BA0F3C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1066800"/>
            <a:ext cx="6670675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are the three basic components of an emergency plan.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200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86023" name="Jennifer Lopez - Let's Get Loud.mp3">
            <a:hlinkClick r:id="" action="ppaction://media"/>
            <a:extLst>
              <a:ext uri="{FF2B5EF4-FFF2-40B4-BE49-F238E27FC236}">
                <a16:creationId xmlns:a16="http://schemas.microsoft.com/office/drawing/2014/main" id="{9FB6F082-0F60-423D-AD69-171BB501EC9A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60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02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4062D02-997F-434A-AFC8-19F0D7684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0" name="Text Box 6">
            <a:extLst>
              <a:ext uri="{FF2B5EF4-FFF2-40B4-BE49-F238E27FC236}">
                <a16:creationId xmlns:a16="http://schemas.microsoft.com/office/drawing/2014/main" id="{D6172DA9-C409-49B0-B5C8-19CF1CA52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62000"/>
            <a:ext cx="808672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dirty="0">
                <a:solidFill>
                  <a:schemeClr val="hlink"/>
                </a:solidFill>
              </a:rPr>
              <a:t>Answer: The location of telephones, Emergency phone numbers, Directions to contest site, and access points to facility should be included in this.</a:t>
            </a:r>
          </a:p>
        </p:txBody>
      </p:sp>
      <p:sp>
        <p:nvSpPr>
          <p:cNvPr id="82951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4B44A36-C5C2-474F-BFC3-5A7FFD7E1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id="{3692C7E7-933D-4E95-A8B8-7B93655A1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2B2AAE9-0DA9-4ECE-B7ED-143F74B95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A8B88D1-5F6D-4CF3-859C-061F5C463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3" name="Text Box 5">
            <a:extLst>
              <a:ext uri="{FF2B5EF4-FFF2-40B4-BE49-F238E27FC236}">
                <a16:creationId xmlns:a16="http://schemas.microsoft.com/office/drawing/2014/main" id="{4868E465-7774-4F42-987C-2FFC9CE2D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762000"/>
            <a:ext cx="7086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What is the written plan.</a:t>
            </a:r>
          </a:p>
          <a:p>
            <a:endParaRPr lang="en-US" altLang="en-US" dirty="0">
              <a:solidFill>
                <a:schemeClr val="hlink"/>
              </a:solidFill>
            </a:endParaRPr>
          </a:p>
          <a:p>
            <a:r>
              <a:rPr lang="en-US" altLang="en-US" dirty="0">
                <a:solidFill>
                  <a:schemeClr val="hlink"/>
                </a:solidFill>
              </a:rPr>
              <a:t>100</a:t>
            </a:r>
            <a:r>
              <a:rPr lang="en-US" altLang="en-US" dirty="0"/>
              <a:t>  </a:t>
            </a:r>
          </a:p>
          <a:p>
            <a:endParaRPr lang="en-US" altLang="en-US" dirty="0"/>
          </a:p>
        </p:txBody>
      </p:sp>
      <p:pic>
        <p:nvPicPr>
          <p:cNvPr id="83974" name="Gypsy Kings - Bamboleo (Dance Remix).mp3">
            <a:hlinkClick r:id="" action="ppaction://media"/>
            <a:extLst>
              <a:ext uri="{FF2B5EF4-FFF2-40B4-BE49-F238E27FC236}">
                <a16:creationId xmlns:a16="http://schemas.microsoft.com/office/drawing/2014/main" id="{B0AE3591-AA97-481E-B321-F5F15CFD63A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9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97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7ED1087-C948-4020-8121-D45642964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7" name="Text Box 7">
            <a:extLst>
              <a:ext uri="{FF2B5EF4-FFF2-40B4-BE49-F238E27FC236}">
                <a16:creationId xmlns:a16="http://schemas.microsoft.com/office/drawing/2014/main" id="{5CA2BE12-5801-4B23-AC61-CFED656F9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382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The ABC’s of the Respiratory and Circulatory system are these.</a:t>
            </a:r>
          </a:p>
        </p:txBody>
      </p:sp>
      <p:sp>
        <p:nvSpPr>
          <p:cNvPr id="87050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B4597B5-C719-4B1F-A6E9-3546118CF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>
            <a:extLst>
              <a:ext uri="{FF2B5EF4-FFF2-40B4-BE49-F238E27FC236}">
                <a16:creationId xmlns:a16="http://schemas.microsoft.com/office/drawing/2014/main" id="{71896A52-334F-4FE8-B80E-352364384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0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0A251A5-8F46-4EDB-A7DE-EF4BD7B8D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4705B76-A2F5-4544-A1C8-1F60B319C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0" name="Text Box 6">
            <a:extLst>
              <a:ext uri="{FF2B5EF4-FFF2-40B4-BE49-F238E27FC236}">
                <a16:creationId xmlns:a16="http://schemas.microsoft.com/office/drawing/2014/main" id="{76EFB6E8-AA1E-4034-A302-4526E45AE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143000"/>
            <a:ext cx="86106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airway, breathing, and circulation.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88071" name="08 - Live At Jimmys ) ft. Cuban Link Tony Su).mp3">
            <a:hlinkClick r:id="" action="ppaction://media"/>
            <a:extLst>
              <a:ext uri="{FF2B5EF4-FFF2-40B4-BE49-F238E27FC236}">
                <a16:creationId xmlns:a16="http://schemas.microsoft.com/office/drawing/2014/main" id="{65A9B416-8B9E-4301-AADC-B77DEE58CCF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80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7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4" name="AutoShape 6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146A39B-22BE-4E93-90CA-F08FF48D8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5" name="Text Box 7">
            <a:extLst>
              <a:ext uri="{FF2B5EF4-FFF2-40B4-BE49-F238E27FC236}">
                <a16:creationId xmlns:a16="http://schemas.microsoft.com/office/drawing/2014/main" id="{B38F43D0-79B1-4E5C-BAD4-C24D7FD59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83820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 </a:t>
            </a:r>
            <a:r>
              <a:rPr lang="en-US" altLang="en-US" sz="4400" b="0" dirty="0">
                <a:solidFill>
                  <a:schemeClr val="hlink"/>
                </a:solidFill>
              </a:rPr>
              <a:t>Answer: The acute, life threatening condition that involves the body’s failure to maintain adequate circulation to vital organs.</a:t>
            </a:r>
            <a:endParaRPr lang="en-US" altLang="en-US" sz="4400" b="0" dirty="0"/>
          </a:p>
        </p:txBody>
      </p:sp>
      <p:sp>
        <p:nvSpPr>
          <p:cNvPr id="89097" name="Rectangle 9">
            <a:extLst>
              <a:ext uri="{FF2B5EF4-FFF2-40B4-BE49-F238E27FC236}">
                <a16:creationId xmlns:a16="http://schemas.microsoft.com/office/drawing/2014/main" id="{9AE6043E-87E2-4991-8AB2-AA98C5564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	</a:t>
            </a:r>
            <a:endParaRPr lang="en-US" altLang="en-US" b="0" baseline="30000">
              <a:cs typeface="Times New Roman" panose="02020603050405020304" pitchFamily="18" charset="0"/>
            </a:endParaRPr>
          </a:p>
        </p:txBody>
      </p:sp>
      <p:sp>
        <p:nvSpPr>
          <p:cNvPr id="89098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4C5ECB3-9977-4386-8F91-29F404994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>
            <a:extLst>
              <a:ext uri="{FF2B5EF4-FFF2-40B4-BE49-F238E27FC236}">
                <a16:creationId xmlns:a16="http://schemas.microsoft.com/office/drawing/2014/main" id="{03CAEC79-42F0-403D-B1A6-7FEAA0C6D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ED5E568-5E2E-4818-A1EB-32446F48B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0AE0D90-5FEF-43CC-881A-D09FB99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8" name="Text Box 6">
            <a:extLst>
              <a:ext uri="{FF2B5EF4-FFF2-40B4-BE49-F238E27FC236}">
                <a16:creationId xmlns:a16="http://schemas.microsoft.com/office/drawing/2014/main" id="{C631501F-6D4D-4129-8758-5F6450DB3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3238" y="914400"/>
            <a:ext cx="493436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shock</a:t>
            </a:r>
          </a:p>
          <a:p>
            <a:endParaRPr lang="en-US" altLang="en-US" b="0" dirty="0"/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90120" name="Lil Jon &amp; Ying Yang twins Get Low(Dirty).mp3">
            <a:hlinkClick r:id="" action="ppaction://media"/>
            <a:extLst>
              <a:ext uri="{FF2B5EF4-FFF2-40B4-BE49-F238E27FC236}">
                <a16:creationId xmlns:a16="http://schemas.microsoft.com/office/drawing/2014/main" id="{D316CA45-BB29-4698-B0DA-5C159C7323A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0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E46E1BD4-EAD0-44C5-8DF1-D62F01BC9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7F29B32-FDA8-4299-9337-DD87E787F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057E8B65-4FB8-4808-B306-E730A7DD3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30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b="0"/>
          </a:p>
        </p:txBody>
      </p:sp>
      <p:sp>
        <p:nvSpPr>
          <p:cNvPr id="91145" name="AutoShape 9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6AD6482-3D4D-4020-BEB5-AB50CD046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6" name="Text Box 10">
            <a:extLst>
              <a:ext uri="{FF2B5EF4-FFF2-40B4-BE49-F238E27FC236}">
                <a16:creationId xmlns:a16="http://schemas.microsoft.com/office/drawing/2014/main" id="{0A6C7037-0712-45E3-BD61-1BF75DBAA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The act of feeling with hands for purpose of determining the consistency of the part beneath.</a:t>
            </a:r>
          </a:p>
        </p:txBody>
      </p:sp>
      <p:sp>
        <p:nvSpPr>
          <p:cNvPr id="91147" name="Text Box 11">
            <a:extLst>
              <a:ext uri="{FF2B5EF4-FFF2-40B4-BE49-F238E27FC236}">
                <a16:creationId xmlns:a16="http://schemas.microsoft.com/office/drawing/2014/main" id="{8ED69052-4719-4DEC-8002-F73F21019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91148" name="Rectangle 12">
            <a:extLst>
              <a:ext uri="{FF2B5EF4-FFF2-40B4-BE49-F238E27FC236}">
                <a16:creationId xmlns:a16="http://schemas.microsoft.com/office/drawing/2014/main" id="{34EAF40F-5204-49E3-AB7B-5F700C64C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	</a:t>
            </a:r>
            <a:endParaRPr lang="en-US" altLang="en-US" b="0" baseline="30000">
              <a:cs typeface="Times New Roman" panose="02020603050405020304" pitchFamily="18" charset="0"/>
            </a:endParaRPr>
          </a:p>
        </p:txBody>
      </p:sp>
      <p:sp>
        <p:nvSpPr>
          <p:cNvPr id="91149" name="Rectangle 13">
            <a:extLst>
              <a:ext uri="{FF2B5EF4-FFF2-40B4-BE49-F238E27FC236}">
                <a16:creationId xmlns:a16="http://schemas.microsoft.com/office/drawing/2014/main" id="{2A06E760-A9EF-422E-8B4D-4878E5643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6600"/>
            <a:ext cx="944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91150" name="AutoShape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3166EBA-E926-407B-8462-2115DA4B6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>
            <a:extLst>
              <a:ext uri="{FF2B5EF4-FFF2-40B4-BE49-F238E27FC236}">
                <a16:creationId xmlns:a16="http://schemas.microsoft.com/office/drawing/2014/main" id="{A32FA7CE-54FE-4FF7-AD47-06BCCB259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4B553D4-95DE-4033-9229-60CDC63A6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E231CFC-DF1E-4FBE-884F-45D521C0A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6" name="Text Box 6">
            <a:extLst>
              <a:ext uri="{FF2B5EF4-FFF2-40B4-BE49-F238E27FC236}">
                <a16:creationId xmlns:a16="http://schemas.microsoft.com/office/drawing/2014/main" id="{996FEE64-5E51-4C20-88C8-6F6258297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275" y="838200"/>
            <a:ext cx="9351963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palpation.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92169" name="Beyoncé Knowles - Baby Boy (ft. Sean Paul).mp3">
            <a:hlinkClick r:id="" action="ppaction://media"/>
            <a:extLst>
              <a:ext uri="{FF2B5EF4-FFF2-40B4-BE49-F238E27FC236}">
                <a16:creationId xmlns:a16="http://schemas.microsoft.com/office/drawing/2014/main" id="{2569324D-549C-48AC-BB83-DA9014151B7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16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210B6CD9-F816-458E-84D5-B96FFB684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8163"/>
            <a:ext cx="6248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4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CE9AF57E-1A0C-4DC6-B175-4898AC558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49425"/>
            <a:ext cx="83820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 The two categories of this are personality variables and psychosocial variables.</a:t>
            </a:r>
            <a:endParaRPr lang="en-US" altLang="en-US" b="0" dirty="0"/>
          </a:p>
        </p:txBody>
      </p:sp>
      <p:sp>
        <p:nvSpPr>
          <p:cNvPr id="9318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A3C2BDE-ADE7-47B2-ADD6-60371464A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extLst>
              <a:ext uri="{FF2B5EF4-FFF2-40B4-BE49-F238E27FC236}">
                <a16:creationId xmlns:a16="http://schemas.microsoft.com/office/drawing/2014/main" id="{A52F4D18-7888-4CD3-B3A5-5ED492442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9750"/>
            <a:ext cx="6248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4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1246E47-9B38-43E0-9F06-99F9945CF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AE2648A-CEAA-40AD-85CB-B39F3A290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4" name="Text Box 6">
            <a:extLst>
              <a:ext uri="{FF2B5EF4-FFF2-40B4-BE49-F238E27FC236}">
                <a16:creationId xmlns:a16="http://schemas.microsoft.com/office/drawing/2014/main" id="{FD7649F0-0C38-4BCD-87F4-3A9454D8F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813593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are psychological attributes.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94215" name="PRINCE~4 (1).MP3">
            <a:hlinkClick r:id="" action="ppaction://media"/>
            <a:extLst>
              <a:ext uri="{FF2B5EF4-FFF2-40B4-BE49-F238E27FC236}">
                <a16:creationId xmlns:a16="http://schemas.microsoft.com/office/drawing/2014/main" id="{3AB011DF-3194-48D2-8A5A-3E02C24FE85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4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>
            <a:extLst>
              <a:ext uri="{FF2B5EF4-FFF2-40B4-BE49-F238E27FC236}">
                <a16:creationId xmlns:a16="http://schemas.microsoft.com/office/drawing/2014/main" id="{9656B4AB-4F3A-4EB4-95C3-26522D68E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6E0BFCE-1AF9-4469-A4FD-31B82F9BF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7" name="Text Box 5">
            <a:extLst>
              <a:ext uri="{FF2B5EF4-FFF2-40B4-BE49-F238E27FC236}">
                <a16:creationId xmlns:a16="http://schemas.microsoft.com/office/drawing/2014/main" id="{522FCDFF-2750-4DEA-81F5-FAFF310E4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77724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This involves the situation, appraisal, Emotional Response, and Consequence.</a:t>
            </a:r>
          </a:p>
          <a:p>
            <a:endParaRPr lang="en-US" altLang="en-US" sz="4000" b="0" dirty="0"/>
          </a:p>
          <a:p>
            <a:endParaRPr lang="en-US" altLang="en-US" sz="4000" b="0" dirty="0"/>
          </a:p>
        </p:txBody>
      </p:sp>
      <p:sp>
        <p:nvSpPr>
          <p:cNvPr id="95239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49A4FCB-9D46-42F0-A3D0-D317E19D2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>
            <a:extLst>
              <a:ext uri="{FF2B5EF4-FFF2-40B4-BE49-F238E27FC236}">
                <a16:creationId xmlns:a16="http://schemas.microsoft.com/office/drawing/2014/main" id="{D47B9149-7462-47C5-A164-9AEE1EAE2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2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E5BE5AE-33AD-4AB8-ACA8-1074AD15E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EC38062-1291-4EF4-A0C4-A287CB425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1" name="Text Box 5">
            <a:extLst>
              <a:ext uri="{FF2B5EF4-FFF2-40B4-BE49-F238E27FC236}">
                <a16:creationId xmlns:a16="http://schemas.microsoft.com/office/drawing/2014/main" id="{C74C095C-D58B-4C43-BCDC-94CDF74F4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1066800"/>
            <a:ext cx="73167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the stress process.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200</a:t>
            </a:r>
          </a:p>
        </p:txBody>
      </p:sp>
      <p:pic>
        <p:nvPicPr>
          <p:cNvPr id="96263" name="11 Big Pimpin'.wma">
            <a:hlinkClick r:id="" action="ppaction://media"/>
            <a:extLst>
              <a:ext uri="{FF2B5EF4-FFF2-40B4-BE49-F238E27FC236}">
                <a16:creationId xmlns:a16="http://schemas.microsoft.com/office/drawing/2014/main" id="{4AEB4877-B45A-4390-9405-EC2367C159E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26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1026">
            <a:extLst>
              <a:ext uri="{FF2B5EF4-FFF2-40B4-BE49-F238E27FC236}">
                <a16:creationId xmlns:a16="http://schemas.microsoft.com/office/drawing/2014/main" id="{368B44C4-0D3A-442E-B71B-E8E23F2FA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2133600"/>
            <a:ext cx="38227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</a:t>
            </a:r>
          </a:p>
        </p:txBody>
      </p:sp>
      <p:sp>
        <p:nvSpPr>
          <p:cNvPr id="110597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CDC23C1-79A6-48EA-A229-CA37EACAD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10598" name="Picture 1030">
            <a:hlinkClick r:id="" action="ppaction://media"/>
            <a:extLst>
              <a:ext uri="{FF2B5EF4-FFF2-40B4-BE49-F238E27FC236}">
                <a16:creationId xmlns:a16="http://schemas.microsoft.com/office/drawing/2014/main" id="{58DA3C61-87D1-4609-B907-532A5C3D0D79}"/>
              </a:ext>
            </a:extLst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105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059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DC2F0FB-D575-4401-82A0-94B4AB1ED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7" name="Text Box 7">
            <a:extLst>
              <a:ext uri="{FF2B5EF4-FFF2-40B4-BE49-F238E27FC236}">
                <a16:creationId xmlns:a16="http://schemas.microsoft.com/office/drawing/2014/main" id="{3AF02CDF-EEA4-4C37-AA41-77DC403F2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8" name="Text Box 8">
            <a:extLst>
              <a:ext uri="{FF2B5EF4-FFF2-40B4-BE49-F238E27FC236}">
                <a16:creationId xmlns:a16="http://schemas.microsoft.com/office/drawing/2014/main" id="{E7DE3001-5490-4336-A65C-EE9A0A057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4582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Anorexia Nervosa and Bulimia Nervosa are examples of these.</a:t>
            </a:r>
          </a:p>
        </p:txBody>
      </p:sp>
      <p:sp>
        <p:nvSpPr>
          <p:cNvPr id="97289" name="Text Box 9">
            <a:extLst>
              <a:ext uri="{FF2B5EF4-FFF2-40B4-BE49-F238E27FC236}">
                <a16:creationId xmlns:a16="http://schemas.microsoft.com/office/drawing/2014/main" id="{DBDA88B0-C5A6-46D1-8483-BB0E35DE7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97291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659B373-5BB2-442C-95FF-00182D765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>
            <a:extLst>
              <a:ext uri="{FF2B5EF4-FFF2-40B4-BE49-F238E27FC236}">
                <a16:creationId xmlns:a16="http://schemas.microsoft.com/office/drawing/2014/main" id="{D21EA3C2-FA04-45E3-907E-2C45A1BC9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51E4113-775D-4CD2-A020-CE3290529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0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62C2F33-518A-4A6B-A842-7B209EB81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09" name="Text Box 5">
            <a:extLst>
              <a:ext uri="{FF2B5EF4-FFF2-40B4-BE49-F238E27FC236}">
                <a16:creationId xmlns:a16="http://schemas.microsoft.com/office/drawing/2014/main" id="{52A6F1C2-AB51-4227-948B-4BDCEEFA4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828800"/>
            <a:ext cx="496093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are eating disorders.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98311" name="03 I Just Wanna Love U (Give It 2 Me).wma">
            <a:hlinkClick r:id="" action="ppaction://media"/>
            <a:extLst>
              <a:ext uri="{FF2B5EF4-FFF2-40B4-BE49-F238E27FC236}">
                <a16:creationId xmlns:a16="http://schemas.microsoft.com/office/drawing/2014/main" id="{462FC996-3F97-4F06-B02F-3AC6561492A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83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31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DB2DB43-3DA4-4EB2-8DD5-3F8FDC446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0" name="Text Box 12">
            <a:extLst>
              <a:ext uri="{FF2B5EF4-FFF2-40B4-BE49-F238E27FC236}">
                <a16:creationId xmlns:a16="http://schemas.microsoft.com/office/drawing/2014/main" id="{DFD9BE42-CD14-47FB-A9A2-F51FC881D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41" name="Text Box 13">
            <a:extLst>
              <a:ext uri="{FF2B5EF4-FFF2-40B4-BE49-F238E27FC236}">
                <a16:creationId xmlns:a16="http://schemas.microsoft.com/office/drawing/2014/main" id="{4692FA85-1D94-49CE-A097-9A8255F2D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471" y="762000"/>
            <a:ext cx="8093882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Mental and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Physical exhaustion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that causes an athlete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to drop out of a sport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that was once enjoyable.</a:t>
            </a:r>
          </a:p>
        </p:txBody>
      </p:sp>
      <p:sp>
        <p:nvSpPr>
          <p:cNvPr id="99342" name="Text Box 14">
            <a:extLst>
              <a:ext uri="{FF2B5EF4-FFF2-40B4-BE49-F238E27FC236}">
                <a16:creationId xmlns:a16="http://schemas.microsoft.com/office/drawing/2014/main" id="{2014235A-F838-4781-B5C3-24CD70A66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99344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7B8BEE0-EA1D-4FB3-9007-8BDF2F7A4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>
            <a:extLst>
              <a:ext uri="{FF2B5EF4-FFF2-40B4-BE49-F238E27FC236}">
                <a16:creationId xmlns:a16="http://schemas.microsoft.com/office/drawing/2014/main" id="{45918F7C-C4F6-45F6-B0A8-E176CDB06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03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554EB37-42A9-440F-AC98-3D5A5C0A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97BCF25-DBF8-4B00-9462-BB6B02E95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7" name="Text Box 5">
            <a:extLst>
              <a:ext uri="{FF2B5EF4-FFF2-40B4-BE49-F238E27FC236}">
                <a16:creationId xmlns:a16="http://schemas.microsoft.com/office/drawing/2014/main" id="{5EC2329B-61D2-43F6-86E1-C192B316C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2114" y="944563"/>
            <a:ext cx="562205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burnout.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100360" name="Vengaboys - We Like To Party.mp3">
            <a:hlinkClick r:id="" action="ppaction://media"/>
            <a:extLst>
              <a:ext uri="{FF2B5EF4-FFF2-40B4-BE49-F238E27FC236}">
                <a16:creationId xmlns:a16="http://schemas.microsoft.com/office/drawing/2014/main" id="{76516316-37E8-4BB9-8D87-D180E954DE2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0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36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7" name="AutoShape 11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E64EB3D-95EE-4360-81F6-8FBC32DEF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8" name="Text Box 12">
            <a:extLst>
              <a:ext uri="{FF2B5EF4-FFF2-40B4-BE49-F238E27FC236}">
                <a16:creationId xmlns:a16="http://schemas.microsoft.com/office/drawing/2014/main" id="{CC1CDB3B-0971-43EB-ADEA-3007F29D0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9" name="Text Box 13">
            <a:extLst>
              <a:ext uri="{FF2B5EF4-FFF2-40B4-BE49-F238E27FC236}">
                <a16:creationId xmlns:a16="http://schemas.microsoft.com/office/drawing/2014/main" id="{649551A8-4C0A-44F5-B8E8-C3FC92147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86106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 b="0" dirty="0">
                <a:solidFill>
                  <a:schemeClr val="hlink"/>
                </a:solidFill>
              </a:rPr>
              <a:t>Answer: The psychiatric disorder that affects the general population primarily in the winter season.</a:t>
            </a:r>
          </a:p>
        </p:txBody>
      </p:sp>
      <p:sp>
        <p:nvSpPr>
          <p:cNvPr id="101390" name="Text Box 14">
            <a:extLst>
              <a:ext uri="{FF2B5EF4-FFF2-40B4-BE49-F238E27FC236}">
                <a16:creationId xmlns:a16="http://schemas.microsoft.com/office/drawing/2014/main" id="{D8721D82-1B70-4A21-9615-D5F3F34A3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101391" name="Rectangle 15">
            <a:extLst>
              <a:ext uri="{FF2B5EF4-FFF2-40B4-BE49-F238E27FC236}">
                <a16:creationId xmlns:a16="http://schemas.microsoft.com/office/drawing/2014/main" id="{21312024-D468-4B01-8DD4-4B9DAC379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baseline="30000">
                <a:cs typeface="Times New Roman" panose="02020603050405020304" pitchFamily="18" charset="0"/>
              </a:rPr>
              <a:t> </a:t>
            </a:r>
            <a:r>
              <a:rPr lang="en-US" altLang="en-US" b="0"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101392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E8B0960-C67A-4C84-A8B7-65708D6B3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>
            <a:extLst>
              <a:ext uri="{FF2B5EF4-FFF2-40B4-BE49-F238E27FC236}">
                <a16:creationId xmlns:a16="http://schemas.microsoft.com/office/drawing/2014/main" id="{256C6F7E-4180-49F2-BC72-D349CEE9C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0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5BAED0E-32BD-4F71-AB6D-E7B76B90B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804C02C-993B-4359-B5A6-E2B917A7E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7" name="Text Box 7">
            <a:extLst>
              <a:ext uri="{FF2B5EF4-FFF2-40B4-BE49-F238E27FC236}">
                <a16:creationId xmlns:a16="http://schemas.microsoft.com/office/drawing/2014/main" id="{BBA65482-943A-4075-A64F-8F8A0A5D2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221" y="365125"/>
            <a:ext cx="7343677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 b="0" dirty="0">
                <a:solidFill>
                  <a:schemeClr val="hlink"/>
                </a:solidFill>
              </a:rPr>
              <a:t>What is Seasonal </a:t>
            </a:r>
          </a:p>
          <a:p>
            <a:r>
              <a:rPr lang="en-US" altLang="en-US" sz="6000" b="0" dirty="0">
                <a:solidFill>
                  <a:schemeClr val="hlink"/>
                </a:solidFill>
              </a:rPr>
              <a:t>Affective Disorder </a:t>
            </a:r>
          </a:p>
          <a:p>
            <a:r>
              <a:rPr lang="en-US" altLang="en-US" sz="6000" b="0" dirty="0">
                <a:solidFill>
                  <a:schemeClr val="hlink"/>
                </a:solidFill>
              </a:rPr>
              <a:t>(SAD).</a:t>
            </a:r>
          </a:p>
          <a:p>
            <a:endParaRPr lang="en-US" altLang="en-US" sz="6000" b="0" dirty="0">
              <a:solidFill>
                <a:schemeClr val="hlink"/>
              </a:solidFill>
            </a:endParaRPr>
          </a:p>
          <a:p>
            <a:r>
              <a:rPr lang="en-US" altLang="en-US" sz="6000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102408" name="Come'on and Ride that Train.mp3">
            <a:hlinkClick r:id="" action="ppaction://media"/>
            <a:extLst>
              <a:ext uri="{FF2B5EF4-FFF2-40B4-BE49-F238E27FC236}">
                <a16:creationId xmlns:a16="http://schemas.microsoft.com/office/drawing/2014/main" id="{7D05FD8D-DC68-4E35-82EC-4FFABE4E3EA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2565</TotalTime>
  <Words>840</Words>
  <Application>Microsoft Office PowerPoint</Application>
  <PresentationFormat>On-screen Show (4:3)</PresentationFormat>
  <Paragraphs>263</Paragraphs>
  <Slides>53</Slides>
  <Notes>53</Notes>
  <HiddenSlides>0</HiddenSlides>
  <MMClips>27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Comic Sans MS</vt:lpstr>
      <vt:lpstr>Math1</vt:lpstr>
      <vt:lpstr>Times New Roman</vt:lpstr>
      <vt:lpstr>Default Design</vt:lpstr>
      <vt:lpstr>PowerPoint Presentation</vt:lpstr>
      <vt:lpstr>Answer: The total amount of weight lifted in a given workout session.</vt:lpstr>
      <vt:lpstr>PowerPoint Presentation</vt:lpstr>
      <vt:lpstr>Answer: Number of sessions completed in a given period of time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Hardin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Jeopardy</dc:title>
  <dc:creator>Eleanor M. Savko</dc:creator>
  <cp:lastModifiedBy>Julia Porter</cp:lastModifiedBy>
  <cp:revision>101</cp:revision>
  <dcterms:created xsi:type="dcterms:W3CDTF">1998-08-19T17:45:48Z</dcterms:created>
  <dcterms:modified xsi:type="dcterms:W3CDTF">2018-01-10T12:34:07Z</dcterms:modified>
</cp:coreProperties>
</file>