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3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144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Shape 4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Shape 5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Shape 8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2" name="Shape 9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Shape 93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Shape 94"/>
          <p:cNvSpPr txBox="1">
            <a:spLocks noGrp="1"/>
          </p:cNvSpPr>
          <p:nvPr>
            <p:ph type="hdr" idx="3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9.1.1 Define fatigue in sport</a:t>
            </a: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Shape 10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Shape 10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Shape 11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Shape 11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hape 11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Shape 11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Shape 12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Shape 13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Shape 14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Shape 14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" name="Shape 15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hape 15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Shape 15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Shape 16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Shape 16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Shape 16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Shape 17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4" name="Shape 17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Shape 17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" name="Shape 18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Shape 18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" name="Shape 18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Shape 19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Shape 19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Shape 19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Shape 19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Shape 20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" name="Shape 20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Shape 21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" name="Shape 21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Shape 21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" name="Shape 21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Shape 22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4" name="Shape 22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Shape 23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1" name="Shape 23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Shape 23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7" name="Shape 23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Shape 24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3" name="Shape 24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Shape 24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9" name="Shape 24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Shape 25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5" name="Shape 25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Shape 26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2" name="Shape 26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ctr" rtl="0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ctr" rtl="0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ctr" rtl="0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" name="Shape 2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" name="Shape 2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4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457200" marR="0" lvl="0" indent="-228600" algn="l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" name="Shape 3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6" name="Shape 36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457200" marR="0" lvl="0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" name="Shape 44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457200" marR="0" lvl="0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2" name="Shape 5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Shape 5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6" name="Shape 5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7" name="Shape 5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0" name="Shape 60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1" name="Shape 61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2" name="Shape 6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3" name="Shape 6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Shape 6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7" name="Shape 67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8" name="Shape 68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9" name="Shape 6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0" name="Shape 7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1" name="Shape 7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" name="Shape 7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6" name="Shape 7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" name="Shape 7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 txBox="1">
            <a:spLocks noGrp="1"/>
          </p:cNvSpPr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0" name="Shape 80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1" name="Shape 8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2" name="Shape 8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3" name="Shape 8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g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lang="en-US"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Topic 9</a:t>
            </a:r>
            <a:endParaRPr sz="4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Shape 89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</a:pPr>
            <a:r>
              <a:rPr lang="en-US" sz="3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Fatigue</a:t>
            </a:r>
            <a:endParaRPr sz="3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lang="en-US"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is fatigue?</a:t>
            </a:r>
            <a:endParaRPr sz="4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7" name="Shape 97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 t="2562" b="2561"/>
          <a:stretch/>
        </p:blipFill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endParaRPr sz="4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Shape 10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How is the feeling of fatigue different in the following examples?</a:t>
            </a:r>
            <a:endParaRPr/>
          </a:p>
          <a:p>
            <a:pPr marL="342900" marR="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Exercising to exhaustion in a 400m race (60-70 seconds)</a:t>
            </a:r>
            <a:endParaRPr/>
          </a:p>
          <a:p>
            <a:pPr marL="0" marR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Prolonged exhaustive muscular effort of running a marathon (2-4hours)</a:t>
            </a:r>
            <a:endParaRPr/>
          </a:p>
          <a:p>
            <a:pPr marL="0" marR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lang="en-US"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Definition of Fatigue</a:t>
            </a:r>
            <a:endParaRPr sz="4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Shape 109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3200" b="0" i="1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3200" b="0" i="1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3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reversible, exercise-induced decline in performance.  </a:t>
            </a:r>
            <a:endParaRPr sz="3200" b="0" i="1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hape 11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lang="en-US"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Different types of fatigue. </a:t>
            </a:r>
            <a:endParaRPr/>
          </a:p>
        </p:txBody>
      </p:sp>
      <p:sp>
        <p:nvSpPr>
          <p:cNvPr id="115" name="Shape 11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272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Fatigue is a complex phenomenon and can arise from a number of factors.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544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272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544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272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There are two main areas that fatigue can come under: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544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272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514350" marR="0" lvl="0" indent="-514350" algn="l" rtl="0">
              <a:lnSpc>
                <a:spcPct val="90000"/>
              </a:lnSpc>
              <a:spcBef>
                <a:spcPts val="544"/>
              </a:spcBef>
              <a:spcAft>
                <a:spcPts val="0"/>
              </a:spcAft>
              <a:buClr>
                <a:schemeClr val="dk1"/>
              </a:buClr>
              <a:buSzPts val="2720"/>
              <a:buFont typeface="Arial"/>
              <a:buAutoNum type="arabicPeriod"/>
            </a:pPr>
            <a:r>
              <a:rPr lang="en-US" sz="272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Peripheral fatigue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544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272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Peripheral fatigue occurs in </a:t>
            </a:r>
            <a:endParaRPr sz="272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544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272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muscle itself. It develops </a:t>
            </a:r>
            <a:endParaRPr sz="272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544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272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rapidly and is caused by reduced </a:t>
            </a:r>
            <a:endParaRPr sz="272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544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272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muscle cell force.</a:t>
            </a:r>
            <a:endParaRPr sz="272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544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272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544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272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544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272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544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272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6" name="Shape 116" descr="Unknown.jpe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38800" y="3636963"/>
            <a:ext cx="3048000" cy="2489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Shape 12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lang="en-US"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Different types of fatigue. </a:t>
            </a:r>
            <a:endParaRPr sz="4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Shape 122"/>
          <p:cNvSpPr txBox="1">
            <a:spLocks noGrp="1"/>
          </p:cNvSpPr>
          <p:nvPr>
            <p:ph type="body" idx="1"/>
          </p:nvPr>
        </p:nvSpPr>
        <p:spPr>
          <a:xfrm>
            <a:off x="576776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Causes of peripheral fatigue include:</a:t>
            </a:r>
            <a:endParaRPr/>
          </a:p>
          <a:p>
            <a:pPr marL="342900" marR="0" lvl="0" indent="-3429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Energy delivery </a:t>
            </a:r>
            <a:endParaRPr/>
          </a:p>
          <a:p>
            <a:pPr marL="342900" marR="0" lvl="0" indent="-1651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1651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Accumulation of metabolic by-products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Failure of the muscles contractile </a:t>
            </a: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mechanism</a:t>
            </a:r>
            <a:endParaRPr/>
          </a:p>
        </p:txBody>
      </p:sp>
      <p:pic>
        <p:nvPicPr>
          <p:cNvPr id="123" name="Shape 1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67823" y="2253050"/>
            <a:ext cx="2304282" cy="13067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Shape 124" descr="Screen Shot 2017-03-03 at 7.25.37 AM.png"/>
          <p:cNvPicPr preferRelativeResize="0"/>
          <p:nvPr/>
        </p:nvPicPr>
        <p:blipFill rotWithShape="1">
          <a:blip r:embed="rId4">
            <a:alphaModFix/>
          </a:blip>
          <a:srcRect l="4653" r="12997"/>
          <a:stretch/>
        </p:blipFill>
        <p:spPr>
          <a:xfrm>
            <a:off x="7041885" y="3187527"/>
            <a:ext cx="2102116" cy="2101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Shape 125"/>
          <p:cNvPicPr preferRelativeResize="0"/>
          <p:nvPr/>
        </p:nvPicPr>
        <p:blipFill rotWithShape="1">
          <a:blip r:embed="rId5">
            <a:alphaModFix/>
          </a:blip>
          <a:srcRect l="-7332" t="37035" r="7332" b="10361"/>
          <a:stretch/>
        </p:blipFill>
        <p:spPr>
          <a:xfrm>
            <a:off x="3076875" y="5388298"/>
            <a:ext cx="3289300" cy="12960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lang="en-US"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Different types of fatigue. </a:t>
            </a:r>
            <a:endParaRPr/>
          </a:p>
        </p:txBody>
      </p:sp>
      <p:sp>
        <p:nvSpPr>
          <p:cNvPr id="131" name="Shape 13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3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 Central (or mental) fatigue</a:t>
            </a:r>
            <a:endParaRPr/>
          </a:p>
          <a:p>
            <a:pPr marL="0" marR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Develops during prolonged </a:t>
            </a:r>
            <a:endParaRPr/>
          </a:p>
          <a:p>
            <a:pPr marL="0" marR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exercise and is caused by </a:t>
            </a:r>
            <a:endParaRPr/>
          </a:p>
          <a:p>
            <a:pPr marL="0" marR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impaired function of the </a:t>
            </a: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central nervous system </a:t>
            </a: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(brain and spinal cord). </a:t>
            </a: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2" name="Shape 1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39162" y="2426000"/>
            <a:ext cx="3047638" cy="40687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Shape 13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lang="en-US"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Different types of activity</a:t>
            </a:r>
            <a:endParaRPr sz="4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Shape 13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High-intensity vs endurance activity</a:t>
            </a:r>
            <a:endParaRPr/>
          </a:p>
          <a:p>
            <a:pPr marL="0" marR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Task:</a:t>
            </a:r>
            <a:endParaRPr/>
          </a:p>
          <a:p>
            <a:pPr marL="0" marR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Make a list of activities that can be classed as either high intensity or endurance activities.</a:t>
            </a:r>
            <a:endParaRPr/>
          </a:p>
          <a:p>
            <a:pPr marL="0" marR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characteristics do the activities from each category have in common? </a:t>
            </a: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hape 14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lang="en-US"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Different types of activity</a:t>
            </a:r>
            <a:endParaRPr/>
          </a:p>
        </p:txBody>
      </p:sp>
      <p:pic>
        <p:nvPicPr>
          <p:cNvPr id="144" name="Shape 144" descr="12887028774_2d05afd43a_o.jpg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 t="8958" b="8957"/>
          <a:stretch/>
        </p:blipFill>
        <p:spPr>
          <a:xfrm>
            <a:off x="457200" y="1600201"/>
            <a:ext cx="4012307" cy="22066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Shape 145" descr="images.jpe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456664" y="3836077"/>
            <a:ext cx="4517190" cy="25296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Shape 146" descr="Unknown.jpe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57200" y="3836077"/>
            <a:ext cx="3920328" cy="260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Shape 147" descr="h=300.jpe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774976" y="1298020"/>
            <a:ext cx="3509889" cy="243179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Shape 15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lang="en-US"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Different types of activity</a:t>
            </a:r>
            <a:endParaRPr/>
          </a:p>
        </p:txBody>
      </p:sp>
      <p:sp>
        <p:nvSpPr>
          <p:cNvPr id="153" name="Shape 15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29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High-intensity exercise </a:t>
            </a:r>
            <a:endParaRPr sz="296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lnSpc>
                <a:spcPct val="80000"/>
              </a:lnSpc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ts val="2960"/>
              <a:buFont typeface="Arial"/>
              <a:buChar char="•"/>
            </a:pPr>
            <a:r>
              <a:rPr lang="en-US" sz="29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involves a vigorous bout of intense activity that may last for less than a second, or as long as 1–2 minutes</a:t>
            </a:r>
            <a:endParaRPr/>
          </a:p>
          <a:p>
            <a:pPr marL="0" marR="0" lvl="0" indent="0" algn="l" rtl="0">
              <a:lnSpc>
                <a:spcPct val="80000"/>
              </a:lnSpc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29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E.g. some types of interval training, 	plyometrics, 100m sprint, Olympic lifting </a:t>
            </a:r>
            <a:endParaRPr sz="296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296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lnSpc>
                <a:spcPct val="80000"/>
              </a:lnSpc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ts val="2960"/>
              <a:buFont typeface="Arial"/>
              <a:buChar char="•"/>
            </a:pPr>
            <a:r>
              <a:rPr lang="en-US" sz="29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major sources of energy for this are derived from anaerobic processes (ATP-PC and Lactic acid sytems)</a:t>
            </a:r>
            <a:endParaRPr sz="296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154940" algn="l" rtl="0">
              <a:lnSpc>
                <a:spcPct val="80000"/>
              </a:lnSpc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ts val="2960"/>
              <a:buFont typeface="Arial"/>
              <a:buNone/>
            </a:pPr>
            <a:endParaRPr sz="296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Shape 15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lang="en-US"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Different types of activity</a:t>
            </a:r>
            <a:endParaRPr sz="4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Shape 159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Endurance activities </a:t>
            </a: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involve prolonged sessions of medium-intensity activity that may last from several minutes to several hours, </a:t>
            </a: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E.g. continuous cycling or jogging, 10000m, 	tour de France</a:t>
            </a: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major sources of energy for endurance activities are aerobic processes. </a:t>
            </a: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Shape 16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lang="en-US"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Causes of fatigue</a:t>
            </a:r>
            <a:endParaRPr sz="4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Shape 16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Fatigue is perceived differently by individual athletes and may depend on multiple factors such as:</a:t>
            </a:r>
            <a:endParaRPr/>
          </a:p>
          <a:p>
            <a:pPr marL="342900" marR="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age </a:t>
            </a:r>
            <a:endParaRPr/>
          </a:p>
          <a:p>
            <a:pPr marL="342900" marR="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level of fitness </a:t>
            </a:r>
            <a:endParaRPr/>
          </a:p>
          <a:p>
            <a:pPr marL="342900" marR="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specific type of activity or exercise carried out </a:t>
            </a: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Shape 17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lang="en-US" sz="395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Causes of fatigue in high intensity activities</a:t>
            </a:r>
            <a:endParaRPr sz="3959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Shape 17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272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On a physiological level, the development of peripheral fatigue in </a:t>
            </a:r>
            <a:r>
              <a:rPr lang="en-US" sz="272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high-intensity </a:t>
            </a:r>
            <a:r>
              <a:rPr lang="en-US" sz="272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activities depends on:</a:t>
            </a:r>
            <a:endParaRPr/>
          </a:p>
          <a:p>
            <a:pPr marL="0" marR="0" lvl="0" indent="0" algn="l" rtl="0">
              <a:lnSpc>
                <a:spcPct val="80000"/>
              </a:lnSpc>
              <a:spcBef>
                <a:spcPts val="544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272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514350" marR="0" lvl="0" indent="-514350" algn="l" rtl="0">
              <a:lnSpc>
                <a:spcPct val="80000"/>
              </a:lnSpc>
              <a:spcBef>
                <a:spcPts val="544"/>
              </a:spcBef>
              <a:spcAft>
                <a:spcPts val="0"/>
              </a:spcAft>
              <a:buClr>
                <a:schemeClr val="dk1"/>
              </a:buClr>
              <a:buSzPts val="2720"/>
              <a:buFont typeface="Arial"/>
              <a:buAutoNum type="arabicPeriod"/>
            </a:pPr>
            <a:r>
              <a:rPr lang="en-US" sz="272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rate of depletion of energy sources (creatine phosphate and ATP) </a:t>
            </a:r>
            <a:endParaRPr sz="272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544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272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lnSpc>
                <a:spcPct val="80000"/>
              </a:lnSpc>
              <a:spcBef>
                <a:spcPts val="544"/>
              </a:spcBef>
              <a:spcAft>
                <a:spcPts val="0"/>
              </a:spcAft>
              <a:buClr>
                <a:schemeClr val="dk1"/>
              </a:buClr>
              <a:buSzPts val="2720"/>
              <a:buFont typeface="Arial"/>
              <a:buChar char="•"/>
            </a:pPr>
            <a:r>
              <a:rPr lang="en-US" sz="272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CP is used in anaerobic conditions, short duration high intensity exercise </a:t>
            </a:r>
            <a:endParaRPr sz="272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lnSpc>
                <a:spcPct val="80000"/>
              </a:lnSpc>
              <a:spcBef>
                <a:spcPts val="544"/>
              </a:spcBef>
              <a:spcAft>
                <a:spcPts val="0"/>
              </a:spcAft>
              <a:buClr>
                <a:schemeClr val="dk1"/>
              </a:buClr>
              <a:buSzPts val="2720"/>
              <a:buFont typeface="Arial"/>
              <a:buChar char="•"/>
            </a:pPr>
            <a:r>
              <a:rPr lang="en-US" sz="272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It maintains ATP levels in the muscle </a:t>
            </a:r>
            <a:endParaRPr sz="272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lnSpc>
                <a:spcPct val="80000"/>
              </a:lnSpc>
              <a:spcBef>
                <a:spcPts val="544"/>
              </a:spcBef>
              <a:spcAft>
                <a:spcPts val="0"/>
              </a:spcAft>
              <a:buClr>
                <a:schemeClr val="dk1"/>
              </a:buClr>
              <a:buSzPts val="2720"/>
              <a:buFont typeface="Arial"/>
              <a:buChar char="•"/>
            </a:pPr>
            <a:r>
              <a:rPr lang="en-US" sz="272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Depletion of CP will cause fatigue in this type of exercise</a:t>
            </a:r>
            <a:endParaRPr sz="272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Shape 17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lang="en-US" sz="395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Causes of fatigue in high intensity activities</a:t>
            </a:r>
            <a:endParaRPr sz="3959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Shape 17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29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 Increase in levels of the by-products of exercise</a:t>
            </a:r>
            <a:endParaRPr/>
          </a:p>
          <a:p>
            <a:pPr marL="0" marR="0" lvl="0" indent="0" algn="l" rtl="0">
              <a:lnSpc>
                <a:spcPct val="80000"/>
              </a:lnSpc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296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lnSpc>
                <a:spcPct val="80000"/>
              </a:lnSpc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ts val="2960"/>
              <a:buFont typeface="Arial"/>
              <a:buChar char="•"/>
            </a:pPr>
            <a:r>
              <a:rPr lang="en-US" sz="296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Lactic acid </a:t>
            </a:r>
            <a:r>
              <a:rPr lang="en-US" sz="29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is a by-product of anaerobic glycolysis.</a:t>
            </a:r>
            <a:endParaRPr/>
          </a:p>
          <a:p>
            <a:pPr marL="342900" marR="0" lvl="0" indent="-342900" algn="l" rtl="0">
              <a:lnSpc>
                <a:spcPct val="80000"/>
              </a:lnSpc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ts val="2960"/>
              <a:buFont typeface="Arial"/>
              <a:buChar char="•"/>
            </a:pPr>
            <a:r>
              <a:rPr lang="en-US" sz="29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Activities of a short duration and high intensity rely heavily on the anaerobic glycolysis and produce large amounts of lactate and H</a:t>
            </a:r>
            <a:r>
              <a:rPr lang="en-US" sz="2960" b="0" i="0" u="none" strike="noStrike" cap="none" baseline="30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+ </a:t>
            </a:r>
            <a:r>
              <a:rPr lang="en-US" sz="29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ions.</a:t>
            </a:r>
            <a:endParaRPr/>
          </a:p>
          <a:p>
            <a:pPr marL="342900" marR="0" lvl="0" indent="-342900" algn="l" rtl="0">
              <a:lnSpc>
                <a:spcPct val="80000"/>
              </a:lnSpc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ts val="2960"/>
              <a:buFont typeface="Arial"/>
              <a:buChar char="•"/>
            </a:pPr>
            <a:r>
              <a:rPr lang="en-US" sz="29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Increased </a:t>
            </a:r>
            <a:r>
              <a:rPr lang="en-US" sz="296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</a:t>
            </a:r>
            <a:r>
              <a:rPr lang="en-US" sz="2960" b="1" i="0" u="none" strike="noStrike" cap="none" baseline="30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+ </a:t>
            </a:r>
            <a:r>
              <a:rPr lang="en-US" sz="296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ions </a:t>
            </a:r>
            <a:r>
              <a:rPr lang="en-US" sz="29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decreases the pH in the cell.  </a:t>
            </a:r>
            <a:endParaRPr sz="296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lnSpc>
                <a:spcPct val="80000"/>
              </a:lnSpc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ts val="2960"/>
              <a:buFont typeface="Arial"/>
              <a:buChar char="•"/>
            </a:pPr>
            <a:r>
              <a:rPr lang="en-US" sz="29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decreased pH leads to decreased energy production and decreased contraction force in the muscle.</a:t>
            </a:r>
            <a:endParaRPr sz="296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296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Shape 18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lang="en-US" sz="395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Causes of fatigue in endurance activities</a:t>
            </a:r>
            <a:endParaRPr sz="3959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Shape 18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272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physiological causes of peripheral fatigue in </a:t>
            </a:r>
            <a:r>
              <a:rPr lang="en-US" sz="272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endurance </a:t>
            </a:r>
            <a:r>
              <a:rPr lang="en-US" sz="272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activities include: </a:t>
            </a:r>
            <a:endParaRPr sz="272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544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272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514350" marR="0" lvl="0" indent="-514350" algn="l" rtl="0">
              <a:lnSpc>
                <a:spcPct val="80000"/>
              </a:lnSpc>
              <a:spcBef>
                <a:spcPts val="544"/>
              </a:spcBef>
              <a:spcAft>
                <a:spcPts val="0"/>
              </a:spcAft>
              <a:buClr>
                <a:schemeClr val="dk1"/>
              </a:buClr>
              <a:buSzPts val="2720"/>
              <a:buFont typeface="Arial"/>
              <a:buAutoNum type="arabicPeriod"/>
            </a:pPr>
            <a:r>
              <a:rPr lang="en-US" sz="272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depletion of muscle and liver glycogen reserves</a:t>
            </a:r>
            <a:endParaRPr/>
          </a:p>
          <a:p>
            <a:pPr marL="0" marR="0" lvl="0" indent="0" algn="l" rtl="0">
              <a:lnSpc>
                <a:spcPct val="80000"/>
              </a:lnSpc>
              <a:spcBef>
                <a:spcPts val="544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272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lnSpc>
                <a:spcPct val="80000"/>
              </a:lnSpc>
              <a:spcBef>
                <a:spcPts val="544"/>
              </a:spcBef>
              <a:spcAft>
                <a:spcPts val="0"/>
              </a:spcAft>
              <a:buClr>
                <a:schemeClr val="dk1"/>
              </a:buClr>
              <a:buSzPts val="2720"/>
              <a:buFont typeface="Arial"/>
              <a:buChar char="•"/>
            </a:pPr>
            <a:r>
              <a:rPr lang="en-US" sz="272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Aerobic glycolysis relies on stored glycogen for the production of ATP.  </a:t>
            </a:r>
            <a:endParaRPr sz="272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lnSpc>
                <a:spcPct val="80000"/>
              </a:lnSpc>
              <a:spcBef>
                <a:spcPts val="544"/>
              </a:spcBef>
              <a:spcAft>
                <a:spcPts val="0"/>
              </a:spcAft>
              <a:buClr>
                <a:schemeClr val="dk1"/>
              </a:buClr>
              <a:buSzPts val="2720"/>
              <a:buFont typeface="Arial"/>
              <a:buChar char="•"/>
            </a:pPr>
            <a:r>
              <a:rPr lang="en-US" sz="272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body stores glycogen in the muscles and liver. </a:t>
            </a:r>
            <a:endParaRPr sz="272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lnSpc>
                <a:spcPct val="80000"/>
              </a:lnSpc>
              <a:spcBef>
                <a:spcPts val="544"/>
              </a:spcBef>
              <a:spcAft>
                <a:spcPts val="0"/>
              </a:spcAft>
              <a:buClr>
                <a:schemeClr val="dk1"/>
              </a:buClr>
              <a:buSzPts val="2720"/>
              <a:buFont typeface="Arial"/>
              <a:buChar char="•"/>
            </a:pPr>
            <a:r>
              <a:rPr lang="en-US" sz="272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During moderate intensity, prolonged exercise glycogen concentration decreases and is depleted after around 2 hours of activity. </a:t>
            </a:r>
            <a:endParaRPr sz="272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544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272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Shape 18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lang="en-US" sz="395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Causes of fatigue in endurance activities</a:t>
            </a:r>
            <a:endParaRPr sz="3959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Shape 189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 Reduction in Ca</a:t>
            </a:r>
            <a:r>
              <a:rPr lang="en-US" sz="3200" b="0" i="0" u="none" strike="noStrike" cap="none" baseline="30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2+</a:t>
            </a:r>
            <a:r>
              <a:rPr lang="en-US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release </a:t>
            </a: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</a:t>
            </a:r>
            <a:r>
              <a:rPr lang="en-US" sz="3200" b="0" i="0" u="none" strike="noStrike" cap="none" baseline="30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2+ </a:t>
            </a:r>
            <a:r>
              <a:rPr lang="en-US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Plays an important role in the contraction of muscle fibres (refer to sliding filament theory) </a:t>
            </a:r>
            <a:endParaRPr/>
          </a:p>
          <a:p>
            <a:pPr marL="342900" marR="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Reduced Ca</a:t>
            </a:r>
            <a:r>
              <a:rPr lang="en-US" sz="3200" b="0" i="0" u="none" strike="noStrike" cap="none" baseline="30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2+</a:t>
            </a:r>
            <a:r>
              <a:rPr lang="en-US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levels will inhibit muscle contraction</a:t>
            </a: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lang="en-US" sz="395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Causes of fatigue in endurance activities</a:t>
            </a:r>
            <a:endParaRPr sz="3959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Shape 19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3. Depletion of acetylcholine (Ach)</a:t>
            </a:r>
            <a:endParaRPr/>
          </a:p>
          <a:p>
            <a:pPr marL="0" marR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Ach is a neurotransmitter that relays the nerve impulse from the neuron to the muscle.</a:t>
            </a:r>
            <a:endParaRPr/>
          </a:p>
          <a:p>
            <a:pPr marL="342900" marR="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Depleted levels of Ach inhibit the ability of the muscle to contract.</a:t>
            </a: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6" name="Shape 19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5529" y="4726122"/>
            <a:ext cx="2807035" cy="18679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Shape 20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lang="en-US" sz="395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Causes of fatigue in endurance activities</a:t>
            </a:r>
            <a:endParaRPr sz="3959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Shape 20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4. Dehydration </a:t>
            </a: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Dehydration leads to a decrease in blood plasma volume</a:t>
            </a:r>
            <a:endParaRPr/>
          </a:p>
          <a:p>
            <a:pPr marL="342900" marR="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This causes an increase in HR in order to maintain CO</a:t>
            </a: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Shape 20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lang="en-US" sz="395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Causes of fatigue in endurance activities</a:t>
            </a:r>
            <a:endParaRPr sz="3959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Shape 20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29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5. Electrolyte loss </a:t>
            </a:r>
            <a:endParaRPr sz="296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296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lnSpc>
                <a:spcPct val="90000"/>
              </a:lnSpc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ts val="2960"/>
              <a:buFont typeface="Arial"/>
              <a:buChar char="•"/>
            </a:pPr>
            <a:r>
              <a:rPr lang="en-US" sz="29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Electrolytes are minerals that dissociate into the body as ions </a:t>
            </a:r>
            <a:endParaRPr/>
          </a:p>
          <a:p>
            <a:pPr marL="342900" marR="0" lvl="0" indent="-342900" algn="l" rtl="0">
              <a:lnSpc>
                <a:spcPct val="90000"/>
              </a:lnSpc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ts val="2960"/>
              <a:buFont typeface="Arial"/>
              <a:buChar char="•"/>
            </a:pPr>
            <a:r>
              <a:rPr lang="en-US" sz="29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They are lost in sweat along with water.</a:t>
            </a:r>
            <a:endParaRPr/>
          </a:p>
          <a:p>
            <a:pPr marL="342900" marR="0" lvl="0" indent="-342900" algn="l" rtl="0">
              <a:lnSpc>
                <a:spcPct val="90000"/>
              </a:lnSpc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ts val="2960"/>
              <a:buFont typeface="Arial"/>
              <a:buChar char="•"/>
            </a:pPr>
            <a:r>
              <a:rPr lang="en-US" sz="29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Electrolytes are essential for conducting electrical impulses used by the body’s nerves and in the contraction of muscles 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29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E.g. Sodium, potassium and calcium</a:t>
            </a:r>
            <a:endParaRPr sz="296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Shape 21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lang="en-US" sz="395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Causes of fatigue in endurance activities</a:t>
            </a:r>
            <a:endParaRPr sz="3959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Shape 21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6. Overheating</a:t>
            </a: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Increase in core body temperatures during prolonged exercise result in an increase in carbohydrate utilization and hasten glycogen depletion.</a:t>
            </a: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5" name="Shape 2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114800" y="4629751"/>
            <a:ext cx="4572000" cy="177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Shape 22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lang="en-US"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Causes of fatigue</a:t>
            </a:r>
            <a:endParaRPr sz="4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Shape 22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Central (mental) fatigue is a significant factor in many endurance sports </a:t>
            </a: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Caused by failure of neural transmission. </a:t>
            </a: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CNS is thought to limit exercise performance as a protective mechanism.</a:t>
            </a:r>
            <a:endParaRPr/>
          </a:p>
          <a:p>
            <a:pPr marL="342900" marR="0" lvl="0" indent="-342900" algn="l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perceived discomfort of fatigue generally precedes the onset of decreased physiological performance </a:t>
            </a: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Shape 22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lang="en-US"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Recovery from fatigue</a:t>
            </a:r>
            <a:endParaRPr sz="4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" name="Shape 22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main aim of the recovery process is to restore the body to its pre-exercise state </a:t>
            </a: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(what it was like </a:t>
            </a: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before exercise </a:t>
            </a: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started). </a:t>
            </a: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8" name="Shape 2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37019" y="2953001"/>
            <a:ext cx="5528966" cy="36859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Shape 23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lang="en-US"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Recovery from fatigue</a:t>
            </a:r>
            <a:endParaRPr/>
          </a:p>
        </p:txBody>
      </p:sp>
      <p:sp>
        <p:nvSpPr>
          <p:cNvPr id="234" name="Shape 23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Different aspects of recovery can occur at different rates, and recovery rate also depends on the type of activity (high-intensity, team sports or endurance). </a:t>
            </a:r>
            <a:endParaRPr/>
          </a:p>
          <a:p>
            <a:pPr marL="0" marR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This involves the </a:t>
            </a:r>
            <a:r>
              <a:rPr lang="en-US" sz="3200" b="1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removal of by-products </a:t>
            </a:r>
            <a:r>
              <a:rPr lang="en-US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produced during exercise and </a:t>
            </a:r>
            <a:r>
              <a:rPr lang="en-US" sz="3200" b="1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replenish the fuels </a:t>
            </a:r>
            <a:r>
              <a:rPr lang="en-US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used up during exercise.</a:t>
            </a: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Shape 23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lang="en-US"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Recovery from fatigue</a:t>
            </a:r>
            <a:endParaRPr/>
          </a:p>
        </p:txBody>
      </p:sp>
      <p:pic>
        <p:nvPicPr>
          <p:cNvPr id="240" name="Shape 240" descr="Macintosh HD:Users:nigelphilip:Desktop:Screen Shot 2016-05-13 at 10.12.18 am.png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 t="-9382" b="-9382"/>
          <a:stretch/>
        </p:blipFill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Shape 24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lang="en-US"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Recovery from fatigue</a:t>
            </a:r>
            <a:endParaRPr/>
          </a:p>
        </p:txBody>
      </p:sp>
      <p:sp>
        <p:nvSpPr>
          <p:cNvPr id="246" name="Shape 24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initial rapid recovery stage (</a:t>
            </a:r>
            <a:r>
              <a:rPr lang="en-US" sz="3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Alactacid Debt</a:t>
            </a:r>
            <a:r>
              <a:rPr lang="en-US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 Resynthesizes the muscles’ store of ATP and CP </a:t>
            </a: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It takes 3 minutes for the ATP/PC stores to fully recover (in about 30 seconds for 50% of recovery and about 75% recovery in 60 seconds)</a:t>
            </a: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This process also uses 3-4 litres of oxygen</a:t>
            </a: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Shape 25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lang="en-US"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Recovery from fatigue</a:t>
            </a:r>
            <a:endParaRPr/>
          </a:p>
        </p:txBody>
      </p:sp>
      <p:sp>
        <p:nvSpPr>
          <p:cNvPr id="252" name="Shape 25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 Replenishment of myoglobin stores in the muscle</a:t>
            </a:r>
            <a:endParaRPr/>
          </a:p>
          <a:p>
            <a:pPr marL="342900" marR="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Myoglobin is a Protein, similar to Haemoglobin (helping to transport oxygen) and is found in the muscle sarcoplasm</a:t>
            </a: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They store oxygen before transferring it to the mitochondria for aerobic respiration</a:t>
            </a: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Shape 25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lang="en-US"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Recovery from fatigue</a:t>
            </a:r>
            <a:endParaRPr/>
          </a:p>
        </p:txBody>
      </p:sp>
      <p:sp>
        <p:nvSpPr>
          <p:cNvPr id="258" name="Shape 25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29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slow recovery stage (</a:t>
            </a:r>
            <a:r>
              <a:rPr lang="en-US" sz="296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Lactacid Debt</a:t>
            </a:r>
            <a:r>
              <a:rPr lang="en-US" sz="29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  <a:endParaRPr sz="296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154940" algn="l" rtl="0">
              <a:lnSpc>
                <a:spcPct val="80000"/>
              </a:lnSpc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ts val="2960"/>
              <a:buFont typeface="Arial"/>
              <a:buNone/>
            </a:pPr>
            <a:endParaRPr sz="296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514350" marR="0" lvl="0" indent="-514350" algn="l" rtl="0">
              <a:lnSpc>
                <a:spcPct val="80000"/>
              </a:lnSpc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ts val="2960"/>
              <a:buFont typeface="Arial"/>
              <a:buAutoNum type="arabicPeriod"/>
            </a:pPr>
            <a:r>
              <a:rPr lang="en-US" sz="29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removal of lactic acid/lactate</a:t>
            </a:r>
            <a:endParaRPr/>
          </a:p>
          <a:p>
            <a:pPr marL="0" marR="0" lvl="0" indent="0" algn="l" rtl="0">
              <a:lnSpc>
                <a:spcPct val="80000"/>
              </a:lnSpc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296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lnSpc>
                <a:spcPct val="80000"/>
              </a:lnSpc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ts val="2960"/>
              <a:buFont typeface="Arial"/>
              <a:buChar char="•"/>
            </a:pPr>
            <a:r>
              <a:rPr lang="en-US" sz="29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Research findings suggest </a:t>
            </a:r>
            <a:endParaRPr sz="296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29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that Lactic Acid can be </a:t>
            </a:r>
            <a:endParaRPr sz="296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29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converted into pyruvic acid, </a:t>
            </a:r>
            <a:endParaRPr/>
          </a:p>
          <a:p>
            <a:pPr marL="0" marR="0" lvl="0" indent="0" algn="l" rtl="0">
              <a:lnSpc>
                <a:spcPct val="80000"/>
              </a:lnSpc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29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glucose/glycogen and </a:t>
            </a:r>
            <a:endParaRPr/>
          </a:p>
          <a:p>
            <a:pPr marL="0" marR="0" lvl="0" indent="0" algn="l" rtl="0">
              <a:lnSpc>
                <a:spcPct val="80000"/>
              </a:lnSpc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29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proteins.</a:t>
            </a:r>
            <a:endParaRPr sz="296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296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9" name="Shape 259" descr="Unknown-1.jpe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287515" y="3729402"/>
            <a:ext cx="3576136" cy="2678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4" name="Shape 264" descr="Unknown.jpe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257297" y="4191572"/>
            <a:ext cx="3565155" cy="2092855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Shape 26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lang="en-US"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Recovery from fatigue</a:t>
            </a:r>
            <a:endParaRPr/>
          </a:p>
        </p:txBody>
      </p:sp>
      <p:sp>
        <p:nvSpPr>
          <p:cNvPr id="266" name="Shape 26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29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 Replacement of muscle and liver glycogen stores.</a:t>
            </a:r>
            <a:endParaRPr/>
          </a:p>
          <a:p>
            <a:pPr marL="342900" marR="0" lvl="0" indent="-342900" algn="l" rtl="0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ts val="2960"/>
              <a:buFont typeface="Arial"/>
              <a:buChar char="•"/>
            </a:pPr>
            <a:r>
              <a:rPr lang="en-US" sz="29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With carbohydrate ingestion a large percentage of glycogen can be replaced up to 10-12 hours after exercise. </a:t>
            </a:r>
            <a:endParaRPr sz="296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ts val="2960"/>
              <a:buFont typeface="Arial"/>
              <a:buChar char="•"/>
            </a:pPr>
            <a:r>
              <a:rPr lang="en-US" sz="29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Muscle and liver glycogen </a:t>
            </a:r>
            <a:endParaRPr/>
          </a:p>
          <a:p>
            <a:pPr marL="0" marR="0" lvl="0" indent="0" algn="l" rtl="0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29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levels are fully restored within </a:t>
            </a:r>
            <a:endParaRPr sz="296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29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24-48 hours after a bout of </a:t>
            </a:r>
            <a:endParaRPr sz="296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29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intense aerobic exercise. </a:t>
            </a:r>
            <a:endParaRPr sz="296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296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930</Words>
  <Application>Microsoft Office PowerPoint</Application>
  <PresentationFormat>On-screen Show (4:3)</PresentationFormat>
  <Paragraphs>159</Paragraphs>
  <Slides>28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1" baseType="lpstr">
      <vt:lpstr>Arial</vt:lpstr>
      <vt:lpstr>Calibri</vt:lpstr>
      <vt:lpstr>Office Theme</vt:lpstr>
      <vt:lpstr>Topic 9</vt:lpstr>
      <vt:lpstr>What is fatigue?</vt:lpstr>
      <vt:lpstr>PowerPoint Presentation</vt:lpstr>
      <vt:lpstr>Definition of Fatigue</vt:lpstr>
      <vt:lpstr>Different types of fatigue. </vt:lpstr>
      <vt:lpstr>Different types of fatigue. </vt:lpstr>
      <vt:lpstr>Different types of fatigue. </vt:lpstr>
      <vt:lpstr>Different types of activity</vt:lpstr>
      <vt:lpstr>Different types of activity</vt:lpstr>
      <vt:lpstr>Different types of activity</vt:lpstr>
      <vt:lpstr>Different types of activity</vt:lpstr>
      <vt:lpstr>Causes of fatigue</vt:lpstr>
      <vt:lpstr>Causes of fatigue in high intensity activities</vt:lpstr>
      <vt:lpstr>Causes of fatigue in high intensity activities</vt:lpstr>
      <vt:lpstr>Causes of fatigue in endurance activities</vt:lpstr>
      <vt:lpstr>Causes of fatigue in endurance activities</vt:lpstr>
      <vt:lpstr>Causes of fatigue in endurance activities</vt:lpstr>
      <vt:lpstr>Causes of fatigue in endurance activities</vt:lpstr>
      <vt:lpstr>Causes of fatigue in endurance activities</vt:lpstr>
      <vt:lpstr>Causes of fatigue in endurance activities</vt:lpstr>
      <vt:lpstr>Causes of fatigue</vt:lpstr>
      <vt:lpstr>Recovery from fatigue</vt:lpstr>
      <vt:lpstr>Recovery from fatigue</vt:lpstr>
      <vt:lpstr>Recovery from fatigue</vt:lpstr>
      <vt:lpstr>Recovery from fatigue</vt:lpstr>
      <vt:lpstr>Recovery from fatigue</vt:lpstr>
      <vt:lpstr>Recovery from fatigue</vt:lpstr>
      <vt:lpstr>Recovery from fatigue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Topic 9</dc:title>
  <dc:creator>Mandy G Porter</dc:creator>
  <cp:lastModifiedBy>Julia Porter</cp:lastModifiedBy>
  <cp:revision>1</cp:revision>
  <dcterms:modified xsi:type="dcterms:W3CDTF">2018-07-23T03:25:41Z</dcterms:modified>
</cp:coreProperties>
</file>