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80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66"/>
    <a:srgbClr val="F8F8F8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78850" autoAdjust="0"/>
  </p:normalViewPr>
  <p:slideViewPr>
    <p:cSldViewPr>
      <p:cViewPr varScale="1">
        <p:scale>
          <a:sx n="57" d="100"/>
          <a:sy n="57" d="100"/>
        </p:scale>
        <p:origin x="177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BAB5E-38E7-43A0-A39E-2017173F604E}" type="datetimeFigureOut">
              <a:rPr lang="en-US" smtClean="0"/>
              <a:t>1/1/2018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05CA3-7C11-433B-9328-4FE6BABB9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07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5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41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85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409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93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39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75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94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38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53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45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57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29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05CA3-7C11-433B-9328-4FE6BABB972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53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11430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066800"/>
          </a:xfrm>
        </p:spPr>
        <p:txBody>
          <a:bodyPr/>
          <a:lstStyle>
            <a:lvl1pPr marL="0" indent="0" algn="ctr">
              <a:buFontTx/>
              <a:buNone/>
              <a:defRPr sz="3600" b="1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096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0960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096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fld id="{9D575A63-59F1-4F39-AC97-4C2318BC362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839B58-FCFB-4C92-AF00-CB74CB5847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949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13B53-BA98-4192-A7AB-53F154EEF1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951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267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267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FE9271-B9A7-488D-8CEC-8B99CCD6E8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495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023C3-2D13-4B2B-A66D-0F69466D7C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3765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2048B-8C79-4484-8633-4542F6E337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7474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AC51E-A9F0-4514-99B2-A8C389F412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33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37B96-51E7-49E2-AD5B-070C56F4F2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9396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C8DEA-6811-438A-94D0-6400341E7A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282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EF6DB7-E430-410B-A923-0C094F3477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6424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838200"/>
            <a:ext cx="21717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838200"/>
            <a:ext cx="63627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E36BB-504A-4BAF-9CBC-107052ADFC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1361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838200"/>
            <a:ext cx="8686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76400"/>
            <a:ext cx="8686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324600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324600"/>
            <a:ext cx="2895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24600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0409AE22-611F-4DB3-AB39-5E6861E872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Topic 8 (HL)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Endocrine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188640"/>
            <a:ext cx="2952328" cy="707886"/>
          </a:xfrm>
          <a:prstGeom prst="rect">
            <a:avLst/>
          </a:prstGeom>
          <a:gradFill>
            <a:gsLst>
              <a:gs pos="0">
                <a:srgbClr val="03D4A8">
                  <a:lumMod val="98000"/>
                  <a:lumOff val="2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Sports, Exercise and Health Science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368" y="5661248"/>
            <a:ext cx="3378498" cy="102932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994642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11909" y="476672"/>
            <a:ext cx="7772400" cy="1512168"/>
          </a:xfrm>
        </p:spPr>
        <p:txBody>
          <a:bodyPr/>
          <a:lstStyle/>
          <a:p>
            <a:r>
              <a:rPr lang="en-US" dirty="0">
                <a:ln w="25400">
                  <a:solidFill>
                    <a:srgbClr val="000000"/>
                  </a:solidFill>
                </a:ln>
                <a:solidFill>
                  <a:schemeClr val="bg1"/>
                </a:solidFill>
                <a:latin typeface="+mn-lt"/>
              </a:rPr>
              <a:t>Intro to the Endocrine System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ntro to the Endocrine System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1560" y="2257353"/>
            <a:ext cx="7983328" cy="4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3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6864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8.1.1-Label the location of the major endocrine organs in the human body.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2132856"/>
            <a:ext cx="9036496" cy="2727176"/>
          </a:xfrm>
        </p:spPr>
        <p:txBody>
          <a:bodyPr/>
          <a:lstStyle/>
          <a:p>
            <a:r>
              <a:rPr lang="en-US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Limit to:</a:t>
            </a:r>
            <a:endParaRPr lang="en-US" b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  <a:p>
            <a:r>
              <a:rPr lang="en-US" sz="4000" b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Hypothalamus, pituitary gland, </a:t>
            </a:r>
          </a:p>
          <a:p>
            <a:r>
              <a:rPr lang="en-US" sz="4000" b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pineal gland, thyroid gland,  </a:t>
            </a:r>
          </a:p>
          <a:p>
            <a:r>
              <a:rPr lang="en-US" sz="4000" b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adrenal glands, pancreas, </a:t>
            </a:r>
          </a:p>
          <a:p>
            <a:r>
              <a:rPr lang="en-US" sz="4000" b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ovaries and testes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09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6864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8.1.1-Label the location of the major endocrine organs in the human body.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844824"/>
            <a:ext cx="6374837" cy="47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13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6864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8.1.1-Label the location of the major endocrine organs in the human body.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Hypothalamus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3068960"/>
            <a:ext cx="9036496" cy="2727176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636912"/>
            <a:ext cx="4800600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7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6864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8.1.1-Label the location of the major endocrine organs in the human body.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Pituitary Gland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3068960"/>
            <a:ext cx="9036496" cy="2727176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132856"/>
            <a:ext cx="5184576" cy="398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42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6864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8.1.1-Label the location of the major endocrine organs in the human body.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Pineal Gland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3068960"/>
            <a:ext cx="9036496" cy="2727176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636911"/>
            <a:ext cx="3775071" cy="305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06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6864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8.1.1-Label the location of the major endocrine organs in the human body. 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Thyroid Gland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3068960"/>
            <a:ext cx="9036496" cy="2727176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474393"/>
            <a:ext cx="5206605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08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6864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8.1.1-Label the location of the major endocrine organs in the human body. 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Adrenal Glands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3068960"/>
            <a:ext cx="9036496" cy="2727176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420888"/>
            <a:ext cx="5971334" cy="338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259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6864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8.1.1-Label the location of the major endocrine organs in the human body.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Pancreas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3068960"/>
            <a:ext cx="9036496" cy="2727176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348880"/>
            <a:ext cx="4626446" cy="42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88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6864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8.1.1-Label the location of the major endocrine organs in the human body.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Ovaries / Testes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3068960"/>
            <a:ext cx="9036496" cy="2727176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60848"/>
            <a:ext cx="7268461" cy="462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42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064896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8.1.2- Describe the role of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circulating (blood) and local hormones.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2060848"/>
            <a:ext cx="9036496" cy="3735288"/>
          </a:xfrm>
          <a:ln>
            <a:solidFill>
              <a:schemeClr val="bg1"/>
            </a:solidFill>
          </a:ln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n w="12700">
                  <a:solidFill>
                    <a:srgbClr val="000000"/>
                  </a:solidFill>
                </a:ln>
                <a:solidFill>
                  <a:schemeClr val="bg1"/>
                </a:solidFill>
                <a:latin typeface="Myriad Pro"/>
              </a:rPr>
              <a:t>Hormones are secreted by endocrine glands to regulate and coordinate a range of bodily functions.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b="0" dirty="0">
              <a:ln w="12700">
                <a:solidFill>
                  <a:srgbClr val="000000"/>
                </a:solidFill>
              </a:ln>
              <a:solidFill>
                <a:schemeClr val="bg1"/>
              </a:solidFill>
              <a:latin typeface="Myriad Pro"/>
            </a:endParaRPr>
          </a:p>
          <a:p>
            <a:r>
              <a:rPr lang="en-US" b="0" i="0" u="none" strike="noStrike" baseline="0" dirty="0">
                <a:ln w="12700">
                  <a:solidFill>
                    <a:srgbClr val="000000"/>
                  </a:solidFill>
                </a:ln>
                <a:solidFill>
                  <a:schemeClr val="bg1"/>
                </a:solidFill>
                <a:latin typeface="Myriad Pro"/>
              </a:rPr>
              <a:t> E.g. Growth &amp; metabolism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b="0" i="0" u="none" strike="noStrike" baseline="0" dirty="0">
              <a:solidFill>
                <a:srgbClr val="211D1E"/>
              </a:solidFill>
              <a:latin typeface="Myriad Pro"/>
            </a:endParaRPr>
          </a:p>
          <a:p>
            <a:pPr algn="l"/>
            <a:endParaRPr lang="en-US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372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992888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8.1.2- Describe the role of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circulating (blood) and local hormones.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2060848"/>
            <a:ext cx="9036496" cy="3735288"/>
          </a:xfrm>
          <a:ln>
            <a:solidFill>
              <a:schemeClr val="bg1"/>
            </a:solidFill>
          </a:ln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Release of most hormones occurs in short bursts,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although some are secreted over longer periods of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time in order to stimulate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permanent changes to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the body.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b="0" i="0" u="none" strike="noStrike" baseline="0" dirty="0">
              <a:solidFill>
                <a:srgbClr val="211D1E"/>
              </a:solidFill>
              <a:latin typeface="Myriad Pro"/>
            </a:endParaRPr>
          </a:p>
          <a:p>
            <a:pPr algn="l"/>
            <a:endParaRPr lang="en-US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645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8064896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8.1.2- Describe the role of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circulating (blood) and local hormones.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2060848"/>
            <a:ext cx="9036496" cy="3735288"/>
          </a:xfrm>
          <a:ln>
            <a:solidFill>
              <a:schemeClr val="bg1"/>
            </a:solidFill>
          </a:ln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Hormones affect only specific target cells by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(chemically) binding to specific receptors.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b="0" i="0" u="none" strike="noStrike" baseline="0" dirty="0">
              <a:solidFill>
                <a:srgbClr val="211D1E"/>
              </a:solidFill>
              <a:latin typeface="Myriad Pro"/>
            </a:endParaRPr>
          </a:p>
          <a:p>
            <a:pPr algn="l"/>
            <a:endParaRPr lang="en-US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33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920880" cy="1800200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8.1.2- Describe the role of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circulating (blood) and local hormones.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2060848"/>
            <a:ext cx="9036496" cy="3735288"/>
          </a:xfrm>
          <a:ln>
            <a:solidFill>
              <a:schemeClr val="bg1"/>
            </a:solidFill>
          </a:ln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Circulating hormones travel around the body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in the blood. </a:t>
            </a:r>
          </a:p>
          <a:p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Examples include:</a:t>
            </a:r>
          </a:p>
          <a:p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adrenaline and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testosterone.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b="0" i="0" u="none" strike="noStrike" baseline="0" dirty="0">
              <a:solidFill>
                <a:srgbClr val="211D1E"/>
              </a:solidFill>
              <a:latin typeface="Myriad Pro"/>
            </a:endParaRPr>
          </a:p>
          <a:p>
            <a:pPr algn="l"/>
            <a:endParaRPr lang="en-US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0228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08912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8.1.2- Describe the role of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circulating (blood) and local hormones.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81" y="2060848"/>
            <a:ext cx="9036496" cy="3735288"/>
          </a:xfrm>
          <a:ln>
            <a:solidFill>
              <a:schemeClr val="bg1"/>
            </a:solidFill>
          </a:ln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Local hormones act on </a:t>
            </a:r>
            <a:r>
              <a:rPr lang="en-US" b="0" i="0" u="none" strike="noStrike" baseline="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neighbouring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cells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without entering the bloodstream and are usually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inactivated quickly. </a:t>
            </a:r>
          </a:p>
          <a:p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Examples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include:</a:t>
            </a:r>
          </a:p>
          <a:p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glucagon</a:t>
            </a:r>
            <a:r>
              <a:rPr lang="en-US" b="0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b="0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and serotonin.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b="0" i="0" u="none" strike="noStrike" baseline="0" dirty="0">
              <a:solidFill>
                <a:srgbClr val="211D1E"/>
              </a:solidFill>
              <a:latin typeface="Myriad Pro"/>
            </a:endParaRPr>
          </a:p>
          <a:p>
            <a:pPr algn="l"/>
            <a:endParaRPr lang="en-US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3987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-10285"/>
            <a:ext cx="9036496" cy="1944216"/>
          </a:xfrm>
        </p:spPr>
        <p:txBody>
          <a:bodyPr/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8.1.3 - Explain how circulating hormone levels are regulated.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700808"/>
            <a:ext cx="9036496" cy="4536504"/>
          </a:xfrm>
          <a:ln>
            <a:solidFill>
              <a:schemeClr val="bg1"/>
            </a:solidFill>
          </a:ln>
        </p:spPr>
        <p:txBody>
          <a:bodyPr/>
          <a:lstStyle/>
          <a:p>
            <a:pPr algn="l"/>
            <a:r>
              <a:rPr lang="en-US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They are regulated by complex feedback loops</a:t>
            </a:r>
            <a:r>
              <a:rPr lang="en-US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that may be influenced by: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signals from the nervous system, such as</a:t>
            </a:r>
            <a:r>
              <a:rPr lang="en-US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adrenaline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chemical changes in the blood, such as</a:t>
            </a:r>
            <a:r>
              <a:rPr lang="en-US" i="0" u="none" strike="noStrike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 </a:t>
            </a:r>
            <a:r>
              <a:rPr lang="en-US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insulin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i="0" u="none" strike="noStrike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Myriad Pro"/>
              </a:rPr>
              <a:t>other hormones, such as growth hormone.</a:t>
            </a:r>
            <a:endParaRPr lang="en-US" i="0" u="none" strike="noStrike" baseline="0" dirty="0">
              <a:solidFill>
                <a:srgbClr val="211D1E"/>
              </a:solidFill>
              <a:latin typeface="Myriad Pro"/>
            </a:endParaRPr>
          </a:p>
          <a:p>
            <a:pPr algn="l"/>
            <a:endParaRPr lang="en-US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598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alphaModFix amt="57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61000"/>
                    </a14:imgEffect>
                    <a14:imgEffect>
                      <a14:brightnessContrast bright="-3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280920" cy="1584176"/>
          </a:xfrm>
        </p:spPr>
        <p:txBody>
          <a:bodyPr>
            <a:noAutofit/>
          </a:bodyPr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8.1.4 - Explain the relationship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between the 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hypothalamus and the pituitary gland.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The hypothalamus and pituitary glan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8343" y="1645377"/>
            <a:ext cx="8489129" cy="477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5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47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1000"/>
                    </a14:imgEffect>
                    <a14:imgEffect>
                      <a14:brightnessContrast bright="-3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352293"/>
            <a:ext cx="8280920" cy="1584176"/>
          </a:xfrm>
        </p:spPr>
        <p:txBody>
          <a:bodyPr>
            <a:noAutofit/>
          </a:bodyPr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8.1.4 - Explain the relationship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between the 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hypothalamus and the pituitary gland.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496" y="1556792"/>
            <a:ext cx="9036496" cy="5184576"/>
          </a:xfrm>
          <a:ln w="19050">
            <a:solidFill>
              <a:schemeClr val="bg1"/>
            </a:solidFill>
          </a:ln>
        </p:spPr>
        <p:txBody>
          <a:bodyPr/>
          <a:lstStyle/>
          <a:p>
            <a:pPr algn="l"/>
            <a:r>
              <a:rPr lang="en-US" dirty="0">
                <a:ln w="6350">
                  <a:solidFill>
                    <a:srgbClr val="000000"/>
                  </a:solidFill>
                </a:ln>
                <a:solidFill>
                  <a:srgbClr val="FFFF00"/>
                </a:solidFill>
                <a:latin typeface="+mn-lt"/>
                <a:ea typeface="+mn-ea"/>
                <a:cs typeface="+mn-cs"/>
              </a:rPr>
              <a:t>The hypothalamus and the pituitary gland are together responsible for homeostasis.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6350">
                  <a:solidFill>
                    <a:srgbClr val="000000"/>
                  </a:solidFill>
                </a:ln>
                <a:solidFill>
                  <a:srgbClr val="FFFF00"/>
                </a:solidFill>
                <a:latin typeface="+mn-lt"/>
                <a:ea typeface="+mn-ea"/>
                <a:cs typeface="+mn-cs"/>
              </a:rPr>
              <a:t>The hypothalamus is the part of the brain that controls the pituitary gland.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6350">
                  <a:solidFill>
                    <a:srgbClr val="000000"/>
                  </a:solidFill>
                </a:ln>
                <a:solidFill>
                  <a:srgbClr val="FFFF00"/>
                </a:solidFill>
              </a:rPr>
              <a:t> The pituitary gland is an endocrine gland located in the brain below the hypothalamus.</a:t>
            </a:r>
          </a:p>
        </p:txBody>
      </p:sp>
    </p:spTree>
    <p:extLst>
      <p:ext uri="{BB962C8B-B14F-4D97-AF65-F5344CB8AC3E}">
        <p14:creationId xmlns:p14="http://schemas.microsoft.com/office/powerpoint/2010/main" val="3453338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280920" cy="1584176"/>
          </a:xfrm>
        </p:spPr>
        <p:txBody>
          <a:bodyPr>
            <a:noAutofit/>
          </a:bodyPr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8.1.4 - Explain the relationship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between the 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hypothalamus and the pituitary gland.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772816"/>
            <a:ext cx="9036496" cy="4968552"/>
          </a:xfrm>
          <a:ln>
            <a:solidFill>
              <a:schemeClr val="bg1"/>
            </a:solidFill>
          </a:ln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+mn-lt"/>
                <a:ea typeface="+mn-ea"/>
                <a:cs typeface="+mn-cs"/>
              </a:rPr>
              <a:t>Neurohormones</a:t>
            </a:r>
            <a:r>
              <a:rPr lang="en-US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+mn-lt"/>
                <a:ea typeface="+mn-ea"/>
                <a:cs typeface="+mn-cs"/>
              </a:rPr>
              <a:t>, such as GHRH and somatostatin from the hypothalamus, directly influence the pituitary gland.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+mn-lt"/>
                <a:ea typeface="+mn-ea"/>
                <a:cs typeface="+mn-cs"/>
              </a:rPr>
              <a:t> Nerve impulses from the hypothalamus also </a:t>
            </a:r>
            <a:r>
              <a:rPr lang="en-US" dirty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+mn-lt"/>
                <a:ea typeface="+mn-ea"/>
                <a:cs typeface="+mn-cs"/>
              </a:rPr>
              <a:t>stimulate</a:t>
            </a:r>
            <a:r>
              <a:rPr lang="en-US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FF00"/>
                </a:solidFill>
              </a:rPr>
              <a:t> the pituitary </a:t>
            </a:r>
            <a:r>
              <a:rPr lang="en-US" dirty="0">
                <a:ln w="12700">
                  <a:solidFill>
                    <a:srgbClr val="000000"/>
                  </a:solidFill>
                </a:ln>
                <a:solidFill>
                  <a:srgbClr val="FFFF00"/>
                </a:solidFill>
              </a:rPr>
              <a:t>gland</a:t>
            </a:r>
            <a:r>
              <a:rPr lang="en-US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FF00"/>
                </a:solidFill>
              </a:rPr>
              <a:t>.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411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280920" cy="1584176"/>
          </a:xfrm>
        </p:spPr>
        <p:txBody>
          <a:bodyPr>
            <a:noAutofit/>
          </a:bodyPr>
          <a:lstStyle/>
          <a:p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8.1.4 - Explain the relationship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between the </a:t>
            </a:r>
            <a:b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hypothalamus and the pituitary gland.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	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496" y="1556792"/>
            <a:ext cx="9036496" cy="4968552"/>
          </a:xfrm>
          <a:ln>
            <a:solidFill>
              <a:schemeClr val="bg1"/>
            </a:solidFill>
          </a:ln>
        </p:spPr>
        <p:txBody>
          <a:bodyPr/>
          <a:lstStyle/>
          <a:p>
            <a:pPr marL="571500" indent="-5715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n w="12700">
                  <a:solidFill>
                    <a:srgbClr val="000000"/>
                  </a:solidFill>
                </a:ln>
                <a:solidFill>
                  <a:srgbClr val="FFFF00"/>
                </a:solidFill>
                <a:latin typeface="+mn-lt"/>
                <a:ea typeface="+mn-ea"/>
                <a:cs typeface="+mn-cs"/>
              </a:rPr>
              <a:t>The pituitary gland secretes hormones, such as: Antidiuretic hormone (ADH) and growth hormone (GH), that help regulate a wide range of bodily functions including growth, and water and temperature regulation.</a:t>
            </a:r>
          </a:p>
        </p:txBody>
      </p:sp>
    </p:spTree>
    <p:extLst>
      <p:ext uri="{BB962C8B-B14F-4D97-AF65-F5344CB8AC3E}">
        <p14:creationId xmlns:p14="http://schemas.microsoft.com/office/powerpoint/2010/main" val="664354386"/>
      </p:ext>
    </p:extLst>
  </p:cSld>
  <p:clrMapOvr>
    <a:masterClrMapping/>
  </p:clrMapOvr>
</p:sld>
</file>

<file path=ppt/theme/theme1.xml><?xml version="1.0" encoding="utf-8"?>
<a:theme xmlns:a="http://schemas.openxmlformats.org/drawingml/2006/main" name="Blue atom design template">
  <a:themeElements>
    <a:clrScheme name="Office Theme 12">
      <a:dk1>
        <a:srgbClr val="969696"/>
      </a:dk1>
      <a:lt1>
        <a:srgbClr val="FFFFFF"/>
      </a:lt1>
      <a:dk2>
        <a:srgbClr val="99EFF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7F7F7F"/>
      </a:accent4>
      <a:accent5>
        <a:srgbClr val="DAEDEF"/>
      </a:accent5>
      <a:accent6>
        <a:srgbClr val="2D2D8A"/>
      </a:accent6>
      <a:hlink>
        <a:srgbClr val="009999"/>
      </a:hlink>
      <a:folHlink>
        <a:srgbClr val="669900"/>
      </a:folHlink>
    </a:clrScheme>
    <a:fontScheme name="Office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336699"/>
        </a:dk1>
        <a:lt1>
          <a:srgbClr val="FFFFFF"/>
        </a:lt1>
        <a:dk2>
          <a:srgbClr val="87BBDF"/>
        </a:dk2>
        <a:lt2>
          <a:srgbClr val="E3EBF1"/>
        </a:lt2>
        <a:accent1>
          <a:srgbClr val="0099CC"/>
        </a:accent1>
        <a:accent2>
          <a:srgbClr val="468A4B"/>
        </a:accent2>
        <a:accent3>
          <a:srgbClr val="C3DAEC"/>
        </a:accent3>
        <a:accent4>
          <a:srgbClr val="DADADA"/>
        </a:accent4>
        <a:accent5>
          <a:srgbClr val="AACAE2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777777"/>
        </a:dk1>
        <a:lt1>
          <a:srgbClr val="FFFFFF"/>
        </a:lt1>
        <a:dk2>
          <a:srgbClr val="B7B9AF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D8D9D4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3E3E5C"/>
        </a:dk1>
        <a:lt1>
          <a:srgbClr val="FFFFFF"/>
        </a:lt1>
        <a:dk2>
          <a:srgbClr val="5C87A4"/>
        </a:dk2>
        <a:lt2>
          <a:srgbClr val="FFFFFF"/>
        </a:lt2>
        <a:accent1>
          <a:srgbClr val="4C8877"/>
        </a:accent1>
        <a:accent2>
          <a:srgbClr val="6666FF"/>
        </a:accent2>
        <a:accent3>
          <a:srgbClr val="B5C3CF"/>
        </a:accent3>
        <a:accent4>
          <a:srgbClr val="DADADA"/>
        </a:accent4>
        <a:accent5>
          <a:srgbClr val="B2C3BD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3366"/>
        </a:dk1>
        <a:lt1>
          <a:srgbClr val="FFFFFF"/>
        </a:lt1>
        <a:dk2>
          <a:srgbClr val="1C72E4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BBCEF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3366"/>
        </a:dk1>
        <a:lt1>
          <a:srgbClr val="FFFFFF"/>
        </a:lt1>
        <a:dk2>
          <a:srgbClr val="99D3FF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CAE6FF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3F7EBD"/>
        </a:dk1>
        <a:lt1>
          <a:srgbClr val="D9F8FF"/>
        </a:lt1>
        <a:dk2>
          <a:srgbClr val="336699"/>
        </a:dk2>
        <a:lt2>
          <a:srgbClr val="777777"/>
        </a:lt2>
        <a:accent1>
          <a:srgbClr val="CCECFF"/>
        </a:accent1>
        <a:accent2>
          <a:srgbClr val="579CDB"/>
        </a:accent2>
        <a:accent3>
          <a:srgbClr val="E9FBFF"/>
        </a:accent3>
        <a:accent4>
          <a:srgbClr val="346BA1"/>
        </a:accent4>
        <a:accent5>
          <a:srgbClr val="E2F4FF"/>
        </a:accent5>
        <a:accent6>
          <a:srgbClr val="4E8DC6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A84724"/>
        </a:dk2>
        <a:lt2>
          <a:srgbClr val="DFD293"/>
        </a:lt2>
        <a:accent1>
          <a:srgbClr val="DF7475"/>
        </a:accent1>
        <a:accent2>
          <a:srgbClr val="5C8FC2"/>
        </a:accent2>
        <a:accent3>
          <a:srgbClr val="D1B1AC"/>
        </a:accent3>
        <a:accent4>
          <a:srgbClr val="DADADA"/>
        </a:accent4>
        <a:accent5>
          <a:srgbClr val="ECBCBD"/>
        </a:accent5>
        <a:accent6>
          <a:srgbClr val="5381B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3E3E5C"/>
        </a:dk1>
        <a:lt1>
          <a:srgbClr val="C2FEE1"/>
        </a:lt1>
        <a:dk2>
          <a:srgbClr val="0066CC"/>
        </a:dk2>
        <a:lt2>
          <a:srgbClr val="CCECFF"/>
        </a:lt2>
        <a:accent1>
          <a:srgbClr val="3C9698"/>
        </a:accent1>
        <a:accent2>
          <a:srgbClr val="6666FF"/>
        </a:accent2>
        <a:accent3>
          <a:srgbClr val="AAB8E2"/>
        </a:accent3>
        <a:accent4>
          <a:srgbClr val="A5D9C0"/>
        </a:accent4>
        <a:accent5>
          <a:srgbClr val="AFC9CA"/>
        </a:accent5>
        <a:accent6>
          <a:srgbClr val="5C5CE7"/>
        </a:accent6>
        <a:hlink>
          <a:srgbClr val="99CCFF"/>
        </a:hlink>
        <a:folHlink>
          <a:srgbClr val="CC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969696"/>
        </a:dk1>
        <a:lt1>
          <a:srgbClr val="FFFFFF"/>
        </a:lt1>
        <a:dk2>
          <a:srgbClr val="0099CC"/>
        </a:dk2>
        <a:lt2>
          <a:srgbClr val="969696"/>
        </a:lt2>
        <a:accent1>
          <a:srgbClr val="D2F8B8"/>
        </a:accent1>
        <a:accent2>
          <a:srgbClr val="CCCC00"/>
        </a:accent2>
        <a:accent3>
          <a:srgbClr val="FFFFFF"/>
        </a:accent3>
        <a:accent4>
          <a:srgbClr val="7F7F7F"/>
        </a:accent4>
        <a:accent5>
          <a:srgbClr val="E5FBD8"/>
        </a:accent5>
        <a:accent6>
          <a:srgbClr val="B9B900"/>
        </a:accent6>
        <a:hlink>
          <a:srgbClr val="00CC99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CCFFCC"/>
        </a:dk1>
        <a:lt1>
          <a:srgbClr val="FFFFFF"/>
        </a:lt1>
        <a:dk2>
          <a:srgbClr val="9BD9FF"/>
        </a:dk2>
        <a:lt2>
          <a:srgbClr val="808080"/>
        </a:lt2>
        <a:accent1>
          <a:srgbClr val="6DB6FF"/>
        </a:accent1>
        <a:accent2>
          <a:srgbClr val="CCFFCC"/>
        </a:accent2>
        <a:accent3>
          <a:srgbClr val="FFFFFF"/>
        </a:accent3>
        <a:accent4>
          <a:srgbClr val="AEDAAE"/>
        </a:accent4>
        <a:accent5>
          <a:srgbClr val="BAD7FF"/>
        </a:accent5>
        <a:accent6>
          <a:srgbClr val="B9E7B9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EAEAEA"/>
        </a:dk1>
        <a:lt1>
          <a:srgbClr val="FFFFFF"/>
        </a:lt1>
        <a:dk2>
          <a:srgbClr val="EAEAEA"/>
        </a:dk2>
        <a:lt2>
          <a:srgbClr val="333333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C8C8C8"/>
        </a:accent4>
        <a:accent5>
          <a:srgbClr val="D5D5D5"/>
        </a:accent5>
        <a:accent6>
          <a:srgbClr val="737373"/>
        </a:accent6>
        <a:hlink>
          <a:srgbClr val="4D4D4D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2">
        <a:dk1>
          <a:srgbClr val="969696"/>
        </a:dk1>
        <a:lt1>
          <a:srgbClr val="FFFFFF"/>
        </a:lt1>
        <a:dk2>
          <a:srgbClr val="99EFF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7F7F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15735</TotalTime>
  <Words>486</Words>
  <Application>Microsoft Office PowerPoint</Application>
  <PresentationFormat>On-screen Show (4:3)</PresentationFormat>
  <Paragraphs>71</Paragraphs>
  <Slides>21</Slides>
  <Notes>14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Calibri</vt:lpstr>
      <vt:lpstr>Myriad Pro</vt:lpstr>
      <vt:lpstr>Blue atom design template</vt:lpstr>
      <vt:lpstr>Topic 8 (HL)</vt:lpstr>
      <vt:lpstr>Intro to the Endocrine System</vt:lpstr>
      <vt:lpstr>8.1.1-Label the location of the major endocrine organs in the human body.  </vt:lpstr>
      <vt:lpstr>8.1.1-Label the location of the major endocrine organs in the human body.  </vt:lpstr>
      <vt:lpstr>8.1.1-Label the location of the major endocrine organs in the human body. Hypothalamus  </vt:lpstr>
      <vt:lpstr>8.1.1-Label the location of the major endocrine organs in the human body. Pituitary Gland  </vt:lpstr>
      <vt:lpstr>8.1.1-Label the location of the major endocrine organs in the human body. Pineal Gland  </vt:lpstr>
      <vt:lpstr>8.1.1-Label the location of the major endocrine organs in the human body.  Thyroid Gland </vt:lpstr>
      <vt:lpstr>8.1.1-Label the location of the major endocrine organs in the human body.  Adrenal Glands </vt:lpstr>
      <vt:lpstr>8.1.1-Label the location of the major endocrine organs in the human body. Pancreas  </vt:lpstr>
      <vt:lpstr>8.1.1-Label the location of the major endocrine organs in the human body. Ovaries / Testes  </vt:lpstr>
      <vt:lpstr>8.1.2- Describe the role of circulating (blood) and local hormones.  </vt:lpstr>
      <vt:lpstr>8.1.2- Describe the role of circulating (blood) and local hormones.  </vt:lpstr>
      <vt:lpstr>8.1.2- Describe the role of circulating (blood) and local hormones.  </vt:lpstr>
      <vt:lpstr>8.1.2- Describe the role of circulating (blood) and local hormones.  </vt:lpstr>
      <vt:lpstr>8.1.2- Describe the role of circulating (blood) and local hormones.  </vt:lpstr>
      <vt:lpstr>8.1.3 - Explain how circulating hormone levels are regulated. </vt:lpstr>
      <vt:lpstr>8.1.4 - Explain the relationship between the  hypothalamus and the pituitary gland. </vt:lpstr>
      <vt:lpstr>8.1.4 - Explain the relationship between the  hypothalamus and the pituitary gland. </vt:lpstr>
      <vt:lpstr>8.1.4 - Explain the relationship between the  hypothalamus and the pituitary gland. </vt:lpstr>
      <vt:lpstr>8.1.4 - Explain the relationship between the  hypothalamus and the pituitary gland.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8 (HL)</dc:title>
  <dc:creator>Jason Hall</dc:creator>
  <cp:lastModifiedBy>Julia Porter</cp:lastModifiedBy>
  <cp:revision>22</cp:revision>
  <cp:lastPrinted>1601-01-01T00:00:00Z</cp:lastPrinted>
  <dcterms:created xsi:type="dcterms:W3CDTF">2016-08-12T04:36:32Z</dcterms:created>
  <dcterms:modified xsi:type="dcterms:W3CDTF">2018-01-02T02:11:01Z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TC010721171033</vt:lpwstr>
  </property>
</Properties>
</file>