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2"/>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3" autoAdjust="0"/>
    <p:restoredTop sz="94660"/>
  </p:normalViewPr>
  <p:slideViewPr>
    <p:cSldViewPr snapToGrid="0">
      <p:cViewPr varScale="1">
        <p:scale>
          <a:sx n="74" d="100"/>
          <a:sy n="74" d="100"/>
        </p:scale>
        <p:origin x="186" y="54"/>
      </p:cViewPr>
      <p:guideLst/>
    </p:cSldViewPr>
  </p:slideViewPr>
  <p:notesTextViewPr>
    <p:cViewPr>
      <p:scale>
        <a:sx n="1" d="1"/>
        <a:sy n="1" d="1"/>
      </p:scale>
      <p:origin x="0" y="0"/>
    </p:cViewPr>
  </p:notesTextViewPr>
  <p:sorterViewPr>
    <p:cViewPr>
      <p:scale>
        <a:sx n="110" d="100"/>
        <a:sy n="110" d="100"/>
      </p:scale>
      <p:origin x="0" y="-17832"/>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BB18EA1-8055-4E1E-8D05-A4CB2004FEF8}" type="datetimeFigureOut">
              <a:rPr lang="en-US" smtClean="0"/>
              <a:t>4/11/2016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4FA1045-B27E-4DE3-8114-7AB31CF896D3}" type="slidenum">
              <a:rPr lang="en-US" smtClean="0"/>
              <a:t>‹#›</a:t>
            </a:fld>
            <a:endParaRPr lang="en-US"/>
          </a:p>
        </p:txBody>
      </p:sp>
    </p:spTree>
    <p:extLst>
      <p:ext uri="{BB962C8B-B14F-4D97-AF65-F5344CB8AC3E}">
        <p14:creationId xmlns:p14="http://schemas.microsoft.com/office/powerpoint/2010/main" val="16377992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2"/>
          <p:cNvSpPr>
            <a:spLocks noGrp="1" noRot="1" noChangeAspect="1" noChangeArrowheads="1" noTextEdit="1"/>
          </p:cNvSpPr>
          <p:nvPr>
            <p:ph type="sldImg"/>
          </p:nvPr>
        </p:nvSpPr>
        <p:spPr>
          <a:ln/>
        </p:spPr>
      </p:sp>
      <p:sp>
        <p:nvSpPr>
          <p:cNvPr id="88066"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val="9024538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ctangle 2"/>
          <p:cNvSpPr>
            <a:spLocks noGrp="1" noRot="1" noChangeAspect="1" noChangeArrowheads="1" noTextEdit="1"/>
          </p:cNvSpPr>
          <p:nvPr>
            <p:ph type="sldImg"/>
          </p:nvPr>
        </p:nvSpPr>
        <p:spPr>
          <a:ln/>
        </p:spPr>
      </p:sp>
      <p:sp>
        <p:nvSpPr>
          <p:cNvPr id="90114"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val="20833527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2"/>
          <p:cNvSpPr>
            <a:spLocks noGrp="1" noRot="1" noChangeAspect="1" noChangeArrowheads="1" noTextEdit="1"/>
          </p:cNvSpPr>
          <p:nvPr>
            <p:ph type="sldImg"/>
          </p:nvPr>
        </p:nvSpPr>
        <p:spPr>
          <a:ln/>
        </p:spPr>
      </p:sp>
      <p:sp>
        <p:nvSpPr>
          <p:cNvPr id="92162"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val="17540559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2"/>
          <p:cNvSpPr>
            <a:spLocks noGrp="1" noRot="1" noChangeAspect="1" noChangeArrowheads="1" noTextEdit="1"/>
          </p:cNvSpPr>
          <p:nvPr>
            <p:ph type="sldImg"/>
          </p:nvPr>
        </p:nvSpPr>
        <p:spPr>
          <a:ln/>
        </p:spPr>
      </p:sp>
      <p:sp>
        <p:nvSpPr>
          <p:cNvPr id="94210"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val="22924346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ctangle 2"/>
          <p:cNvSpPr>
            <a:spLocks noGrp="1" noRot="1" noChangeAspect="1" noChangeArrowheads="1" noTextEdit="1"/>
          </p:cNvSpPr>
          <p:nvPr>
            <p:ph type="sldImg"/>
          </p:nvPr>
        </p:nvSpPr>
        <p:spPr>
          <a:ln/>
        </p:spPr>
      </p:sp>
      <p:sp>
        <p:nvSpPr>
          <p:cNvPr id="96258"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val="39576023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2"/>
          <p:cNvSpPr>
            <a:spLocks noGrp="1" noRot="1" noChangeAspect="1" noChangeArrowheads="1" noTextEdit="1"/>
          </p:cNvSpPr>
          <p:nvPr>
            <p:ph type="sldImg"/>
          </p:nvPr>
        </p:nvSpPr>
        <p:spPr>
          <a:ln/>
        </p:spPr>
      </p:sp>
      <p:sp>
        <p:nvSpPr>
          <p:cNvPr id="98306"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val="13933288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Rot="1" noChangeAspect="1" noChangeArrowheads="1" noTextEdit="1"/>
          </p:cNvSpPr>
          <p:nvPr>
            <p:ph type="sldImg"/>
          </p:nvPr>
        </p:nvSpPr>
        <p:spPr>
          <a:ln/>
        </p:spPr>
      </p:sp>
      <p:sp>
        <p:nvSpPr>
          <p:cNvPr id="100355"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val="39843479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Rot="1" noChangeAspect="1" noChangeArrowheads="1" noTextEdit="1"/>
          </p:cNvSpPr>
          <p:nvPr>
            <p:ph type="sldImg"/>
          </p:nvPr>
        </p:nvSpPr>
        <p:spPr>
          <a:ln/>
        </p:spPr>
      </p:sp>
      <p:sp>
        <p:nvSpPr>
          <p:cNvPr id="102403"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val="24002168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Rot="1" noChangeAspect="1" noChangeArrowheads="1" noTextEdit="1"/>
          </p:cNvSpPr>
          <p:nvPr>
            <p:ph type="sldImg"/>
          </p:nvPr>
        </p:nvSpPr>
        <p:spPr>
          <a:ln/>
        </p:spPr>
      </p:sp>
      <p:sp>
        <p:nvSpPr>
          <p:cNvPr id="104451"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val="40797673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Rot="1" noChangeAspect="1" noChangeArrowheads="1" noTextEdit="1"/>
          </p:cNvSpPr>
          <p:nvPr>
            <p:ph type="sldImg"/>
          </p:nvPr>
        </p:nvSpPr>
        <p:spPr>
          <a:ln/>
        </p:spPr>
      </p:sp>
      <p:sp>
        <p:nvSpPr>
          <p:cNvPr id="106499"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val="39053278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Rot="1" noChangeAspect="1" noChangeArrowheads="1" noTextEdit="1"/>
          </p:cNvSpPr>
          <p:nvPr>
            <p:ph type="sldImg"/>
          </p:nvPr>
        </p:nvSpPr>
        <p:spPr>
          <a:ln/>
        </p:spPr>
      </p:sp>
      <p:sp>
        <p:nvSpPr>
          <p:cNvPr id="108547"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val="32853029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val="777896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Rot="1" noChangeAspect="1" noChangeArrowheads="1" noTextEdit="1"/>
          </p:cNvSpPr>
          <p:nvPr>
            <p:ph type="sldImg"/>
          </p:nvPr>
        </p:nvSpPr>
        <p:spPr>
          <a:ln/>
        </p:spPr>
      </p:sp>
      <p:sp>
        <p:nvSpPr>
          <p:cNvPr id="112643"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val="16327179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Rot="1" noChangeAspect="1" noChangeArrowheads="1" noTextEdit="1"/>
          </p:cNvSpPr>
          <p:nvPr>
            <p:ph type="sldImg"/>
          </p:nvPr>
        </p:nvSpPr>
        <p:spPr>
          <a:ln/>
        </p:spPr>
      </p:sp>
      <p:sp>
        <p:nvSpPr>
          <p:cNvPr id="114691"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val="33997491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Rot="1" noChangeAspect="1" noChangeArrowheads="1" noTextEdit="1"/>
          </p:cNvSpPr>
          <p:nvPr>
            <p:ph type="sldImg"/>
          </p:nvPr>
        </p:nvSpPr>
        <p:spPr>
          <a:ln/>
        </p:spPr>
      </p:sp>
      <p:sp>
        <p:nvSpPr>
          <p:cNvPr id="114691"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val="26353163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Rot="1" noChangeAspect="1" noChangeArrowheads="1" noTextEdit="1"/>
          </p:cNvSpPr>
          <p:nvPr>
            <p:ph type="sldImg"/>
          </p:nvPr>
        </p:nvSpPr>
        <p:spPr>
          <a:ln/>
        </p:spPr>
      </p:sp>
      <p:sp>
        <p:nvSpPr>
          <p:cNvPr id="114691"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val="111407569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Rot="1" noChangeAspect="1" noChangeArrowheads="1" noTextEdit="1"/>
          </p:cNvSpPr>
          <p:nvPr>
            <p:ph type="sldImg"/>
          </p:nvPr>
        </p:nvSpPr>
        <p:spPr>
          <a:ln/>
        </p:spPr>
      </p:sp>
      <p:sp>
        <p:nvSpPr>
          <p:cNvPr id="114691"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val="12725808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Rot="1" noChangeAspect="1" noChangeArrowheads="1" noTextEdit="1"/>
          </p:cNvSpPr>
          <p:nvPr>
            <p:ph type="sldImg"/>
          </p:nvPr>
        </p:nvSpPr>
        <p:spPr>
          <a:ln/>
        </p:spPr>
      </p:sp>
      <p:sp>
        <p:nvSpPr>
          <p:cNvPr id="114691"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val="28918517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Rot="1" noChangeAspect="1" noChangeArrowheads="1" noTextEdit="1"/>
          </p:cNvSpPr>
          <p:nvPr>
            <p:ph type="sldImg"/>
          </p:nvPr>
        </p:nvSpPr>
        <p:spPr>
          <a:ln/>
        </p:spPr>
      </p:sp>
      <p:sp>
        <p:nvSpPr>
          <p:cNvPr id="114691"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val="25377161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Rot="1" noChangeAspect="1" noChangeArrowheads="1" noTextEdit="1"/>
          </p:cNvSpPr>
          <p:nvPr>
            <p:ph type="sldImg"/>
          </p:nvPr>
        </p:nvSpPr>
        <p:spPr>
          <a:ln/>
        </p:spPr>
      </p:sp>
      <p:sp>
        <p:nvSpPr>
          <p:cNvPr id="114691"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val="319039756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Rot="1" noChangeAspect="1" noChangeArrowheads="1" noTextEdit="1"/>
          </p:cNvSpPr>
          <p:nvPr>
            <p:ph type="sldImg"/>
          </p:nvPr>
        </p:nvSpPr>
        <p:spPr>
          <a:ln/>
        </p:spPr>
      </p:sp>
      <p:sp>
        <p:nvSpPr>
          <p:cNvPr id="114691"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val="96815640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Rot="1" noChangeAspect="1" noChangeArrowheads="1" noTextEdit="1"/>
          </p:cNvSpPr>
          <p:nvPr>
            <p:ph type="sldImg"/>
          </p:nvPr>
        </p:nvSpPr>
        <p:spPr>
          <a:ln/>
        </p:spPr>
      </p:sp>
      <p:sp>
        <p:nvSpPr>
          <p:cNvPr id="114691"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val="241514110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Rot="1" noChangeAspect="1" noChangeArrowheads="1" noTextEdit="1"/>
          </p:cNvSpPr>
          <p:nvPr>
            <p:ph type="sldImg"/>
          </p:nvPr>
        </p:nvSpPr>
        <p:spPr>
          <a:ln/>
        </p:spPr>
      </p:sp>
      <p:sp>
        <p:nvSpPr>
          <p:cNvPr id="114691"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val="318164587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Rot="1" noChangeAspect="1" noChangeArrowheads="1" noTextEdit="1"/>
          </p:cNvSpPr>
          <p:nvPr>
            <p:ph type="sldImg"/>
          </p:nvPr>
        </p:nvSpPr>
        <p:spPr>
          <a:ln/>
        </p:spPr>
      </p:sp>
      <p:sp>
        <p:nvSpPr>
          <p:cNvPr id="114691"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val="410953534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Rot="1" noChangeAspect="1" noChangeArrowheads="1" noTextEdit="1"/>
          </p:cNvSpPr>
          <p:nvPr>
            <p:ph type="sldImg"/>
          </p:nvPr>
        </p:nvSpPr>
        <p:spPr>
          <a:ln/>
        </p:spPr>
      </p:sp>
      <p:sp>
        <p:nvSpPr>
          <p:cNvPr id="114691"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val="241014301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Rot="1" noChangeAspect="1" noChangeArrowheads="1" noTextEdit="1"/>
          </p:cNvSpPr>
          <p:nvPr>
            <p:ph type="sldImg"/>
          </p:nvPr>
        </p:nvSpPr>
        <p:spPr>
          <a:ln/>
        </p:spPr>
      </p:sp>
      <p:sp>
        <p:nvSpPr>
          <p:cNvPr id="114691"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val="214812831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Rot="1" noChangeAspect="1" noChangeArrowheads="1" noTextEdit="1"/>
          </p:cNvSpPr>
          <p:nvPr>
            <p:ph type="sldImg"/>
          </p:nvPr>
        </p:nvSpPr>
        <p:spPr>
          <a:ln/>
        </p:spPr>
      </p:sp>
      <p:sp>
        <p:nvSpPr>
          <p:cNvPr id="114691"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val="180762897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Rot="1" noChangeAspect="1" noChangeArrowheads="1" noTextEdit="1"/>
          </p:cNvSpPr>
          <p:nvPr>
            <p:ph type="sldImg"/>
          </p:nvPr>
        </p:nvSpPr>
        <p:spPr>
          <a:ln/>
        </p:spPr>
      </p:sp>
      <p:sp>
        <p:nvSpPr>
          <p:cNvPr id="114691"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val="236300599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Rot="1" noChangeAspect="1" noChangeArrowheads="1" noTextEdit="1"/>
          </p:cNvSpPr>
          <p:nvPr>
            <p:ph type="sldImg"/>
          </p:nvPr>
        </p:nvSpPr>
        <p:spPr>
          <a:ln/>
        </p:spPr>
      </p:sp>
      <p:sp>
        <p:nvSpPr>
          <p:cNvPr id="114691"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val="221022564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Rot="1" noChangeAspect="1" noChangeArrowheads="1" noTextEdit="1"/>
          </p:cNvSpPr>
          <p:nvPr>
            <p:ph type="sldImg"/>
          </p:nvPr>
        </p:nvSpPr>
        <p:spPr>
          <a:ln/>
        </p:spPr>
      </p:sp>
      <p:sp>
        <p:nvSpPr>
          <p:cNvPr id="114691"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val="15627552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Rot="1" noChangeAspect="1" noChangeArrowheads="1" noTextEdit="1"/>
          </p:cNvSpPr>
          <p:nvPr>
            <p:ph type="sldImg"/>
          </p:nvPr>
        </p:nvSpPr>
        <p:spPr>
          <a:ln/>
        </p:spPr>
      </p:sp>
      <p:sp>
        <p:nvSpPr>
          <p:cNvPr id="114691"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val="350533470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Rot="1" noChangeAspect="1" noChangeArrowheads="1" noTextEdit="1"/>
          </p:cNvSpPr>
          <p:nvPr>
            <p:ph type="sldImg"/>
          </p:nvPr>
        </p:nvSpPr>
        <p:spPr>
          <a:ln/>
        </p:spPr>
      </p:sp>
      <p:sp>
        <p:nvSpPr>
          <p:cNvPr id="114691"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val="349323063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Rot="1" noChangeAspect="1" noChangeArrowheads="1" noTextEdit="1"/>
          </p:cNvSpPr>
          <p:nvPr>
            <p:ph type="sldImg"/>
          </p:nvPr>
        </p:nvSpPr>
        <p:spPr>
          <a:ln/>
        </p:spPr>
      </p:sp>
      <p:sp>
        <p:nvSpPr>
          <p:cNvPr id="114691"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val="196124943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Rot="1" noChangeAspect="1" noChangeArrowheads="1" noTextEdit="1"/>
          </p:cNvSpPr>
          <p:nvPr>
            <p:ph type="sldImg"/>
          </p:nvPr>
        </p:nvSpPr>
        <p:spPr>
          <a:ln/>
        </p:spPr>
      </p:sp>
      <p:sp>
        <p:nvSpPr>
          <p:cNvPr id="114691"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val="307898402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Rot="1" noChangeAspect="1" noChangeArrowheads="1" noTextEdit="1"/>
          </p:cNvSpPr>
          <p:nvPr>
            <p:ph type="sldImg"/>
          </p:nvPr>
        </p:nvSpPr>
        <p:spPr>
          <a:ln/>
        </p:spPr>
      </p:sp>
      <p:sp>
        <p:nvSpPr>
          <p:cNvPr id="114691"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val="129492003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Rot="1" noChangeAspect="1" noChangeArrowheads="1" noTextEdit="1"/>
          </p:cNvSpPr>
          <p:nvPr>
            <p:ph type="sldImg"/>
          </p:nvPr>
        </p:nvSpPr>
        <p:spPr>
          <a:ln/>
        </p:spPr>
      </p:sp>
      <p:sp>
        <p:nvSpPr>
          <p:cNvPr id="114691"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val="294900421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Rot="1" noChangeAspect="1" noChangeArrowheads="1" noTextEdit="1"/>
          </p:cNvSpPr>
          <p:nvPr>
            <p:ph type="sldImg"/>
          </p:nvPr>
        </p:nvSpPr>
        <p:spPr>
          <a:ln/>
        </p:spPr>
      </p:sp>
      <p:sp>
        <p:nvSpPr>
          <p:cNvPr id="114691"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val="223593255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Rot="1" noChangeAspect="1" noChangeArrowheads="1" noTextEdit="1"/>
          </p:cNvSpPr>
          <p:nvPr>
            <p:ph type="sldImg"/>
          </p:nvPr>
        </p:nvSpPr>
        <p:spPr>
          <a:ln/>
        </p:spPr>
      </p:sp>
      <p:sp>
        <p:nvSpPr>
          <p:cNvPr id="114691"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val="403167972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Rot="1" noChangeAspect="1" noChangeArrowheads="1" noTextEdit="1"/>
          </p:cNvSpPr>
          <p:nvPr>
            <p:ph type="sldImg"/>
          </p:nvPr>
        </p:nvSpPr>
        <p:spPr>
          <a:ln/>
        </p:spPr>
      </p:sp>
      <p:sp>
        <p:nvSpPr>
          <p:cNvPr id="114691"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val="287708667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Rot="1" noChangeAspect="1" noChangeArrowheads="1" noTextEdit="1"/>
          </p:cNvSpPr>
          <p:nvPr>
            <p:ph type="sldImg"/>
          </p:nvPr>
        </p:nvSpPr>
        <p:spPr>
          <a:ln/>
        </p:spPr>
      </p:sp>
      <p:sp>
        <p:nvSpPr>
          <p:cNvPr id="114691"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val="29912330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AE69D6E-D2A5-4ED8-BCA9-45F712D3DFCB}" type="datetimeFigureOut">
              <a:rPr lang="en-US" smtClean="0"/>
              <a:t>4/11/2016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58B77F-51E1-4AC1-8EA7-5A29A3E25AE4}" type="slidenum">
              <a:rPr lang="en-US" smtClean="0"/>
              <a:t>‹#›</a:t>
            </a:fld>
            <a:endParaRPr lang="en-US"/>
          </a:p>
        </p:txBody>
      </p:sp>
    </p:spTree>
    <p:extLst>
      <p:ext uri="{BB962C8B-B14F-4D97-AF65-F5344CB8AC3E}">
        <p14:creationId xmlns:p14="http://schemas.microsoft.com/office/powerpoint/2010/main" val="16152379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AE69D6E-D2A5-4ED8-BCA9-45F712D3DFCB}" type="datetimeFigureOut">
              <a:rPr lang="en-US" smtClean="0"/>
              <a:t>4/11/2016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58B77F-51E1-4AC1-8EA7-5A29A3E25AE4}" type="slidenum">
              <a:rPr lang="en-US" smtClean="0"/>
              <a:t>‹#›</a:t>
            </a:fld>
            <a:endParaRPr lang="en-US"/>
          </a:p>
        </p:txBody>
      </p:sp>
    </p:spTree>
    <p:extLst>
      <p:ext uri="{BB962C8B-B14F-4D97-AF65-F5344CB8AC3E}">
        <p14:creationId xmlns:p14="http://schemas.microsoft.com/office/powerpoint/2010/main" val="19544650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AE69D6E-D2A5-4ED8-BCA9-45F712D3DFCB}" type="datetimeFigureOut">
              <a:rPr lang="en-US" smtClean="0"/>
              <a:t>4/11/2016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58B77F-51E1-4AC1-8EA7-5A29A3E25AE4}" type="slidenum">
              <a:rPr lang="en-US" smtClean="0"/>
              <a:t>‹#›</a:t>
            </a:fld>
            <a:endParaRPr lang="en-US"/>
          </a:p>
        </p:txBody>
      </p:sp>
    </p:spTree>
    <p:extLst>
      <p:ext uri="{BB962C8B-B14F-4D97-AF65-F5344CB8AC3E}">
        <p14:creationId xmlns:p14="http://schemas.microsoft.com/office/powerpoint/2010/main" val="2595697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AE69D6E-D2A5-4ED8-BCA9-45F712D3DFCB}" type="datetimeFigureOut">
              <a:rPr lang="en-US" smtClean="0"/>
              <a:t>4/11/2016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358B77F-51E1-4AC1-8EA7-5A29A3E25AE4}" type="slidenum">
              <a:rPr lang="en-US" smtClean="0"/>
              <a:t>‹#›</a:t>
            </a:fld>
            <a:endParaRPr lang="en-US"/>
          </a:p>
        </p:txBody>
      </p:sp>
    </p:spTree>
    <p:extLst>
      <p:ext uri="{BB962C8B-B14F-4D97-AF65-F5344CB8AC3E}">
        <p14:creationId xmlns:p14="http://schemas.microsoft.com/office/powerpoint/2010/main" val="2929952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AE69D6E-D2A5-4ED8-BCA9-45F712D3DFCB}" type="datetimeFigureOut">
              <a:rPr lang="en-US" smtClean="0"/>
              <a:t>4/11/2016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358B77F-51E1-4AC1-8EA7-5A29A3E25AE4}" type="slidenum">
              <a:rPr lang="en-US" smtClean="0"/>
              <a:t>‹#›</a:t>
            </a:fld>
            <a:endParaRPr lang="en-US"/>
          </a:p>
        </p:txBody>
      </p:sp>
    </p:spTree>
    <p:extLst>
      <p:ext uri="{BB962C8B-B14F-4D97-AF65-F5344CB8AC3E}">
        <p14:creationId xmlns:p14="http://schemas.microsoft.com/office/powerpoint/2010/main" val="11174394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AE69D6E-D2A5-4ED8-BCA9-45F712D3DFCB}" type="datetimeFigureOut">
              <a:rPr lang="en-US" smtClean="0"/>
              <a:t>4/11/2016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358B77F-51E1-4AC1-8EA7-5A29A3E25AE4}" type="slidenum">
              <a:rPr lang="en-US" smtClean="0"/>
              <a:t>‹#›</a:t>
            </a:fld>
            <a:endParaRPr lang="en-US"/>
          </a:p>
        </p:txBody>
      </p:sp>
    </p:spTree>
    <p:extLst>
      <p:ext uri="{BB962C8B-B14F-4D97-AF65-F5344CB8AC3E}">
        <p14:creationId xmlns:p14="http://schemas.microsoft.com/office/powerpoint/2010/main" val="26618961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AE69D6E-D2A5-4ED8-BCA9-45F712D3DFCB}" type="datetimeFigureOut">
              <a:rPr lang="en-US" smtClean="0"/>
              <a:t>4/11/2016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358B77F-51E1-4AC1-8EA7-5A29A3E25AE4}" type="slidenum">
              <a:rPr lang="en-US" smtClean="0"/>
              <a:t>‹#›</a:t>
            </a:fld>
            <a:endParaRPr lang="en-US"/>
          </a:p>
        </p:txBody>
      </p:sp>
    </p:spTree>
    <p:extLst>
      <p:ext uri="{BB962C8B-B14F-4D97-AF65-F5344CB8AC3E}">
        <p14:creationId xmlns:p14="http://schemas.microsoft.com/office/powerpoint/2010/main" val="1974060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AE69D6E-D2A5-4ED8-BCA9-45F712D3DFCB}" type="datetimeFigureOut">
              <a:rPr lang="en-US" smtClean="0"/>
              <a:t>4/11/2016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358B77F-51E1-4AC1-8EA7-5A29A3E25AE4}" type="slidenum">
              <a:rPr lang="en-US" smtClean="0"/>
              <a:t>‹#›</a:t>
            </a:fld>
            <a:endParaRPr lang="en-US"/>
          </a:p>
        </p:txBody>
      </p:sp>
    </p:spTree>
    <p:extLst>
      <p:ext uri="{BB962C8B-B14F-4D97-AF65-F5344CB8AC3E}">
        <p14:creationId xmlns:p14="http://schemas.microsoft.com/office/powerpoint/2010/main" val="32677786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AE69D6E-D2A5-4ED8-BCA9-45F712D3DFCB}" type="datetimeFigureOut">
              <a:rPr lang="en-US" smtClean="0"/>
              <a:t>4/11/2016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358B77F-51E1-4AC1-8EA7-5A29A3E25AE4}" type="slidenum">
              <a:rPr lang="en-US" smtClean="0"/>
              <a:t>‹#›</a:t>
            </a:fld>
            <a:endParaRPr lang="en-US"/>
          </a:p>
        </p:txBody>
      </p:sp>
    </p:spTree>
    <p:extLst>
      <p:ext uri="{BB962C8B-B14F-4D97-AF65-F5344CB8AC3E}">
        <p14:creationId xmlns:p14="http://schemas.microsoft.com/office/powerpoint/2010/main" val="5168945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AE69D6E-D2A5-4ED8-BCA9-45F712D3DFCB}" type="datetimeFigureOut">
              <a:rPr lang="en-US" smtClean="0"/>
              <a:t>4/11/2016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58B77F-51E1-4AC1-8EA7-5A29A3E25AE4}" type="slidenum">
              <a:rPr lang="en-US" smtClean="0"/>
              <a:t>‹#›</a:t>
            </a:fld>
            <a:endParaRPr lang="en-US"/>
          </a:p>
        </p:txBody>
      </p:sp>
    </p:spTree>
    <p:extLst>
      <p:ext uri="{BB962C8B-B14F-4D97-AF65-F5344CB8AC3E}">
        <p14:creationId xmlns:p14="http://schemas.microsoft.com/office/powerpoint/2010/main" val="3858081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AE69D6E-D2A5-4ED8-BCA9-45F712D3DFCB}" type="datetimeFigureOut">
              <a:rPr lang="en-US" smtClean="0"/>
              <a:t>4/11/2016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58B77F-51E1-4AC1-8EA7-5A29A3E25AE4}" type="slidenum">
              <a:rPr lang="en-US" smtClean="0"/>
              <a:t>‹#›</a:t>
            </a:fld>
            <a:endParaRPr lang="en-US"/>
          </a:p>
        </p:txBody>
      </p:sp>
    </p:spTree>
    <p:extLst>
      <p:ext uri="{BB962C8B-B14F-4D97-AF65-F5344CB8AC3E}">
        <p14:creationId xmlns:p14="http://schemas.microsoft.com/office/powerpoint/2010/main" val="19681198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E69D6E-D2A5-4ED8-BCA9-45F712D3DFCB}" type="datetimeFigureOut">
              <a:rPr lang="en-US" smtClean="0"/>
              <a:t>4/11/2016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358B77F-51E1-4AC1-8EA7-5A29A3E25AE4}" type="slidenum">
              <a:rPr lang="en-US" smtClean="0"/>
              <a:t>‹#›</a:t>
            </a:fld>
            <a:endParaRPr lang="en-US"/>
          </a:p>
        </p:txBody>
      </p:sp>
    </p:spTree>
    <p:extLst>
      <p:ext uri="{BB962C8B-B14F-4D97-AF65-F5344CB8AC3E}">
        <p14:creationId xmlns:p14="http://schemas.microsoft.com/office/powerpoint/2010/main" val="13207270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1.png"/><Relationship Id="rId4" Type="http://schemas.openxmlformats.org/officeDocument/2006/relationships/slide" Target="slide2.xml"/></Relationships>
</file>

<file path=ppt/slides/_rels/slide2.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slide" Target="slide2.xml"/></Relationships>
</file>

<file path=ppt/slides/_rels/slide3.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slide" Target="slide2.xml"/></Relationships>
</file>

<file path=ppt/slides/_rels/slide4.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slide" Target="slide2.xml"/></Relationships>
</file>

<file path=ppt/slides/_rels/slide5.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slide" Target="slide2.xml"/></Relationships>
</file>

<file path=ppt/slides/_rels/slide6.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slide" Target="slide2.xml"/></Relationships>
</file>

<file path=ppt/slides/_rels/slide7.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slide" Target="slide2.xml"/></Relationships>
</file>

<file path=ppt/slides/_rels/slide8.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slide" Target="slide2.xml"/></Relationships>
</file>

<file path=ppt/slides/_rels/slide9.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slide" Target="slide2.xml"/></Relationships>
</file>

<file path=ppt/slides/_rels/slide10.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slide" Target="slide2.xml"/></Relationships>
</file>

<file path=ppt/slides/_rels/slide11.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hyperlink" Target="http://www.ask.net.au/downloads/The%20Stretching%20Debate.pdf" TargetMode="External"/><Relationship Id="rId4" Type="http://schemas.openxmlformats.org/officeDocument/2006/relationships/slide" Target="slide2.xml"/></Relationships>
</file>

<file path=ppt/slides/_rels/slide12.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slide" Target="slide2.xml"/></Relationships>
</file>

<file path=ppt/slides/_rels/slide13.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slide" Target="slide2.xml"/></Relationships>
</file>

<file path=ppt/slides/_rels/slide14.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hyperlink" Target="http://www.sport-fitness-advisor.com/flexibilitytraining.html" TargetMode="External"/><Relationship Id="rId4" Type="http://schemas.openxmlformats.org/officeDocument/2006/relationships/slide" Target="slide2.xml"/></Relationships>
</file>

<file path=ppt/slides/_rels/slide15.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slide" Target="slide2.xml"/></Relationships>
</file>

<file path=ppt/slides/_rels/slide16.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slide" Target="slide2.xml"/></Relationships>
</file>

<file path=ppt/slides/_rels/slide17.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slide" Target="slide2.xml"/></Relationships>
</file>

<file path=ppt/slides/_rels/slide18.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slide" Target="slide2.xml"/></Relationships>
</file>

<file path=ppt/slides/_rels/slide19.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slide" Target="slide2.xml"/></Relationships>
</file>

<file path=ppt/slides/_rels/slide20.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slide" Target="slide2.xml"/></Relationships>
</file>

<file path=ppt/slides/_rels/slide21.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slide" Target="slide2.xml"/></Relationships>
</file>

<file path=ppt/slides/_rels/slide22.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slide" Target="slide2.xml"/></Relationships>
</file>

<file path=ppt/slides/_rels/slide23.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slide" Target="slide2.xml"/></Relationships>
</file>

<file path=ppt/slides/_rels/slide24.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slide" Target="slide2.xml"/></Relationships>
</file>

<file path=ppt/slides/_rels/slide25.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slide" Target="slide2.xml"/></Relationships>
</file>

<file path=ppt/slides/_rels/slide26.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slide" Target="slide2.xml"/></Relationships>
</file>

<file path=ppt/slides/_rels/slide27.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slide" Target="slide2.xml"/></Relationships>
</file>

<file path=ppt/slides/_rels/slide28.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slide" Target="slide2.xml"/></Relationships>
</file>

<file path=ppt/slides/_rels/slide29.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openxmlformats.org/officeDocument/2006/relationships/slide" Target="slide2.xml"/></Relationships>
</file>

<file path=ppt/slides/_rels/slide30.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30.xml"/><Relationship Id="rId1" Type="http://schemas.openxmlformats.org/officeDocument/2006/relationships/slideLayout" Target="../slideLayouts/slideLayout7.xml"/><Relationship Id="rId4" Type="http://schemas.openxmlformats.org/officeDocument/2006/relationships/slide" Target="slide2.xml"/></Relationships>
</file>

<file path=ppt/slides/_rels/slide31.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31.xml"/><Relationship Id="rId1" Type="http://schemas.openxmlformats.org/officeDocument/2006/relationships/slideLayout" Target="../slideLayouts/slideLayout7.xml"/><Relationship Id="rId4" Type="http://schemas.openxmlformats.org/officeDocument/2006/relationships/slide" Target="slide2.xml"/></Relationships>
</file>

<file path=ppt/slides/_rels/slide32.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32.xml"/><Relationship Id="rId1" Type="http://schemas.openxmlformats.org/officeDocument/2006/relationships/slideLayout" Target="../slideLayouts/slideLayout7.xml"/><Relationship Id="rId4" Type="http://schemas.openxmlformats.org/officeDocument/2006/relationships/slide" Target="slide2.xml"/></Relationships>
</file>

<file path=ppt/slides/_rels/slide33.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33.xml"/><Relationship Id="rId1" Type="http://schemas.openxmlformats.org/officeDocument/2006/relationships/slideLayout" Target="../slideLayouts/slideLayout7.xml"/><Relationship Id="rId4" Type="http://schemas.openxmlformats.org/officeDocument/2006/relationships/slide" Target="slide2.xml"/></Relationships>
</file>

<file path=ppt/slides/_rels/slide34.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34.xml"/><Relationship Id="rId1" Type="http://schemas.openxmlformats.org/officeDocument/2006/relationships/slideLayout" Target="../slideLayouts/slideLayout7.xml"/><Relationship Id="rId4" Type="http://schemas.openxmlformats.org/officeDocument/2006/relationships/slide" Target="slide2.xml"/></Relationships>
</file>

<file path=ppt/slides/_rels/slide35.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35.xml"/><Relationship Id="rId1" Type="http://schemas.openxmlformats.org/officeDocument/2006/relationships/slideLayout" Target="../slideLayouts/slideLayout7.xml"/><Relationship Id="rId4" Type="http://schemas.openxmlformats.org/officeDocument/2006/relationships/slide" Target="slide2.xml"/></Relationships>
</file>

<file path=ppt/slides/_rels/slide36.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36.xml"/><Relationship Id="rId1" Type="http://schemas.openxmlformats.org/officeDocument/2006/relationships/slideLayout" Target="../slideLayouts/slideLayout7.xml"/><Relationship Id="rId4" Type="http://schemas.openxmlformats.org/officeDocument/2006/relationships/slide" Target="slide2.xml"/></Relationships>
</file>

<file path=ppt/slides/_rels/slide37.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37.xml"/><Relationship Id="rId1" Type="http://schemas.openxmlformats.org/officeDocument/2006/relationships/slideLayout" Target="../slideLayouts/slideLayout7.xml"/><Relationship Id="rId4" Type="http://schemas.openxmlformats.org/officeDocument/2006/relationships/slide" Target="slide2.xml"/></Relationships>
</file>

<file path=ppt/slides/_rels/slide38.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38.xml"/><Relationship Id="rId1" Type="http://schemas.openxmlformats.org/officeDocument/2006/relationships/slideLayout" Target="../slideLayouts/slideLayout7.xml"/><Relationship Id="rId4" Type="http://schemas.openxmlformats.org/officeDocument/2006/relationships/slide" Target="slide2.xml"/></Relationships>
</file>

<file path=ppt/slides/_rels/slide39.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39.xml"/><Relationship Id="rId1" Type="http://schemas.openxmlformats.org/officeDocument/2006/relationships/slideLayout" Target="../slideLayouts/slideLayout7.xml"/><Relationship Id="rId4" Type="http://schemas.openxmlformats.org/officeDocument/2006/relationships/slide" Target="slide2.xml"/></Relationships>
</file>

<file path=ppt/slides/_rels/slide40.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40.xml"/><Relationship Id="rId1" Type="http://schemas.openxmlformats.org/officeDocument/2006/relationships/slideLayout" Target="../slideLayouts/slideLayout7.xml"/><Relationship Id="rId4" Type="http://schemas.openxmlformats.org/officeDocument/2006/relationships/slide" Target="slide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Text Box 2"/>
          <p:cNvSpPr txBox="1">
            <a:spLocks noChangeArrowheads="1"/>
          </p:cNvSpPr>
          <p:nvPr/>
        </p:nvSpPr>
        <p:spPr bwMode="auto">
          <a:xfrm>
            <a:off x="152400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dirty="0">
              <a:solidFill>
                <a:schemeClr val="accent2"/>
              </a:solidFill>
              <a:latin typeface="Tahoma" pitchFamily="34" charset="0"/>
            </a:endParaRPr>
          </a:p>
          <a:p>
            <a:pPr>
              <a:lnSpc>
                <a:spcPct val="75000"/>
              </a:lnSpc>
              <a:spcBef>
                <a:spcPct val="50000"/>
              </a:spcBef>
            </a:pPr>
            <a:r>
              <a:rPr lang="en-AU" sz="1100" b="1" dirty="0">
                <a:solidFill>
                  <a:srgbClr val="00FF00"/>
                </a:solidFill>
                <a:latin typeface="Tahoma" pitchFamily="34" charset="0"/>
              </a:rPr>
              <a:t>IB</a:t>
            </a:r>
          </a:p>
          <a:p>
            <a:pPr>
              <a:lnSpc>
                <a:spcPct val="75000"/>
              </a:lnSpc>
              <a:spcBef>
                <a:spcPct val="50000"/>
              </a:spcBef>
            </a:pPr>
            <a:r>
              <a:rPr lang="en-AU" sz="1100" b="1" dirty="0">
                <a:solidFill>
                  <a:srgbClr val="00FF00"/>
                </a:solidFill>
                <a:latin typeface="Tahoma" pitchFamily="34" charset="0"/>
              </a:rPr>
              <a:t>Sports, exercise and health science</a:t>
            </a:r>
          </a:p>
          <a:p>
            <a:pPr>
              <a:lnSpc>
                <a:spcPct val="75000"/>
              </a:lnSpc>
              <a:spcBef>
                <a:spcPct val="50000"/>
              </a:spcBef>
            </a:pPr>
            <a:endParaRPr lang="en-AU" sz="600" b="1" dirty="0">
              <a:solidFill>
                <a:srgbClr val="00FF00"/>
              </a:solidFill>
              <a:latin typeface="Tahoma" pitchFamily="34" charset="0"/>
            </a:endParaRPr>
          </a:p>
          <a:p>
            <a:pPr>
              <a:lnSpc>
                <a:spcPct val="75000"/>
              </a:lnSpc>
              <a:spcBef>
                <a:spcPct val="50000"/>
              </a:spcBef>
            </a:pPr>
            <a:endParaRPr lang="en-AU" sz="800" b="1" dirty="0">
              <a:solidFill>
                <a:schemeClr val="accent2"/>
              </a:solidFill>
              <a:latin typeface="Tahoma" pitchFamily="34" charset="0"/>
            </a:endParaRPr>
          </a:p>
        </p:txBody>
      </p:sp>
      <p:sp>
        <p:nvSpPr>
          <p:cNvPr id="87042" name="Line 3"/>
          <p:cNvSpPr>
            <a:spLocks noChangeShapeType="1"/>
          </p:cNvSpPr>
          <p:nvPr/>
        </p:nvSpPr>
        <p:spPr bwMode="auto">
          <a:xfrm>
            <a:off x="2743200" y="0"/>
            <a:ext cx="0" cy="6858000"/>
          </a:xfrm>
          <a:prstGeom prst="line">
            <a:avLst/>
          </a:prstGeom>
          <a:noFill/>
          <a:ln w="3175">
            <a:solidFill>
              <a:srgbClr val="FF00FF"/>
            </a:solidFill>
            <a:round/>
            <a:headEnd/>
            <a:tailEnd/>
          </a:ln>
        </p:spPr>
        <p:txBody>
          <a:bodyPr/>
          <a:lstStyle/>
          <a:p>
            <a:endParaRPr lang="en-US" dirty="0"/>
          </a:p>
        </p:txBody>
      </p:sp>
      <p:sp>
        <p:nvSpPr>
          <p:cNvPr id="87043" name="Line 4"/>
          <p:cNvSpPr>
            <a:spLocks noChangeShapeType="1"/>
          </p:cNvSpPr>
          <p:nvPr/>
        </p:nvSpPr>
        <p:spPr bwMode="auto">
          <a:xfrm>
            <a:off x="1600200" y="1447800"/>
            <a:ext cx="990600" cy="0"/>
          </a:xfrm>
          <a:prstGeom prst="line">
            <a:avLst/>
          </a:prstGeom>
          <a:noFill/>
          <a:ln w="25400">
            <a:solidFill>
              <a:srgbClr val="FF00FF"/>
            </a:solidFill>
            <a:round/>
            <a:headEnd/>
            <a:tailEnd/>
          </a:ln>
        </p:spPr>
        <p:txBody>
          <a:bodyPr/>
          <a:lstStyle/>
          <a:p>
            <a:endParaRPr lang="en-US" dirty="0"/>
          </a:p>
        </p:txBody>
      </p:sp>
      <p:sp>
        <p:nvSpPr>
          <p:cNvPr id="87044" name="Line 5"/>
          <p:cNvSpPr>
            <a:spLocks noChangeShapeType="1"/>
          </p:cNvSpPr>
          <p:nvPr/>
        </p:nvSpPr>
        <p:spPr bwMode="auto">
          <a:xfrm>
            <a:off x="1600200" y="2362200"/>
            <a:ext cx="990600" cy="0"/>
          </a:xfrm>
          <a:prstGeom prst="line">
            <a:avLst/>
          </a:prstGeom>
          <a:noFill/>
          <a:ln w="25400">
            <a:solidFill>
              <a:srgbClr val="FF00FF"/>
            </a:solidFill>
            <a:round/>
            <a:headEnd/>
            <a:tailEnd/>
          </a:ln>
        </p:spPr>
        <p:txBody>
          <a:bodyPr/>
          <a:lstStyle/>
          <a:p>
            <a:endParaRPr lang="en-US" dirty="0"/>
          </a:p>
        </p:txBody>
      </p:sp>
      <p:sp>
        <p:nvSpPr>
          <p:cNvPr id="87045" name="Text Box 6"/>
          <p:cNvSpPr txBox="1">
            <a:spLocks noChangeArrowheads="1"/>
          </p:cNvSpPr>
          <p:nvPr/>
        </p:nvSpPr>
        <p:spPr bwMode="auto">
          <a:xfrm>
            <a:off x="1524000" y="2727326"/>
            <a:ext cx="1219200" cy="244475"/>
          </a:xfrm>
          <a:prstGeom prst="rect">
            <a:avLst/>
          </a:prstGeom>
          <a:noFill/>
          <a:ln w="3175">
            <a:noFill/>
            <a:miter lim="800000"/>
            <a:headEnd/>
            <a:tailEnd/>
          </a:ln>
        </p:spPr>
        <p:txBody>
          <a:bodyPr>
            <a:spAutoFit/>
          </a:bodyPr>
          <a:lstStyle/>
          <a:p>
            <a:pPr>
              <a:spcBef>
                <a:spcPct val="50000"/>
              </a:spcBef>
            </a:pPr>
            <a:r>
              <a:rPr lang="en-AU" sz="1000" b="1" dirty="0">
                <a:solidFill>
                  <a:srgbClr val="660066"/>
                </a:solidFill>
                <a:latin typeface="Tahoma" pitchFamily="34" charset="0"/>
              </a:rPr>
              <a:t>Sub-topics</a:t>
            </a:r>
          </a:p>
        </p:txBody>
      </p:sp>
      <p:sp>
        <p:nvSpPr>
          <p:cNvPr id="87046" name="Line 8"/>
          <p:cNvSpPr>
            <a:spLocks noChangeShapeType="1"/>
          </p:cNvSpPr>
          <p:nvPr/>
        </p:nvSpPr>
        <p:spPr bwMode="auto">
          <a:xfrm>
            <a:off x="1600200" y="2667000"/>
            <a:ext cx="990600" cy="0"/>
          </a:xfrm>
          <a:prstGeom prst="line">
            <a:avLst/>
          </a:prstGeom>
          <a:noFill/>
          <a:ln w="25400">
            <a:solidFill>
              <a:srgbClr val="FF00FF"/>
            </a:solidFill>
            <a:round/>
            <a:headEnd/>
            <a:tailEnd/>
          </a:ln>
        </p:spPr>
        <p:txBody>
          <a:bodyPr/>
          <a:lstStyle/>
          <a:p>
            <a:endParaRPr lang="en-US" dirty="0"/>
          </a:p>
        </p:txBody>
      </p:sp>
      <p:sp>
        <p:nvSpPr>
          <p:cNvPr id="87047" name="Line 9"/>
          <p:cNvSpPr>
            <a:spLocks noChangeShapeType="1"/>
          </p:cNvSpPr>
          <p:nvPr/>
        </p:nvSpPr>
        <p:spPr bwMode="auto">
          <a:xfrm>
            <a:off x="1600200" y="3200400"/>
            <a:ext cx="990600" cy="0"/>
          </a:xfrm>
          <a:prstGeom prst="line">
            <a:avLst/>
          </a:prstGeom>
          <a:noFill/>
          <a:ln w="25400">
            <a:solidFill>
              <a:srgbClr val="FF00FF"/>
            </a:solidFill>
            <a:round/>
            <a:headEnd/>
            <a:tailEnd/>
          </a:ln>
        </p:spPr>
        <p:txBody>
          <a:bodyPr/>
          <a:lstStyle/>
          <a:p>
            <a:endParaRPr lang="en-US" dirty="0"/>
          </a:p>
        </p:txBody>
      </p:sp>
      <p:sp>
        <p:nvSpPr>
          <p:cNvPr id="87048" name="Line 12"/>
          <p:cNvSpPr>
            <a:spLocks noChangeShapeType="1"/>
          </p:cNvSpPr>
          <p:nvPr/>
        </p:nvSpPr>
        <p:spPr bwMode="auto">
          <a:xfrm flipV="1">
            <a:off x="1524000" y="1295400"/>
            <a:ext cx="9144000" cy="0"/>
          </a:xfrm>
          <a:prstGeom prst="line">
            <a:avLst/>
          </a:prstGeom>
          <a:noFill/>
          <a:ln w="3175">
            <a:solidFill>
              <a:srgbClr val="FF00FF"/>
            </a:solidFill>
            <a:round/>
            <a:headEnd/>
            <a:tailEnd/>
          </a:ln>
        </p:spPr>
        <p:txBody>
          <a:bodyPr/>
          <a:lstStyle/>
          <a:p>
            <a:endParaRPr lang="en-US" dirty="0"/>
          </a:p>
        </p:txBody>
      </p:sp>
      <p:sp>
        <p:nvSpPr>
          <p:cNvPr id="87049" name="Line 13"/>
          <p:cNvSpPr>
            <a:spLocks noChangeShapeType="1"/>
          </p:cNvSpPr>
          <p:nvPr/>
        </p:nvSpPr>
        <p:spPr bwMode="auto">
          <a:xfrm>
            <a:off x="1600200" y="1143000"/>
            <a:ext cx="990600" cy="0"/>
          </a:xfrm>
          <a:prstGeom prst="line">
            <a:avLst/>
          </a:prstGeom>
          <a:noFill/>
          <a:ln w="25400">
            <a:solidFill>
              <a:srgbClr val="FF00FF"/>
            </a:solidFill>
            <a:round/>
            <a:headEnd/>
            <a:tailEnd/>
          </a:ln>
        </p:spPr>
        <p:txBody>
          <a:bodyPr/>
          <a:lstStyle/>
          <a:p>
            <a:endParaRPr lang="en-US" dirty="0"/>
          </a:p>
        </p:txBody>
      </p:sp>
      <p:sp>
        <p:nvSpPr>
          <p:cNvPr id="87050" name="Line 14"/>
          <p:cNvSpPr>
            <a:spLocks noChangeShapeType="1"/>
          </p:cNvSpPr>
          <p:nvPr/>
        </p:nvSpPr>
        <p:spPr bwMode="auto">
          <a:xfrm>
            <a:off x="1600200" y="152400"/>
            <a:ext cx="990600" cy="0"/>
          </a:xfrm>
          <a:prstGeom prst="line">
            <a:avLst/>
          </a:prstGeom>
          <a:noFill/>
          <a:ln w="25400">
            <a:solidFill>
              <a:srgbClr val="FF00FF"/>
            </a:solidFill>
            <a:round/>
            <a:headEnd/>
            <a:tailEnd/>
          </a:ln>
        </p:spPr>
        <p:txBody>
          <a:bodyPr/>
          <a:lstStyle/>
          <a:p>
            <a:endParaRPr lang="en-US" dirty="0"/>
          </a:p>
        </p:txBody>
      </p:sp>
      <p:sp>
        <p:nvSpPr>
          <p:cNvPr id="87051" name="Text Box 15"/>
          <p:cNvSpPr txBox="1">
            <a:spLocks noChangeArrowheads="1"/>
          </p:cNvSpPr>
          <p:nvPr/>
        </p:nvSpPr>
        <p:spPr bwMode="auto">
          <a:xfrm>
            <a:off x="2743200" y="395289"/>
            <a:ext cx="7772400" cy="954087"/>
          </a:xfrm>
          <a:prstGeom prst="rect">
            <a:avLst/>
          </a:prstGeom>
          <a:noFill/>
          <a:ln w="9525">
            <a:noFill/>
            <a:miter lim="800000"/>
            <a:headEnd/>
            <a:tailEnd/>
          </a:ln>
        </p:spPr>
        <p:txBody>
          <a:bodyPr>
            <a:spAutoFit/>
          </a:bodyPr>
          <a:lstStyle/>
          <a:p>
            <a:pPr algn="r">
              <a:spcBef>
                <a:spcPct val="50000"/>
              </a:spcBef>
            </a:pPr>
            <a:r>
              <a:rPr lang="en-AU" sz="2800" b="1" dirty="0">
                <a:solidFill>
                  <a:srgbClr val="660066"/>
                </a:solidFill>
                <a:latin typeface="Tahoma" pitchFamily="34" charset="0"/>
              </a:rPr>
              <a:t>Measurement &amp; evaluation of human performance</a:t>
            </a:r>
          </a:p>
        </p:txBody>
      </p:sp>
      <p:sp>
        <p:nvSpPr>
          <p:cNvPr id="87052" name="Text Box 16"/>
          <p:cNvSpPr txBox="1">
            <a:spLocks noChangeArrowheads="1"/>
          </p:cNvSpPr>
          <p:nvPr/>
        </p:nvSpPr>
        <p:spPr bwMode="auto">
          <a:xfrm>
            <a:off x="3048000" y="1341438"/>
            <a:ext cx="7467600" cy="1066800"/>
          </a:xfrm>
          <a:prstGeom prst="rect">
            <a:avLst/>
          </a:prstGeom>
          <a:noFill/>
          <a:ln w="9525">
            <a:noFill/>
            <a:miter lim="800000"/>
            <a:headEnd/>
            <a:tailEnd/>
          </a:ln>
        </p:spPr>
        <p:txBody>
          <a:bodyPr>
            <a:spAutoFit/>
          </a:bodyPr>
          <a:lstStyle/>
          <a:p>
            <a:pPr>
              <a:spcBef>
                <a:spcPct val="50000"/>
              </a:spcBef>
            </a:pPr>
            <a:r>
              <a:rPr lang="en-AU" sz="3200" dirty="0" smtClean="0">
                <a:solidFill>
                  <a:srgbClr val="660066"/>
                </a:solidFill>
                <a:latin typeface="Tahoma" pitchFamily="34" charset="0"/>
              </a:rPr>
              <a:t>6.4.1 </a:t>
            </a:r>
            <a:r>
              <a:rPr lang="en-AU" sz="3200" dirty="0">
                <a:solidFill>
                  <a:srgbClr val="660066"/>
                </a:solidFill>
                <a:latin typeface="Tahoma" pitchFamily="34" charset="0"/>
              </a:rPr>
              <a:t>Describe the essential elements of a general training programme</a:t>
            </a:r>
          </a:p>
        </p:txBody>
      </p:sp>
      <p:sp>
        <p:nvSpPr>
          <p:cNvPr id="87053" name="Line 17"/>
          <p:cNvSpPr>
            <a:spLocks noChangeShapeType="1"/>
          </p:cNvSpPr>
          <p:nvPr/>
        </p:nvSpPr>
        <p:spPr bwMode="auto">
          <a:xfrm>
            <a:off x="1524000" y="2514600"/>
            <a:ext cx="5181600" cy="0"/>
          </a:xfrm>
          <a:prstGeom prst="line">
            <a:avLst/>
          </a:prstGeom>
          <a:noFill/>
          <a:ln w="3175">
            <a:solidFill>
              <a:srgbClr val="FF00FF"/>
            </a:solidFill>
            <a:round/>
            <a:headEnd/>
            <a:tailEnd/>
          </a:ln>
        </p:spPr>
        <p:txBody>
          <a:bodyPr/>
          <a:lstStyle/>
          <a:p>
            <a:endParaRPr lang="en-US" dirty="0"/>
          </a:p>
        </p:txBody>
      </p:sp>
      <p:sp>
        <p:nvSpPr>
          <p:cNvPr id="87054" name="Rectangle 18"/>
          <p:cNvSpPr>
            <a:spLocks noChangeArrowheads="1"/>
          </p:cNvSpPr>
          <p:nvPr/>
        </p:nvSpPr>
        <p:spPr bwMode="auto">
          <a:xfrm>
            <a:off x="4943475" y="1870075"/>
            <a:ext cx="9144000" cy="369332"/>
          </a:xfrm>
          <a:prstGeom prst="rect">
            <a:avLst/>
          </a:prstGeom>
          <a:noFill/>
          <a:ln w="9525">
            <a:noFill/>
            <a:miter lim="800000"/>
            <a:headEnd/>
            <a:tailEnd/>
          </a:ln>
        </p:spPr>
        <p:txBody>
          <a:bodyPr>
            <a:spAutoFit/>
          </a:bodyPr>
          <a:lstStyle/>
          <a:p>
            <a:endParaRPr lang="en-US" dirty="0"/>
          </a:p>
        </p:txBody>
      </p:sp>
      <p:sp>
        <p:nvSpPr>
          <p:cNvPr id="87055" name="Text Box 19">
            <a:hlinkClick r:id="rId3" action="ppaction://hlinksldjump" tooltip="'Click' here"/>
          </p:cNvPr>
          <p:cNvSpPr txBox="1">
            <a:spLocks noChangeArrowheads="1"/>
          </p:cNvSpPr>
          <p:nvPr/>
        </p:nvSpPr>
        <p:spPr bwMode="auto">
          <a:xfrm>
            <a:off x="1524000" y="1295401"/>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Topic 6</a:t>
            </a:r>
          </a:p>
          <a:p>
            <a:pPr>
              <a:lnSpc>
                <a:spcPct val="72000"/>
              </a:lnSpc>
              <a:spcBef>
                <a:spcPct val="50000"/>
              </a:spcBef>
            </a:pPr>
            <a:r>
              <a:rPr lang="en-AU" sz="1100" b="1" dirty="0">
                <a:solidFill>
                  <a:srgbClr val="660066"/>
                </a:solidFill>
                <a:latin typeface="Tahoma" pitchFamily="34" charset="0"/>
              </a:rPr>
              <a:t>Measurement</a:t>
            </a:r>
          </a:p>
          <a:p>
            <a:pPr>
              <a:lnSpc>
                <a:spcPct val="72000"/>
              </a:lnSpc>
              <a:spcBef>
                <a:spcPct val="50000"/>
              </a:spcBef>
            </a:pP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87056" name="Line 20"/>
          <p:cNvSpPr>
            <a:spLocks noChangeShapeType="1"/>
          </p:cNvSpPr>
          <p:nvPr/>
        </p:nvSpPr>
        <p:spPr bwMode="auto">
          <a:xfrm>
            <a:off x="1600200" y="2362200"/>
            <a:ext cx="990600" cy="0"/>
          </a:xfrm>
          <a:prstGeom prst="line">
            <a:avLst/>
          </a:prstGeom>
          <a:noFill/>
          <a:ln w="25400">
            <a:solidFill>
              <a:srgbClr val="FF00FF"/>
            </a:solidFill>
            <a:round/>
            <a:headEnd/>
            <a:tailEnd/>
          </a:ln>
        </p:spPr>
        <p:txBody>
          <a:bodyPr/>
          <a:lstStyle/>
          <a:p>
            <a:endParaRPr lang="en-US" dirty="0"/>
          </a:p>
        </p:txBody>
      </p:sp>
      <p:sp>
        <p:nvSpPr>
          <p:cNvPr id="87057" name="Line 21"/>
          <p:cNvSpPr>
            <a:spLocks noChangeShapeType="1"/>
          </p:cNvSpPr>
          <p:nvPr/>
        </p:nvSpPr>
        <p:spPr bwMode="auto">
          <a:xfrm>
            <a:off x="1600200" y="1447800"/>
            <a:ext cx="990600" cy="0"/>
          </a:xfrm>
          <a:prstGeom prst="line">
            <a:avLst/>
          </a:prstGeom>
          <a:noFill/>
          <a:ln w="25400">
            <a:solidFill>
              <a:srgbClr val="FF00FF"/>
            </a:solidFill>
            <a:round/>
            <a:headEnd/>
            <a:tailEnd/>
          </a:ln>
        </p:spPr>
        <p:txBody>
          <a:bodyPr/>
          <a:lstStyle/>
          <a:p>
            <a:endParaRPr lang="en-US" dirty="0"/>
          </a:p>
        </p:txBody>
      </p:sp>
      <p:sp>
        <p:nvSpPr>
          <p:cNvPr id="87058" name="Rectangle 24">
            <a:hlinkClick r:id="rId4" action="ppaction://hlinksldjump" tooltip="Click here to go to this dot point"/>
          </p:cNvPr>
          <p:cNvSpPr>
            <a:spLocks noChangeArrowheads="1"/>
          </p:cNvSpPr>
          <p:nvPr/>
        </p:nvSpPr>
        <p:spPr bwMode="auto">
          <a:xfrm>
            <a:off x="2809875" y="2571750"/>
            <a:ext cx="7239000" cy="46038"/>
          </a:xfrm>
          <a:prstGeom prst="rect">
            <a:avLst/>
          </a:prstGeom>
          <a:noFill/>
          <a:ln w="9525">
            <a:noFill/>
            <a:miter lim="800000"/>
            <a:headEnd/>
            <a:tailEnd/>
          </a:ln>
        </p:spPr>
        <p:txBody>
          <a:bodyPr/>
          <a:lstStyle/>
          <a:p>
            <a:pPr marL="742950" lvl="1" indent="-285750">
              <a:lnSpc>
                <a:spcPct val="95000"/>
              </a:lnSpc>
              <a:spcBef>
                <a:spcPct val="20000"/>
              </a:spcBef>
              <a:buClr>
                <a:srgbClr val="00FF00"/>
              </a:buClr>
              <a:buSzPct val="65000"/>
            </a:pPr>
            <a:r>
              <a:rPr lang="en-US" sz="2800" dirty="0">
                <a:solidFill>
                  <a:srgbClr val="660066"/>
                </a:solidFill>
                <a:latin typeface="Tahoma" pitchFamily="34" charset="0"/>
              </a:rPr>
              <a:t>Warm Up</a:t>
            </a:r>
          </a:p>
          <a:p>
            <a:pPr marL="742950" lvl="1" indent="-285750">
              <a:lnSpc>
                <a:spcPct val="95000"/>
              </a:lnSpc>
              <a:spcBef>
                <a:spcPct val="20000"/>
              </a:spcBef>
              <a:buClr>
                <a:srgbClr val="00FF00"/>
              </a:buClr>
              <a:buSzPct val="65000"/>
            </a:pPr>
            <a:endParaRPr lang="en-US" sz="2800" dirty="0">
              <a:solidFill>
                <a:srgbClr val="660066"/>
              </a:solidFill>
              <a:latin typeface="Tahoma" pitchFamily="34" charset="0"/>
            </a:endParaRPr>
          </a:p>
          <a:p>
            <a:pPr marL="742950" lvl="1" indent="-285750">
              <a:lnSpc>
                <a:spcPct val="95000"/>
              </a:lnSpc>
              <a:spcBef>
                <a:spcPct val="20000"/>
              </a:spcBef>
              <a:buClr>
                <a:srgbClr val="00FF00"/>
              </a:buClr>
              <a:buSzPct val="65000"/>
              <a:buFontTx/>
              <a:buChar char="•"/>
            </a:pPr>
            <a:r>
              <a:rPr lang="en-US" dirty="0">
                <a:solidFill>
                  <a:srgbClr val="660066"/>
                </a:solidFill>
                <a:latin typeface="Tahoma" pitchFamily="34" charset="0"/>
              </a:rPr>
              <a:t>A warm up should prepare the body for exercise. It can prevent injury and muscle soreness and has the following physiological benefits	:</a:t>
            </a:r>
          </a:p>
          <a:p>
            <a:pPr marL="742950" lvl="1" indent="-285750">
              <a:lnSpc>
                <a:spcPct val="95000"/>
              </a:lnSpc>
              <a:spcBef>
                <a:spcPct val="20000"/>
              </a:spcBef>
              <a:buClr>
                <a:srgbClr val="00FF00"/>
              </a:buClr>
              <a:buSzPct val="65000"/>
            </a:pPr>
            <a:r>
              <a:rPr lang="en-US" dirty="0">
                <a:solidFill>
                  <a:srgbClr val="660066"/>
                </a:solidFill>
                <a:latin typeface="Tahoma" pitchFamily="34" charset="0"/>
              </a:rPr>
              <a:t>	</a:t>
            </a:r>
            <a:endParaRPr lang="en-US" dirty="0">
              <a:solidFill>
                <a:srgbClr val="660066"/>
              </a:solidFill>
              <a:latin typeface="Tahoma" pitchFamily="34" charset="0"/>
              <a:cs typeface="Times New Roman" pitchFamily="18" charset="0"/>
            </a:endParaRPr>
          </a:p>
          <a:p>
            <a:pPr marL="742950" lvl="1" indent="-285750">
              <a:lnSpc>
                <a:spcPct val="95000"/>
              </a:lnSpc>
              <a:spcBef>
                <a:spcPct val="20000"/>
              </a:spcBef>
              <a:buClr>
                <a:srgbClr val="00FF00"/>
              </a:buClr>
              <a:buSzPct val="65000"/>
            </a:pPr>
            <a:endParaRPr lang="en-US" dirty="0">
              <a:solidFill>
                <a:srgbClr val="660066"/>
              </a:solidFill>
              <a:latin typeface="Tahoma" pitchFamily="34" charset="0"/>
              <a:cs typeface="Times New Roman" pitchFamily="18" charset="0"/>
            </a:endParaRPr>
          </a:p>
          <a:p>
            <a:pPr marL="1600200" lvl="3" indent="-228600">
              <a:lnSpc>
                <a:spcPct val="95000"/>
              </a:lnSpc>
              <a:spcBef>
                <a:spcPct val="20000"/>
              </a:spcBef>
              <a:buClr>
                <a:srgbClr val="00FF00"/>
              </a:buClr>
              <a:buSzPct val="65000"/>
              <a:buFontTx/>
              <a:buChar char="•"/>
            </a:pPr>
            <a:endParaRPr lang="en-US" dirty="0">
              <a:solidFill>
                <a:srgbClr val="660066"/>
              </a:solidFill>
              <a:latin typeface="Tahoma" pitchFamily="34" charset="0"/>
              <a:cs typeface="Times New Roman" pitchFamily="18" charset="0"/>
            </a:endParaRPr>
          </a:p>
          <a:p>
            <a:pPr marL="1143000" lvl="2" indent="-228600" algn="r">
              <a:lnSpc>
                <a:spcPct val="95000"/>
              </a:lnSpc>
              <a:spcBef>
                <a:spcPct val="20000"/>
              </a:spcBef>
              <a:buClr>
                <a:srgbClr val="00FF00"/>
              </a:buClr>
              <a:buSzPct val="65000"/>
              <a:buFontTx/>
              <a:buChar char="•"/>
            </a:pPr>
            <a:endParaRPr lang="en-US" sz="800" dirty="0">
              <a:solidFill>
                <a:srgbClr val="660066"/>
              </a:solidFill>
              <a:latin typeface="Tahoma" pitchFamily="34" charset="0"/>
              <a:cs typeface="Times New Roman" pitchFamily="18" charset="0"/>
            </a:endParaRPr>
          </a:p>
          <a:p>
            <a:pPr marL="1143000" lvl="2" indent="-228600" algn="r">
              <a:lnSpc>
                <a:spcPct val="95000"/>
              </a:lnSpc>
              <a:spcBef>
                <a:spcPct val="20000"/>
              </a:spcBef>
              <a:buClr>
                <a:srgbClr val="00FF00"/>
              </a:buClr>
              <a:buSzPct val="65000"/>
              <a:buFontTx/>
              <a:buChar char="•"/>
            </a:pPr>
            <a:endParaRPr lang="en-US" sz="800" dirty="0">
              <a:solidFill>
                <a:srgbClr val="660066"/>
              </a:solidFill>
              <a:latin typeface="Tahoma" pitchFamily="34" charset="0"/>
              <a:cs typeface="Times New Roman" pitchFamily="18" charset="0"/>
            </a:endParaRPr>
          </a:p>
          <a:p>
            <a:pPr marL="1143000" lvl="2" indent="-228600" algn="r">
              <a:lnSpc>
                <a:spcPct val="95000"/>
              </a:lnSpc>
              <a:spcBef>
                <a:spcPct val="20000"/>
              </a:spcBef>
              <a:buClr>
                <a:srgbClr val="00FF00"/>
              </a:buClr>
              <a:buSzPct val="65000"/>
              <a:buFontTx/>
              <a:buChar char="•"/>
            </a:pPr>
            <a:endParaRPr lang="en-US" sz="800" dirty="0">
              <a:solidFill>
                <a:srgbClr val="660066"/>
              </a:solidFill>
              <a:latin typeface="Tahoma" pitchFamily="34" charset="0"/>
              <a:cs typeface="Times New Roman" pitchFamily="18" charset="0"/>
            </a:endParaRPr>
          </a:p>
          <a:p>
            <a:pPr marL="1143000" lvl="2" indent="-228600" algn="r">
              <a:lnSpc>
                <a:spcPct val="95000"/>
              </a:lnSpc>
              <a:spcBef>
                <a:spcPct val="20000"/>
              </a:spcBef>
              <a:buClr>
                <a:srgbClr val="00FF00"/>
              </a:buClr>
              <a:buSzPct val="65000"/>
              <a:buFontTx/>
              <a:buChar char="•"/>
            </a:pPr>
            <a:r>
              <a:rPr lang="en-US" sz="800" dirty="0">
                <a:solidFill>
                  <a:srgbClr val="660066"/>
                </a:solidFill>
                <a:latin typeface="Tahoma" pitchFamily="34" charset="0"/>
                <a:cs typeface="Times New Roman" pitchFamily="18" charset="0"/>
              </a:rPr>
              <a:t>Wesson et.al 2005</a:t>
            </a:r>
          </a:p>
          <a:p>
            <a:pPr marL="742950" lvl="1" indent="-285750">
              <a:lnSpc>
                <a:spcPct val="95000"/>
              </a:lnSpc>
              <a:spcBef>
                <a:spcPct val="20000"/>
              </a:spcBef>
              <a:buClr>
                <a:srgbClr val="00FF00"/>
              </a:buClr>
              <a:buSzPct val="65000"/>
            </a:pPr>
            <a:endParaRPr lang="en-US" dirty="0">
              <a:solidFill>
                <a:srgbClr val="660066"/>
              </a:solidFill>
              <a:latin typeface="Tahoma" pitchFamily="34" charset="0"/>
              <a:cs typeface="Times New Roman" pitchFamily="18" charset="0"/>
            </a:endParaRPr>
          </a:p>
          <a:p>
            <a:pPr marL="1143000" lvl="2" indent="-228600">
              <a:lnSpc>
                <a:spcPct val="95000"/>
              </a:lnSpc>
              <a:spcBef>
                <a:spcPct val="20000"/>
              </a:spcBef>
              <a:buClr>
                <a:srgbClr val="00FF00"/>
              </a:buClr>
              <a:buSzPct val="65000"/>
            </a:pPr>
            <a:endParaRPr lang="en-US" dirty="0">
              <a:solidFill>
                <a:srgbClr val="660066"/>
              </a:solidFill>
              <a:latin typeface="Tahoma" pitchFamily="34" charset="0"/>
              <a:cs typeface="Times New Roman" pitchFamily="18" charset="0"/>
            </a:endParaRPr>
          </a:p>
          <a:p>
            <a:pPr marL="742950" lvl="1" indent="-285750">
              <a:lnSpc>
                <a:spcPct val="95000"/>
              </a:lnSpc>
              <a:spcBef>
                <a:spcPct val="20000"/>
              </a:spcBef>
              <a:buClr>
                <a:srgbClr val="00FF00"/>
              </a:buClr>
              <a:buSzPct val="65000"/>
              <a:buFontTx/>
              <a:buChar char="•"/>
            </a:pPr>
            <a:endParaRPr lang="en-US"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pPr>
            <a:endParaRPr lang="en-US" sz="8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buFont typeface="Arial" charset="0"/>
              <a:buChar char="•"/>
            </a:pPr>
            <a:endParaRPr lang="en-US" sz="800" i="1" dirty="0">
              <a:solidFill>
                <a:srgbClr val="660066"/>
              </a:solidFill>
              <a:latin typeface="Tahoma" pitchFamily="34" charset="0"/>
              <a:cs typeface="Times New Roman" pitchFamily="18" charset="0"/>
            </a:endParaRPr>
          </a:p>
        </p:txBody>
      </p:sp>
      <p:sp>
        <p:nvSpPr>
          <p:cNvPr id="87059" name="Rectangle 26"/>
          <p:cNvSpPr>
            <a:spLocks noChangeArrowheads="1"/>
          </p:cNvSpPr>
          <p:nvPr/>
        </p:nvSpPr>
        <p:spPr bwMode="auto">
          <a:xfrm>
            <a:off x="2782888" y="3573463"/>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dirty="0">
              <a:solidFill>
                <a:srgbClr val="660066"/>
              </a:solidFill>
              <a:latin typeface="Tahoma" pitchFamily="34" charset="0"/>
              <a:cs typeface="Times New Roman" pitchFamily="18" charset="0"/>
            </a:endParaRPr>
          </a:p>
        </p:txBody>
      </p:sp>
      <p:sp>
        <p:nvSpPr>
          <p:cNvPr id="87060" name="Text Box 43">
            <a:hlinkClick r:id="rId3" action="ppaction://hlinksldjump" tooltip="'Click' to go to this Critical Question"/>
          </p:cNvPr>
          <p:cNvSpPr txBox="1">
            <a:spLocks noChangeArrowheads="1"/>
          </p:cNvSpPr>
          <p:nvPr/>
        </p:nvSpPr>
        <p:spPr bwMode="auto">
          <a:xfrm>
            <a:off x="1524000" y="3351214"/>
            <a:ext cx="1219200" cy="369887"/>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1. Statistical Analysis</a:t>
            </a:r>
          </a:p>
        </p:txBody>
      </p:sp>
      <p:sp>
        <p:nvSpPr>
          <p:cNvPr id="87061" name="Text Box 44"/>
          <p:cNvSpPr txBox="1">
            <a:spLocks noChangeArrowheads="1"/>
          </p:cNvSpPr>
          <p:nvPr/>
        </p:nvSpPr>
        <p:spPr bwMode="auto">
          <a:xfrm>
            <a:off x="1524000" y="3960813"/>
            <a:ext cx="1219200" cy="1200150"/>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2. Components of fitness</a:t>
            </a:r>
          </a:p>
          <a:p>
            <a:pPr>
              <a:spcBef>
                <a:spcPct val="50000"/>
              </a:spcBef>
            </a:pPr>
            <a:endParaRPr lang="en-AU" sz="900" b="1" dirty="0">
              <a:solidFill>
                <a:srgbClr val="660066"/>
              </a:solidFill>
              <a:latin typeface="Tahoma" pitchFamily="34" charset="0"/>
            </a:endParaRPr>
          </a:p>
          <a:p>
            <a:pPr>
              <a:spcBef>
                <a:spcPct val="50000"/>
              </a:spcBef>
            </a:pPr>
            <a:r>
              <a:rPr lang="en-AU" sz="900" b="1" dirty="0">
                <a:solidFill>
                  <a:srgbClr val="660066"/>
                </a:solidFill>
                <a:latin typeface="Tahoma" pitchFamily="34" charset="0"/>
              </a:rPr>
              <a:t>3. Principles of training programme design</a:t>
            </a:r>
          </a:p>
        </p:txBody>
      </p:sp>
      <p:pic>
        <p:nvPicPr>
          <p:cNvPr id="87062" name="Picture 24" descr="kids%20stretching"/>
          <p:cNvPicPr>
            <a:picLocks noChangeAspect="1" noChangeArrowheads="1"/>
          </p:cNvPicPr>
          <p:nvPr/>
        </p:nvPicPr>
        <p:blipFill>
          <a:blip r:embed="rId5"/>
          <a:srcRect/>
          <a:stretch>
            <a:fillRect/>
          </a:stretch>
        </p:blipFill>
        <p:spPr bwMode="auto">
          <a:xfrm>
            <a:off x="5232400" y="4652964"/>
            <a:ext cx="2160588" cy="1870075"/>
          </a:xfrm>
          <a:prstGeom prst="rect">
            <a:avLst/>
          </a:prstGeom>
          <a:noFill/>
          <a:ln w="9525">
            <a:noFill/>
            <a:miter lim="800000"/>
            <a:headEnd/>
            <a:tailEnd/>
          </a:ln>
        </p:spPr>
      </p:pic>
    </p:spTree>
    <p:extLst>
      <p:ext uri="{BB962C8B-B14F-4D97-AF65-F5344CB8AC3E}">
        <p14:creationId xmlns:p14="http://schemas.microsoft.com/office/powerpoint/2010/main" val="129485051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Text Box 2"/>
          <p:cNvSpPr txBox="1">
            <a:spLocks noChangeArrowheads="1"/>
          </p:cNvSpPr>
          <p:nvPr/>
        </p:nvSpPr>
        <p:spPr bwMode="auto">
          <a:xfrm>
            <a:off x="152400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dirty="0">
              <a:solidFill>
                <a:schemeClr val="accent2"/>
              </a:solidFill>
              <a:latin typeface="Tahoma" pitchFamily="34" charset="0"/>
            </a:endParaRPr>
          </a:p>
          <a:p>
            <a:pPr>
              <a:lnSpc>
                <a:spcPct val="75000"/>
              </a:lnSpc>
              <a:spcBef>
                <a:spcPct val="50000"/>
              </a:spcBef>
            </a:pPr>
            <a:r>
              <a:rPr lang="en-AU" sz="1100" b="1" dirty="0">
                <a:solidFill>
                  <a:srgbClr val="00FF00"/>
                </a:solidFill>
                <a:latin typeface="Tahoma" pitchFamily="34" charset="0"/>
              </a:rPr>
              <a:t>IB</a:t>
            </a:r>
          </a:p>
          <a:p>
            <a:pPr>
              <a:lnSpc>
                <a:spcPct val="75000"/>
              </a:lnSpc>
              <a:spcBef>
                <a:spcPct val="50000"/>
              </a:spcBef>
            </a:pPr>
            <a:r>
              <a:rPr lang="en-AU" sz="1100" b="1" dirty="0">
                <a:solidFill>
                  <a:srgbClr val="00FF00"/>
                </a:solidFill>
                <a:latin typeface="Tahoma" pitchFamily="34" charset="0"/>
              </a:rPr>
              <a:t>Sports, exercise and health science</a:t>
            </a:r>
          </a:p>
          <a:p>
            <a:pPr>
              <a:lnSpc>
                <a:spcPct val="75000"/>
              </a:lnSpc>
              <a:spcBef>
                <a:spcPct val="50000"/>
              </a:spcBef>
            </a:pPr>
            <a:endParaRPr lang="en-AU" sz="600" b="1" dirty="0">
              <a:solidFill>
                <a:srgbClr val="00FF00"/>
              </a:solidFill>
              <a:latin typeface="Tahoma" pitchFamily="34" charset="0"/>
            </a:endParaRPr>
          </a:p>
          <a:p>
            <a:pPr>
              <a:lnSpc>
                <a:spcPct val="75000"/>
              </a:lnSpc>
              <a:spcBef>
                <a:spcPct val="50000"/>
              </a:spcBef>
            </a:pPr>
            <a:endParaRPr lang="en-AU" sz="800" b="1" dirty="0">
              <a:solidFill>
                <a:schemeClr val="accent2"/>
              </a:solidFill>
              <a:latin typeface="Tahoma" pitchFamily="34" charset="0"/>
            </a:endParaRPr>
          </a:p>
        </p:txBody>
      </p:sp>
      <p:sp>
        <p:nvSpPr>
          <p:cNvPr id="89090" name="Line 3"/>
          <p:cNvSpPr>
            <a:spLocks noChangeShapeType="1"/>
          </p:cNvSpPr>
          <p:nvPr/>
        </p:nvSpPr>
        <p:spPr bwMode="auto">
          <a:xfrm>
            <a:off x="2743200" y="0"/>
            <a:ext cx="0" cy="6858000"/>
          </a:xfrm>
          <a:prstGeom prst="line">
            <a:avLst/>
          </a:prstGeom>
          <a:noFill/>
          <a:ln w="3175">
            <a:solidFill>
              <a:srgbClr val="FF00FF"/>
            </a:solidFill>
            <a:round/>
            <a:headEnd/>
            <a:tailEnd/>
          </a:ln>
        </p:spPr>
        <p:txBody>
          <a:bodyPr/>
          <a:lstStyle/>
          <a:p>
            <a:endParaRPr lang="en-US" dirty="0"/>
          </a:p>
        </p:txBody>
      </p:sp>
      <p:sp>
        <p:nvSpPr>
          <p:cNvPr id="89091" name="Line 4"/>
          <p:cNvSpPr>
            <a:spLocks noChangeShapeType="1"/>
          </p:cNvSpPr>
          <p:nvPr/>
        </p:nvSpPr>
        <p:spPr bwMode="auto">
          <a:xfrm>
            <a:off x="1600200" y="1447800"/>
            <a:ext cx="990600" cy="0"/>
          </a:xfrm>
          <a:prstGeom prst="line">
            <a:avLst/>
          </a:prstGeom>
          <a:noFill/>
          <a:ln w="25400">
            <a:solidFill>
              <a:srgbClr val="FF00FF"/>
            </a:solidFill>
            <a:round/>
            <a:headEnd/>
            <a:tailEnd/>
          </a:ln>
        </p:spPr>
        <p:txBody>
          <a:bodyPr/>
          <a:lstStyle/>
          <a:p>
            <a:endParaRPr lang="en-US" dirty="0"/>
          </a:p>
        </p:txBody>
      </p:sp>
      <p:sp>
        <p:nvSpPr>
          <p:cNvPr id="89092" name="Line 5"/>
          <p:cNvSpPr>
            <a:spLocks noChangeShapeType="1"/>
          </p:cNvSpPr>
          <p:nvPr/>
        </p:nvSpPr>
        <p:spPr bwMode="auto">
          <a:xfrm>
            <a:off x="1600200" y="2362200"/>
            <a:ext cx="990600" cy="0"/>
          </a:xfrm>
          <a:prstGeom prst="line">
            <a:avLst/>
          </a:prstGeom>
          <a:noFill/>
          <a:ln w="25400">
            <a:solidFill>
              <a:srgbClr val="FF00FF"/>
            </a:solidFill>
            <a:round/>
            <a:headEnd/>
            <a:tailEnd/>
          </a:ln>
        </p:spPr>
        <p:txBody>
          <a:bodyPr/>
          <a:lstStyle/>
          <a:p>
            <a:endParaRPr lang="en-US" dirty="0"/>
          </a:p>
        </p:txBody>
      </p:sp>
      <p:sp>
        <p:nvSpPr>
          <p:cNvPr id="89093" name="Text Box 6"/>
          <p:cNvSpPr txBox="1">
            <a:spLocks noChangeArrowheads="1"/>
          </p:cNvSpPr>
          <p:nvPr/>
        </p:nvSpPr>
        <p:spPr bwMode="auto">
          <a:xfrm>
            <a:off x="1524000" y="2727326"/>
            <a:ext cx="1219200" cy="244475"/>
          </a:xfrm>
          <a:prstGeom prst="rect">
            <a:avLst/>
          </a:prstGeom>
          <a:noFill/>
          <a:ln w="3175">
            <a:noFill/>
            <a:miter lim="800000"/>
            <a:headEnd/>
            <a:tailEnd/>
          </a:ln>
        </p:spPr>
        <p:txBody>
          <a:bodyPr>
            <a:spAutoFit/>
          </a:bodyPr>
          <a:lstStyle/>
          <a:p>
            <a:pPr>
              <a:spcBef>
                <a:spcPct val="50000"/>
              </a:spcBef>
            </a:pPr>
            <a:r>
              <a:rPr lang="en-AU" sz="1000" b="1" dirty="0">
                <a:solidFill>
                  <a:srgbClr val="660066"/>
                </a:solidFill>
                <a:latin typeface="Tahoma" pitchFamily="34" charset="0"/>
              </a:rPr>
              <a:t>Sub-topics</a:t>
            </a:r>
          </a:p>
        </p:txBody>
      </p:sp>
      <p:sp>
        <p:nvSpPr>
          <p:cNvPr id="89094" name="Line 8"/>
          <p:cNvSpPr>
            <a:spLocks noChangeShapeType="1"/>
          </p:cNvSpPr>
          <p:nvPr/>
        </p:nvSpPr>
        <p:spPr bwMode="auto">
          <a:xfrm>
            <a:off x="1600200" y="2667000"/>
            <a:ext cx="990600" cy="0"/>
          </a:xfrm>
          <a:prstGeom prst="line">
            <a:avLst/>
          </a:prstGeom>
          <a:noFill/>
          <a:ln w="25400">
            <a:solidFill>
              <a:srgbClr val="FF00FF"/>
            </a:solidFill>
            <a:round/>
            <a:headEnd/>
            <a:tailEnd/>
          </a:ln>
        </p:spPr>
        <p:txBody>
          <a:bodyPr/>
          <a:lstStyle/>
          <a:p>
            <a:endParaRPr lang="en-US" dirty="0"/>
          </a:p>
        </p:txBody>
      </p:sp>
      <p:sp>
        <p:nvSpPr>
          <p:cNvPr id="89095" name="Line 9"/>
          <p:cNvSpPr>
            <a:spLocks noChangeShapeType="1"/>
          </p:cNvSpPr>
          <p:nvPr/>
        </p:nvSpPr>
        <p:spPr bwMode="auto">
          <a:xfrm>
            <a:off x="1600200" y="3200400"/>
            <a:ext cx="990600" cy="0"/>
          </a:xfrm>
          <a:prstGeom prst="line">
            <a:avLst/>
          </a:prstGeom>
          <a:noFill/>
          <a:ln w="25400">
            <a:solidFill>
              <a:srgbClr val="FF00FF"/>
            </a:solidFill>
            <a:round/>
            <a:headEnd/>
            <a:tailEnd/>
          </a:ln>
        </p:spPr>
        <p:txBody>
          <a:bodyPr/>
          <a:lstStyle/>
          <a:p>
            <a:endParaRPr lang="en-US" dirty="0"/>
          </a:p>
        </p:txBody>
      </p:sp>
      <p:sp>
        <p:nvSpPr>
          <p:cNvPr id="89096" name="Line 12"/>
          <p:cNvSpPr>
            <a:spLocks noChangeShapeType="1"/>
          </p:cNvSpPr>
          <p:nvPr/>
        </p:nvSpPr>
        <p:spPr bwMode="auto">
          <a:xfrm flipV="1">
            <a:off x="1524000" y="1295400"/>
            <a:ext cx="9144000" cy="0"/>
          </a:xfrm>
          <a:prstGeom prst="line">
            <a:avLst/>
          </a:prstGeom>
          <a:noFill/>
          <a:ln w="3175">
            <a:solidFill>
              <a:srgbClr val="FF00FF"/>
            </a:solidFill>
            <a:round/>
            <a:headEnd/>
            <a:tailEnd/>
          </a:ln>
        </p:spPr>
        <p:txBody>
          <a:bodyPr/>
          <a:lstStyle/>
          <a:p>
            <a:endParaRPr lang="en-US" dirty="0"/>
          </a:p>
        </p:txBody>
      </p:sp>
      <p:sp>
        <p:nvSpPr>
          <p:cNvPr id="89097" name="Line 13"/>
          <p:cNvSpPr>
            <a:spLocks noChangeShapeType="1"/>
          </p:cNvSpPr>
          <p:nvPr/>
        </p:nvSpPr>
        <p:spPr bwMode="auto">
          <a:xfrm>
            <a:off x="1600200" y="1143000"/>
            <a:ext cx="990600" cy="0"/>
          </a:xfrm>
          <a:prstGeom prst="line">
            <a:avLst/>
          </a:prstGeom>
          <a:noFill/>
          <a:ln w="25400">
            <a:solidFill>
              <a:srgbClr val="FF00FF"/>
            </a:solidFill>
            <a:round/>
            <a:headEnd/>
            <a:tailEnd/>
          </a:ln>
        </p:spPr>
        <p:txBody>
          <a:bodyPr/>
          <a:lstStyle/>
          <a:p>
            <a:endParaRPr lang="en-US" dirty="0"/>
          </a:p>
        </p:txBody>
      </p:sp>
      <p:sp>
        <p:nvSpPr>
          <p:cNvPr id="89098" name="Line 14"/>
          <p:cNvSpPr>
            <a:spLocks noChangeShapeType="1"/>
          </p:cNvSpPr>
          <p:nvPr/>
        </p:nvSpPr>
        <p:spPr bwMode="auto">
          <a:xfrm>
            <a:off x="1600200" y="152400"/>
            <a:ext cx="990600" cy="0"/>
          </a:xfrm>
          <a:prstGeom prst="line">
            <a:avLst/>
          </a:prstGeom>
          <a:noFill/>
          <a:ln w="25400">
            <a:solidFill>
              <a:srgbClr val="FF00FF"/>
            </a:solidFill>
            <a:round/>
            <a:headEnd/>
            <a:tailEnd/>
          </a:ln>
        </p:spPr>
        <p:txBody>
          <a:bodyPr/>
          <a:lstStyle/>
          <a:p>
            <a:endParaRPr lang="en-US" dirty="0"/>
          </a:p>
        </p:txBody>
      </p:sp>
      <p:sp>
        <p:nvSpPr>
          <p:cNvPr id="89099" name="Text Box 15"/>
          <p:cNvSpPr txBox="1">
            <a:spLocks noChangeArrowheads="1"/>
          </p:cNvSpPr>
          <p:nvPr/>
        </p:nvSpPr>
        <p:spPr bwMode="auto">
          <a:xfrm>
            <a:off x="2743200" y="395289"/>
            <a:ext cx="7772400" cy="954087"/>
          </a:xfrm>
          <a:prstGeom prst="rect">
            <a:avLst/>
          </a:prstGeom>
          <a:noFill/>
          <a:ln w="9525">
            <a:noFill/>
            <a:miter lim="800000"/>
            <a:headEnd/>
            <a:tailEnd/>
          </a:ln>
        </p:spPr>
        <p:txBody>
          <a:bodyPr>
            <a:spAutoFit/>
          </a:bodyPr>
          <a:lstStyle/>
          <a:p>
            <a:pPr algn="r">
              <a:spcBef>
                <a:spcPct val="50000"/>
              </a:spcBef>
            </a:pPr>
            <a:r>
              <a:rPr lang="en-AU" sz="2800" b="1" dirty="0">
                <a:solidFill>
                  <a:srgbClr val="660066"/>
                </a:solidFill>
                <a:latin typeface="Tahoma" pitchFamily="34" charset="0"/>
              </a:rPr>
              <a:t>Measurement &amp; evaluation of human performance</a:t>
            </a:r>
          </a:p>
        </p:txBody>
      </p:sp>
      <p:sp>
        <p:nvSpPr>
          <p:cNvPr id="89100" name="Text Box 16"/>
          <p:cNvSpPr txBox="1">
            <a:spLocks noChangeArrowheads="1"/>
          </p:cNvSpPr>
          <p:nvPr/>
        </p:nvSpPr>
        <p:spPr bwMode="auto">
          <a:xfrm>
            <a:off x="3048000" y="1341438"/>
            <a:ext cx="7467600" cy="1066800"/>
          </a:xfrm>
          <a:prstGeom prst="rect">
            <a:avLst/>
          </a:prstGeom>
          <a:noFill/>
          <a:ln w="9525">
            <a:noFill/>
            <a:miter lim="800000"/>
            <a:headEnd/>
            <a:tailEnd/>
          </a:ln>
        </p:spPr>
        <p:txBody>
          <a:bodyPr>
            <a:spAutoFit/>
          </a:bodyPr>
          <a:lstStyle/>
          <a:p>
            <a:pPr>
              <a:spcBef>
                <a:spcPct val="50000"/>
              </a:spcBef>
            </a:pPr>
            <a:r>
              <a:rPr lang="en-AU" sz="3200" dirty="0" smtClean="0">
                <a:solidFill>
                  <a:srgbClr val="660066"/>
                </a:solidFill>
                <a:latin typeface="Tahoma" pitchFamily="34" charset="0"/>
              </a:rPr>
              <a:t>6.4.1 </a:t>
            </a:r>
            <a:r>
              <a:rPr lang="en-AU" sz="3200" dirty="0">
                <a:solidFill>
                  <a:srgbClr val="660066"/>
                </a:solidFill>
                <a:latin typeface="Tahoma" pitchFamily="34" charset="0"/>
              </a:rPr>
              <a:t>Describe the essential elements of a general training programme</a:t>
            </a:r>
          </a:p>
        </p:txBody>
      </p:sp>
      <p:sp>
        <p:nvSpPr>
          <p:cNvPr id="89101" name="Line 17"/>
          <p:cNvSpPr>
            <a:spLocks noChangeShapeType="1"/>
          </p:cNvSpPr>
          <p:nvPr/>
        </p:nvSpPr>
        <p:spPr bwMode="auto">
          <a:xfrm>
            <a:off x="1524000" y="2514600"/>
            <a:ext cx="5181600" cy="0"/>
          </a:xfrm>
          <a:prstGeom prst="line">
            <a:avLst/>
          </a:prstGeom>
          <a:noFill/>
          <a:ln w="3175">
            <a:solidFill>
              <a:srgbClr val="FF00FF"/>
            </a:solidFill>
            <a:round/>
            <a:headEnd/>
            <a:tailEnd/>
          </a:ln>
        </p:spPr>
        <p:txBody>
          <a:bodyPr/>
          <a:lstStyle/>
          <a:p>
            <a:endParaRPr lang="en-US" dirty="0"/>
          </a:p>
        </p:txBody>
      </p:sp>
      <p:sp>
        <p:nvSpPr>
          <p:cNvPr id="89102" name="Rectangle 18"/>
          <p:cNvSpPr>
            <a:spLocks noChangeArrowheads="1"/>
          </p:cNvSpPr>
          <p:nvPr/>
        </p:nvSpPr>
        <p:spPr bwMode="auto">
          <a:xfrm>
            <a:off x="4943475" y="1870075"/>
            <a:ext cx="9144000" cy="369332"/>
          </a:xfrm>
          <a:prstGeom prst="rect">
            <a:avLst/>
          </a:prstGeom>
          <a:noFill/>
          <a:ln w="9525">
            <a:noFill/>
            <a:miter lim="800000"/>
            <a:headEnd/>
            <a:tailEnd/>
          </a:ln>
        </p:spPr>
        <p:txBody>
          <a:bodyPr>
            <a:spAutoFit/>
          </a:bodyPr>
          <a:lstStyle/>
          <a:p>
            <a:endParaRPr lang="en-US" dirty="0"/>
          </a:p>
        </p:txBody>
      </p:sp>
      <p:sp>
        <p:nvSpPr>
          <p:cNvPr id="89103" name="Text Box 19">
            <a:hlinkClick r:id="rId3" action="ppaction://hlinksldjump" tooltip="'Click' here"/>
          </p:cNvPr>
          <p:cNvSpPr txBox="1">
            <a:spLocks noChangeArrowheads="1"/>
          </p:cNvSpPr>
          <p:nvPr/>
        </p:nvSpPr>
        <p:spPr bwMode="auto">
          <a:xfrm>
            <a:off x="1524000" y="1295401"/>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Topic 6</a:t>
            </a:r>
          </a:p>
          <a:p>
            <a:pPr>
              <a:lnSpc>
                <a:spcPct val="72000"/>
              </a:lnSpc>
              <a:spcBef>
                <a:spcPct val="50000"/>
              </a:spcBef>
            </a:pPr>
            <a:r>
              <a:rPr lang="en-AU" sz="1100" b="1" dirty="0">
                <a:solidFill>
                  <a:srgbClr val="660066"/>
                </a:solidFill>
                <a:latin typeface="Tahoma" pitchFamily="34" charset="0"/>
              </a:rPr>
              <a:t>Measurement</a:t>
            </a:r>
          </a:p>
          <a:p>
            <a:pPr>
              <a:lnSpc>
                <a:spcPct val="72000"/>
              </a:lnSpc>
              <a:spcBef>
                <a:spcPct val="50000"/>
              </a:spcBef>
            </a:pP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89104" name="Line 20"/>
          <p:cNvSpPr>
            <a:spLocks noChangeShapeType="1"/>
          </p:cNvSpPr>
          <p:nvPr/>
        </p:nvSpPr>
        <p:spPr bwMode="auto">
          <a:xfrm>
            <a:off x="1600200" y="2362200"/>
            <a:ext cx="990600" cy="0"/>
          </a:xfrm>
          <a:prstGeom prst="line">
            <a:avLst/>
          </a:prstGeom>
          <a:noFill/>
          <a:ln w="25400">
            <a:solidFill>
              <a:srgbClr val="FF00FF"/>
            </a:solidFill>
            <a:round/>
            <a:headEnd/>
            <a:tailEnd/>
          </a:ln>
        </p:spPr>
        <p:txBody>
          <a:bodyPr/>
          <a:lstStyle/>
          <a:p>
            <a:endParaRPr lang="en-US" dirty="0"/>
          </a:p>
        </p:txBody>
      </p:sp>
      <p:sp>
        <p:nvSpPr>
          <p:cNvPr id="89105" name="Line 21"/>
          <p:cNvSpPr>
            <a:spLocks noChangeShapeType="1"/>
          </p:cNvSpPr>
          <p:nvPr/>
        </p:nvSpPr>
        <p:spPr bwMode="auto">
          <a:xfrm>
            <a:off x="1600200" y="1447800"/>
            <a:ext cx="990600" cy="0"/>
          </a:xfrm>
          <a:prstGeom prst="line">
            <a:avLst/>
          </a:prstGeom>
          <a:noFill/>
          <a:ln w="25400">
            <a:solidFill>
              <a:srgbClr val="FF00FF"/>
            </a:solidFill>
            <a:round/>
            <a:headEnd/>
            <a:tailEnd/>
          </a:ln>
        </p:spPr>
        <p:txBody>
          <a:bodyPr/>
          <a:lstStyle/>
          <a:p>
            <a:endParaRPr lang="en-US" dirty="0"/>
          </a:p>
        </p:txBody>
      </p:sp>
      <p:sp>
        <p:nvSpPr>
          <p:cNvPr id="89106" name="Rectangle 24">
            <a:hlinkClick r:id="rId4" action="ppaction://hlinksldjump" tooltip="Click here to go to this dot point"/>
          </p:cNvPr>
          <p:cNvSpPr>
            <a:spLocks noChangeArrowheads="1"/>
          </p:cNvSpPr>
          <p:nvPr/>
        </p:nvSpPr>
        <p:spPr bwMode="auto">
          <a:xfrm>
            <a:off x="2809875" y="2571750"/>
            <a:ext cx="7239000" cy="46038"/>
          </a:xfrm>
          <a:prstGeom prst="rect">
            <a:avLst/>
          </a:prstGeom>
          <a:noFill/>
          <a:ln w="9525">
            <a:noFill/>
            <a:miter lim="800000"/>
            <a:headEnd/>
            <a:tailEnd/>
          </a:ln>
        </p:spPr>
        <p:txBody>
          <a:bodyPr/>
          <a:lstStyle/>
          <a:p>
            <a:pPr marL="742950" lvl="1" indent="-285750">
              <a:lnSpc>
                <a:spcPct val="95000"/>
              </a:lnSpc>
              <a:spcBef>
                <a:spcPct val="20000"/>
              </a:spcBef>
              <a:buClr>
                <a:srgbClr val="00FF00"/>
              </a:buClr>
              <a:buSzPct val="65000"/>
              <a:buFontTx/>
              <a:buChar char="•"/>
            </a:pPr>
            <a:r>
              <a:rPr lang="en-US" sz="2000" dirty="0">
                <a:solidFill>
                  <a:srgbClr val="660066"/>
                </a:solidFill>
                <a:latin typeface="Tahoma" pitchFamily="34" charset="0"/>
                <a:cs typeface="Times New Roman" pitchFamily="18" charset="0"/>
              </a:rPr>
              <a:t>Release of adrenaline: increased speed of oxygen delivery to the muscles.</a:t>
            </a:r>
          </a:p>
          <a:p>
            <a:pPr marL="742950" lvl="1" indent="-285750">
              <a:lnSpc>
                <a:spcPct val="95000"/>
              </a:lnSpc>
              <a:spcBef>
                <a:spcPct val="20000"/>
              </a:spcBef>
              <a:buClr>
                <a:srgbClr val="00FF00"/>
              </a:buClr>
              <a:buSzPct val="65000"/>
              <a:buFontTx/>
              <a:buChar char="•"/>
            </a:pPr>
            <a:r>
              <a:rPr lang="en-US" sz="2000" dirty="0">
                <a:solidFill>
                  <a:srgbClr val="660066"/>
                </a:solidFill>
                <a:latin typeface="Tahoma" pitchFamily="34" charset="0"/>
                <a:cs typeface="Times New Roman" pitchFamily="18" charset="0"/>
              </a:rPr>
              <a:t>Decreased viscosity of blood due to increase in muscle temperature.</a:t>
            </a:r>
          </a:p>
          <a:p>
            <a:pPr marL="742950" lvl="1" indent="-285750">
              <a:lnSpc>
                <a:spcPct val="95000"/>
              </a:lnSpc>
              <a:spcBef>
                <a:spcPct val="20000"/>
              </a:spcBef>
              <a:buClr>
                <a:srgbClr val="00FF00"/>
              </a:buClr>
              <a:buSzPct val="65000"/>
              <a:buFontTx/>
              <a:buChar char="•"/>
            </a:pPr>
            <a:r>
              <a:rPr lang="en-US" sz="2000" dirty="0">
                <a:solidFill>
                  <a:srgbClr val="660066"/>
                </a:solidFill>
                <a:latin typeface="Tahoma" pitchFamily="34" charset="0"/>
                <a:cs typeface="Times New Roman" pitchFamily="18" charset="0"/>
              </a:rPr>
              <a:t>Increased muscle temperatures which will facilitate enzyme activity and subsequent increased muscle metabolism leading to breakdown of glycogen.</a:t>
            </a:r>
          </a:p>
          <a:p>
            <a:pPr marL="742950" lvl="1" indent="-285750">
              <a:lnSpc>
                <a:spcPct val="95000"/>
              </a:lnSpc>
              <a:spcBef>
                <a:spcPct val="20000"/>
              </a:spcBef>
              <a:buClr>
                <a:srgbClr val="00FF00"/>
              </a:buClr>
              <a:buSzPct val="65000"/>
              <a:buFontTx/>
              <a:buChar char="•"/>
            </a:pPr>
            <a:r>
              <a:rPr lang="en-US" sz="2000" dirty="0">
                <a:solidFill>
                  <a:srgbClr val="660066"/>
                </a:solidFill>
                <a:latin typeface="Tahoma" pitchFamily="34" charset="0"/>
                <a:cs typeface="Times New Roman" pitchFamily="18" charset="0"/>
              </a:rPr>
              <a:t>Increased temperature leading to greater extensibility and elasticity of muscle fibres.</a:t>
            </a:r>
          </a:p>
          <a:p>
            <a:pPr marL="742950" lvl="1" indent="-285750">
              <a:lnSpc>
                <a:spcPct val="95000"/>
              </a:lnSpc>
              <a:spcBef>
                <a:spcPct val="20000"/>
              </a:spcBef>
              <a:buClr>
                <a:srgbClr val="00FF00"/>
              </a:buClr>
              <a:buSzPct val="65000"/>
              <a:buFontTx/>
              <a:buChar char="•"/>
            </a:pPr>
            <a:r>
              <a:rPr lang="en-US" sz="2000" dirty="0">
                <a:solidFill>
                  <a:srgbClr val="660066"/>
                </a:solidFill>
                <a:latin typeface="Tahoma" pitchFamily="34" charset="0"/>
                <a:cs typeface="Times New Roman" pitchFamily="18" charset="0"/>
              </a:rPr>
              <a:t>Increase speed of nerve impulse conduction.</a:t>
            </a:r>
          </a:p>
          <a:p>
            <a:pPr marL="742950" lvl="1" indent="-285750">
              <a:lnSpc>
                <a:spcPct val="95000"/>
              </a:lnSpc>
              <a:spcBef>
                <a:spcPct val="20000"/>
              </a:spcBef>
              <a:buClr>
                <a:srgbClr val="00FF00"/>
              </a:buClr>
              <a:buSzPct val="65000"/>
              <a:buFontTx/>
              <a:buChar char="•"/>
            </a:pPr>
            <a:r>
              <a:rPr lang="en-US" sz="2000" dirty="0">
                <a:solidFill>
                  <a:srgbClr val="660066"/>
                </a:solidFill>
                <a:latin typeface="Tahoma" pitchFamily="34" charset="0"/>
                <a:cs typeface="Times New Roman" pitchFamily="18" charset="0"/>
              </a:rPr>
              <a:t>Increase production of synovial fluid, improving efficiency of joints.</a:t>
            </a:r>
          </a:p>
          <a:p>
            <a:pPr marL="1600200" lvl="3" indent="-228600" algn="r">
              <a:lnSpc>
                <a:spcPct val="95000"/>
              </a:lnSpc>
              <a:spcBef>
                <a:spcPct val="20000"/>
              </a:spcBef>
              <a:buClr>
                <a:srgbClr val="00FF00"/>
              </a:buClr>
              <a:buSzPct val="65000"/>
              <a:buFontTx/>
              <a:buChar char="•"/>
            </a:pPr>
            <a:endParaRPr lang="en-US" sz="800" dirty="0">
              <a:solidFill>
                <a:srgbClr val="660066"/>
              </a:solidFill>
              <a:latin typeface="Tahoma" pitchFamily="34" charset="0"/>
              <a:cs typeface="Times New Roman" pitchFamily="18" charset="0"/>
            </a:endParaRPr>
          </a:p>
          <a:p>
            <a:pPr marL="1600200" lvl="3" indent="-228600" algn="r">
              <a:lnSpc>
                <a:spcPct val="95000"/>
              </a:lnSpc>
              <a:spcBef>
                <a:spcPct val="20000"/>
              </a:spcBef>
              <a:buClr>
                <a:srgbClr val="00FF00"/>
              </a:buClr>
              <a:buSzPct val="65000"/>
              <a:buFontTx/>
              <a:buChar char="•"/>
            </a:pPr>
            <a:r>
              <a:rPr lang="en-US" sz="800" dirty="0">
                <a:solidFill>
                  <a:srgbClr val="660066"/>
                </a:solidFill>
                <a:latin typeface="Tahoma" pitchFamily="34" charset="0"/>
                <a:cs typeface="Times New Roman" pitchFamily="18" charset="0"/>
              </a:rPr>
              <a:t>Wesson et.al 2005</a:t>
            </a:r>
          </a:p>
          <a:p>
            <a:pPr marL="742950" lvl="1" indent="-285750">
              <a:lnSpc>
                <a:spcPct val="95000"/>
              </a:lnSpc>
              <a:spcBef>
                <a:spcPct val="20000"/>
              </a:spcBef>
              <a:buClr>
                <a:srgbClr val="00FF00"/>
              </a:buClr>
              <a:buSzPct val="65000"/>
            </a:pPr>
            <a:endParaRPr lang="en-US" dirty="0">
              <a:solidFill>
                <a:srgbClr val="660066"/>
              </a:solidFill>
              <a:latin typeface="Tahoma" pitchFamily="34" charset="0"/>
              <a:cs typeface="Times New Roman" pitchFamily="18" charset="0"/>
            </a:endParaRPr>
          </a:p>
          <a:p>
            <a:pPr marL="1143000" lvl="2" indent="-228600">
              <a:lnSpc>
                <a:spcPct val="95000"/>
              </a:lnSpc>
              <a:spcBef>
                <a:spcPct val="20000"/>
              </a:spcBef>
              <a:buClr>
                <a:srgbClr val="00FF00"/>
              </a:buClr>
              <a:buSzPct val="65000"/>
            </a:pPr>
            <a:endParaRPr lang="en-US" dirty="0">
              <a:solidFill>
                <a:srgbClr val="660066"/>
              </a:solidFill>
              <a:latin typeface="Tahoma" pitchFamily="34" charset="0"/>
              <a:cs typeface="Times New Roman" pitchFamily="18" charset="0"/>
            </a:endParaRPr>
          </a:p>
          <a:p>
            <a:pPr marL="742950" lvl="1" indent="-285750">
              <a:lnSpc>
                <a:spcPct val="95000"/>
              </a:lnSpc>
              <a:spcBef>
                <a:spcPct val="20000"/>
              </a:spcBef>
              <a:buClr>
                <a:srgbClr val="00FF00"/>
              </a:buClr>
              <a:buSzPct val="65000"/>
              <a:buFontTx/>
              <a:buChar char="•"/>
            </a:pPr>
            <a:endParaRPr lang="en-US"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pPr>
            <a:endParaRPr lang="en-US" sz="8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buFont typeface="Arial" charset="0"/>
              <a:buChar char="•"/>
            </a:pPr>
            <a:endParaRPr lang="en-US" sz="800" i="1" dirty="0">
              <a:solidFill>
                <a:srgbClr val="660066"/>
              </a:solidFill>
              <a:latin typeface="Tahoma" pitchFamily="34" charset="0"/>
              <a:cs typeface="Times New Roman" pitchFamily="18" charset="0"/>
            </a:endParaRPr>
          </a:p>
        </p:txBody>
      </p:sp>
      <p:sp>
        <p:nvSpPr>
          <p:cNvPr id="89107" name="Rectangle 26"/>
          <p:cNvSpPr>
            <a:spLocks noChangeArrowheads="1"/>
          </p:cNvSpPr>
          <p:nvPr/>
        </p:nvSpPr>
        <p:spPr bwMode="auto">
          <a:xfrm>
            <a:off x="2782888" y="3573463"/>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dirty="0">
              <a:solidFill>
                <a:srgbClr val="660066"/>
              </a:solidFill>
              <a:latin typeface="Tahoma" pitchFamily="34" charset="0"/>
              <a:cs typeface="Times New Roman" pitchFamily="18" charset="0"/>
            </a:endParaRPr>
          </a:p>
        </p:txBody>
      </p:sp>
      <p:sp>
        <p:nvSpPr>
          <p:cNvPr id="89108" name="Text Box 43">
            <a:hlinkClick r:id="rId3" action="ppaction://hlinksldjump" tooltip="'Click' to go to this Critical Question"/>
          </p:cNvPr>
          <p:cNvSpPr txBox="1">
            <a:spLocks noChangeArrowheads="1"/>
          </p:cNvSpPr>
          <p:nvPr/>
        </p:nvSpPr>
        <p:spPr bwMode="auto">
          <a:xfrm>
            <a:off x="1524000" y="3351214"/>
            <a:ext cx="1219200" cy="369887"/>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1. Statistical Analysis</a:t>
            </a:r>
          </a:p>
        </p:txBody>
      </p:sp>
      <p:sp>
        <p:nvSpPr>
          <p:cNvPr id="89109" name="Text Box 44"/>
          <p:cNvSpPr txBox="1">
            <a:spLocks noChangeArrowheads="1"/>
          </p:cNvSpPr>
          <p:nvPr/>
        </p:nvSpPr>
        <p:spPr bwMode="auto">
          <a:xfrm>
            <a:off x="1524000" y="3960813"/>
            <a:ext cx="1219200" cy="1200150"/>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2. Components of fitness</a:t>
            </a:r>
          </a:p>
          <a:p>
            <a:pPr>
              <a:spcBef>
                <a:spcPct val="50000"/>
              </a:spcBef>
            </a:pPr>
            <a:endParaRPr lang="en-AU" sz="900" b="1" dirty="0">
              <a:solidFill>
                <a:srgbClr val="660066"/>
              </a:solidFill>
              <a:latin typeface="Tahoma" pitchFamily="34" charset="0"/>
            </a:endParaRPr>
          </a:p>
          <a:p>
            <a:pPr>
              <a:spcBef>
                <a:spcPct val="50000"/>
              </a:spcBef>
            </a:pPr>
            <a:r>
              <a:rPr lang="en-AU" sz="900" b="1" dirty="0">
                <a:solidFill>
                  <a:srgbClr val="660066"/>
                </a:solidFill>
                <a:latin typeface="Tahoma" pitchFamily="34" charset="0"/>
              </a:rPr>
              <a:t>3. Principles of training programme design</a:t>
            </a:r>
          </a:p>
        </p:txBody>
      </p:sp>
    </p:spTree>
    <p:extLst>
      <p:ext uri="{BB962C8B-B14F-4D97-AF65-F5344CB8AC3E}">
        <p14:creationId xmlns:p14="http://schemas.microsoft.com/office/powerpoint/2010/main" val="398695986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Text Box 2"/>
          <p:cNvSpPr txBox="1">
            <a:spLocks noChangeArrowheads="1"/>
          </p:cNvSpPr>
          <p:nvPr/>
        </p:nvSpPr>
        <p:spPr bwMode="auto">
          <a:xfrm>
            <a:off x="152400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dirty="0">
              <a:solidFill>
                <a:schemeClr val="accent2"/>
              </a:solidFill>
              <a:latin typeface="Tahoma" pitchFamily="34" charset="0"/>
            </a:endParaRPr>
          </a:p>
          <a:p>
            <a:pPr>
              <a:lnSpc>
                <a:spcPct val="75000"/>
              </a:lnSpc>
              <a:spcBef>
                <a:spcPct val="50000"/>
              </a:spcBef>
            </a:pPr>
            <a:r>
              <a:rPr lang="en-AU" sz="1100" b="1" dirty="0">
                <a:solidFill>
                  <a:srgbClr val="00FF00"/>
                </a:solidFill>
                <a:latin typeface="Tahoma" pitchFamily="34" charset="0"/>
              </a:rPr>
              <a:t>IB</a:t>
            </a:r>
          </a:p>
          <a:p>
            <a:pPr>
              <a:lnSpc>
                <a:spcPct val="75000"/>
              </a:lnSpc>
              <a:spcBef>
                <a:spcPct val="50000"/>
              </a:spcBef>
            </a:pPr>
            <a:r>
              <a:rPr lang="en-AU" sz="1100" b="1" dirty="0">
                <a:solidFill>
                  <a:srgbClr val="00FF00"/>
                </a:solidFill>
                <a:latin typeface="Tahoma" pitchFamily="34" charset="0"/>
              </a:rPr>
              <a:t>Sports, exercise and health science</a:t>
            </a:r>
          </a:p>
          <a:p>
            <a:pPr>
              <a:lnSpc>
                <a:spcPct val="75000"/>
              </a:lnSpc>
              <a:spcBef>
                <a:spcPct val="50000"/>
              </a:spcBef>
            </a:pPr>
            <a:endParaRPr lang="en-AU" sz="600" b="1" dirty="0">
              <a:solidFill>
                <a:srgbClr val="00FF00"/>
              </a:solidFill>
              <a:latin typeface="Tahoma" pitchFamily="34" charset="0"/>
            </a:endParaRPr>
          </a:p>
          <a:p>
            <a:pPr>
              <a:lnSpc>
                <a:spcPct val="75000"/>
              </a:lnSpc>
              <a:spcBef>
                <a:spcPct val="50000"/>
              </a:spcBef>
            </a:pPr>
            <a:endParaRPr lang="en-AU" sz="800" b="1" dirty="0">
              <a:solidFill>
                <a:schemeClr val="accent2"/>
              </a:solidFill>
              <a:latin typeface="Tahoma" pitchFamily="34" charset="0"/>
            </a:endParaRPr>
          </a:p>
        </p:txBody>
      </p:sp>
      <p:sp>
        <p:nvSpPr>
          <p:cNvPr id="91138" name="Line 3"/>
          <p:cNvSpPr>
            <a:spLocks noChangeShapeType="1"/>
          </p:cNvSpPr>
          <p:nvPr/>
        </p:nvSpPr>
        <p:spPr bwMode="auto">
          <a:xfrm>
            <a:off x="2743200" y="0"/>
            <a:ext cx="0" cy="6858000"/>
          </a:xfrm>
          <a:prstGeom prst="line">
            <a:avLst/>
          </a:prstGeom>
          <a:noFill/>
          <a:ln w="3175">
            <a:solidFill>
              <a:srgbClr val="FF00FF"/>
            </a:solidFill>
            <a:round/>
            <a:headEnd/>
            <a:tailEnd/>
          </a:ln>
        </p:spPr>
        <p:txBody>
          <a:bodyPr/>
          <a:lstStyle/>
          <a:p>
            <a:endParaRPr lang="en-US" dirty="0"/>
          </a:p>
        </p:txBody>
      </p:sp>
      <p:sp>
        <p:nvSpPr>
          <p:cNvPr id="91139" name="Line 4"/>
          <p:cNvSpPr>
            <a:spLocks noChangeShapeType="1"/>
          </p:cNvSpPr>
          <p:nvPr/>
        </p:nvSpPr>
        <p:spPr bwMode="auto">
          <a:xfrm>
            <a:off x="1600200" y="1447800"/>
            <a:ext cx="990600" cy="0"/>
          </a:xfrm>
          <a:prstGeom prst="line">
            <a:avLst/>
          </a:prstGeom>
          <a:noFill/>
          <a:ln w="25400">
            <a:solidFill>
              <a:srgbClr val="FF00FF"/>
            </a:solidFill>
            <a:round/>
            <a:headEnd/>
            <a:tailEnd/>
          </a:ln>
        </p:spPr>
        <p:txBody>
          <a:bodyPr/>
          <a:lstStyle/>
          <a:p>
            <a:endParaRPr lang="en-US" dirty="0"/>
          </a:p>
        </p:txBody>
      </p:sp>
      <p:sp>
        <p:nvSpPr>
          <p:cNvPr id="91140" name="Line 5"/>
          <p:cNvSpPr>
            <a:spLocks noChangeShapeType="1"/>
          </p:cNvSpPr>
          <p:nvPr/>
        </p:nvSpPr>
        <p:spPr bwMode="auto">
          <a:xfrm>
            <a:off x="1600200" y="2362200"/>
            <a:ext cx="990600" cy="0"/>
          </a:xfrm>
          <a:prstGeom prst="line">
            <a:avLst/>
          </a:prstGeom>
          <a:noFill/>
          <a:ln w="25400">
            <a:solidFill>
              <a:srgbClr val="FF00FF"/>
            </a:solidFill>
            <a:round/>
            <a:headEnd/>
            <a:tailEnd/>
          </a:ln>
        </p:spPr>
        <p:txBody>
          <a:bodyPr/>
          <a:lstStyle/>
          <a:p>
            <a:endParaRPr lang="en-US" dirty="0"/>
          </a:p>
        </p:txBody>
      </p:sp>
      <p:sp>
        <p:nvSpPr>
          <p:cNvPr id="91141" name="Text Box 6"/>
          <p:cNvSpPr txBox="1">
            <a:spLocks noChangeArrowheads="1"/>
          </p:cNvSpPr>
          <p:nvPr/>
        </p:nvSpPr>
        <p:spPr bwMode="auto">
          <a:xfrm>
            <a:off x="1524000" y="2727326"/>
            <a:ext cx="1219200" cy="244475"/>
          </a:xfrm>
          <a:prstGeom prst="rect">
            <a:avLst/>
          </a:prstGeom>
          <a:noFill/>
          <a:ln w="3175">
            <a:noFill/>
            <a:miter lim="800000"/>
            <a:headEnd/>
            <a:tailEnd/>
          </a:ln>
        </p:spPr>
        <p:txBody>
          <a:bodyPr>
            <a:spAutoFit/>
          </a:bodyPr>
          <a:lstStyle/>
          <a:p>
            <a:pPr>
              <a:spcBef>
                <a:spcPct val="50000"/>
              </a:spcBef>
            </a:pPr>
            <a:r>
              <a:rPr lang="en-AU" sz="1000" b="1" dirty="0">
                <a:solidFill>
                  <a:srgbClr val="660066"/>
                </a:solidFill>
                <a:latin typeface="Tahoma" pitchFamily="34" charset="0"/>
              </a:rPr>
              <a:t>Sub-topics</a:t>
            </a:r>
          </a:p>
        </p:txBody>
      </p:sp>
      <p:sp>
        <p:nvSpPr>
          <p:cNvPr id="91142" name="Line 8"/>
          <p:cNvSpPr>
            <a:spLocks noChangeShapeType="1"/>
          </p:cNvSpPr>
          <p:nvPr/>
        </p:nvSpPr>
        <p:spPr bwMode="auto">
          <a:xfrm>
            <a:off x="1600200" y="2667000"/>
            <a:ext cx="990600" cy="0"/>
          </a:xfrm>
          <a:prstGeom prst="line">
            <a:avLst/>
          </a:prstGeom>
          <a:noFill/>
          <a:ln w="25400">
            <a:solidFill>
              <a:srgbClr val="FF00FF"/>
            </a:solidFill>
            <a:round/>
            <a:headEnd/>
            <a:tailEnd/>
          </a:ln>
        </p:spPr>
        <p:txBody>
          <a:bodyPr/>
          <a:lstStyle/>
          <a:p>
            <a:endParaRPr lang="en-US" dirty="0"/>
          </a:p>
        </p:txBody>
      </p:sp>
      <p:sp>
        <p:nvSpPr>
          <p:cNvPr id="91143" name="Line 9"/>
          <p:cNvSpPr>
            <a:spLocks noChangeShapeType="1"/>
          </p:cNvSpPr>
          <p:nvPr/>
        </p:nvSpPr>
        <p:spPr bwMode="auto">
          <a:xfrm>
            <a:off x="1600200" y="3200400"/>
            <a:ext cx="990600" cy="0"/>
          </a:xfrm>
          <a:prstGeom prst="line">
            <a:avLst/>
          </a:prstGeom>
          <a:noFill/>
          <a:ln w="25400">
            <a:solidFill>
              <a:srgbClr val="FF00FF"/>
            </a:solidFill>
            <a:round/>
            <a:headEnd/>
            <a:tailEnd/>
          </a:ln>
        </p:spPr>
        <p:txBody>
          <a:bodyPr/>
          <a:lstStyle/>
          <a:p>
            <a:endParaRPr lang="en-US" dirty="0"/>
          </a:p>
        </p:txBody>
      </p:sp>
      <p:sp>
        <p:nvSpPr>
          <p:cNvPr id="91144" name="Line 12"/>
          <p:cNvSpPr>
            <a:spLocks noChangeShapeType="1"/>
          </p:cNvSpPr>
          <p:nvPr/>
        </p:nvSpPr>
        <p:spPr bwMode="auto">
          <a:xfrm flipV="1">
            <a:off x="1524000" y="1295400"/>
            <a:ext cx="9144000" cy="0"/>
          </a:xfrm>
          <a:prstGeom prst="line">
            <a:avLst/>
          </a:prstGeom>
          <a:noFill/>
          <a:ln w="3175">
            <a:solidFill>
              <a:srgbClr val="FF00FF"/>
            </a:solidFill>
            <a:round/>
            <a:headEnd/>
            <a:tailEnd/>
          </a:ln>
        </p:spPr>
        <p:txBody>
          <a:bodyPr/>
          <a:lstStyle/>
          <a:p>
            <a:endParaRPr lang="en-US" dirty="0"/>
          </a:p>
        </p:txBody>
      </p:sp>
      <p:sp>
        <p:nvSpPr>
          <p:cNvPr id="91145" name="Line 13"/>
          <p:cNvSpPr>
            <a:spLocks noChangeShapeType="1"/>
          </p:cNvSpPr>
          <p:nvPr/>
        </p:nvSpPr>
        <p:spPr bwMode="auto">
          <a:xfrm>
            <a:off x="1600200" y="1143000"/>
            <a:ext cx="990600" cy="0"/>
          </a:xfrm>
          <a:prstGeom prst="line">
            <a:avLst/>
          </a:prstGeom>
          <a:noFill/>
          <a:ln w="25400">
            <a:solidFill>
              <a:srgbClr val="FF00FF"/>
            </a:solidFill>
            <a:round/>
            <a:headEnd/>
            <a:tailEnd/>
          </a:ln>
        </p:spPr>
        <p:txBody>
          <a:bodyPr/>
          <a:lstStyle/>
          <a:p>
            <a:endParaRPr lang="en-US" dirty="0"/>
          </a:p>
        </p:txBody>
      </p:sp>
      <p:sp>
        <p:nvSpPr>
          <p:cNvPr id="91146" name="Line 14"/>
          <p:cNvSpPr>
            <a:spLocks noChangeShapeType="1"/>
          </p:cNvSpPr>
          <p:nvPr/>
        </p:nvSpPr>
        <p:spPr bwMode="auto">
          <a:xfrm>
            <a:off x="1600200" y="152400"/>
            <a:ext cx="990600" cy="0"/>
          </a:xfrm>
          <a:prstGeom prst="line">
            <a:avLst/>
          </a:prstGeom>
          <a:noFill/>
          <a:ln w="25400">
            <a:solidFill>
              <a:srgbClr val="FF00FF"/>
            </a:solidFill>
            <a:round/>
            <a:headEnd/>
            <a:tailEnd/>
          </a:ln>
        </p:spPr>
        <p:txBody>
          <a:bodyPr/>
          <a:lstStyle/>
          <a:p>
            <a:endParaRPr lang="en-US" dirty="0"/>
          </a:p>
        </p:txBody>
      </p:sp>
      <p:sp>
        <p:nvSpPr>
          <p:cNvPr id="91147" name="Text Box 15"/>
          <p:cNvSpPr txBox="1">
            <a:spLocks noChangeArrowheads="1"/>
          </p:cNvSpPr>
          <p:nvPr/>
        </p:nvSpPr>
        <p:spPr bwMode="auto">
          <a:xfrm>
            <a:off x="2743200" y="395289"/>
            <a:ext cx="7772400" cy="954087"/>
          </a:xfrm>
          <a:prstGeom prst="rect">
            <a:avLst/>
          </a:prstGeom>
          <a:noFill/>
          <a:ln w="9525">
            <a:noFill/>
            <a:miter lim="800000"/>
            <a:headEnd/>
            <a:tailEnd/>
          </a:ln>
        </p:spPr>
        <p:txBody>
          <a:bodyPr>
            <a:spAutoFit/>
          </a:bodyPr>
          <a:lstStyle/>
          <a:p>
            <a:pPr algn="r">
              <a:spcBef>
                <a:spcPct val="50000"/>
              </a:spcBef>
            </a:pPr>
            <a:r>
              <a:rPr lang="en-AU" sz="2800" b="1" dirty="0">
                <a:solidFill>
                  <a:srgbClr val="660066"/>
                </a:solidFill>
                <a:latin typeface="Tahoma" pitchFamily="34" charset="0"/>
              </a:rPr>
              <a:t>Measurement &amp; evaluation of human performance</a:t>
            </a:r>
          </a:p>
        </p:txBody>
      </p:sp>
      <p:sp>
        <p:nvSpPr>
          <p:cNvPr id="91148" name="Text Box 16"/>
          <p:cNvSpPr txBox="1">
            <a:spLocks noChangeArrowheads="1"/>
          </p:cNvSpPr>
          <p:nvPr/>
        </p:nvSpPr>
        <p:spPr bwMode="auto">
          <a:xfrm>
            <a:off x="3048000" y="1341438"/>
            <a:ext cx="7467600" cy="1066800"/>
          </a:xfrm>
          <a:prstGeom prst="rect">
            <a:avLst/>
          </a:prstGeom>
          <a:noFill/>
          <a:ln w="9525">
            <a:noFill/>
            <a:miter lim="800000"/>
            <a:headEnd/>
            <a:tailEnd/>
          </a:ln>
        </p:spPr>
        <p:txBody>
          <a:bodyPr>
            <a:spAutoFit/>
          </a:bodyPr>
          <a:lstStyle/>
          <a:p>
            <a:pPr>
              <a:spcBef>
                <a:spcPct val="50000"/>
              </a:spcBef>
            </a:pPr>
            <a:r>
              <a:rPr lang="en-AU" sz="3200" dirty="0" smtClean="0">
                <a:solidFill>
                  <a:srgbClr val="660066"/>
                </a:solidFill>
                <a:latin typeface="Tahoma" pitchFamily="34" charset="0"/>
              </a:rPr>
              <a:t>6.4.1 </a:t>
            </a:r>
            <a:r>
              <a:rPr lang="en-AU" sz="3200" dirty="0">
                <a:solidFill>
                  <a:srgbClr val="660066"/>
                </a:solidFill>
                <a:latin typeface="Tahoma" pitchFamily="34" charset="0"/>
              </a:rPr>
              <a:t>Describe the essential elements of a general training programme</a:t>
            </a:r>
          </a:p>
        </p:txBody>
      </p:sp>
      <p:sp>
        <p:nvSpPr>
          <p:cNvPr id="91149" name="Line 17"/>
          <p:cNvSpPr>
            <a:spLocks noChangeShapeType="1"/>
          </p:cNvSpPr>
          <p:nvPr/>
        </p:nvSpPr>
        <p:spPr bwMode="auto">
          <a:xfrm>
            <a:off x="1524000" y="2514600"/>
            <a:ext cx="5181600" cy="0"/>
          </a:xfrm>
          <a:prstGeom prst="line">
            <a:avLst/>
          </a:prstGeom>
          <a:noFill/>
          <a:ln w="3175">
            <a:solidFill>
              <a:srgbClr val="FF00FF"/>
            </a:solidFill>
            <a:round/>
            <a:headEnd/>
            <a:tailEnd/>
          </a:ln>
        </p:spPr>
        <p:txBody>
          <a:bodyPr/>
          <a:lstStyle/>
          <a:p>
            <a:endParaRPr lang="en-US" dirty="0"/>
          </a:p>
        </p:txBody>
      </p:sp>
      <p:sp>
        <p:nvSpPr>
          <p:cNvPr id="91150" name="Rectangle 18"/>
          <p:cNvSpPr>
            <a:spLocks noChangeArrowheads="1"/>
          </p:cNvSpPr>
          <p:nvPr/>
        </p:nvSpPr>
        <p:spPr bwMode="auto">
          <a:xfrm>
            <a:off x="4943475" y="1870075"/>
            <a:ext cx="9144000" cy="369332"/>
          </a:xfrm>
          <a:prstGeom prst="rect">
            <a:avLst/>
          </a:prstGeom>
          <a:noFill/>
          <a:ln w="9525">
            <a:noFill/>
            <a:miter lim="800000"/>
            <a:headEnd/>
            <a:tailEnd/>
          </a:ln>
        </p:spPr>
        <p:txBody>
          <a:bodyPr>
            <a:spAutoFit/>
          </a:bodyPr>
          <a:lstStyle/>
          <a:p>
            <a:endParaRPr lang="en-US" dirty="0"/>
          </a:p>
        </p:txBody>
      </p:sp>
      <p:sp>
        <p:nvSpPr>
          <p:cNvPr id="91151" name="Text Box 19">
            <a:hlinkClick r:id="rId3" action="ppaction://hlinksldjump" tooltip="'Click' here"/>
          </p:cNvPr>
          <p:cNvSpPr txBox="1">
            <a:spLocks noChangeArrowheads="1"/>
          </p:cNvSpPr>
          <p:nvPr/>
        </p:nvSpPr>
        <p:spPr bwMode="auto">
          <a:xfrm>
            <a:off x="1524000" y="1295401"/>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Topic 6</a:t>
            </a:r>
          </a:p>
          <a:p>
            <a:pPr>
              <a:lnSpc>
                <a:spcPct val="72000"/>
              </a:lnSpc>
              <a:spcBef>
                <a:spcPct val="50000"/>
              </a:spcBef>
            </a:pPr>
            <a:r>
              <a:rPr lang="en-AU" sz="1100" b="1" dirty="0">
                <a:solidFill>
                  <a:srgbClr val="660066"/>
                </a:solidFill>
                <a:latin typeface="Tahoma" pitchFamily="34" charset="0"/>
              </a:rPr>
              <a:t>Measurement</a:t>
            </a:r>
          </a:p>
          <a:p>
            <a:pPr>
              <a:lnSpc>
                <a:spcPct val="72000"/>
              </a:lnSpc>
              <a:spcBef>
                <a:spcPct val="50000"/>
              </a:spcBef>
            </a:pP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91152" name="Line 20"/>
          <p:cNvSpPr>
            <a:spLocks noChangeShapeType="1"/>
          </p:cNvSpPr>
          <p:nvPr/>
        </p:nvSpPr>
        <p:spPr bwMode="auto">
          <a:xfrm>
            <a:off x="1600200" y="2362200"/>
            <a:ext cx="990600" cy="0"/>
          </a:xfrm>
          <a:prstGeom prst="line">
            <a:avLst/>
          </a:prstGeom>
          <a:noFill/>
          <a:ln w="25400">
            <a:solidFill>
              <a:srgbClr val="FF00FF"/>
            </a:solidFill>
            <a:round/>
            <a:headEnd/>
            <a:tailEnd/>
          </a:ln>
        </p:spPr>
        <p:txBody>
          <a:bodyPr/>
          <a:lstStyle/>
          <a:p>
            <a:endParaRPr lang="en-US" dirty="0"/>
          </a:p>
        </p:txBody>
      </p:sp>
      <p:sp>
        <p:nvSpPr>
          <p:cNvPr id="91153" name="Line 21"/>
          <p:cNvSpPr>
            <a:spLocks noChangeShapeType="1"/>
          </p:cNvSpPr>
          <p:nvPr/>
        </p:nvSpPr>
        <p:spPr bwMode="auto">
          <a:xfrm>
            <a:off x="1600200" y="1447800"/>
            <a:ext cx="990600" cy="0"/>
          </a:xfrm>
          <a:prstGeom prst="line">
            <a:avLst/>
          </a:prstGeom>
          <a:noFill/>
          <a:ln w="25400">
            <a:solidFill>
              <a:srgbClr val="FF00FF"/>
            </a:solidFill>
            <a:round/>
            <a:headEnd/>
            <a:tailEnd/>
          </a:ln>
        </p:spPr>
        <p:txBody>
          <a:bodyPr/>
          <a:lstStyle/>
          <a:p>
            <a:endParaRPr lang="en-US" dirty="0"/>
          </a:p>
        </p:txBody>
      </p:sp>
      <p:sp>
        <p:nvSpPr>
          <p:cNvPr id="91154" name="Rectangle 24">
            <a:hlinkClick r:id="rId4" action="ppaction://hlinksldjump" tooltip="Click here to go to this dot point"/>
          </p:cNvPr>
          <p:cNvSpPr>
            <a:spLocks noChangeArrowheads="1"/>
          </p:cNvSpPr>
          <p:nvPr/>
        </p:nvSpPr>
        <p:spPr bwMode="auto">
          <a:xfrm>
            <a:off x="2809875" y="2571750"/>
            <a:ext cx="7239000" cy="46038"/>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pPr>
            <a:r>
              <a:rPr lang="en-US" dirty="0">
                <a:solidFill>
                  <a:srgbClr val="660066"/>
                </a:solidFill>
                <a:latin typeface="Tahoma" pitchFamily="34" charset="0"/>
                <a:cs typeface="Times New Roman" pitchFamily="18" charset="0"/>
              </a:rPr>
              <a:t>	To ensure the athlete gains as much from the warm up as possible, the following stages should be followed:</a:t>
            </a:r>
          </a:p>
          <a:p>
            <a:pPr marL="342900" indent="-342900">
              <a:lnSpc>
                <a:spcPct val="95000"/>
              </a:lnSpc>
              <a:spcBef>
                <a:spcPct val="20000"/>
              </a:spcBef>
              <a:buClr>
                <a:srgbClr val="00FF00"/>
              </a:buClr>
              <a:buSzPct val="65000"/>
            </a:pPr>
            <a:endParaRPr lang="en-US" dirty="0">
              <a:solidFill>
                <a:srgbClr val="660066"/>
              </a:solidFill>
              <a:latin typeface="Tahoma" pitchFamily="34" charset="0"/>
              <a:cs typeface="Times New Roman" pitchFamily="18" charset="0"/>
            </a:endParaRPr>
          </a:p>
          <a:p>
            <a:pPr marL="742950" lvl="1" indent="-285750">
              <a:lnSpc>
                <a:spcPct val="95000"/>
              </a:lnSpc>
              <a:spcBef>
                <a:spcPct val="20000"/>
              </a:spcBef>
              <a:buClr>
                <a:srgbClr val="00FF00"/>
              </a:buClr>
              <a:buSzPct val="65000"/>
              <a:buFontTx/>
              <a:buChar char="•"/>
            </a:pPr>
            <a:r>
              <a:rPr lang="en-US" dirty="0">
                <a:solidFill>
                  <a:srgbClr val="660066"/>
                </a:solidFill>
                <a:latin typeface="Tahoma" pitchFamily="34" charset="0"/>
                <a:cs typeface="Times New Roman" pitchFamily="18" charset="0"/>
              </a:rPr>
              <a:t>Step 1: Purpose to raise heart rate in order to increase body temperature and speed of oxygen delivery to the muscles. This can be achieved by performing some kind of cardiovascular exercise such as jogging.</a:t>
            </a:r>
          </a:p>
          <a:p>
            <a:pPr marL="742950" lvl="1" indent="-285750">
              <a:lnSpc>
                <a:spcPct val="95000"/>
              </a:lnSpc>
              <a:spcBef>
                <a:spcPct val="20000"/>
              </a:spcBef>
              <a:buClr>
                <a:srgbClr val="00FF00"/>
              </a:buClr>
              <a:buSzPct val="65000"/>
              <a:buFontTx/>
              <a:buChar char="•"/>
            </a:pPr>
            <a:endParaRPr lang="en-US" dirty="0">
              <a:solidFill>
                <a:srgbClr val="660066"/>
              </a:solidFill>
              <a:latin typeface="Tahoma" pitchFamily="34" charset="0"/>
              <a:cs typeface="Times New Roman" pitchFamily="18" charset="0"/>
            </a:endParaRPr>
          </a:p>
          <a:p>
            <a:pPr marL="742950" lvl="1" indent="-285750" algn="r">
              <a:lnSpc>
                <a:spcPct val="95000"/>
              </a:lnSpc>
              <a:spcBef>
                <a:spcPct val="20000"/>
              </a:spcBef>
              <a:buClr>
                <a:srgbClr val="00FF00"/>
              </a:buClr>
              <a:buSzPct val="65000"/>
            </a:pPr>
            <a:r>
              <a:rPr lang="en-US" sz="800" dirty="0">
                <a:solidFill>
                  <a:srgbClr val="660066"/>
                </a:solidFill>
                <a:latin typeface="Tahoma" pitchFamily="34" charset="0"/>
                <a:cs typeface="Times New Roman" pitchFamily="18" charset="0"/>
              </a:rPr>
              <a:t>Wesson et.al 2005</a:t>
            </a:r>
          </a:p>
          <a:p>
            <a:pPr marL="1143000" lvl="2" indent="-228600">
              <a:lnSpc>
                <a:spcPct val="95000"/>
              </a:lnSpc>
              <a:spcBef>
                <a:spcPct val="20000"/>
              </a:spcBef>
              <a:buClr>
                <a:srgbClr val="00FF00"/>
              </a:buClr>
              <a:buSzPct val="65000"/>
            </a:pPr>
            <a:endParaRPr lang="en-US" dirty="0">
              <a:solidFill>
                <a:srgbClr val="660066"/>
              </a:solidFill>
              <a:latin typeface="Tahoma" pitchFamily="34" charset="0"/>
              <a:cs typeface="Times New Roman" pitchFamily="18" charset="0"/>
            </a:endParaRPr>
          </a:p>
          <a:p>
            <a:pPr marL="742950" lvl="1" indent="-285750">
              <a:lnSpc>
                <a:spcPct val="95000"/>
              </a:lnSpc>
              <a:spcBef>
                <a:spcPct val="20000"/>
              </a:spcBef>
              <a:buClr>
                <a:srgbClr val="00FF00"/>
              </a:buClr>
              <a:buSzPct val="65000"/>
              <a:buFontTx/>
              <a:buChar char="•"/>
            </a:pPr>
            <a:endParaRPr lang="en-US"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pPr>
            <a:endParaRPr lang="en-US" sz="8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buFont typeface="Arial" charset="0"/>
              <a:buChar char="•"/>
            </a:pPr>
            <a:endParaRPr lang="en-US" sz="800" i="1" dirty="0">
              <a:solidFill>
                <a:srgbClr val="660066"/>
              </a:solidFill>
              <a:latin typeface="Tahoma" pitchFamily="34" charset="0"/>
              <a:cs typeface="Times New Roman" pitchFamily="18" charset="0"/>
            </a:endParaRPr>
          </a:p>
        </p:txBody>
      </p:sp>
      <p:sp>
        <p:nvSpPr>
          <p:cNvPr id="91155" name="Rectangle 26"/>
          <p:cNvSpPr>
            <a:spLocks noChangeArrowheads="1"/>
          </p:cNvSpPr>
          <p:nvPr/>
        </p:nvSpPr>
        <p:spPr bwMode="auto">
          <a:xfrm>
            <a:off x="2782888" y="3573463"/>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dirty="0">
              <a:solidFill>
                <a:srgbClr val="660066"/>
              </a:solidFill>
              <a:latin typeface="Tahoma" pitchFamily="34" charset="0"/>
              <a:cs typeface="Times New Roman" pitchFamily="18" charset="0"/>
            </a:endParaRPr>
          </a:p>
        </p:txBody>
      </p:sp>
      <p:sp>
        <p:nvSpPr>
          <p:cNvPr id="91156" name="Text Box 43">
            <a:hlinkClick r:id="rId3" action="ppaction://hlinksldjump" tooltip="'Click' to go to this Critical Question"/>
          </p:cNvPr>
          <p:cNvSpPr txBox="1">
            <a:spLocks noChangeArrowheads="1"/>
          </p:cNvSpPr>
          <p:nvPr/>
        </p:nvSpPr>
        <p:spPr bwMode="auto">
          <a:xfrm>
            <a:off x="1524000" y="3351214"/>
            <a:ext cx="1219200" cy="369887"/>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1. Statistical Analysis</a:t>
            </a:r>
          </a:p>
        </p:txBody>
      </p:sp>
      <p:sp>
        <p:nvSpPr>
          <p:cNvPr id="91157" name="Text Box 44"/>
          <p:cNvSpPr txBox="1">
            <a:spLocks noChangeArrowheads="1"/>
          </p:cNvSpPr>
          <p:nvPr/>
        </p:nvSpPr>
        <p:spPr bwMode="auto">
          <a:xfrm>
            <a:off x="1524000" y="3960813"/>
            <a:ext cx="1219200" cy="1200150"/>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2. Components of fitness</a:t>
            </a:r>
          </a:p>
          <a:p>
            <a:pPr>
              <a:spcBef>
                <a:spcPct val="50000"/>
              </a:spcBef>
            </a:pPr>
            <a:endParaRPr lang="en-AU" sz="900" b="1" dirty="0">
              <a:solidFill>
                <a:srgbClr val="660066"/>
              </a:solidFill>
              <a:latin typeface="Tahoma" pitchFamily="34" charset="0"/>
            </a:endParaRPr>
          </a:p>
          <a:p>
            <a:pPr>
              <a:spcBef>
                <a:spcPct val="50000"/>
              </a:spcBef>
            </a:pPr>
            <a:r>
              <a:rPr lang="en-AU" sz="900" b="1" dirty="0">
                <a:solidFill>
                  <a:srgbClr val="660066"/>
                </a:solidFill>
                <a:latin typeface="Tahoma" pitchFamily="34" charset="0"/>
              </a:rPr>
              <a:t>3. Principles of training programme design</a:t>
            </a:r>
          </a:p>
        </p:txBody>
      </p:sp>
    </p:spTree>
    <p:extLst>
      <p:ext uri="{BB962C8B-B14F-4D97-AF65-F5344CB8AC3E}">
        <p14:creationId xmlns:p14="http://schemas.microsoft.com/office/powerpoint/2010/main" val="80862053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Text Box 2"/>
          <p:cNvSpPr txBox="1">
            <a:spLocks noChangeArrowheads="1"/>
          </p:cNvSpPr>
          <p:nvPr/>
        </p:nvSpPr>
        <p:spPr bwMode="auto">
          <a:xfrm>
            <a:off x="152400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dirty="0">
              <a:solidFill>
                <a:schemeClr val="accent2"/>
              </a:solidFill>
              <a:latin typeface="Tahoma" pitchFamily="34" charset="0"/>
            </a:endParaRPr>
          </a:p>
          <a:p>
            <a:pPr>
              <a:lnSpc>
                <a:spcPct val="75000"/>
              </a:lnSpc>
              <a:spcBef>
                <a:spcPct val="50000"/>
              </a:spcBef>
            </a:pPr>
            <a:r>
              <a:rPr lang="en-AU" sz="1100" b="1" dirty="0">
                <a:solidFill>
                  <a:srgbClr val="00FF00"/>
                </a:solidFill>
                <a:latin typeface="Tahoma" pitchFamily="34" charset="0"/>
              </a:rPr>
              <a:t>IB</a:t>
            </a:r>
          </a:p>
          <a:p>
            <a:pPr>
              <a:lnSpc>
                <a:spcPct val="75000"/>
              </a:lnSpc>
              <a:spcBef>
                <a:spcPct val="50000"/>
              </a:spcBef>
            </a:pPr>
            <a:r>
              <a:rPr lang="en-AU" sz="1100" b="1" dirty="0">
                <a:solidFill>
                  <a:srgbClr val="00FF00"/>
                </a:solidFill>
                <a:latin typeface="Tahoma" pitchFamily="34" charset="0"/>
              </a:rPr>
              <a:t>Sports, exercise and health science</a:t>
            </a:r>
          </a:p>
          <a:p>
            <a:pPr>
              <a:lnSpc>
                <a:spcPct val="75000"/>
              </a:lnSpc>
              <a:spcBef>
                <a:spcPct val="50000"/>
              </a:spcBef>
            </a:pPr>
            <a:endParaRPr lang="en-AU" sz="600" b="1" dirty="0">
              <a:solidFill>
                <a:srgbClr val="00FF00"/>
              </a:solidFill>
              <a:latin typeface="Tahoma" pitchFamily="34" charset="0"/>
            </a:endParaRPr>
          </a:p>
          <a:p>
            <a:pPr>
              <a:lnSpc>
                <a:spcPct val="75000"/>
              </a:lnSpc>
              <a:spcBef>
                <a:spcPct val="50000"/>
              </a:spcBef>
            </a:pPr>
            <a:endParaRPr lang="en-AU" sz="800" b="1" dirty="0">
              <a:solidFill>
                <a:schemeClr val="accent2"/>
              </a:solidFill>
              <a:latin typeface="Tahoma" pitchFamily="34" charset="0"/>
            </a:endParaRPr>
          </a:p>
        </p:txBody>
      </p:sp>
      <p:sp>
        <p:nvSpPr>
          <p:cNvPr id="93186" name="Line 3"/>
          <p:cNvSpPr>
            <a:spLocks noChangeShapeType="1"/>
          </p:cNvSpPr>
          <p:nvPr/>
        </p:nvSpPr>
        <p:spPr bwMode="auto">
          <a:xfrm>
            <a:off x="2743200" y="0"/>
            <a:ext cx="0" cy="6858000"/>
          </a:xfrm>
          <a:prstGeom prst="line">
            <a:avLst/>
          </a:prstGeom>
          <a:noFill/>
          <a:ln w="3175">
            <a:solidFill>
              <a:srgbClr val="FF00FF"/>
            </a:solidFill>
            <a:round/>
            <a:headEnd/>
            <a:tailEnd/>
          </a:ln>
        </p:spPr>
        <p:txBody>
          <a:bodyPr/>
          <a:lstStyle/>
          <a:p>
            <a:endParaRPr lang="en-US" dirty="0"/>
          </a:p>
        </p:txBody>
      </p:sp>
      <p:sp>
        <p:nvSpPr>
          <p:cNvPr id="93187" name="Line 4"/>
          <p:cNvSpPr>
            <a:spLocks noChangeShapeType="1"/>
          </p:cNvSpPr>
          <p:nvPr/>
        </p:nvSpPr>
        <p:spPr bwMode="auto">
          <a:xfrm>
            <a:off x="1600200" y="1447800"/>
            <a:ext cx="990600" cy="0"/>
          </a:xfrm>
          <a:prstGeom prst="line">
            <a:avLst/>
          </a:prstGeom>
          <a:noFill/>
          <a:ln w="25400">
            <a:solidFill>
              <a:srgbClr val="FF00FF"/>
            </a:solidFill>
            <a:round/>
            <a:headEnd/>
            <a:tailEnd/>
          </a:ln>
        </p:spPr>
        <p:txBody>
          <a:bodyPr/>
          <a:lstStyle/>
          <a:p>
            <a:endParaRPr lang="en-US" dirty="0"/>
          </a:p>
        </p:txBody>
      </p:sp>
      <p:sp>
        <p:nvSpPr>
          <p:cNvPr id="93188" name="Line 5"/>
          <p:cNvSpPr>
            <a:spLocks noChangeShapeType="1"/>
          </p:cNvSpPr>
          <p:nvPr/>
        </p:nvSpPr>
        <p:spPr bwMode="auto">
          <a:xfrm>
            <a:off x="1600200" y="2362200"/>
            <a:ext cx="990600" cy="0"/>
          </a:xfrm>
          <a:prstGeom prst="line">
            <a:avLst/>
          </a:prstGeom>
          <a:noFill/>
          <a:ln w="25400">
            <a:solidFill>
              <a:srgbClr val="FF00FF"/>
            </a:solidFill>
            <a:round/>
            <a:headEnd/>
            <a:tailEnd/>
          </a:ln>
        </p:spPr>
        <p:txBody>
          <a:bodyPr/>
          <a:lstStyle/>
          <a:p>
            <a:endParaRPr lang="en-US" dirty="0"/>
          </a:p>
        </p:txBody>
      </p:sp>
      <p:sp>
        <p:nvSpPr>
          <p:cNvPr id="93189" name="Text Box 6"/>
          <p:cNvSpPr txBox="1">
            <a:spLocks noChangeArrowheads="1"/>
          </p:cNvSpPr>
          <p:nvPr/>
        </p:nvSpPr>
        <p:spPr bwMode="auto">
          <a:xfrm>
            <a:off x="1524000" y="2727326"/>
            <a:ext cx="1219200" cy="244475"/>
          </a:xfrm>
          <a:prstGeom prst="rect">
            <a:avLst/>
          </a:prstGeom>
          <a:noFill/>
          <a:ln w="3175">
            <a:noFill/>
            <a:miter lim="800000"/>
            <a:headEnd/>
            <a:tailEnd/>
          </a:ln>
        </p:spPr>
        <p:txBody>
          <a:bodyPr>
            <a:spAutoFit/>
          </a:bodyPr>
          <a:lstStyle/>
          <a:p>
            <a:pPr>
              <a:spcBef>
                <a:spcPct val="50000"/>
              </a:spcBef>
            </a:pPr>
            <a:r>
              <a:rPr lang="en-AU" sz="1000" b="1" dirty="0">
                <a:solidFill>
                  <a:srgbClr val="660066"/>
                </a:solidFill>
                <a:latin typeface="Tahoma" pitchFamily="34" charset="0"/>
              </a:rPr>
              <a:t>Sub-topics</a:t>
            </a:r>
          </a:p>
        </p:txBody>
      </p:sp>
      <p:sp>
        <p:nvSpPr>
          <p:cNvPr id="93190" name="Line 8"/>
          <p:cNvSpPr>
            <a:spLocks noChangeShapeType="1"/>
          </p:cNvSpPr>
          <p:nvPr/>
        </p:nvSpPr>
        <p:spPr bwMode="auto">
          <a:xfrm>
            <a:off x="1600200" y="2667000"/>
            <a:ext cx="990600" cy="0"/>
          </a:xfrm>
          <a:prstGeom prst="line">
            <a:avLst/>
          </a:prstGeom>
          <a:noFill/>
          <a:ln w="25400">
            <a:solidFill>
              <a:srgbClr val="FF00FF"/>
            </a:solidFill>
            <a:round/>
            <a:headEnd/>
            <a:tailEnd/>
          </a:ln>
        </p:spPr>
        <p:txBody>
          <a:bodyPr/>
          <a:lstStyle/>
          <a:p>
            <a:endParaRPr lang="en-US" dirty="0"/>
          </a:p>
        </p:txBody>
      </p:sp>
      <p:sp>
        <p:nvSpPr>
          <p:cNvPr id="93191" name="Line 9"/>
          <p:cNvSpPr>
            <a:spLocks noChangeShapeType="1"/>
          </p:cNvSpPr>
          <p:nvPr/>
        </p:nvSpPr>
        <p:spPr bwMode="auto">
          <a:xfrm>
            <a:off x="1600200" y="3200400"/>
            <a:ext cx="990600" cy="0"/>
          </a:xfrm>
          <a:prstGeom prst="line">
            <a:avLst/>
          </a:prstGeom>
          <a:noFill/>
          <a:ln w="25400">
            <a:solidFill>
              <a:srgbClr val="FF00FF"/>
            </a:solidFill>
            <a:round/>
            <a:headEnd/>
            <a:tailEnd/>
          </a:ln>
        </p:spPr>
        <p:txBody>
          <a:bodyPr/>
          <a:lstStyle/>
          <a:p>
            <a:endParaRPr lang="en-US" dirty="0"/>
          </a:p>
        </p:txBody>
      </p:sp>
      <p:sp>
        <p:nvSpPr>
          <p:cNvPr id="93192" name="Line 12"/>
          <p:cNvSpPr>
            <a:spLocks noChangeShapeType="1"/>
          </p:cNvSpPr>
          <p:nvPr/>
        </p:nvSpPr>
        <p:spPr bwMode="auto">
          <a:xfrm flipV="1">
            <a:off x="1524000" y="1295400"/>
            <a:ext cx="9144000" cy="0"/>
          </a:xfrm>
          <a:prstGeom prst="line">
            <a:avLst/>
          </a:prstGeom>
          <a:noFill/>
          <a:ln w="3175">
            <a:solidFill>
              <a:srgbClr val="FF00FF"/>
            </a:solidFill>
            <a:round/>
            <a:headEnd/>
            <a:tailEnd/>
          </a:ln>
        </p:spPr>
        <p:txBody>
          <a:bodyPr/>
          <a:lstStyle/>
          <a:p>
            <a:endParaRPr lang="en-US" dirty="0"/>
          </a:p>
        </p:txBody>
      </p:sp>
      <p:sp>
        <p:nvSpPr>
          <p:cNvPr id="93193" name="Line 13"/>
          <p:cNvSpPr>
            <a:spLocks noChangeShapeType="1"/>
          </p:cNvSpPr>
          <p:nvPr/>
        </p:nvSpPr>
        <p:spPr bwMode="auto">
          <a:xfrm>
            <a:off x="1600200" y="1143000"/>
            <a:ext cx="990600" cy="0"/>
          </a:xfrm>
          <a:prstGeom prst="line">
            <a:avLst/>
          </a:prstGeom>
          <a:noFill/>
          <a:ln w="25400">
            <a:solidFill>
              <a:srgbClr val="FF00FF"/>
            </a:solidFill>
            <a:round/>
            <a:headEnd/>
            <a:tailEnd/>
          </a:ln>
        </p:spPr>
        <p:txBody>
          <a:bodyPr/>
          <a:lstStyle/>
          <a:p>
            <a:endParaRPr lang="en-US" dirty="0"/>
          </a:p>
        </p:txBody>
      </p:sp>
      <p:sp>
        <p:nvSpPr>
          <p:cNvPr id="93194" name="Line 14"/>
          <p:cNvSpPr>
            <a:spLocks noChangeShapeType="1"/>
          </p:cNvSpPr>
          <p:nvPr/>
        </p:nvSpPr>
        <p:spPr bwMode="auto">
          <a:xfrm>
            <a:off x="1600200" y="152400"/>
            <a:ext cx="990600" cy="0"/>
          </a:xfrm>
          <a:prstGeom prst="line">
            <a:avLst/>
          </a:prstGeom>
          <a:noFill/>
          <a:ln w="25400">
            <a:solidFill>
              <a:srgbClr val="FF00FF"/>
            </a:solidFill>
            <a:round/>
            <a:headEnd/>
            <a:tailEnd/>
          </a:ln>
        </p:spPr>
        <p:txBody>
          <a:bodyPr/>
          <a:lstStyle/>
          <a:p>
            <a:endParaRPr lang="en-US" dirty="0"/>
          </a:p>
        </p:txBody>
      </p:sp>
      <p:sp>
        <p:nvSpPr>
          <p:cNvPr id="93195" name="Text Box 15"/>
          <p:cNvSpPr txBox="1">
            <a:spLocks noChangeArrowheads="1"/>
          </p:cNvSpPr>
          <p:nvPr/>
        </p:nvSpPr>
        <p:spPr bwMode="auto">
          <a:xfrm>
            <a:off x="2743200" y="395289"/>
            <a:ext cx="7772400" cy="954087"/>
          </a:xfrm>
          <a:prstGeom prst="rect">
            <a:avLst/>
          </a:prstGeom>
          <a:noFill/>
          <a:ln w="9525">
            <a:noFill/>
            <a:miter lim="800000"/>
            <a:headEnd/>
            <a:tailEnd/>
          </a:ln>
        </p:spPr>
        <p:txBody>
          <a:bodyPr>
            <a:spAutoFit/>
          </a:bodyPr>
          <a:lstStyle/>
          <a:p>
            <a:pPr algn="r">
              <a:spcBef>
                <a:spcPct val="50000"/>
              </a:spcBef>
            </a:pPr>
            <a:r>
              <a:rPr lang="en-AU" sz="2800" b="1" dirty="0">
                <a:solidFill>
                  <a:srgbClr val="660066"/>
                </a:solidFill>
                <a:latin typeface="Tahoma" pitchFamily="34" charset="0"/>
              </a:rPr>
              <a:t>Measurement &amp; evaluation of human performance</a:t>
            </a:r>
          </a:p>
        </p:txBody>
      </p:sp>
      <p:sp>
        <p:nvSpPr>
          <p:cNvPr id="93196" name="Text Box 16"/>
          <p:cNvSpPr txBox="1">
            <a:spLocks noChangeArrowheads="1"/>
          </p:cNvSpPr>
          <p:nvPr/>
        </p:nvSpPr>
        <p:spPr bwMode="auto">
          <a:xfrm>
            <a:off x="3048000" y="1341438"/>
            <a:ext cx="7467600" cy="1066800"/>
          </a:xfrm>
          <a:prstGeom prst="rect">
            <a:avLst/>
          </a:prstGeom>
          <a:noFill/>
          <a:ln w="9525">
            <a:noFill/>
            <a:miter lim="800000"/>
            <a:headEnd/>
            <a:tailEnd/>
          </a:ln>
        </p:spPr>
        <p:txBody>
          <a:bodyPr>
            <a:spAutoFit/>
          </a:bodyPr>
          <a:lstStyle/>
          <a:p>
            <a:pPr>
              <a:spcBef>
                <a:spcPct val="50000"/>
              </a:spcBef>
            </a:pPr>
            <a:r>
              <a:rPr lang="en-AU" sz="3200" dirty="0" smtClean="0">
                <a:solidFill>
                  <a:srgbClr val="660066"/>
                </a:solidFill>
                <a:latin typeface="Tahoma" pitchFamily="34" charset="0"/>
              </a:rPr>
              <a:t>6.4.1 </a:t>
            </a:r>
            <a:r>
              <a:rPr lang="en-AU" sz="3200" dirty="0">
                <a:solidFill>
                  <a:srgbClr val="660066"/>
                </a:solidFill>
                <a:latin typeface="Tahoma" pitchFamily="34" charset="0"/>
              </a:rPr>
              <a:t>Describe the essential elements of a general training programme</a:t>
            </a:r>
          </a:p>
        </p:txBody>
      </p:sp>
      <p:sp>
        <p:nvSpPr>
          <p:cNvPr id="93197" name="Line 17"/>
          <p:cNvSpPr>
            <a:spLocks noChangeShapeType="1"/>
          </p:cNvSpPr>
          <p:nvPr/>
        </p:nvSpPr>
        <p:spPr bwMode="auto">
          <a:xfrm>
            <a:off x="1524000" y="2514600"/>
            <a:ext cx="5181600" cy="0"/>
          </a:xfrm>
          <a:prstGeom prst="line">
            <a:avLst/>
          </a:prstGeom>
          <a:noFill/>
          <a:ln w="3175">
            <a:solidFill>
              <a:srgbClr val="FF00FF"/>
            </a:solidFill>
            <a:round/>
            <a:headEnd/>
            <a:tailEnd/>
          </a:ln>
        </p:spPr>
        <p:txBody>
          <a:bodyPr/>
          <a:lstStyle/>
          <a:p>
            <a:endParaRPr lang="en-US" dirty="0"/>
          </a:p>
        </p:txBody>
      </p:sp>
      <p:sp>
        <p:nvSpPr>
          <p:cNvPr id="93198" name="Rectangle 18"/>
          <p:cNvSpPr>
            <a:spLocks noChangeArrowheads="1"/>
          </p:cNvSpPr>
          <p:nvPr/>
        </p:nvSpPr>
        <p:spPr bwMode="auto">
          <a:xfrm>
            <a:off x="4943475" y="1870075"/>
            <a:ext cx="9144000" cy="369332"/>
          </a:xfrm>
          <a:prstGeom prst="rect">
            <a:avLst/>
          </a:prstGeom>
          <a:noFill/>
          <a:ln w="9525">
            <a:noFill/>
            <a:miter lim="800000"/>
            <a:headEnd/>
            <a:tailEnd/>
          </a:ln>
        </p:spPr>
        <p:txBody>
          <a:bodyPr>
            <a:spAutoFit/>
          </a:bodyPr>
          <a:lstStyle/>
          <a:p>
            <a:endParaRPr lang="en-US" dirty="0"/>
          </a:p>
        </p:txBody>
      </p:sp>
      <p:sp>
        <p:nvSpPr>
          <p:cNvPr id="93199" name="Text Box 19">
            <a:hlinkClick r:id="rId3" action="ppaction://hlinksldjump" tooltip="'Click' here"/>
          </p:cNvPr>
          <p:cNvSpPr txBox="1">
            <a:spLocks noChangeArrowheads="1"/>
          </p:cNvSpPr>
          <p:nvPr/>
        </p:nvSpPr>
        <p:spPr bwMode="auto">
          <a:xfrm>
            <a:off x="1524000" y="1295401"/>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Topic 6</a:t>
            </a:r>
          </a:p>
          <a:p>
            <a:pPr>
              <a:lnSpc>
                <a:spcPct val="72000"/>
              </a:lnSpc>
              <a:spcBef>
                <a:spcPct val="50000"/>
              </a:spcBef>
            </a:pPr>
            <a:r>
              <a:rPr lang="en-AU" sz="1100" b="1" dirty="0">
                <a:solidFill>
                  <a:srgbClr val="660066"/>
                </a:solidFill>
                <a:latin typeface="Tahoma" pitchFamily="34" charset="0"/>
              </a:rPr>
              <a:t>Measurement</a:t>
            </a:r>
          </a:p>
          <a:p>
            <a:pPr>
              <a:lnSpc>
                <a:spcPct val="72000"/>
              </a:lnSpc>
              <a:spcBef>
                <a:spcPct val="50000"/>
              </a:spcBef>
            </a:pP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93200" name="Line 20"/>
          <p:cNvSpPr>
            <a:spLocks noChangeShapeType="1"/>
          </p:cNvSpPr>
          <p:nvPr/>
        </p:nvSpPr>
        <p:spPr bwMode="auto">
          <a:xfrm>
            <a:off x="1600200" y="2362200"/>
            <a:ext cx="990600" cy="0"/>
          </a:xfrm>
          <a:prstGeom prst="line">
            <a:avLst/>
          </a:prstGeom>
          <a:noFill/>
          <a:ln w="25400">
            <a:solidFill>
              <a:srgbClr val="FF00FF"/>
            </a:solidFill>
            <a:round/>
            <a:headEnd/>
            <a:tailEnd/>
          </a:ln>
        </p:spPr>
        <p:txBody>
          <a:bodyPr/>
          <a:lstStyle/>
          <a:p>
            <a:endParaRPr lang="en-US" dirty="0"/>
          </a:p>
        </p:txBody>
      </p:sp>
      <p:sp>
        <p:nvSpPr>
          <p:cNvPr id="93201" name="Line 21"/>
          <p:cNvSpPr>
            <a:spLocks noChangeShapeType="1"/>
          </p:cNvSpPr>
          <p:nvPr/>
        </p:nvSpPr>
        <p:spPr bwMode="auto">
          <a:xfrm>
            <a:off x="1600200" y="1447800"/>
            <a:ext cx="990600" cy="0"/>
          </a:xfrm>
          <a:prstGeom prst="line">
            <a:avLst/>
          </a:prstGeom>
          <a:noFill/>
          <a:ln w="25400">
            <a:solidFill>
              <a:srgbClr val="FF00FF"/>
            </a:solidFill>
            <a:round/>
            <a:headEnd/>
            <a:tailEnd/>
          </a:ln>
        </p:spPr>
        <p:txBody>
          <a:bodyPr/>
          <a:lstStyle/>
          <a:p>
            <a:endParaRPr lang="en-US" dirty="0"/>
          </a:p>
        </p:txBody>
      </p:sp>
      <p:sp>
        <p:nvSpPr>
          <p:cNvPr id="93202" name="Rectangle 24">
            <a:hlinkClick r:id="rId4" action="ppaction://hlinksldjump" tooltip="Click here to go to this dot point"/>
          </p:cNvPr>
          <p:cNvSpPr>
            <a:spLocks noChangeArrowheads="1"/>
          </p:cNvSpPr>
          <p:nvPr/>
        </p:nvSpPr>
        <p:spPr bwMode="auto">
          <a:xfrm>
            <a:off x="2809875" y="2571750"/>
            <a:ext cx="7239000" cy="46038"/>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pPr>
            <a:endParaRPr lang="en-US" dirty="0">
              <a:solidFill>
                <a:srgbClr val="660066"/>
              </a:solidFill>
              <a:latin typeface="Tahoma" pitchFamily="34" charset="0"/>
              <a:cs typeface="Times New Roman" pitchFamily="18" charset="0"/>
            </a:endParaRPr>
          </a:p>
          <a:p>
            <a:pPr marL="742950" lvl="1" indent="-285750">
              <a:lnSpc>
                <a:spcPct val="95000"/>
              </a:lnSpc>
              <a:spcBef>
                <a:spcPct val="20000"/>
              </a:spcBef>
              <a:buClr>
                <a:srgbClr val="00FF00"/>
              </a:buClr>
              <a:buSzPct val="65000"/>
              <a:buFontTx/>
              <a:buChar char="•"/>
            </a:pPr>
            <a:r>
              <a:rPr lang="en-US" dirty="0">
                <a:solidFill>
                  <a:srgbClr val="660066"/>
                </a:solidFill>
                <a:latin typeface="Tahoma" pitchFamily="34" charset="0"/>
                <a:cs typeface="Times New Roman" pitchFamily="18" charset="0"/>
              </a:rPr>
              <a:t>Step 2: Now the muscle temperature has increased, the athlete can perform some mobility or stretching exercises. Static and calethenic type exercises are performed where the muscle is working over it’s full range. Push ups, lunges, grape vine and sumo squats are all examples.</a:t>
            </a:r>
          </a:p>
          <a:p>
            <a:pPr marL="742950" lvl="1" indent="-285750">
              <a:lnSpc>
                <a:spcPct val="95000"/>
              </a:lnSpc>
              <a:spcBef>
                <a:spcPct val="20000"/>
              </a:spcBef>
              <a:buClr>
                <a:srgbClr val="00FF00"/>
              </a:buClr>
              <a:buSzPct val="65000"/>
              <a:buFontTx/>
              <a:buChar char="•"/>
            </a:pPr>
            <a:endParaRPr lang="en-US" dirty="0">
              <a:solidFill>
                <a:srgbClr val="660066"/>
              </a:solidFill>
              <a:latin typeface="Tahoma" pitchFamily="34" charset="0"/>
              <a:cs typeface="Times New Roman" pitchFamily="18" charset="0"/>
            </a:endParaRPr>
          </a:p>
          <a:p>
            <a:pPr marL="742950" lvl="1" indent="-285750">
              <a:lnSpc>
                <a:spcPct val="95000"/>
              </a:lnSpc>
              <a:spcBef>
                <a:spcPct val="20000"/>
              </a:spcBef>
              <a:buClr>
                <a:srgbClr val="00FF00"/>
              </a:buClr>
              <a:buSzPct val="65000"/>
              <a:buFontTx/>
              <a:buChar char="•"/>
            </a:pPr>
            <a:endParaRPr lang="en-US" dirty="0">
              <a:solidFill>
                <a:srgbClr val="660066"/>
              </a:solidFill>
              <a:latin typeface="Tahoma" pitchFamily="34" charset="0"/>
              <a:cs typeface="Times New Roman" pitchFamily="18" charset="0"/>
            </a:endParaRPr>
          </a:p>
          <a:p>
            <a:pPr marL="742950" lvl="1" indent="-285750" algn="r">
              <a:lnSpc>
                <a:spcPct val="95000"/>
              </a:lnSpc>
              <a:spcBef>
                <a:spcPct val="20000"/>
              </a:spcBef>
              <a:buClr>
                <a:srgbClr val="00FF00"/>
              </a:buClr>
              <a:buSzPct val="65000"/>
            </a:pPr>
            <a:r>
              <a:rPr lang="en-US" sz="800" dirty="0">
                <a:solidFill>
                  <a:srgbClr val="660066"/>
                </a:solidFill>
                <a:latin typeface="Tahoma" pitchFamily="34" charset="0"/>
                <a:cs typeface="Times New Roman" pitchFamily="18" charset="0"/>
              </a:rPr>
              <a:t>Wesson et.al 2005</a:t>
            </a:r>
          </a:p>
          <a:p>
            <a:pPr marL="742950" lvl="1" indent="-285750">
              <a:lnSpc>
                <a:spcPct val="95000"/>
              </a:lnSpc>
              <a:spcBef>
                <a:spcPct val="20000"/>
              </a:spcBef>
              <a:buClr>
                <a:srgbClr val="00FF00"/>
              </a:buClr>
              <a:buSzPct val="65000"/>
              <a:buFontTx/>
              <a:buChar char="•"/>
            </a:pPr>
            <a:endParaRPr lang="en-US" dirty="0">
              <a:solidFill>
                <a:srgbClr val="660066"/>
              </a:solidFill>
              <a:latin typeface="Tahoma" pitchFamily="34" charset="0"/>
              <a:cs typeface="Times New Roman" pitchFamily="18" charset="0"/>
            </a:endParaRPr>
          </a:p>
          <a:p>
            <a:pPr marL="742950" lvl="1" indent="-285750">
              <a:lnSpc>
                <a:spcPct val="95000"/>
              </a:lnSpc>
              <a:spcBef>
                <a:spcPct val="20000"/>
              </a:spcBef>
              <a:buClr>
                <a:srgbClr val="00FF00"/>
              </a:buClr>
              <a:buSzPct val="65000"/>
            </a:pPr>
            <a:endParaRPr lang="en-US" dirty="0">
              <a:solidFill>
                <a:srgbClr val="660066"/>
              </a:solidFill>
              <a:latin typeface="Tahoma" pitchFamily="34" charset="0"/>
              <a:cs typeface="Times New Roman" pitchFamily="18" charset="0"/>
            </a:endParaRPr>
          </a:p>
          <a:p>
            <a:pPr marL="742950" lvl="1" indent="-285750">
              <a:lnSpc>
                <a:spcPct val="95000"/>
              </a:lnSpc>
              <a:spcBef>
                <a:spcPct val="20000"/>
              </a:spcBef>
              <a:buClr>
                <a:srgbClr val="00FF00"/>
              </a:buClr>
              <a:buSzPct val="65000"/>
              <a:buFontTx/>
              <a:buChar char="•"/>
            </a:pPr>
            <a:endParaRPr lang="en-US"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pPr>
            <a:endParaRPr lang="en-US" sz="8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buFont typeface="Arial" charset="0"/>
              <a:buChar char="•"/>
            </a:pPr>
            <a:endParaRPr lang="en-US" sz="800" i="1" dirty="0">
              <a:solidFill>
                <a:srgbClr val="660066"/>
              </a:solidFill>
              <a:latin typeface="Tahoma" pitchFamily="34" charset="0"/>
              <a:cs typeface="Times New Roman" pitchFamily="18" charset="0"/>
            </a:endParaRPr>
          </a:p>
        </p:txBody>
      </p:sp>
      <p:sp>
        <p:nvSpPr>
          <p:cNvPr id="93203" name="Rectangle 26"/>
          <p:cNvSpPr>
            <a:spLocks noChangeArrowheads="1"/>
          </p:cNvSpPr>
          <p:nvPr/>
        </p:nvSpPr>
        <p:spPr bwMode="auto">
          <a:xfrm>
            <a:off x="2782888" y="3573463"/>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dirty="0">
              <a:solidFill>
                <a:srgbClr val="660066"/>
              </a:solidFill>
              <a:latin typeface="Tahoma" pitchFamily="34" charset="0"/>
              <a:cs typeface="Times New Roman" pitchFamily="18" charset="0"/>
            </a:endParaRPr>
          </a:p>
        </p:txBody>
      </p:sp>
      <p:sp>
        <p:nvSpPr>
          <p:cNvPr id="93204" name="Text Box 43">
            <a:hlinkClick r:id="rId3" action="ppaction://hlinksldjump" tooltip="'Click' to go to this Critical Question"/>
          </p:cNvPr>
          <p:cNvSpPr txBox="1">
            <a:spLocks noChangeArrowheads="1"/>
          </p:cNvSpPr>
          <p:nvPr/>
        </p:nvSpPr>
        <p:spPr bwMode="auto">
          <a:xfrm>
            <a:off x="1524000" y="3351214"/>
            <a:ext cx="1219200" cy="369887"/>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1. Statistical Analysis</a:t>
            </a:r>
          </a:p>
        </p:txBody>
      </p:sp>
      <p:sp>
        <p:nvSpPr>
          <p:cNvPr id="93205" name="Text Box 44"/>
          <p:cNvSpPr txBox="1">
            <a:spLocks noChangeArrowheads="1"/>
          </p:cNvSpPr>
          <p:nvPr/>
        </p:nvSpPr>
        <p:spPr bwMode="auto">
          <a:xfrm>
            <a:off x="1524000" y="3960813"/>
            <a:ext cx="1219200" cy="1200150"/>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2. Components of fitness</a:t>
            </a:r>
          </a:p>
          <a:p>
            <a:pPr>
              <a:spcBef>
                <a:spcPct val="50000"/>
              </a:spcBef>
            </a:pPr>
            <a:endParaRPr lang="en-AU" sz="900" b="1" dirty="0">
              <a:solidFill>
                <a:srgbClr val="660066"/>
              </a:solidFill>
              <a:latin typeface="Tahoma" pitchFamily="34" charset="0"/>
            </a:endParaRPr>
          </a:p>
          <a:p>
            <a:pPr>
              <a:spcBef>
                <a:spcPct val="50000"/>
              </a:spcBef>
            </a:pPr>
            <a:r>
              <a:rPr lang="en-AU" sz="900" b="1" dirty="0">
                <a:solidFill>
                  <a:srgbClr val="660066"/>
                </a:solidFill>
                <a:latin typeface="Tahoma" pitchFamily="34" charset="0"/>
              </a:rPr>
              <a:t>3. Principles of training programme design</a:t>
            </a:r>
          </a:p>
        </p:txBody>
      </p:sp>
    </p:spTree>
    <p:extLst>
      <p:ext uri="{BB962C8B-B14F-4D97-AF65-F5344CB8AC3E}">
        <p14:creationId xmlns:p14="http://schemas.microsoft.com/office/powerpoint/2010/main" val="17345968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Text Box 2"/>
          <p:cNvSpPr txBox="1">
            <a:spLocks noChangeArrowheads="1"/>
          </p:cNvSpPr>
          <p:nvPr/>
        </p:nvSpPr>
        <p:spPr bwMode="auto">
          <a:xfrm>
            <a:off x="152400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dirty="0">
              <a:solidFill>
                <a:schemeClr val="accent2"/>
              </a:solidFill>
              <a:latin typeface="Tahoma" pitchFamily="34" charset="0"/>
            </a:endParaRPr>
          </a:p>
          <a:p>
            <a:pPr>
              <a:lnSpc>
                <a:spcPct val="75000"/>
              </a:lnSpc>
              <a:spcBef>
                <a:spcPct val="50000"/>
              </a:spcBef>
            </a:pPr>
            <a:r>
              <a:rPr lang="en-AU" sz="1100" b="1" dirty="0">
                <a:solidFill>
                  <a:srgbClr val="00FF00"/>
                </a:solidFill>
                <a:latin typeface="Tahoma" pitchFamily="34" charset="0"/>
              </a:rPr>
              <a:t>IB</a:t>
            </a:r>
          </a:p>
          <a:p>
            <a:pPr>
              <a:lnSpc>
                <a:spcPct val="75000"/>
              </a:lnSpc>
              <a:spcBef>
                <a:spcPct val="50000"/>
              </a:spcBef>
            </a:pPr>
            <a:r>
              <a:rPr lang="en-AU" sz="1100" b="1" dirty="0">
                <a:solidFill>
                  <a:srgbClr val="00FF00"/>
                </a:solidFill>
                <a:latin typeface="Tahoma" pitchFamily="34" charset="0"/>
              </a:rPr>
              <a:t>Sports, exercise and health science</a:t>
            </a:r>
          </a:p>
          <a:p>
            <a:pPr>
              <a:lnSpc>
                <a:spcPct val="75000"/>
              </a:lnSpc>
              <a:spcBef>
                <a:spcPct val="50000"/>
              </a:spcBef>
            </a:pPr>
            <a:endParaRPr lang="en-AU" sz="600" b="1" dirty="0">
              <a:solidFill>
                <a:srgbClr val="00FF00"/>
              </a:solidFill>
              <a:latin typeface="Tahoma" pitchFamily="34" charset="0"/>
            </a:endParaRPr>
          </a:p>
          <a:p>
            <a:pPr>
              <a:lnSpc>
                <a:spcPct val="75000"/>
              </a:lnSpc>
              <a:spcBef>
                <a:spcPct val="50000"/>
              </a:spcBef>
            </a:pPr>
            <a:endParaRPr lang="en-AU" sz="800" b="1" dirty="0">
              <a:solidFill>
                <a:schemeClr val="accent2"/>
              </a:solidFill>
              <a:latin typeface="Tahoma" pitchFamily="34" charset="0"/>
            </a:endParaRPr>
          </a:p>
        </p:txBody>
      </p:sp>
      <p:sp>
        <p:nvSpPr>
          <p:cNvPr id="95234" name="Line 3"/>
          <p:cNvSpPr>
            <a:spLocks noChangeShapeType="1"/>
          </p:cNvSpPr>
          <p:nvPr/>
        </p:nvSpPr>
        <p:spPr bwMode="auto">
          <a:xfrm>
            <a:off x="2743200" y="0"/>
            <a:ext cx="0" cy="6858000"/>
          </a:xfrm>
          <a:prstGeom prst="line">
            <a:avLst/>
          </a:prstGeom>
          <a:noFill/>
          <a:ln w="3175">
            <a:solidFill>
              <a:srgbClr val="FF00FF"/>
            </a:solidFill>
            <a:round/>
            <a:headEnd/>
            <a:tailEnd/>
          </a:ln>
        </p:spPr>
        <p:txBody>
          <a:bodyPr/>
          <a:lstStyle/>
          <a:p>
            <a:endParaRPr lang="en-US" dirty="0"/>
          </a:p>
        </p:txBody>
      </p:sp>
      <p:sp>
        <p:nvSpPr>
          <p:cNvPr id="95235" name="Line 4"/>
          <p:cNvSpPr>
            <a:spLocks noChangeShapeType="1"/>
          </p:cNvSpPr>
          <p:nvPr/>
        </p:nvSpPr>
        <p:spPr bwMode="auto">
          <a:xfrm>
            <a:off x="1600200" y="1447800"/>
            <a:ext cx="990600" cy="0"/>
          </a:xfrm>
          <a:prstGeom prst="line">
            <a:avLst/>
          </a:prstGeom>
          <a:noFill/>
          <a:ln w="25400">
            <a:solidFill>
              <a:srgbClr val="FF00FF"/>
            </a:solidFill>
            <a:round/>
            <a:headEnd/>
            <a:tailEnd/>
          </a:ln>
        </p:spPr>
        <p:txBody>
          <a:bodyPr/>
          <a:lstStyle/>
          <a:p>
            <a:endParaRPr lang="en-US" dirty="0"/>
          </a:p>
        </p:txBody>
      </p:sp>
      <p:sp>
        <p:nvSpPr>
          <p:cNvPr id="95236" name="Line 5"/>
          <p:cNvSpPr>
            <a:spLocks noChangeShapeType="1"/>
          </p:cNvSpPr>
          <p:nvPr/>
        </p:nvSpPr>
        <p:spPr bwMode="auto">
          <a:xfrm>
            <a:off x="1600200" y="2362200"/>
            <a:ext cx="990600" cy="0"/>
          </a:xfrm>
          <a:prstGeom prst="line">
            <a:avLst/>
          </a:prstGeom>
          <a:noFill/>
          <a:ln w="25400">
            <a:solidFill>
              <a:srgbClr val="FF00FF"/>
            </a:solidFill>
            <a:round/>
            <a:headEnd/>
            <a:tailEnd/>
          </a:ln>
        </p:spPr>
        <p:txBody>
          <a:bodyPr/>
          <a:lstStyle/>
          <a:p>
            <a:endParaRPr lang="en-US" dirty="0"/>
          </a:p>
        </p:txBody>
      </p:sp>
      <p:sp>
        <p:nvSpPr>
          <p:cNvPr id="95237" name="Text Box 6"/>
          <p:cNvSpPr txBox="1">
            <a:spLocks noChangeArrowheads="1"/>
          </p:cNvSpPr>
          <p:nvPr/>
        </p:nvSpPr>
        <p:spPr bwMode="auto">
          <a:xfrm>
            <a:off x="1524000" y="2727326"/>
            <a:ext cx="1219200" cy="244475"/>
          </a:xfrm>
          <a:prstGeom prst="rect">
            <a:avLst/>
          </a:prstGeom>
          <a:noFill/>
          <a:ln w="3175">
            <a:noFill/>
            <a:miter lim="800000"/>
            <a:headEnd/>
            <a:tailEnd/>
          </a:ln>
        </p:spPr>
        <p:txBody>
          <a:bodyPr>
            <a:spAutoFit/>
          </a:bodyPr>
          <a:lstStyle/>
          <a:p>
            <a:pPr>
              <a:spcBef>
                <a:spcPct val="50000"/>
              </a:spcBef>
            </a:pPr>
            <a:r>
              <a:rPr lang="en-AU" sz="1000" b="1" dirty="0">
                <a:solidFill>
                  <a:srgbClr val="660066"/>
                </a:solidFill>
                <a:latin typeface="Tahoma" pitchFamily="34" charset="0"/>
              </a:rPr>
              <a:t>Sub-topics</a:t>
            </a:r>
          </a:p>
        </p:txBody>
      </p:sp>
      <p:sp>
        <p:nvSpPr>
          <p:cNvPr id="95238" name="Line 8"/>
          <p:cNvSpPr>
            <a:spLocks noChangeShapeType="1"/>
          </p:cNvSpPr>
          <p:nvPr/>
        </p:nvSpPr>
        <p:spPr bwMode="auto">
          <a:xfrm>
            <a:off x="1600200" y="2667000"/>
            <a:ext cx="990600" cy="0"/>
          </a:xfrm>
          <a:prstGeom prst="line">
            <a:avLst/>
          </a:prstGeom>
          <a:noFill/>
          <a:ln w="25400">
            <a:solidFill>
              <a:srgbClr val="FF00FF"/>
            </a:solidFill>
            <a:round/>
            <a:headEnd/>
            <a:tailEnd/>
          </a:ln>
        </p:spPr>
        <p:txBody>
          <a:bodyPr/>
          <a:lstStyle/>
          <a:p>
            <a:endParaRPr lang="en-US" dirty="0"/>
          </a:p>
        </p:txBody>
      </p:sp>
      <p:sp>
        <p:nvSpPr>
          <p:cNvPr id="95239" name="Line 9"/>
          <p:cNvSpPr>
            <a:spLocks noChangeShapeType="1"/>
          </p:cNvSpPr>
          <p:nvPr/>
        </p:nvSpPr>
        <p:spPr bwMode="auto">
          <a:xfrm>
            <a:off x="1600200" y="3200400"/>
            <a:ext cx="990600" cy="0"/>
          </a:xfrm>
          <a:prstGeom prst="line">
            <a:avLst/>
          </a:prstGeom>
          <a:noFill/>
          <a:ln w="25400">
            <a:solidFill>
              <a:srgbClr val="FF00FF"/>
            </a:solidFill>
            <a:round/>
            <a:headEnd/>
            <a:tailEnd/>
          </a:ln>
        </p:spPr>
        <p:txBody>
          <a:bodyPr/>
          <a:lstStyle/>
          <a:p>
            <a:endParaRPr lang="en-US" dirty="0"/>
          </a:p>
        </p:txBody>
      </p:sp>
      <p:sp>
        <p:nvSpPr>
          <p:cNvPr id="95240" name="Line 12"/>
          <p:cNvSpPr>
            <a:spLocks noChangeShapeType="1"/>
          </p:cNvSpPr>
          <p:nvPr/>
        </p:nvSpPr>
        <p:spPr bwMode="auto">
          <a:xfrm flipV="1">
            <a:off x="1524000" y="1295400"/>
            <a:ext cx="9144000" cy="0"/>
          </a:xfrm>
          <a:prstGeom prst="line">
            <a:avLst/>
          </a:prstGeom>
          <a:noFill/>
          <a:ln w="3175">
            <a:solidFill>
              <a:srgbClr val="FF00FF"/>
            </a:solidFill>
            <a:round/>
            <a:headEnd/>
            <a:tailEnd/>
          </a:ln>
        </p:spPr>
        <p:txBody>
          <a:bodyPr/>
          <a:lstStyle/>
          <a:p>
            <a:endParaRPr lang="en-US" dirty="0"/>
          </a:p>
        </p:txBody>
      </p:sp>
      <p:sp>
        <p:nvSpPr>
          <p:cNvPr id="95241" name="Line 13"/>
          <p:cNvSpPr>
            <a:spLocks noChangeShapeType="1"/>
          </p:cNvSpPr>
          <p:nvPr/>
        </p:nvSpPr>
        <p:spPr bwMode="auto">
          <a:xfrm>
            <a:off x="1600200" y="1143000"/>
            <a:ext cx="990600" cy="0"/>
          </a:xfrm>
          <a:prstGeom prst="line">
            <a:avLst/>
          </a:prstGeom>
          <a:noFill/>
          <a:ln w="25400">
            <a:solidFill>
              <a:srgbClr val="FF00FF"/>
            </a:solidFill>
            <a:round/>
            <a:headEnd/>
            <a:tailEnd/>
          </a:ln>
        </p:spPr>
        <p:txBody>
          <a:bodyPr/>
          <a:lstStyle/>
          <a:p>
            <a:endParaRPr lang="en-US" dirty="0"/>
          </a:p>
        </p:txBody>
      </p:sp>
      <p:sp>
        <p:nvSpPr>
          <p:cNvPr id="95242" name="Line 14"/>
          <p:cNvSpPr>
            <a:spLocks noChangeShapeType="1"/>
          </p:cNvSpPr>
          <p:nvPr/>
        </p:nvSpPr>
        <p:spPr bwMode="auto">
          <a:xfrm>
            <a:off x="1600200" y="152400"/>
            <a:ext cx="990600" cy="0"/>
          </a:xfrm>
          <a:prstGeom prst="line">
            <a:avLst/>
          </a:prstGeom>
          <a:noFill/>
          <a:ln w="25400">
            <a:solidFill>
              <a:srgbClr val="FF00FF"/>
            </a:solidFill>
            <a:round/>
            <a:headEnd/>
            <a:tailEnd/>
          </a:ln>
        </p:spPr>
        <p:txBody>
          <a:bodyPr/>
          <a:lstStyle/>
          <a:p>
            <a:endParaRPr lang="en-US" dirty="0"/>
          </a:p>
        </p:txBody>
      </p:sp>
      <p:sp>
        <p:nvSpPr>
          <p:cNvPr id="95243" name="Text Box 15"/>
          <p:cNvSpPr txBox="1">
            <a:spLocks noChangeArrowheads="1"/>
          </p:cNvSpPr>
          <p:nvPr/>
        </p:nvSpPr>
        <p:spPr bwMode="auto">
          <a:xfrm>
            <a:off x="2743200" y="395289"/>
            <a:ext cx="7772400" cy="954087"/>
          </a:xfrm>
          <a:prstGeom prst="rect">
            <a:avLst/>
          </a:prstGeom>
          <a:noFill/>
          <a:ln w="9525">
            <a:noFill/>
            <a:miter lim="800000"/>
            <a:headEnd/>
            <a:tailEnd/>
          </a:ln>
        </p:spPr>
        <p:txBody>
          <a:bodyPr>
            <a:spAutoFit/>
          </a:bodyPr>
          <a:lstStyle/>
          <a:p>
            <a:pPr algn="r">
              <a:spcBef>
                <a:spcPct val="50000"/>
              </a:spcBef>
            </a:pPr>
            <a:r>
              <a:rPr lang="en-AU" sz="2800" b="1" dirty="0">
                <a:solidFill>
                  <a:srgbClr val="660066"/>
                </a:solidFill>
                <a:latin typeface="Tahoma" pitchFamily="34" charset="0"/>
              </a:rPr>
              <a:t>Measurement &amp; evaluation of human performance</a:t>
            </a:r>
          </a:p>
        </p:txBody>
      </p:sp>
      <p:sp>
        <p:nvSpPr>
          <p:cNvPr id="95244" name="Text Box 16"/>
          <p:cNvSpPr txBox="1">
            <a:spLocks noChangeArrowheads="1"/>
          </p:cNvSpPr>
          <p:nvPr/>
        </p:nvSpPr>
        <p:spPr bwMode="auto">
          <a:xfrm>
            <a:off x="3048000" y="1341438"/>
            <a:ext cx="7467600" cy="1066800"/>
          </a:xfrm>
          <a:prstGeom prst="rect">
            <a:avLst/>
          </a:prstGeom>
          <a:noFill/>
          <a:ln w="9525">
            <a:noFill/>
            <a:miter lim="800000"/>
            <a:headEnd/>
            <a:tailEnd/>
          </a:ln>
        </p:spPr>
        <p:txBody>
          <a:bodyPr>
            <a:spAutoFit/>
          </a:bodyPr>
          <a:lstStyle/>
          <a:p>
            <a:pPr>
              <a:spcBef>
                <a:spcPct val="50000"/>
              </a:spcBef>
            </a:pPr>
            <a:r>
              <a:rPr lang="en-AU" sz="3200" dirty="0" smtClean="0">
                <a:solidFill>
                  <a:srgbClr val="660066"/>
                </a:solidFill>
                <a:latin typeface="Tahoma" pitchFamily="34" charset="0"/>
              </a:rPr>
              <a:t>6.4.1 </a:t>
            </a:r>
            <a:r>
              <a:rPr lang="en-AU" sz="3200" dirty="0">
                <a:solidFill>
                  <a:srgbClr val="660066"/>
                </a:solidFill>
                <a:latin typeface="Tahoma" pitchFamily="34" charset="0"/>
              </a:rPr>
              <a:t>Describe the essential elements of a general training programme</a:t>
            </a:r>
          </a:p>
        </p:txBody>
      </p:sp>
      <p:sp>
        <p:nvSpPr>
          <p:cNvPr id="95245" name="Line 17"/>
          <p:cNvSpPr>
            <a:spLocks noChangeShapeType="1"/>
          </p:cNvSpPr>
          <p:nvPr/>
        </p:nvSpPr>
        <p:spPr bwMode="auto">
          <a:xfrm>
            <a:off x="1524000" y="2514600"/>
            <a:ext cx="5181600" cy="0"/>
          </a:xfrm>
          <a:prstGeom prst="line">
            <a:avLst/>
          </a:prstGeom>
          <a:noFill/>
          <a:ln w="3175">
            <a:solidFill>
              <a:srgbClr val="FF00FF"/>
            </a:solidFill>
            <a:round/>
            <a:headEnd/>
            <a:tailEnd/>
          </a:ln>
        </p:spPr>
        <p:txBody>
          <a:bodyPr/>
          <a:lstStyle/>
          <a:p>
            <a:endParaRPr lang="en-US" dirty="0"/>
          </a:p>
        </p:txBody>
      </p:sp>
      <p:sp>
        <p:nvSpPr>
          <p:cNvPr id="95246" name="Rectangle 18"/>
          <p:cNvSpPr>
            <a:spLocks noChangeArrowheads="1"/>
          </p:cNvSpPr>
          <p:nvPr/>
        </p:nvSpPr>
        <p:spPr bwMode="auto">
          <a:xfrm>
            <a:off x="4943475" y="1870075"/>
            <a:ext cx="9144000" cy="369332"/>
          </a:xfrm>
          <a:prstGeom prst="rect">
            <a:avLst/>
          </a:prstGeom>
          <a:noFill/>
          <a:ln w="9525">
            <a:noFill/>
            <a:miter lim="800000"/>
            <a:headEnd/>
            <a:tailEnd/>
          </a:ln>
        </p:spPr>
        <p:txBody>
          <a:bodyPr>
            <a:spAutoFit/>
          </a:bodyPr>
          <a:lstStyle/>
          <a:p>
            <a:endParaRPr lang="en-US" dirty="0"/>
          </a:p>
        </p:txBody>
      </p:sp>
      <p:sp>
        <p:nvSpPr>
          <p:cNvPr id="95247" name="Text Box 19">
            <a:hlinkClick r:id="rId3" action="ppaction://hlinksldjump" tooltip="'Click' here"/>
          </p:cNvPr>
          <p:cNvSpPr txBox="1">
            <a:spLocks noChangeArrowheads="1"/>
          </p:cNvSpPr>
          <p:nvPr/>
        </p:nvSpPr>
        <p:spPr bwMode="auto">
          <a:xfrm>
            <a:off x="1524000" y="1295401"/>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Topic 6</a:t>
            </a:r>
          </a:p>
          <a:p>
            <a:pPr>
              <a:lnSpc>
                <a:spcPct val="72000"/>
              </a:lnSpc>
              <a:spcBef>
                <a:spcPct val="50000"/>
              </a:spcBef>
            </a:pPr>
            <a:r>
              <a:rPr lang="en-AU" sz="1100" b="1" dirty="0">
                <a:solidFill>
                  <a:srgbClr val="660066"/>
                </a:solidFill>
                <a:latin typeface="Tahoma" pitchFamily="34" charset="0"/>
              </a:rPr>
              <a:t>Measurement</a:t>
            </a:r>
          </a:p>
          <a:p>
            <a:pPr>
              <a:lnSpc>
                <a:spcPct val="72000"/>
              </a:lnSpc>
              <a:spcBef>
                <a:spcPct val="50000"/>
              </a:spcBef>
            </a:pP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95248" name="Line 20"/>
          <p:cNvSpPr>
            <a:spLocks noChangeShapeType="1"/>
          </p:cNvSpPr>
          <p:nvPr/>
        </p:nvSpPr>
        <p:spPr bwMode="auto">
          <a:xfrm>
            <a:off x="1600200" y="2362200"/>
            <a:ext cx="990600" cy="0"/>
          </a:xfrm>
          <a:prstGeom prst="line">
            <a:avLst/>
          </a:prstGeom>
          <a:noFill/>
          <a:ln w="25400">
            <a:solidFill>
              <a:srgbClr val="FF00FF"/>
            </a:solidFill>
            <a:round/>
            <a:headEnd/>
            <a:tailEnd/>
          </a:ln>
        </p:spPr>
        <p:txBody>
          <a:bodyPr/>
          <a:lstStyle/>
          <a:p>
            <a:endParaRPr lang="en-US" dirty="0"/>
          </a:p>
        </p:txBody>
      </p:sp>
      <p:sp>
        <p:nvSpPr>
          <p:cNvPr id="95249" name="Line 21"/>
          <p:cNvSpPr>
            <a:spLocks noChangeShapeType="1"/>
          </p:cNvSpPr>
          <p:nvPr/>
        </p:nvSpPr>
        <p:spPr bwMode="auto">
          <a:xfrm>
            <a:off x="1600200" y="1447800"/>
            <a:ext cx="990600" cy="0"/>
          </a:xfrm>
          <a:prstGeom prst="line">
            <a:avLst/>
          </a:prstGeom>
          <a:noFill/>
          <a:ln w="25400">
            <a:solidFill>
              <a:srgbClr val="FF00FF"/>
            </a:solidFill>
            <a:round/>
            <a:headEnd/>
            <a:tailEnd/>
          </a:ln>
        </p:spPr>
        <p:txBody>
          <a:bodyPr/>
          <a:lstStyle/>
          <a:p>
            <a:endParaRPr lang="en-US" dirty="0"/>
          </a:p>
        </p:txBody>
      </p:sp>
      <p:sp>
        <p:nvSpPr>
          <p:cNvPr id="95250" name="Rectangle 24">
            <a:hlinkClick r:id="rId4" action="ppaction://hlinksldjump" tooltip="Click here to go to this dot point"/>
          </p:cNvPr>
          <p:cNvSpPr>
            <a:spLocks noChangeArrowheads="1"/>
          </p:cNvSpPr>
          <p:nvPr/>
        </p:nvSpPr>
        <p:spPr bwMode="auto">
          <a:xfrm>
            <a:off x="2809875" y="2571750"/>
            <a:ext cx="7239000" cy="46038"/>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pPr>
            <a:endParaRPr lang="en-US" dirty="0">
              <a:solidFill>
                <a:srgbClr val="660066"/>
              </a:solidFill>
              <a:latin typeface="Tahoma" pitchFamily="34" charset="0"/>
              <a:cs typeface="Times New Roman" pitchFamily="18" charset="0"/>
            </a:endParaRPr>
          </a:p>
          <a:p>
            <a:pPr marL="742950" lvl="1" indent="-285750">
              <a:lnSpc>
                <a:spcPct val="95000"/>
              </a:lnSpc>
              <a:spcBef>
                <a:spcPct val="20000"/>
              </a:spcBef>
              <a:buClr>
                <a:srgbClr val="00FF00"/>
              </a:buClr>
              <a:buSzPct val="65000"/>
              <a:buFontTx/>
              <a:buChar char="•"/>
            </a:pPr>
            <a:r>
              <a:rPr lang="en-US" dirty="0">
                <a:solidFill>
                  <a:srgbClr val="660066"/>
                </a:solidFill>
                <a:latin typeface="Tahoma" pitchFamily="34" charset="0"/>
                <a:cs typeface="Times New Roman" pitchFamily="18" charset="0"/>
              </a:rPr>
              <a:t>Step 3: The final stage of a warm up should involve a sport-specific or skill-related component where neuromuscular mechanisms related to the activity are worked. For example, practicing serving in tennis, tumble turns in swimming or shooting baskets in basketball.</a:t>
            </a:r>
          </a:p>
          <a:p>
            <a:pPr marL="742950" lvl="1" indent="-285750">
              <a:lnSpc>
                <a:spcPct val="95000"/>
              </a:lnSpc>
              <a:spcBef>
                <a:spcPct val="20000"/>
              </a:spcBef>
              <a:buClr>
                <a:srgbClr val="00FF00"/>
              </a:buClr>
              <a:buSzPct val="65000"/>
              <a:buFontTx/>
              <a:buChar char="•"/>
            </a:pPr>
            <a:endParaRPr lang="en-US" dirty="0">
              <a:solidFill>
                <a:srgbClr val="660066"/>
              </a:solidFill>
              <a:latin typeface="Tahoma" pitchFamily="34" charset="0"/>
              <a:cs typeface="Times New Roman" pitchFamily="18" charset="0"/>
            </a:endParaRPr>
          </a:p>
          <a:p>
            <a:pPr marL="742950" lvl="1" indent="-285750" algn="r">
              <a:lnSpc>
                <a:spcPct val="95000"/>
              </a:lnSpc>
              <a:spcBef>
                <a:spcPct val="20000"/>
              </a:spcBef>
              <a:buClr>
                <a:srgbClr val="00FF00"/>
              </a:buClr>
              <a:buSzPct val="65000"/>
            </a:pPr>
            <a:r>
              <a:rPr lang="en-US" sz="800" dirty="0">
                <a:solidFill>
                  <a:srgbClr val="660066"/>
                </a:solidFill>
                <a:latin typeface="Tahoma" pitchFamily="34" charset="0"/>
                <a:cs typeface="Times New Roman" pitchFamily="18" charset="0"/>
              </a:rPr>
              <a:t>Wesson et.al 2005</a:t>
            </a:r>
          </a:p>
          <a:p>
            <a:pPr marL="742950" lvl="1" indent="-285750">
              <a:lnSpc>
                <a:spcPct val="95000"/>
              </a:lnSpc>
              <a:spcBef>
                <a:spcPct val="20000"/>
              </a:spcBef>
              <a:buClr>
                <a:srgbClr val="00FF00"/>
              </a:buClr>
              <a:buSzPct val="65000"/>
              <a:buFontTx/>
              <a:buChar char="•"/>
            </a:pPr>
            <a:endParaRPr lang="en-US" dirty="0">
              <a:solidFill>
                <a:srgbClr val="660066"/>
              </a:solidFill>
              <a:latin typeface="Tahoma" pitchFamily="34" charset="0"/>
              <a:cs typeface="Times New Roman" pitchFamily="18" charset="0"/>
            </a:endParaRPr>
          </a:p>
          <a:p>
            <a:pPr marL="742950" lvl="1" indent="-285750">
              <a:lnSpc>
                <a:spcPct val="95000"/>
              </a:lnSpc>
              <a:spcBef>
                <a:spcPct val="20000"/>
              </a:spcBef>
              <a:buClr>
                <a:srgbClr val="00FF00"/>
              </a:buClr>
              <a:buSzPct val="65000"/>
            </a:pPr>
            <a:endParaRPr lang="en-US" dirty="0">
              <a:solidFill>
                <a:srgbClr val="660066"/>
              </a:solidFill>
              <a:latin typeface="Tahoma" pitchFamily="34" charset="0"/>
              <a:cs typeface="Times New Roman" pitchFamily="18" charset="0"/>
            </a:endParaRPr>
          </a:p>
          <a:p>
            <a:pPr marL="742950" lvl="1" indent="-285750">
              <a:lnSpc>
                <a:spcPct val="95000"/>
              </a:lnSpc>
              <a:spcBef>
                <a:spcPct val="20000"/>
              </a:spcBef>
              <a:buClr>
                <a:srgbClr val="00FF00"/>
              </a:buClr>
              <a:buSzPct val="65000"/>
              <a:buFontTx/>
              <a:buChar char="•"/>
            </a:pPr>
            <a:endParaRPr lang="en-US"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pPr>
            <a:endParaRPr lang="en-US" sz="8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buFont typeface="Arial" charset="0"/>
              <a:buChar char="•"/>
            </a:pPr>
            <a:endParaRPr lang="en-US" sz="800" i="1" dirty="0">
              <a:solidFill>
                <a:srgbClr val="660066"/>
              </a:solidFill>
              <a:latin typeface="Tahoma" pitchFamily="34" charset="0"/>
              <a:cs typeface="Times New Roman" pitchFamily="18" charset="0"/>
            </a:endParaRPr>
          </a:p>
        </p:txBody>
      </p:sp>
      <p:sp>
        <p:nvSpPr>
          <p:cNvPr id="95251" name="Rectangle 26"/>
          <p:cNvSpPr>
            <a:spLocks noChangeArrowheads="1"/>
          </p:cNvSpPr>
          <p:nvPr/>
        </p:nvSpPr>
        <p:spPr bwMode="auto">
          <a:xfrm>
            <a:off x="2782888" y="3573463"/>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dirty="0">
              <a:solidFill>
                <a:srgbClr val="660066"/>
              </a:solidFill>
              <a:latin typeface="Tahoma" pitchFamily="34" charset="0"/>
              <a:cs typeface="Times New Roman" pitchFamily="18" charset="0"/>
            </a:endParaRPr>
          </a:p>
        </p:txBody>
      </p:sp>
      <p:sp>
        <p:nvSpPr>
          <p:cNvPr id="95252" name="Text Box 43">
            <a:hlinkClick r:id="rId3" action="ppaction://hlinksldjump" tooltip="'Click' to go to this Critical Question"/>
          </p:cNvPr>
          <p:cNvSpPr txBox="1">
            <a:spLocks noChangeArrowheads="1"/>
          </p:cNvSpPr>
          <p:nvPr/>
        </p:nvSpPr>
        <p:spPr bwMode="auto">
          <a:xfrm>
            <a:off x="1524000" y="3351214"/>
            <a:ext cx="1219200" cy="369887"/>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1. Statistical Analysis</a:t>
            </a:r>
          </a:p>
        </p:txBody>
      </p:sp>
      <p:sp>
        <p:nvSpPr>
          <p:cNvPr id="95253" name="Text Box 44"/>
          <p:cNvSpPr txBox="1">
            <a:spLocks noChangeArrowheads="1"/>
          </p:cNvSpPr>
          <p:nvPr/>
        </p:nvSpPr>
        <p:spPr bwMode="auto">
          <a:xfrm>
            <a:off x="1524000" y="3960813"/>
            <a:ext cx="1219200" cy="1200150"/>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2. Components of fitness</a:t>
            </a:r>
          </a:p>
          <a:p>
            <a:pPr>
              <a:spcBef>
                <a:spcPct val="50000"/>
              </a:spcBef>
            </a:pPr>
            <a:endParaRPr lang="en-AU" sz="900" b="1" dirty="0">
              <a:solidFill>
                <a:srgbClr val="660066"/>
              </a:solidFill>
              <a:latin typeface="Tahoma" pitchFamily="34" charset="0"/>
            </a:endParaRPr>
          </a:p>
          <a:p>
            <a:pPr>
              <a:spcBef>
                <a:spcPct val="50000"/>
              </a:spcBef>
            </a:pPr>
            <a:r>
              <a:rPr lang="en-AU" sz="900" b="1" dirty="0">
                <a:solidFill>
                  <a:srgbClr val="660066"/>
                </a:solidFill>
                <a:latin typeface="Tahoma" pitchFamily="34" charset="0"/>
              </a:rPr>
              <a:t>3. Principles of training programme design</a:t>
            </a:r>
          </a:p>
        </p:txBody>
      </p:sp>
    </p:spTree>
    <p:extLst>
      <p:ext uri="{BB962C8B-B14F-4D97-AF65-F5344CB8AC3E}">
        <p14:creationId xmlns:p14="http://schemas.microsoft.com/office/powerpoint/2010/main" val="155160451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Text Box 2"/>
          <p:cNvSpPr txBox="1">
            <a:spLocks noChangeArrowheads="1"/>
          </p:cNvSpPr>
          <p:nvPr/>
        </p:nvSpPr>
        <p:spPr bwMode="auto">
          <a:xfrm>
            <a:off x="152400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dirty="0">
              <a:solidFill>
                <a:schemeClr val="accent2"/>
              </a:solidFill>
              <a:latin typeface="Tahoma" pitchFamily="34" charset="0"/>
            </a:endParaRPr>
          </a:p>
          <a:p>
            <a:pPr>
              <a:lnSpc>
                <a:spcPct val="75000"/>
              </a:lnSpc>
              <a:spcBef>
                <a:spcPct val="50000"/>
              </a:spcBef>
            </a:pPr>
            <a:r>
              <a:rPr lang="en-AU" sz="1100" b="1" dirty="0">
                <a:solidFill>
                  <a:srgbClr val="00FF00"/>
                </a:solidFill>
                <a:latin typeface="Tahoma" pitchFamily="34" charset="0"/>
              </a:rPr>
              <a:t>IB</a:t>
            </a:r>
          </a:p>
          <a:p>
            <a:pPr>
              <a:lnSpc>
                <a:spcPct val="75000"/>
              </a:lnSpc>
              <a:spcBef>
                <a:spcPct val="50000"/>
              </a:spcBef>
            </a:pPr>
            <a:r>
              <a:rPr lang="en-AU" sz="1100" b="1" dirty="0">
                <a:solidFill>
                  <a:srgbClr val="00FF00"/>
                </a:solidFill>
                <a:latin typeface="Tahoma" pitchFamily="34" charset="0"/>
              </a:rPr>
              <a:t>Sports, exercise and health science</a:t>
            </a:r>
          </a:p>
          <a:p>
            <a:pPr>
              <a:lnSpc>
                <a:spcPct val="75000"/>
              </a:lnSpc>
              <a:spcBef>
                <a:spcPct val="50000"/>
              </a:spcBef>
            </a:pPr>
            <a:endParaRPr lang="en-AU" sz="600" b="1" dirty="0">
              <a:solidFill>
                <a:srgbClr val="00FF00"/>
              </a:solidFill>
              <a:latin typeface="Tahoma" pitchFamily="34" charset="0"/>
            </a:endParaRPr>
          </a:p>
          <a:p>
            <a:pPr>
              <a:lnSpc>
                <a:spcPct val="75000"/>
              </a:lnSpc>
              <a:spcBef>
                <a:spcPct val="50000"/>
              </a:spcBef>
            </a:pPr>
            <a:endParaRPr lang="en-AU" sz="800" b="1" dirty="0">
              <a:solidFill>
                <a:schemeClr val="accent2"/>
              </a:solidFill>
              <a:latin typeface="Tahoma" pitchFamily="34" charset="0"/>
            </a:endParaRPr>
          </a:p>
        </p:txBody>
      </p:sp>
      <p:sp>
        <p:nvSpPr>
          <p:cNvPr id="97282" name="Line 3"/>
          <p:cNvSpPr>
            <a:spLocks noChangeShapeType="1"/>
          </p:cNvSpPr>
          <p:nvPr/>
        </p:nvSpPr>
        <p:spPr bwMode="auto">
          <a:xfrm>
            <a:off x="2743200" y="0"/>
            <a:ext cx="0" cy="6858000"/>
          </a:xfrm>
          <a:prstGeom prst="line">
            <a:avLst/>
          </a:prstGeom>
          <a:noFill/>
          <a:ln w="3175">
            <a:solidFill>
              <a:srgbClr val="FF00FF"/>
            </a:solidFill>
            <a:round/>
            <a:headEnd/>
            <a:tailEnd/>
          </a:ln>
        </p:spPr>
        <p:txBody>
          <a:bodyPr/>
          <a:lstStyle/>
          <a:p>
            <a:endParaRPr lang="en-US" dirty="0"/>
          </a:p>
        </p:txBody>
      </p:sp>
      <p:sp>
        <p:nvSpPr>
          <p:cNvPr id="97283" name="Line 4"/>
          <p:cNvSpPr>
            <a:spLocks noChangeShapeType="1"/>
          </p:cNvSpPr>
          <p:nvPr/>
        </p:nvSpPr>
        <p:spPr bwMode="auto">
          <a:xfrm>
            <a:off x="1600200" y="1447800"/>
            <a:ext cx="990600" cy="0"/>
          </a:xfrm>
          <a:prstGeom prst="line">
            <a:avLst/>
          </a:prstGeom>
          <a:noFill/>
          <a:ln w="25400">
            <a:solidFill>
              <a:srgbClr val="FF00FF"/>
            </a:solidFill>
            <a:round/>
            <a:headEnd/>
            <a:tailEnd/>
          </a:ln>
        </p:spPr>
        <p:txBody>
          <a:bodyPr/>
          <a:lstStyle/>
          <a:p>
            <a:endParaRPr lang="en-US" dirty="0"/>
          </a:p>
        </p:txBody>
      </p:sp>
      <p:sp>
        <p:nvSpPr>
          <p:cNvPr id="97284" name="Line 5"/>
          <p:cNvSpPr>
            <a:spLocks noChangeShapeType="1"/>
          </p:cNvSpPr>
          <p:nvPr/>
        </p:nvSpPr>
        <p:spPr bwMode="auto">
          <a:xfrm>
            <a:off x="1600200" y="2362200"/>
            <a:ext cx="990600" cy="0"/>
          </a:xfrm>
          <a:prstGeom prst="line">
            <a:avLst/>
          </a:prstGeom>
          <a:noFill/>
          <a:ln w="25400">
            <a:solidFill>
              <a:srgbClr val="FF00FF"/>
            </a:solidFill>
            <a:round/>
            <a:headEnd/>
            <a:tailEnd/>
          </a:ln>
        </p:spPr>
        <p:txBody>
          <a:bodyPr/>
          <a:lstStyle/>
          <a:p>
            <a:endParaRPr lang="en-US" dirty="0"/>
          </a:p>
        </p:txBody>
      </p:sp>
      <p:sp>
        <p:nvSpPr>
          <p:cNvPr id="97285" name="Text Box 6"/>
          <p:cNvSpPr txBox="1">
            <a:spLocks noChangeArrowheads="1"/>
          </p:cNvSpPr>
          <p:nvPr/>
        </p:nvSpPr>
        <p:spPr bwMode="auto">
          <a:xfrm>
            <a:off x="1524000" y="2727326"/>
            <a:ext cx="1219200" cy="244475"/>
          </a:xfrm>
          <a:prstGeom prst="rect">
            <a:avLst/>
          </a:prstGeom>
          <a:noFill/>
          <a:ln w="3175">
            <a:noFill/>
            <a:miter lim="800000"/>
            <a:headEnd/>
            <a:tailEnd/>
          </a:ln>
        </p:spPr>
        <p:txBody>
          <a:bodyPr>
            <a:spAutoFit/>
          </a:bodyPr>
          <a:lstStyle/>
          <a:p>
            <a:pPr>
              <a:spcBef>
                <a:spcPct val="50000"/>
              </a:spcBef>
            </a:pPr>
            <a:r>
              <a:rPr lang="en-AU" sz="1000" b="1" dirty="0">
                <a:solidFill>
                  <a:srgbClr val="660066"/>
                </a:solidFill>
                <a:latin typeface="Tahoma" pitchFamily="34" charset="0"/>
              </a:rPr>
              <a:t>Sub-topics</a:t>
            </a:r>
          </a:p>
        </p:txBody>
      </p:sp>
      <p:sp>
        <p:nvSpPr>
          <p:cNvPr id="97286" name="Line 8"/>
          <p:cNvSpPr>
            <a:spLocks noChangeShapeType="1"/>
          </p:cNvSpPr>
          <p:nvPr/>
        </p:nvSpPr>
        <p:spPr bwMode="auto">
          <a:xfrm>
            <a:off x="1600200" y="2667000"/>
            <a:ext cx="990600" cy="0"/>
          </a:xfrm>
          <a:prstGeom prst="line">
            <a:avLst/>
          </a:prstGeom>
          <a:noFill/>
          <a:ln w="25400">
            <a:solidFill>
              <a:srgbClr val="FF00FF"/>
            </a:solidFill>
            <a:round/>
            <a:headEnd/>
            <a:tailEnd/>
          </a:ln>
        </p:spPr>
        <p:txBody>
          <a:bodyPr/>
          <a:lstStyle/>
          <a:p>
            <a:endParaRPr lang="en-US" dirty="0"/>
          </a:p>
        </p:txBody>
      </p:sp>
      <p:sp>
        <p:nvSpPr>
          <p:cNvPr id="97287" name="Line 9"/>
          <p:cNvSpPr>
            <a:spLocks noChangeShapeType="1"/>
          </p:cNvSpPr>
          <p:nvPr/>
        </p:nvSpPr>
        <p:spPr bwMode="auto">
          <a:xfrm>
            <a:off x="1600200" y="3200400"/>
            <a:ext cx="990600" cy="0"/>
          </a:xfrm>
          <a:prstGeom prst="line">
            <a:avLst/>
          </a:prstGeom>
          <a:noFill/>
          <a:ln w="25400">
            <a:solidFill>
              <a:srgbClr val="FF00FF"/>
            </a:solidFill>
            <a:round/>
            <a:headEnd/>
            <a:tailEnd/>
          </a:ln>
        </p:spPr>
        <p:txBody>
          <a:bodyPr/>
          <a:lstStyle/>
          <a:p>
            <a:endParaRPr lang="en-US" dirty="0"/>
          </a:p>
        </p:txBody>
      </p:sp>
      <p:sp>
        <p:nvSpPr>
          <p:cNvPr id="97288" name="Line 12"/>
          <p:cNvSpPr>
            <a:spLocks noChangeShapeType="1"/>
          </p:cNvSpPr>
          <p:nvPr/>
        </p:nvSpPr>
        <p:spPr bwMode="auto">
          <a:xfrm flipV="1">
            <a:off x="1524000" y="1295400"/>
            <a:ext cx="9144000" cy="0"/>
          </a:xfrm>
          <a:prstGeom prst="line">
            <a:avLst/>
          </a:prstGeom>
          <a:noFill/>
          <a:ln w="3175">
            <a:solidFill>
              <a:srgbClr val="FF00FF"/>
            </a:solidFill>
            <a:round/>
            <a:headEnd/>
            <a:tailEnd/>
          </a:ln>
        </p:spPr>
        <p:txBody>
          <a:bodyPr/>
          <a:lstStyle/>
          <a:p>
            <a:endParaRPr lang="en-US" dirty="0"/>
          </a:p>
        </p:txBody>
      </p:sp>
      <p:sp>
        <p:nvSpPr>
          <p:cNvPr id="97289" name="Line 13"/>
          <p:cNvSpPr>
            <a:spLocks noChangeShapeType="1"/>
          </p:cNvSpPr>
          <p:nvPr/>
        </p:nvSpPr>
        <p:spPr bwMode="auto">
          <a:xfrm>
            <a:off x="1600200" y="1143000"/>
            <a:ext cx="990600" cy="0"/>
          </a:xfrm>
          <a:prstGeom prst="line">
            <a:avLst/>
          </a:prstGeom>
          <a:noFill/>
          <a:ln w="25400">
            <a:solidFill>
              <a:srgbClr val="FF00FF"/>
            </a:solidFill>
            <a:round/>
            <a:headEnd/>
            <a:tailEnd/>
          </a:ln>
        </p:spPr>
        <p:txBody>
          <a:bodyPr/>
          <a:lstStyle/>
          <a:p>
            <a:endParaRPr lang="en-US" dirty="0"/>
          </a:p>
        </p:txBody>
      </p:sp>
      <p:sp>
        <p:nvSpPr>
          <p:cNvPr id="97290" name="Line 14"/>
          <p:cNvSpPr>
            <a:spLocks noChangeShapeType="1"/>
          </p:cNvSpPr>
          <p:nvPr/>
        </p:nvSpPr>
        <p:spPr bwMode="auto">
          <a:xfrm>
            <a:off x="1600200" y="152400"/>
            <a:ext cx="990600" cy="0"/>
          </a:xfrm>
          <a:prstGeom prst="line">
            <a:avLst/>
          </a:prstGeom>
          <a:noFill/>
          <a:ln w="25400">
            <a:solidFill>
              <a:srgbClr val="FF00FF"/>
            </a:solidFill>
            <a:round/>
            <a:headEnd/>
            <a:tailEnd/>
          </a:ln>
        </p:spPr>
        <p:txBody>
          <a:bodyPr/>
          <a:lstStyle/>
          <a:p>
            <a:endParaRPr lang="en-US" dirty="0"/>
          </a:p>
        </p:txBody>
      </p:sp>
      <p:sp>
        <p:nvSpPr>
          <p:cNvPr id="97291" name="Text Box 15"/>
          <p:cNvSpPr txBox="1">
            <a:spLocks noChangeArrowheads="1"/>
          </p:cNvSpPr>
          <p:nvPr/>
        </p:nvSpPr>
        <p:spPr bwMode="auto">
          <a:xfrm>
            <a:off x="2743200" y="395289"/>
            <a:ext cx="7772400" cy="954087"/>
          </a:xfrm>
          <a:prstGeom prst="rect">
            <a:avLst/>
          </a:prstGeom>
          <a:noFill/>
          <a:ln w="9525">
            <a:noFill/>
            <a:miter lim="800000"/>
            <a:headEnd/>
            <a:tailEnd/>
          </a:ln>
        </p:spPr>
        <p:txBody>
          <a:bodyPr>
            <a:spAutoFit/>
          </a:bodyPr>
          <a:lstStyle/>
          <a:p>
            <a:pPr algn="r">
              <a:spcBef>
                <a:spcPct val="50000"/>
              </a:spcBef>
            </a:pPr>
            <a:r>
              <a:rPr lang="en-AU" sz="2800" b="1" dirty="0">
                <a:solidFill>
                  <a:srgbClr val="660066"/>
                </a:solidFill>
                <a:latin typeface="Tahoma" pitchFamily="34" charset="0"/>
              </a:rPr>
              <a:t>Measurement &amp; evaluation of human performance</a:t>
            </a:r>
          </a:p>
        </p:txBody>
      </p:sp>
      <p:sp>
        <p:nvSpPr>
          <p:cNvPr id="97292" name="Text Box 16"/>
          <p:cNvSpPr txBox="1">
            <a:spLocks noChangeArrowheads="1"/>
          </p:cNvSpPr>
          <p:nvPr/>
        </p:nvSpPr>
        <p:spPr bwMode="auto">
          <a:xfrm>
            <a:off x="3048000" y="1341438"/>
            <a:ext cx="7467600" cy="1066800"/>
          </a:xfrm>
          <a:prstGeom prst="rect">
            <a:avLst/>
          </a:prstGeom>
          <a:noFill/>
          <a:ln w="9525">
            <a:noFill/>
            <a:miter lim="800000"/>
            <a:headEnd/>
            <a:tailEnd/>
          </a:ln>
        </p:spPr>
        <p:txBody>
          <a:bodyPr>
            <a:spAutoFit/>
          </a:bodyPr>
          <a:lstStyle/>
          <a:p>
            <a:pPr>
              <a:spcBef>
                <a:spcPct val="50000"/>
              </a:spcBef>
            </a:pPr>
            <a:r>
              <a:rPr lang="en-AU" sz="3200" dirty="0" smtClean="0">
                <a:solidFill>
                  <a:srgbClr val="660066"/>
                </a:solidFill>
                <a:latin typeface="Tahoma" pitchFamily="34" charset="0"/>
              </a:rPr>
              <a:t>6.4.1 </a:t>
            </a:r>
            <a:r>
              <a:rPr lang="en-AU" sz="3200" dirty="0">
                <a:solidFill>
                  <a:srgbClr val="660066"/>
                </a:solidFill>
                <a:latin typeface="Tahoma" pitchFamily="34" charset="0"/>
              </a:rPr>
              <a:t>Describe the essential elements of a general training programme</a:t>
            </a:r>
          </a:p>
        </p:txBody>
      </p:sp>
      <p:sp>
        <p:nvSpPr>
          <p:cNvPr id="97293" name="Line 17"/>
          <p:cNvSpPr>
            <a:spLocks noChangeShapeType="1"/>
          </p:cNvSpPr>
          <p:nvPr/>
        </p:nvSpPr>
        <p:spPr bwMode="auto">
          <a:xfrm>
            <a:off x="1524000" y="2514600"/>
            <a:ext cx="5181600" cy="0"/>
          </a:xfrm>
          <a:prstGeom prst="line">
            <a:avLst/>
          </a:prstGeom>
          <a:noFill/>
          <a:ln w="3175">
            <a:solidFill>
              <a:srgbClr val="FF00FF"/>
            </a:solidFill>
            <a:round/>
            <a:headEnd/>
            <a:tailEnd/>
          </a:ln>
        </p:spPr>
        <p:txBody>
          <a:bodyPr/>
          <a:lstStyle/>
          <a:p>
            <a:endParaRPr lang="en-US" dirty="0"/>
          </a:p>
        </p:txBody>
      </p:sp>
      <p:sp>
        <p:nvSpPr>
          <p:cNvPr id="97294" name="Rectangle 18"/>
          <p:cNvSpPr>
            <a:spLocks noChangeArrowheads="1"/>
          </p:cNvSpPr>
          <p:nvPr/>
        </p:nvSpPr>
        <p:spPr bwMode="auto">
          <a:xfrm>
            <a:off x="4943475" y="1870075"/>
            <a:ext cx="9144000" cy="369332"/>
          </a:xfrm>
          <a:prstGeom prst="rect">
            <a:avLst/>
          </a:prstGeom>
          <a:noFill/>
          <a:ln w="9525">
            <a:noFill/>
            <a:miter lim="800000"/>
            <a:headEnd/>
            <a:tailEnd/>
          </a:ln>
        </p:spPr>
        <p:txBody>
          <a:bodyPr>
            <a:spAutoFit/>
          </a:bodyPr>
          <a:lstStyle/>
          <a:p>
            <a:endParaRPr lang="en-US" dirty="0"/>
          </a:p>
        </p:txBody>
      </p:sp>
      <p:sp>
        <p:nvSpPr>
          <p:cNvPr id="97295" name="Text Box 19">
            <a:hlinkClick r:id="rId3" action="ppaction://hlinksldjump" tooltip="'Click' here"/>
          </p:cNvPr>
          <p:cNvSpPr txBox="1">
            <a:spLocks noChangeArrowheads="1"/>
          </p:cNvSpPr>
          <p:nvPr/>
        </p:nvSpPr>
        <p:spPr bwMode="auto">
          <a:xfrm>
            <a:off x="1524000" y="1295401"/>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Topic 6</a:t>
            </a:r>
          </a:p>
          <a:p>
            <a:pPr>
              <a:lnSpc>
                <a:spcPct val="72000"/>
              </a:lnSpc>
              <a:spcBef>
                <a:spcPct val="50000"/>
              </a:spcBef>
            </a:pPr>
            <a:r>
              <a:rPr lang="en-AU" sz="1100" b="1" dirty="0">
                <a:solidFill>
                  <a:srgbClr val="660066"/>
                </a:solidFill>
                <a:latin typeface="Tahoma" pitchFamily="34" charset="0"/>
              </a:rPr>
              <a:t>Measurement</a:t>
            </a:r>
          </a:p>
          <a:p>
            <a:pPr>
              <a:lnSpc>
                <a:spcPct val="72000"/>
              </a:lnSpc>
              <a:spcBef>
                <a:spcPct val="50000"/>
              </a:spcBef>
            </a:pP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97296" name="Line 20"/>
          <p:cNvSpPr>
            <a:spLocks noChangeShapeType="1"/>
          </p:cNvSpPr>
          <p:nvPr/>
        </p:nvSpPr>
        <p:spPr bwMode="auto">
          <a:xfrm>
            <a:off x="1600200" y="2362200"/>
            <a:ext cx="990600" cy="0"/>
          </a:xfrm>
          <a:prstGeom prst="line">
            <a:avLst/>
          </a:prstGeom>
          <a:noFill/>
          <a:ln w="25400">
            <a:solidFill>
              <a:srgbClr val="FF00FF"/>
            </a:solidFill>
            <a:round/>
            <a:headEnd/>
            <a:tailEnd/>
          </a:ln>
        </p:spPr>
        <p:txBody>
          <a:bodyPr/>
          <a:lstStyle/>
          <a:p>
            <a:endParaRPr lang="en-US" dirty="0"/>
          </a:p>
        </p:txBody>
      </p:sp>
      <p:sp>
        <p:nvSpPr>
          <p:cNvPr id="97297" name="Line 21"/>
          <p:cNvSpPr>
            <a:spLocks noChangeShapeType="1"/>
          </p:cNvSpPr>
          <p:nvPr/>
        </p:nvSpPr>
        <p:spPr bwMode="auto">
          <a:xfrm>
            <a:off x="1600200" y="1447800"/>
            <a:ext cx="990600" cy="0"/>
          </a:xfrm>
          <a:prstGeom prst="line">
            <a:avLst/>
          </a:prstGeom>
          <a:noFill/>
          <a:ln w="25400">
            <a:solidFill>
              <a:srgbClr val="FF00FF"/>
            </a:solidFill>
            <a:round/>
            <a:headEnd/>
            <a:tailEnd/>
          </a:ln>
        </p:spPr>
        <p:txBody>
          <a:bodyPr/>
          <a:lstStyle/>
          <a:p>
            <a:endParaRPr lang="en-US" dirty="0"/>
          </a:p>
        </p:txBody>
      </p:sp>
      <p:sp>
        <p:nvSpPr>
          <p:cNvPr id="97298" name="Rectangle 24">
            <a:hlinkClick r:id="rId4" action="ppaction://hlinksldjump" tooltip="Click here to go to this dot point"/>
          </p:cNvPr>
          <p:cNvSpPr>
            <a:spLocks noChangeArrowheads="1"/>
          </p:cNvSpPr>
          <p:nvPr/>
        </p:nvSpPr>
        <p:spPr bwMode="auto">
          <a:xfrm>
            <a:off x="2809875" y="2571750"/>
            <a:ext cx="7239000" cy="46038"/>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pPr>
            <a:endParaRPr lang="en-US" dirty="0">
              <a:solidFill>
                <a:srgbClr val="660066"/>
              </a:solidFill>
              <a:latin typeface="Tahoma" pitchFamily="34" charset="0"/>
              <a:cs typeface="Times New Roman" pitchFamily="18" charset="0"/>
            </a:endParaRPr>
          </a:p>
          <a:p>
            <a:pPr marL="742950" lvl="1" indent="-285750">
              <a:lnSpc>
                <a:spcPct val="95000"/>
              </a:lnSpc>
              <a:spcBef>
                <a:spcPct val="20000"/>
              </a:spcBef>
              <a:buClr>
                <a:srgbClr val="00FF00"/>
              </a:buClr>
              <a:buSzPct val="65000"/>
              <a:buFontTx/>
              <a:buChar char="•"/>
            </a:pPr>
            <a:endParaRPr lang="en-US" dirty="0">
              <a:solidFill>
                <a:srgbClr val="660066"/>
              </a:solidFill>
              <a:latin typeface="Tahoma" pitchFamily="34" charset="0"/>
              <a:cs typeface="Times New Roman" pitchFamily="18" charset="0"/>
            </a:endParaRPr>
          </a:p>
          <a:p>
            <a:pPr marL="742950" lvl="1" indent="-285750">
              <a:lnSpc>
                <a:spcPct val="95000"/>
              </a:lnSpc>
              <a:spcBef>
                <a:spcPct val="20000"/>
              </a:spcBef>
              <a:buClr>
                <a:srgbClr val="00FF00"/>
              </a:buClr>
              <a:buSzPct val="65000"/>
              <a:buFontTx/>
              <a:buChar char="•"/>
            </a:pPr>
            <a:r>
              <a:rPr lang="en-US" dirty="0">
                <a:solidFill>
                  <a:srgbClr val="660066"/>
                </a:solidFill>
                <a:latin typeface="Tahoma" pitchFamily="34" charset="0"/>
                <a:cs typeface="Times New Roman" pitchFamily="18" charset="0"/>
              </a:rPr>
              <a:t>Activity: Using this 3 step procedure outlined, design a sample warm up for the sport of your choice.</a:t>
            </a:r>
          </a:p>
          <a:p>
            <a:pPr marL="742950" lvl="1" indent="-285750">
              <a:lnSpc>
                <a:spcPct val="95000"/>
              </a:lnSpc>
              <a:spcBef>
                <a:spcPct val="20000"/>
              </a:spcBef>
              <a:buClr>
                <a:srgbClr val="00FF00"/>
              </a:buClr>
              <a:buSzPct val="65000"/>
            </a:pPr>
            <a:endParaRPr lang="en-US" dirty="0">
              <a:solidFill>
                <a:srgbClr val="660066"/>
              </a:solidFill>
              <a:latin typeface="Tahoma" pitchFamily="34" charset="0"/>
              <a:cs typeface="Times New Roman" pitchFamily="18" charset="0"/>
            </a:endParaRPr>
          </a:p>
          <a:p>
            <a:pPr marL="742950" lvl="1" indent="-285750">
              <a:lnSpc>
                <a:spcPct val="95000"/>
              </a:lnSpc>
              <a:spcBef>
                <a:spcPct val="20000"/>
              </a:spcBef>
              <a:buClr>
                <a:srgbClr val="00FF00"/>
              </a:buClr>
              <a:buSzPct val="65000"/>
            </a:pPr>
            <a:endParaRPr lang="en-US" dirty="0">
              <a:solidFill>
                <a:srgbClr val="660066"/>
              </a:solidFill>
              <a:latin typeface="Tahoma" pitchFamily="34" charset="0"/>
              <a:cs typeface="Times New Roman" pitchFamily="18" charset="0"/>
            </a:endParaRPr>
          </a:p>
          <a:p>
            <a:pPr marL="742950" lvl="1" indent="-285750">
              <a:lnSpc>
                <a:spcPct val="95000"/>
              </a:lnSpc>
              <a:spcBef>
                <a:spcPct val="20000"/>
              </a:spcBef>
              <a:buClr>
                <a:srgbClr val="00FF00"/>
              </a:buClr>
              <a:buSzPct val="65000"/>
              <a:buFontTx/>
              <a:buChar char="•"/>
            </a:pPr>
            <a:endParaRPr lang="en-US"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pPr>
            <a:endParaRPr lang="en-US" sz="8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buFont typeface="Arial" charset="0"/>
              <a:buChar char="•"/>
            </a:pPr>
            <a:endParaRPr lang="en-US" sz="800" i="1" dirty="0">
              <a:solidFill>
                <a:srgbClr val="660066"/>
              </a:solidFill>
              <a:latin typeface="Tahoma" pitchFamily="34" charset="0"/>
              <a:cs typeface="Times New Roman" pitchFamily="18" charset="0"/>
            </a:endParaRPr>
          </a:p>
        </p:txBody>
      </p:sp>
      <p:sp>
        <p:nvSpPr>
          <p:cNvPr id="97299" name="Rectangle 26"/>
          <p:cNvSpPr>
            <a:spLocks noChangeArrowheads="1"/>
          </p:cNvSpPr>
          <p:nvPr/>
        </p:nvSpPr>
        <p:spPr bwMode="auto">
          <a:xfrm>
            <a:off x="2782888" y="3573463"/>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dirty="0">
              <a:solidFill>
                <a:srgbClr val="660066"/>
              </a:solidFill>
              <a:latin typeface="Tahoma" pitchFamily="34" charset="0"/>
              <a:cs typeface="Times New Roman" pitchFamily="18" charset="0"/>
            </a:endParaRPr>
          </a:p>
        </p:txBody>
      </p:sp>
      <p:sp>
        <p:nvSpPr>
          <p:cNvPr id="97300" name="Text Box 43">
            <a:hlinkClick r:id="rId3" action="ppaction://hlinksldjump" tooltip="'Click' to go to this Critical Question"/>
          </p:cNvPr>
          <p:cNvSpPr txBox="1">
            <a:spLocks noChangeArrowheads="1"/>
          </p:cNvSpPr>
          <p:nvPr/>
        </p:nvSpPr>
        <p:spPr bwMode="auto">
          <a:xfrm>
            <a:off x="1524000" y="3351214"/>
            <a:ext cx="1219200" cy="369887"/>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1. Statistical Analysis</a:t>
            </a:r>
          </a:p>
        </p:txBody>
      </p:sp>
      <p:sp>
        <p:nvSpPr>
          <p:cNvPr id="97301" name="Text Box 44"/>
          <p:cNvSpPr txBox="1">
            <a:spLocks noChangeArrowheads="1"/>
          </p:cNvSpPr>
          <p:nvPr/>
        </p:nvSpPr>
        <p:spPr bwMode="auto">
          <a:xfrm>
            <a:off x="1524000" y="3960813"/>
            <a:ext cx="1219200" cy="1200150"/>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2. Components of fitness</a:t>
            </a:r>
          </a:p>
          <a:p>
            <a:pPr>
              <a:spcBef>
                <a:spcPct val="50000"/>
              </a:spcBef>
            </a:pPr>
            <a:endParaRPr lang="en-AU" sz="900" b="1" dirty="0">
              <a:solidFill>
                <a:srgbClr val="660066"/>
              </a:solidFill>
              <a:latin typeface="Tahoma" pitchFamily="34" charset="0"/>
            </a:endParaRPr>
          </a:p>
          <a:p>
            <a:pPr>
              <a:spcBef>
                <a:spcPct val="50000"/>
              </a:spcBef>
            </a:pPr>
            <a:r>
              <a:rPr lang="en-AU" sz="900" b="1" dirty="0">
                <a:solidFill>
                  <a:srgbClr val="660066"/>
                </a:solidFill>
                <a:latin typeface="Tahoma" pitchFamily="34" charset="0"/>
              </a:rPr>
              <a:t>3. Principles of training programme design</a:t>
            </a:r>
          </a:p>
        </p:txBody>
      </p:sp>
    </p:spTree>
    <p:extLst>
      <p:ext uri="{BB962C8B-B14F-4D97-AF65-F5344CB8AC3E}">
        <p14:creationId xmlns:p14="http://schemas.microsoft.com/office/powerpoint/2010/main" val="154981183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Text Box 2"/>
          <p:cNvSpPr txBox="1">
            <a:spLocks noChangeArrowheads="1"/>
          </p:cNvSpPr>
          <p:nvPr/>
        </p:nvSpPr>
        <p:spPr bwMode="auto">
          <a:xfrm>
            <a:off x="152400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dirty="0">
              <a:solidFill>
                <a:schemeClr val="accent2"/>
              </a:solidFill>
              <a:latin typeface="Tahoma" pitchFamily="34" charset="0"/>
            </a:endParaRPr>
          </a:p>
          <a:p>
            <a:pPr>
              <a:lnSpc>
                <a:spcPct val="75000"/>
              </a:lnSpc>
              <a:spcBef>
                <a:spcPct val="50000"/>
              </a:spcBef>
            </a:pPr>
            <a:r>
              <a:rPr lang="en-AU" sz="1100" b="1" dirty="0">
                <a:solidFill>
                  <a:srgbClr val="00FF00"/>
                </a:solidFill>
                <a:latin typeface="Tahoma" pitchFamily="34" charset="0"/>
              </a:rPr>
              <a:t>IB</a:t>
            </a:r>
          </a:p>
          <a:p>
            <a:pPr>
              <a:lnSpc>
                <a:spcPct val="75000"/>
              </a:lnSpc>
              <a:spcBef>
                <a:spcPct val="50000"/>
              </a:spcBef>
            </a:pPr>
            <a:r>
              <a:rPr lang="en-AU" sz="1100" b="1" dirty="0">
                <a:solidFill>
                  <a:srgbClr val="00FF00"/>
                </a:solidFill>
                <a:latin typeface="Tahoma" pitchFamily="34" charset="0"/>
              </a:rPr>
              <a:t>Sports, exercise and health science</a:t>
            </a:r>
          </a:p>
          <a:p>
            <a:pPr>
              <a:lnSpc>
                <a:spcPct val="75000"/>
              </a:lnSpc>
              <a:spcBef>
                <a:spcPct val="50000"/>
              </a:spcBef>
            </a:pPr>
            <a:endParaRPr lang="en-AU" sz="600" b="1" dirty="0">
              <a:solidFill>
                <a:srgbClr val="00FF00"/>
              </a:solidFill>
              <a:latin typeface="Tahoma" pitchFamily="34" charset="0"/>
            </a:endParaRPr>
          </a:p>
          <a:p>
            <a:pPr>
              <a:lnSpc>
                <a:spcPct val="75000"/>
              </a:lnSpc>
              <a:spcBef>
                <a:spcPct val="50000"/>
              </a:spcBef>
            </a:pPr>
            <a:endParaRPr lang="en-AU" sz="800" b="1" dirty="0">
              <a:solidFill>
                <a:schemeClr val="accent2"/>
              </a:solidFill>
              <a:latin typeface="Tahoma" pitchFamily="34" charset="0"/>
            </a:endParaRPr>
          </a:p>
        </p:txBody>
      </p:sp>
      <p:sp>
        <p:nvSpPr>
          <p:cNvPr id="99331" name="Line 3"/>
          <p:cNvSpPr>
            <a:spLocks noChangeShapeType="1"/>
          </p:cNvSpPr>
          <p:nvPr/>
        </p:nvSpPr>
        <p:spPr bwMode="auto">
          <a:xfrm>
            <a:off x="2743200" y="0"/>
            <a:ext cx="0" cy="6858000"/>
          </a:xfrm>
          <a:prstGeom prst="line">
            <a:avLst/>
          </a:prstGeom>
          <a:noFill/>
          <a:ln w="3175">
            <a:solidFill>
              <a:srgbClr val="FF00FF"/>
            </a:solidFill>
            <a:round/>
            <a:headEnd/>
            <a:tailEnd/>
          </a:ln>
        </p:spPr>
        <p:txBody>
          <a:bodyPr/>
          <a:lstStyle/>
          <a:p>
            <a:endParaRPr lang="en-US" dirty="0"/>
          </a:p>
        </p:txBody>
      </p:sp>
      <p:sp>
        <p:nvSpPr>
          <p:cNvPr id="99332" name="Line 4"/>
          <p:cNvSpPr>
            <a:spLocks noChangeShapeType="1"/>
          </p:cNvSpPr>
          <p:nvPr/>
        </p:nvSpPr>
        <p:spPr bwMode="auto">
          <a:xfrm>
            <a:off x="1600200" y="1447800"/>
            <a:ext cx="990600" cy="0"/>
          </a:xfrm>
          <a:prstGeom prst="line">
            <a:avLst/>
          </a:prstGeom>
          <a:noFill/>
          <a:ln w="25400">
            <a:solidFill>
              <a:srgbClr val="FF00FF"/>
            </a:solidFill>
            <a:round/>
            <a:headEnd/>
            <a:tailEnd/>
          </a:ln>
        </p:spPr>
        <p:txBody>
          <a:bodyPr/>
          <a:lstStyle/>
          <a:p>
            <a:endParaRPr lang="en-US" dirty="0"/>
          </a:p>
        </p:txBody>
      </p:sp>
      <p:sp>
        <p:nvSpPr>
          <p:cNvPr id="99333" name="Line 5"/>
          <p:cNvSpPr>
            <a:spLocks noChangeShapeType="1"/>
          </p:cNvSpPr>
          <p:nvPr/>
        </p:nvSpPr>
        <p:spPr bwMode="auto">
          <a:xfrm>
            <a:off x="1600200" y="2362200"/>
            <a:ext cx="990600" cy="0"/>
          </a:xfrm>
          <a:prstGeom prst="line">
            <a:avLst/>
          </a:prstGeom>
          <a:noFill/>
          <a:ln w="25400">
            <a:solidFill>
              <a:srgbClr val="FF00FF"/>
            </a:solidFill>
            <a:round/>
            <a:headEnd/>
            <a:tailEnd/>
          </a:ln>
        </p:spPr>
        <p:txBody>
          <a:bodyPr/>
          <a:lstStyle/>
          <a:p>
            <a:endParaRPr lang="en-US" dirty="0"/>
          </a:p>
        </p:txBody>
      </p:sp>
      <p:sp>
        <p:nvSpPr>
          <p:cNvPr id="99334" name="Text Box 6"/>
          <p:cNvSpPr txBox="1">
            <a:spLocks noChangeArrowheads="1"/>
          </p:cNvSpPr>
          <p:nvPr/>
        </p:nvSpPr>
        <p:spPr bwMode="auto">
          <a:xfrm>
            <a:off x="1524000" y="2727326"/>
            <a:ext cx="1219200" cy="244475"/>
          </a:xfrm>
          <a:prstGeom prst="rect">
            <a:avLst/>
          </a:prstGeom>
          <a:noFill/>
          <a:ln w="3175">
            <a:noFill/>
            <a:miter lim="800000"/>
            <a:headEnd/>
            <a:tailEnd/>
          </a:ln>
        </p:spPr>
        <p:txBody>
          <a:bodyPr>
            <a:spAutoFit/>
          </a:bodyPr>
          <a:lstStyle/>
          <a:p>
            <a:pPr>
              <a:spcBef>
                <a:spcPct val="50000"/>
              </a:spcBef>
            </a:pPr>
            <a:r>
              <a:rPr lang="en-AU" sz="1000" b="1" dirty="0">
                <a:solidFill>
                  <a:srgbClr val="660066"/>
                </a:solidFill>
                <a:latin typeface="Tahoma" pitchFamily="34" charset="0"/>
              </a:rPr>
              <a:t>Sub-topics</a:t>
            </a:r>
          </a:p>
        </p:txBody>
      </p:sp>
      <p:sp>
        <p:nvSpPr>
          <p:cNvPr id="99335" name="Line 8"/>
          <p:cNvSpPr>
            <a:spLocks noChangeShapeType="1"/>
          </p:cNvSpPr>
          <p:nvPr/>
        </p:nvSpPr>
        <p:spPr bwMode="auto">
          <a:xfrm>
            <a:off x="1600200" y="2667000"/>
            <a:ext cx="990600" cy="0"/>
          </a:xfrm>
          <a:prstGeom prst="line">
            <a:avLst/>
          </a:prstGeom>
          <a:noFill/>
          <a:ln w="25400">
            <a:solidFill>
              <a:srgbClr val="FF00FF"/>
            </a:solidFill>
            <a:round/>
            <a:headEnd/>
            <a:tailEnd/>
          </a:ln>
        </p:spPr>
        <p:txBody>
          <a:bodyPr/>
          <a:lstStyle/>
          <a:p>
            <a:endParaRPr lang="en-US" dirty="0"/>
          </a:p>
        </p:txBody>
      </p:sp>
      <p:sp>
        <p:nvSpPr>
          <p:cNvPr id="99336" name="Line 9"/>
          <p:cNvSpPr>
            <a:spLocks noChangeShapeType="1"/>
          </p:cNvSpPr>
          <p:nvPr/>
        </p:nvSpPr>
        <p:spPr bwMode="auto">
          <a:xfrm>
            <a:off x="1600200" y="3200400"/>
            <a:ext cx="990600" cy="0"/>
          </a:xfrm>
          <a:prstGeom prst="line">
            <a:avLst/>
          </a:prstGeom>
          <a:noFill/>
          <a:ln w="25400">
            <a:solidFill>
              <a:srgbClr val="FF00FF"/>
            </a:solidFill>
            <a:round/>
            <a:headEnd/>
            <a:tailEnd/>
          </a:ln>
        </p:spPr>
        <p:txBody>
          <a:bodyPr/>
          <a:lstStyle/>
          <a:p>
            <a:endParaRPr lang="en-US" dirty="0"/>
          </a:p>
        </p:txBody>
      </p:sp>
      <p:sp>
        <p:nvSpPr>
          <p:cNvPr id="99337" name="Line 12"/>
          <p:cNvSpPr>
            <a:spLocks noChangeShapeType="1"/>
          </p:cNvSpPr>
          <p:nvPr/>
        </p:nvSpPr>
        <p:spPr bwMode="auto">
          <a:xfrm flipV="1">
            <a:off x="1524000" y="1295400"/>
            <a:ext cx="9144000" cy="0"/>
          </a:xfrm>
          <a:prstGeom prst="line">
            <a:avLst/>
          </a:prstGeom>
          <a:noFill/>
          <a:ln w="3175">
            <a:solidFill>
              <a:srgbClr val="FF00FF"/>
            </a:solidFill>
            <a:round/>
            <a:headEnd/>
            <a:tailEnd/>
          </a:ln>
        </p:spPr>
        <p:txBody>
          <a:bodyPr/>
          <a:lstStyle/>
          <a:p>
            <a:endParaRPr lang="en-US" dirty="0"/>
          </a:p>
        </p:txBody>
      </p:sp>
      <p:sp>
        <p:nvSpPr>
          <p:cNvPr id="99338" name="Line 13"/>
          <p:cNvSpPr>
            <a:spLocks noChangeShapeType="1"/>
          </p:cNvSpPr>
          <p:nvPr/>
        </p:nvSpPr>
        <p:spPr bwMode="auto">
          <a:xfrm>
            <a:off x="1600200" y="1143000"/>
            <a:ext cx="990600" cy="0"/>
          </a:xfrm>
          <a:prstGeom prst="line">
            <a:avLst/>
          </a:prstGeom>
          <a:noFill/>
          <a:ln w="25400">
            <a:solidFill>
              <a:srgbClr val="FF00FF"/>
            </a:solidFill>
            <a:round/>
            <a:headEnd/>
            <a:tailEnd/>
          </a:ln>
        </p:spPr>
        <p:txBody>
          <a:bodyPr/>
          <a:lstStyle/>
          <a:p>
            <a:endParaRPr lang="en-US" dirty="0"/>
          </a:p>
        </p:txBody>
      </p:sp>
      <p:sp>
        <p:nvSpPr>
          <p:cNvPr id="99339" name="Line 14"/>
          <p:cNvSpPr>
            <a:spLocks noChangeShapeType="1"/>
          </p:cNvSpPr>
          <p:nvPr/>
        </p:nvSpPr>
        <p:spPr bwMode="auto">
          <a:xfrm>
            <a:off x="1600200" y="152400"/>
            <a:ext cx="990600" cy="0"/>
          </a:xfrm>
          <a:prstGeom prst="line">
            <a:avLst/>
          </a:prstGeom>
          <a:noFill/>
          <a:ln w="25400">
            <a:solidFill>
              <a:srgbClr val="FF00FF"/>
            </a:solidFill>
            <a:round/>
            <a:headEnd/>
            <a:tailEnd/>
          </a:ln>
        </p:spPr>
        <p:txBody>
          <a:bodyPr/>
          <a:lstStyle/>
          <a:p>
            <a:endParaRPr lang="en-US" dirty="0"/>
          </a:p>
        </p:txBody>
      </p:sp>
      <p:sp>
        <p:nvSpPr>
          <p:cNvPr id="99340" name="Text Box 15"/>
          <p:cNvSpPr txBox="1">
            <a:spLocks noChangeArrowheads="1"/>
          </p:cNvSpPr>
          <p:nvPr/>
        </p:nvSpPr>
        <p:spPr bwMode="auto">
          <a:xfrm>
            <a:off x="2743200" y="395289"/>
            <a:ext cx="7772400" cy="954087"/>
          </a:xfrm>
          <a:prstGeom prst="rect">
            <a:avLst/>
          </a:prstGeom>
          <a:noFill/>
          <a:ln w="9525">
            <a:noFill/>
            <a:miter lim="800000"/>
            <a:headEnd/>
            <a:tailEnd/>
          </a:ln>
        </p:spPr>
        <p:txBody>
          <a:bodyPr>
            <a:spAutoFit/>
          </a:bodyPr>
          <a:lstStyle/>
          <a:p>
            <a:pPr algn="r">
              <a:spcBef>
                <a:spcPct val="50000"/>
              </a:spcBef>
            </a:pPr>
            <a:r>
              <a:rPr lang="en-AU" sz="2800" b="1" dirty="0">
                <a:solidFill>
                  <a:srgbClr val="660066"/>
                </a:solidFill>
                <a:latin typeface="Tahoma" pitchFamily="34" charset="0"/>
              </a:rPr>
              <a:t>Measurement &amp; evaluation of human performance</a:t>
            </a:r>
          </a:p>
        </p:txBody>
      </p:sp>
      <p:sp>
        <p:nvSpPr>
          <p:cNvPr id="99341" name="Text Box 16"/>
          <p:cNvSpPr txBox="1">
            <a:spLocks noChangeArrowheads="1"/>
          </p:cNvSpPr>
          <p:nvPr/>
        </p:nvSpPr>
        <p:spPr bwMode="auto">
          <a:xfrm>
            <a:off x="3048000" y="1341438"/>
            <a:ext cx="7467600" cy="1066800"/>
          </a:xfrm>
          <a:prstGeom prst="rect">
            <a:avLst/>
          </a:prstGeom>
          <a:noFill/>
          <a:ln w="9525">
            <a:noFill/>
            <a:miter lim="800000"/>
            <a:headEnd/>
            <a:tailEnd/>
          </a:ln>
        </p:spPr>
        <p:txBody>
          <a:bodyPr>
            <a:spAutoFit/>
          </a:bodyPr>
          <a:lstStyle/>
          <a:p>
            <a:pPr>
              <a:spcBef>
                <a:spcPct val="50000"/>
              </a:spcBef>
            </a:pPr>
            <a:r>
              <a:rPr lang="en-AU" sz="3200" dirty="0" smtClean="0">
                <a:solidFill>
                  <a:srgbClr val="660066"/>
                </a:solidFill>
                <a:latin typeface="Tahoma" pitchFamily="34" charset="0"/>
              </a:rPr>
              <a:t>6.4.1 </a:t>
            </a:r>
            <a:r>
              <a:rPr lang="en-AU" sz="3200" dirty="0">
                <a:solidFill>
                  <a:srgbClr val="660066"/>
                </a:solidFill>
                <a:latin typeface="Tahoma" pitchFamily="34" charset="0"/>
              </a:rPr>
              <a:t>Describe the essential elements of a general training programme</a:t>
            </a:r>
          </a:p>
        </p:txBody>
      </p:sp>
      <p:sp>
        <p:nvSpPr>
          <p:cNvPr id="99342" name="Line 17"/>
          <p:cNvSpPr>
            <a:spLocks noChangeShapeType="1"/>
          </p:cNvSpPr>
          <p:nvPr/>
        </p:nvSpPr>
        <p:spPr bwMode="auto">
          <a:xfrm>
            <a:off x="1524000" y="2514600"/>
            <a:ext cx="5181600" cy="0"/>
          </a:xfrm>
          <a:prstGeom prst="line">
            <a:avLst/>
          </a:prstGeom>
          <a:noFill/>
          <a:ln w="3175">
            <a:solidFill>
              <a:srgbClr val="FF00FF"/>
            </a:solidFill>
            <a:round/>
            <a:headEnd/>
            <a:tailEnd/>
          </a:ln>
        </p:spPr>
        <p:txBody>
          <a:bodyPr/>
          <a:lstStyle/>
          <a:p>
            <a:endParaRPr lang="en-US" dirty="0"/>
          </a:p>
        </p:txBody>
      </p:sp>
      <p:sp>
        <p:nvSpPr>
          <p:cNvPr id="99343" name="Rectangle 18"/>
          <p:cNvSpPr>
            <a:spLocks noChangeArrowheads="1"/>
          </p:cNvSpPr>
          <p:nvPr/>
        </p:nvSpPr>
        <p:spPr bwMode="auto">
          <a:xfrm>
            <a:off x="4943475" y="1870075"/>
            <a:ext cx="9144000" cy="369332"/>
          </a:xfrm>
          <a:prstGeom prst="rect">
            <a:avLst/>
          </a:prstGeom>
          <a:noFill/>
          <a:ln w="9525">
            <a:noFill/>
            <a:miter lim="800000"/>
            <a:headEnd/>
            <a:tailEnd/>
          </a:ln>
        </p:spPr>
        <p:txBody>
          <a:bodyPr>
            <a:spAutoFit/>
          </a:bodyPr>
          <a:lstStyle/>
          <a:p>
            <a:endParaRPr lang="en-US" dirty="0"/>
          </a:p>
        </p:txBody>
      </p:sp>
      <p:sp>
        <p:nvSpPr>
          <p:cNvPr id="99344" name="Text Box 19">
            <a:hlinkClick r:id="rId3" action="ppaction://hlinksldjump" tooltip="'Click' here"/>
          </p:cNvPr>
          <p:cNvSpPr txBox="1">
            <a:spLocks noChangeArrowheads="1"/>
          </p:cNvSpPr>
          <p:nvPr/>
        </p:nvSpPr>
        <p:spPr bwMode="auto">
          <a:xfrm>
            <a:off x="1524000" y="1295401"/>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Topic 6</a:t>
            </a:r>
          </a:p>
          <a:p>
            <a:pPr>
              <a:lnSpc>
                <a:spcPct val="72000"/>
              </a:lnSpc>
              <a:spcBef>
                <a:spcPct val="50000"/>
              </a:spcBef>
            </a:pPr>
            <a:r>
              <a:rPr lang="en-AU" sz="1100" b="1" dirty="0">
                <a:solidFill>
                  <a:srgbClr val="660066"/>
                </a:solidFill>
                <a:latin typeface="Tahoma" pitchFamily="34" charset="0"/>
              </a:rPr>
              <a:t>Measurement</a:t>
            </a:r>
          </a:p>
          <a:p>
            <a:pPr>
              <a:lnSpc>
                <a:spcPct val="72000"/>
              </a:lnSpc>
              <a:spcBef>
                <a:spcPct val="50000"/>
              </a:spcBef>
            </a:pP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99345" name="Line 20"/>
          <p:cNvSpPr>
            <a:spLocks noChangeShapeType="1"/>
          </p:cNvSpPr>
          <p:nvPr/>
        </p:nvSpPr>
        <p:spPr bwMode="auto">
          <a:xfrm>
            <a:off x="1600200" y="2362200"/>
            <a:ext cx="990600" cy="0"/>
          </a:xfrm>
          <a:prstGeom prst="line">
            <a:avLst/>
          </a:prstGeom>
          <a:noFill/>
          <a:ln w="25400">
            <a:solidFill>
              <a:srgbClr val="FF00FF"/>
            </a:solidFill>
            <a:round/>
            <a:headEnd/>
            <a:tailEnd/>
          </a:ln>
        </p:spPr>
        <p:txBody>
          <a:bodyPr/>
          <a:lstStyle/>
          <a:p>
            <a:endParaRPr lang="en-US" dirty="0"/>
          </a:p>
        </p:txBody>
      </p:sp>
      <p:sp>
        <p:nvSpPr>
          <p:cNvPr id="99346" name="Line 21"/>
          <p:cNvSpPr>
            <a:spLocks noChangeShapeType="1"/>
          </p:cNvSpPr>
          <p:nvPr/>
        </p:nvSpPr>
        <p:spPr bwMode="auto">
          <a:xfrm>
            <a:off x="1600200" y="1447800"/>
            <a:ext cx="990600" cy="0"/>
          </a:xfrm>
          <a:prstGeom prst="line">
            <a:avLst/>
          </a:prstGeom>
          <a:noFill/>
          <a:ln w="25400">
            <a:solidFill>
              <a:srgbClr val="FF00FF"/>
            </a:solidFill>
            <a:round/>
            <a:headEnd/>
            <a:tailEnd/>
          </a:ln>
        </p:spPr>
        <p:txBody>
          <a:bodyPr/>
          <a:lstStyle/>
          <a:p>
            <a:endParaRPr lang="en-US" dirty="0"/>
          </a:p>
        </p:txBody>
      </p:sp>
      <p:sp>
        <p:nvSpPr>
          <p:cNvPr id="99347" name="Rectangle 24">
            <a:hlinkClick r:id="rId4" action="ppaction://hlinksldjump" tooltip="Click here to go to this dot point"/>
          </p:cNvPr>
          <p:cNvSpPr>
            <a:spLocks noChangeArrowheads="1"/>
          </p:cNvSpPr>
          <p:nvPr/>
        </p:nvSpPr>
        <p:spPr bwMode="auto">
          <a:xfrm>
            <a:off x="2809875" y="2571750"/>
            <a:ext cx="7239000" cy="46038"/>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pPr>
            <a:endParaRPr lang="en-US"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buFontTx/>
              <a:buChar char="•"/>
            </a:pPr>
            <a:r>
              <a:rPr lang="en-US" dirty="0">
                <a:solidFill>
                  <a:srgbClr val="660066"/>
                </a:solidFill>
                <a:latin typeface="Tahoma" pitchFamily="34" charset="0"/>
                <a:cs typeface="Times New Roman" pitchFamily="18" charset="0"/>
              </a:rPr>
              <a:t>Cool down</a:t>
            </a:r>
          </a:p>
          <a:p>
            <a:pPr marL="342900" indent="-342900">
              <a:lnSpc>
                <a:spcPct val="95000"/>
              </a:lnSpc>
              <a:spcBef>
                <a:spcPct val="20000"/>
              </a:spcBef>
              <a:buClr>
                <a:srgbClr val="00FF00"/>
              </a:buClr>
              <a:buSzPct val="65000"/>
            </a:pPr>
            <a:r>
              <a:rPr lang="en-US" dirty="0">
                <a:solidFill>
                  <a:srgbClr val="660066"/>
                </a:solidFill>
                <a:latin typeface="Tahoma" pitchFamily="34" charset="0"/>
                <a:cs typeface="Times New Roman" pitchFamily="18" charset="0"/>
              </a:rPr>
              <a:t>	Following exercise a similar process must be followed in order to prevent unnecessary discomfort; this is a cool down.</a:t>
            </a:r>
          </a:p>
          <a:p>
            <a:pPr marL="342900" indent="-342900">
              <a:lnSpc>
                <a:spcPct val="95000"/>
              </a:lnSpc>
              <a:spcBef>
                <a:spcPct val="20000"/>
              </a:spcBef>
              <a:buClr>
                <a:srgbClr val="00FF00"/>
              </a:buClr>
              <a:buSzPct val="65000"/>
            </a:pPr>
            <a:r>
              <a:rPr lang="en-US" dirty="0">
                <a:solidFill>
                  <a:srgbClr val="660066"/>
                </a:solidFill>
                <a:latin typeface="Tahoma" pitchFamily="34" charset="0"/>
                <a:cs typeface="Times New Roman" pitchFamily="18" charset="0"/>
              </a:rPr>
              <a:t>	</a:t>
            </a:r>
          </a:p>
          <a:p>
            <a:pPr marL="342900" indent="-342900">
              <a:lnSpc>
                <a:spcPct val="95000"/>
              </a:lnSpc>
              <a:spcBef>
                <a:spcPct val="20000"/>
              </a:spcBef>
              <a:buClr>
                <a:srgbClr val="00FF00"/>
              </a:buClr>
              <a:buSzPct val="65000"/>
            </a:pPr>
            <a:r>
              <a:rPr lang="en-US" dirty="0">
                <a:solidFill>
                  <a:srgbClr val="660066"/>
                </a:solidFill>
                <a:latin typeface="Tahoma" pitchFamily="34" charset="0"/>
                <a:cs typeface="Times New Roman" pitchFamily="18" charset="0"/>
              </a:rPr>
              <a:t>	It involves performing some kind of light continuous activity where heart rate remains elevated. </a:t>
            </a:r>
          </a:p>
          <a:p>
            <a:pPr marL="342900" indent="-342900">
              <a:lnSpc>
                <a:spcPct val="95000"/>
              </a:lnSpc>
              <a:spcBef>
                <a:spcPct val="20000"/>
              </a:spcBef>
              <a:buClr>
                <a:srgbClr val="00FF00"/>
              </a:buClr>
              <a:buSzPct val="65000"/>
            </a:pPr>
            <a:endParaRPr lang="en-US" dirty="0">
              <a:solidFill>
                <a:srgbClr val="660066"/>
              </a:solidFill>
              <a:latin typeface="Tahoma" pitchFamily="34" charset="0"/>
              <a:cs typeface="Times New Roman" pitchFamily="18" charset="0"/>
            </a:endParaRPr>
          </a:p>
          <a:p>
            <a:pPr marL="342900" indent="-342900" algn="r">
              <a:lnSpc>
                <a:spcPct val="95000"/>
              </a:lnSpc>
              <a:spcBef>
                <a:spcPct val="20000"/>
              </a:spcBef>
              <a:buClr>
                <a:srgbClr val="00FF00"/>
              </a:buClr>
              <a:buSzPct val="65000"/>
            </a:pPr>
            <a:r>
              <a:rPr lang="en-US" sz="800" dirty="0">
                <a:solidFill>
                  <a:srgbClr val="660066"/>
                </a:solidFill>
                <a:latin typeface="Tahoma" pitchFamily="34" charset="0"/>
                <a:cs typeface="Times New Roman" pitchFamily="18" charset="0"/>
              </a:rPr>
              <a:t>Wesson et.al 2005</a:t>
            </a:r>
          </a:p>
          <a:p>
            <a:pPr marL="342900" indent="-342900">
              <a:lnSpc>
                <a:spcPct val="95000"/>
              </a:lnSpc>
              <a:spcBef>
                <a:spcPct val="20000"/>
              </a:spcBef>
              <a:buClr>
                <a:srgbClr val="00FF00"/>
              </a:buClr>
              <a:buSzPct val="65000"/>
            </a:pPr>
            <a:endParaRPr lang="en-US" dirty="0">
              <a:solidFill>
                <a:srgbClr val="660066"/>
              </a:solidFill>
              <a:latin typeface="Tahoma" pitchFamily="34" charset="0"/>
              <a:cs typeface="Times New Roman" pitchFamily="18" charset="0"/>
            </a:endParaRPr>
          </a:p>
          <a:p>
            <a:pPr marL="742950" lvl="1" indent="-285750">
              <a:lnSpc>
                <a:spcPct val="95000"/>
              </a:lnSpc>
              <a:spcBef>
                <a:spcPct val="20000"/>
              </a:spcBef>
              <a:buClr>
                <a:srgbClr val="00FF00"/>
              </a:buClr>
              <a:buSzPct val="65000"/>
            </a:pPr>
            <a:endParaRPr lang="en-US" dirty="0">
              <a:solidFill>
                <a:srgbClr val="660066"/>
              </a:solidFill>
              <a:latin typeface="Tahoma" pitchFamily="34" charset="0"/>
              <a:cs typeface="Times New Roman" pitchFamily="18" charset="0"/>
            </a:endParaRPr>
          </a:p>
          <a:p>
            <a:pPr marL="742950" lvl="1" indent="-285750">
              <a:lnSpc>
                <a:spcPct val="95000"/>
              </a:lnSpc>
              <a:spcBef>
                <a:spcPct val="20000"/>
              </a:spcBef>
              <a:buClr>
                <a:srgbClr val="00FF00"/>
              </a:buClr>
              <a:buSzPct val="65000"/>
              <a:buFontTx/>
              <a:buChar char="•"/>
            </a:pPr>
            <a:endParaRPr lang="en-US"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pPr>
            <a:endParaRPr lang="en-US" sz="8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buFont typeface="Arial" charset="0"/>
              <a:buChar char="•"/>
            </a:pPr>
            <a:endParaRPr lang="en-US" sz="800" i="1" dirty="0">
              <a:solidFill>
                <a:srgbClr val="660066"/>
              </a:solidFill>
              <a:latin typeface="Tahoma" pitchFamily="34" charset="0"/>
              <a:cs typeface="Times New Roman" pitchFamily="18" charset="0"/>
            </a:endParaRPr>
          </a:p>
        </p:txBody>
      </p:sp>
      <p:sp>
        <p:nvSpPr>
          <p:cNvPr id="99348" name="Rectangle 26"/>
          <p:cNvSpPr>
            <a:spLocks noChangeArrowheads="1"/>
          </p:cNvSpPr>
          <p:nvPr/>
        </p:nvSpPr>
        <p:spPr bwMode="auto">
          <a:xfrm>
            <a:off x="2782888" y="3573463"/>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dirty="0">
              <a:solidFill>
                <a:srgbClr val="660066"/>
              </a:solidFill>
              <a:latin typeface="Tahoma" pitchFamily="34" charset="0"/>
              <a:cs typeface="Times New Roman" pitchFamily="18" charset="0"/>
            </a:endParaRPr>
          </a:p>
        </p:txBody>
      </p:sp>
      <p:sp>
        <p:nvSpPr>
          <p:cNvPr id="99349" name="Text Box 43">
            <a:hlinkClick r:id="rId3" action="ppaction://hlinksldjump" tooltip="'Click' to go to this Critical Question"/>
          </p:cNvPr>
          <p:cNvSpPr txBox="1">
            <a:spLocks noChangeArrowheads="1"/>
          </p:cNvSpPr>
          <p:nvPr/>
        </p:nvSpPr>
        <p:spPr bwMode="auto">
          <a:xfrm>
            <a:off x="1524000" y="3351214"/>
            <a:ext cx="1219200" cy="369887"/>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1. Statistical Analysis</a:t>
            </a:r>
          </a:p>
        </p:txBody>
      </p:sp>
      <p:sp>
        <p:nvSpPr>
          <p:cNvPr id="99350" name="Text Box 44"/>
          <p:cNvSpPr txBox="1">
            <a:spLocks noChangeArrowheads="1"/>
          </p:cNvSpPr>
          <p:nvPr/>
        </p:nvSpPr>
        <p:spPr bwMode="auto">
          <a:xfrm>
            <a:off x="1524000" y="3960813"/>
            <a:ext cx="1219200" cy="1200150"/>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2. Components of fitness</a:t>
            </a:r>
          </a:p>
          <a:p>
            <a:pPr>
              <a:spcBef>
                <a:spcPct val="50000"/>
              </a:spcBef>
            </a:pPr>
            <a:endParaRPr lang="en-AU" sz="900" b="1" dirty="0">
              <a:solidFill>
                <a:srgbClr val="660066"/>
              </a:solidFill>
              <a:latin typeface="Tahoma" pitchFamily="34" charset="0"/>
            </a:endParaRPr>
          </a:p>
          <a:p>
            <a:pPr>
              <a:spcBef>
                <a:spcPct val="50000"/>
              </a:spcBef>
            </a:pPr>
            <a:r>
              <a:rPr lang="en-AU" sz="900" b="1" dirty="0">
                <a:solidFill>
                  <a:srgbClr val="660066"/>
                </a:solidFill>
                <a:latin typeface="Tahoma" pitchFamily="34" charset="0"/>
              </a:rPr>
              <a:t>3. Principles of training programme design</a:t>
            </a:r>
          </a:p>
        </p:txBody>
      </p:sp>
    </p:spTree>
    <p:extLst>
      <p:ext uri="{BB962C8B-B14F-4D97-AF65-F5344CB8AC3E}">
        <p14:creationId xmlns:p14="http://schemas.microsoft.com/office/powerpoint/2010/main" val="149707038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Text Box 2"/>
          <p:cNvSpPr txBox="1">
            <a:spLocks noChangeArrowheads="1"/>
          </p:cNvSpPr>
          <p:nvPr/>
        </p:nvSpPr>
        <p:spPr bwMode="auto">
          <a:xfrm>
            <a:off x="152400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dirty="0">
              <a:solidFill>
                <a:schemeClr val="accent2"/>
              </a:solidFill>
              <a:latin typeface="Tahoma" pitchFamily="34" charset="0"/>
            </a:endParaRPr>
          </a:p>
          <a:p>
            <a:pPr>
              <a:lnSpc>
                <a:spcPct val="75000"/>
              </a:lnSpc>
              <a:spcBef>
                <a:spcPct val="50000"/>
              </a:spcBef>
            </a:pPr>
            <a:r>
              <a:rPr lang="en-AU" sz="1100" b="1" dirty="0">
                <a:solidFill>
                  <a:srgbClr val="00FF00"/>
                </a:solidFill>
                <a:latin typeface="Tahoma" pitchFamily="34" charset="0"/>
              </a:rPr>
              <a:t>IB</a:t>
            </a:r>
          </a:p>
          <a:p>
            <a:pPr>
              <a:lnSpc>
                <a:spcPct val="75000"/>
              </a:lnSpc>
              <a:spcBef>
                <a:spcPct val="50000"/>
              </a:spcBef>
            </a:pPr>
            <a:r>
              <a:rPr lang="en-AU" sz="1100" b="1" dirty="0">
                <a:solidFill>
                  <a:srgbClr val="00FF00"/>
                </a:solidFill>
                <a:latin typeface="Tahoma" pitchFamily="34" charset="0"/>
              </a:rPr>
              <a:t>Sports, exercise and health science</a:t>
            </a:r>
          </a:p>
          <a:p>
            <a:pPr>
              <a:lnSpc>
                <a:spcPct val="75000"/>
              </a:lnSpc>
              <a:spcBef>
                <a:spcPct val="50000"/>
              </a:spcBef>
            </a:pPr>
            <a:endParaRPr lang="en-AU" sz="600" b="1" dirty="0">
              <a:solidFill>
                <a:srgbClr val="00FF00"/>
              </a:solidFill>
              <a:latin typeface="Tahoma" pitchFamily="34" charset="0"/>
            </a:endParaRPr>
          </a:p>
          <a:p>
            <a:pPr>
              <a:lnSpc>
                <a:spcPct val="75000"/>
              </a:lnSpc>
              <a:spcBef>
                <a:spcPct val="50000"/>
              </a:spcBef>
            </a:pPr>
            <a:endParaRPr lang="en-AU" sz="800" b="1" dirty="0">
              <a:solidFill>
                <a:schemeClr val="accent2"/>
              </a:solidFill>
              <a:latin typeface="Tahoma" pitchFamily="34" charset="0"/>
            </a:endParaRPr>
          </a:p>
        </p:txBody>
      </p:sp>
      <p:sp>
        <p:nvSpPr>
          <p:cNvPr id="101379" name="Line 3"/>
          <p:cNvSpPr>
            <a:spLocks noChangeShapeType="1"/>
          </p:cNvSpPr>
          <p:nvPr/>
        </p:nvSpPr>
        <p:spPr bwMode="auto">
          <a:xfrm>
            <a:off x="2743200" y="0"/>
            <a:ext cx="0" cy="6858000"/>
          </a:xfrm>
          <a:prstGeom prst="line">
            <a:avLst/>
          </a:prstGeom>
          <a:noFill/>
          <a:ln w="3175">
            <a:solidFill>
              <a:srgbClr val="FF00FF"/>
            </a:solidFill>
            <a:round/>
            <a:headEnd/>
            <a:tailEnd/>
          </a:ln>
        </p:spPr>
        <p:txBody>
          <a:bodyPr/>
          <a:lstStyle/>
          <a:p>
            <a:endParaRPr lang="en-US" dirty="0"/>
          </a:p>
        </p:txBody>
      </p:sp>
      <p:sp>
        <p:nvSpPr>
          <p:cNvPr id="101380" name="Line 4"/>
          <p:cNvSpPr>
            <a:spLocks noChangeShapeType="1"/>
          </p:cNvSpPr>
          <p:nvPr/>
        </p:nvSpPr>
        <p:spPr bwMode="auto">
          <a:xfrm>
            <a:off x="1600200" y="1447800"/>
            <a:ext cx="990600" cy="0"/>
          </a:xfrm>
          <a:prstGeom prst="line">
            <a:avLst/>
          </a:prstGeom>
          <a:noFill/>
          <a:ln w="25400">
            <a:solidFill>
              <a:srgbClr val="FF00FF"/>
            </a:solidFill>
            <a:round/>
            <a:headEnd/>
            <a:tailEnd/>
          </a:ln>
        </p:spPr>
        <p:txBody>
          <a:bodyPr/>
          <a:lstStyle/>
          <a:p>
            <a:endParaRPr lang="en-US" dirty="0"/>
          </a:p>
        </p:txBody>
      </p:sp>
      <p:sp>
        <p:nvSpPr>
          <p:cNvPr id="101381" name="Line 5"/>
          <p:cNvSpPr>
            <a:spLocks noChangeShapeType="1"/>
          </p:cNvSpPr>
          <p:nvPr/>
        </p:nvSpPr>
        <p:spPr bwMode="auto">
          <a:xfrm>
            <a:off x="1600200" y="2362200"/>
            <a:ext cx="990600" cy="0"/>
          </a:xfrm>
          <a:prstGeom prst="line">
            <a:avLst/>
          </a:prstGeom>
          <a:noFill/>
          <a:ln w="25400">
            <a:solidFill>
              <a:srgbClr val="FF00FF"/>
            </a:solidFill>
            <a:round/>
            <a:headEnd/>
            <a:tailEnd/>
          </a:ln>
        </p:spPr>
        <p:txBody>
          <a:bodyPr/>
          <a:lstStyle/>
          <a:p>
            <a:endParaRPr lang="en-US" dirty="0"/>
          </a:p>
        </p:txBody>
      </p:sp>
      <p:sp>
        <p:nvSpPr>
          <p:cNvPr id="101382" name="Text Box 6"/>
          <p:cNvSpPr txBox="1">
            <a:spLocks noChangeArrowheads="1"/>
          </p:cNvSpPr>
          <p:nvPr/>
        </p:nvSpPr>
        <p:spPr bwMode="auto">
          <a:xfrm>
            <a:off x="1524000" y="2727326"/>
            <a:ext cx="1219200" cy="244475"/>
          </a:xfrm>
          <a:prstGeom prst="rect">
            <a:avLst/>
          </a:prstGeom>
          <a:noFill/>
          <a:ln w="3175">
            <a:noFill/>
            <a:miter lim="800000"/>
            <a:headEnd/>
            <a:tailEnd/>
          </a:ln>
        </p:spPr>
        <p:txBody>
          <a:bodyPr>
            <a:spAutoFit/>
          </a:bodyPr>
          <a:lstStyle/>
          <a:p>
            <a:pPr>
              <a:spcBef>
                <a:spcPct val="50000"/>
              </a:spcBef>
            </a:pPr>
            <a:r>
              <a:rPr lang="en-AU" sz="1000" b="1" dirty="0">
                <a:solidFill>
                  <a:srgbClr val="660066"/>
                </a:solidFill>
                <a:latin typeface="Tahoma" pitchFamily="34" charset="0"/>
              </a:rPr>
              <a:t>Sub-topics</a:t>
            </a:r>
          </a:p>
        </p:txBody>
      </p:sp>
      <p:sp>
        <p:nvSpPr>
          <p:cNvPr id="101383" name="Line 8"/>
          <p:cNvSpPr>
            <a:spLocks noChangeShapeType="1"/>
          </p:cNvSpPr>
          <p:nvPr/>
        </p:nvSpPr>
        <p:spPr bwMode="auto">
          <a:xfrm>
            <a:off x="1600200" y="2667000"/>
            <a:ext cx="990600" cy="0"/>
          </a:xfrm>
          <a:prstGeom prst="line">
            <a:avLst/>
          </a:prstGeom>
          <a:noFill/>
          <a:ln w="25400">
            <a:solidFill>
              <a:srgbClr val="FF00FF"/>
            </a:solidFill>
            <a:round/>
            <a:headEnd/>
            <a:tailEnd/>
          </a:ln>
        </p:spPr>
        <p:txBody>
          <a:bodyPr/>
          <a:lstStyle/>
          <a:p>
            <a:endParaRPr lang="en-US" dirty="0"/>
          </a:p>
        </p:txBody>
      </p:sp>
      <p:sp>
        <p:nvSpPr>
          <p:cNvPr id="101384" name="Line 9"/>
          <p:cNvSpPr>
            <a:spLocks noChangeShapeType="1"/>
          </p:cNvSpPr>
          <p:nvPr/>
        </p:nvSpPr>
        <p:spPr bwMode="auto">
          <a:xfrm>
            <a:off x="1600200" y="3200400"/>
            <a:ext cx="990600" cy="0"/>
          </a:xfrm>
          <a:prstGeom prst="line">
            <a:avLst/>
          </a:prstGeom>
          <a:noFill/>
          <a:ln w="25400">
            <a:solidFill>
              <a:srgbClr val="FF00FF"/>
            </a:solidFill>
            <a:round/>
            <a:headEnd/>
            <a:tailEnd/>
          </a:ln>
        </p:spPr>
        <p:txBody>
          <a:bodyPr/>
          <a:lstStyle/>
          <a:p>
            <a:endParaRPr lang="en-US" dirty="0"/>
          </a:p>
        </p:txBody>
      </p:sp>
      <p:sp>
        <p:nvSpPr>
          <p:cNvPr id="101385" name="Line 12"/>
          <p:cNvSpPr>
            <a:spLocks noChangeShapeType="1"/>
          </p:cNvSpPr>
          <p:nvPr/>
        </p:nvSpPr>
        <p:spPr bwMode="auto">
          <a:xfrm flipV="1">
            <a:off x="1524000" y="1295400"/>
            <a:ext cx="9144000" cy="0"/>
          </a:xfrm>
          <a:prstGeom prst="line">
            <a:avLst/>
          </a:prstGeom>
          <a:noFill/>
          <a:ln w="3175">
            <a:solidFill>
              <a:srgbClr val="FF00FF"/>
            </a:solidFill>
            <a:round/>
            <a:headEnd/>
            <a:tailEnd/>
          </a:ln>
        </p:spPr>
        <p:txBody>
          <a:bodyPr/>
          <a:lstStyle/>
          <a:p>
            <a:endParaRPr lang="en-US" dirty="0"/>
          </a:p>
        </p:txBody>
      </p:sp>
      <p:sp>
        <p:nvSpPr>
          <p:cNvPr id="101386" name="Line 13"/>
          <p:cNvSpPr>
            <a:spLocks noChangeShapeType="1"/>
          </p:cNvSpPr>
          <p:nvPr/>
        </p:nvSpPr>
        <p:spPr bwMode="auto">
          <a:xfrm>
            <a:off x="1600200" y="1143000"/>
            <a:ext cx="990600" cy="0"/>
          </a:xfrm>
          <a:prstGeom prst="line">
            <a:avLst/>
          </a:prstGeom>
          <a:noFill/>
          <a:ln w="25400">
            <a:solidFill>
              <a:srgbClr val="FF00FF"/>
            </a:solidFill>
            <a:round/>
            <a:headEnd/>
            <a:tailEnd/>
          </a:ln>
        </p:spPr>
        <p:txBody>
          <a:bodyPr/>
          <a:lstStyle/>
          <a:p>
            <a:endParaRPr lang="en-US" dirty="0"/>
          </a:p>
        </p:txBody>
      </p:sp>
      <p:sp>
        <p:nvSpPr>
          <p:cNvPr id="101387" name="Line 14"/>
          <p:cNvSpPr>
            <a:spLocks noChangeShapeType="1"/>
          </p:cNvSpPr>
          <p:nvPr/>
        </p:nvSpPr>
        <p:spPr bwMode="auto">
          <a:xfrm>
            <a:off x="1600200" y="152400"/>
            <a:ext cx="990600" cy="0"/>
          </a:xfrm>
          <a:prstGeom prst="line">
            <a:avLst/>
          </a:prstGeom>
          <a:noFill/>
          <a:ln w="25400">
            <a:solidFill>
              <a:srgbClr val="FF00FF"/>
            </a:solidFill>
            <a:round/>
            <a:headEnd/>
            <a:tailEnd/>
          </a:ln>
        </p:spPr>
        <p:txBody>
          <a:bodyPr/>
          <a:lstStyle/>
          <a:p>
            <a:endParaRPr lang="en-US" dirty="0"/>
          </a:p>
        </p:txBody>
      </p:sp>
      <p:sp>
        <p:nvSpPr>
          <p:cNvPr id="101388" name="Text Box 15"/>
          <p:cNvSpPr txBox="1">
            <a:spLocks noChangeArrowheads="1"/>
          </p:cNvSpPr>
          <p:nvPr/>
        </p:nvSpPr>
        <p:spPr bwMode="auto">
          <a:xfrm>
            <a:off x="2743200" y="395289"/>
            <a:ext cx="7772400" cy="954087"/>
          </a:xfrm>
          <a:prstGeom prst="rect">
            <a:avLst/>
          </a:prstGeom>
          <a:noFill/>
          <a:ln w="9525">
            <a:noFill/>
            <a:miter lim="800000"/>
            <a:headEnd/>
            <a:tailEnd/>
          </a:ln>
        </p:spPr>
        <p:txBody>
          <a:bodyPr>
            <a:spAutoFit/>
          </a:bodyPr>
          <a:lstStyle/>
          <a:p>
            <a:pPr algn="r">
              <a:spcBef>
                <a:spcPct val="50000"/>
              </a:spcBef>
            </a:pPr>
            <a:r>
              <a:rPr lang="en-AU" sz="2800" b="1" dirty="0">
                <a:solidFill>
                  <a:srgbClr val="660066"/>
                </a:solidFill>
                <a:latin typeface="Tahoma" pitchFamily="34" charset="0"/>
              </a:rPr>
              <a:t>Measurement &amp; evaluation of human performance</a:t>
            </a:r>
          </a:p>
        </p:txBody>
      </p:sp>
      <p:sp>
        <p:nvSpPr>
          <p:cNvPr id="101389" name="Text Box 16"/>
          <p:cNvSpPr txBox="1">
            <a:spLocks noChangeArrowheads="1"/>
          </p:cNvSpPr>
          <p:nvPr/>
        </p:nvSpPr>
        <p:spPr bwMode="auto">
          <a:xfrm>
            <a:off x="3048000" y="1341438"/>
            <a:ext cx="7467600" cy="1066800"/>
          </a:xfrm>
          <a:prstGeom prst="rect">
            <a:avLst/>
          </a:prstGeom>
          <a:noFill/>
          <a:ln w="9525">
            <a:noFill/>
            <a:miter lim="800000"/>
            <a:headEnd/>
            <a:tailEnd/>
          </a:ln>
        </p:spPr>
        <p:txBody>
          <a:bodyPr>
            <a:spAutoFit/>
          </a:bodyPr>
          <a:lstStyle/>
          <a:p>
            <a:pPr>
              <a:spcBef>
                <a:spcPct val="50000"/>
              </a:spcBef>
            </a:pPr>
            <a:r>
              <a:rPr lang="en-AU" sz="3200" dirty="0" smtClean="0">
                <a:solidFill>
                  <a:srgbClr val="660066"/>
                </a:solidFill>
                <a:latin typeface="Tahoma" pitchFamily="34" charset="0"/>
              </a:rPr>
              <a:t>6.4.1 </a:t>
            </a:r>
            <a:r>
              <a:rPr lang="en-AU" sz="3200" dirty="0">
                <a:solidFill>
                  <a:srgbClr val="660066"/>
                </a:solidFill>
                <a:latin typeface="Tahoma" pitchFamily="34" charset="0"/>
              </a:rPr>
              <a:t>Describe the essential elements of a general training programme</a:t>
            </a:r>
          </a:p>
        </p:txBody>
      </p:sp>
      <p:sp>
        <p:nvSpPr>
          <p:cNvPr id="101390" name="Line 17"/>
          <p:cNvSpPr>
            <a:spLocks noChangeShapeType="1"/>
          </p:cNvSpPr>
          <p:nvPr/>
        </p:nvSpPr>
        <p:spPr bwMode="auto">
          <a:xfrm>
            <a:off x="1524000" y="2514600"/>
            <a:ext cx="5181600" cy="0"/>
          </a:xfrm>
          <a:prstGeom prst="line">
            <a:avLst/>
          </a:prstGeom>
          <a:noFill/>
          <a:ln w="3175">
            <a:solidFill>
              <a:srgbClr val="FF00FF"/>
            </a:solidFill>
            <a:round/>
            <a:headEnd/>
            <a:tailEnd/>
          </a:ln>
        </p:spPr>
        <p:txBody>
          <a:bodyPr/>
          <a:lstStyle/>
          <a:p>
            <a:endParaRPr lang="en-US" dirty="0"/>
          </a:p>
        </p:txBody>
      </p:sp>
      <p:sp>
        <p:nvSpPr>
          <p:cNvPr id="101391" name="Rectangle 18"/>
          <p:cNvSpPr>
            <a:spLocks noChangeArrowheads="1"/>
          </p:cNvSpPr>
          <p:nvPr/>
        </p:nvSpPr>
        <p:spPr bwMode="auto">
          <a:xfrm>
            <a:off x="4943475" y="1870075"/>
            <a:ext cx="9144000" cy="369332"/>
          </a:xfrm>
          <a:prstGeom prst="rect">
            <a:avLst/>
          </a:prstGeom>
          <a:noFill/>
          <a:ln w="9525">
            <a:noFill/>
            <a:miter lim="800000"/>
            <a:headEnd/>
            <a:tailEnd/>
          </a:ln>
        </p:spPr>
        <p:txBody>
          <a:bodyPr>
            <a:spAutoFit/>
          </a:bodyPr>
          <a:lstStyle/>
          <a:p>
            <a:endParaRPr lang="en-US" dirty="0"/>
          </a:p>
        </p:txBody>
      </p:sp>
      <p:sp>
        <p:nvSpPr>
          <p:cNvPr id="101392" name="Text Box 19">
            <a:hlinkClick r:id="rId3" action="ppaction://hlinksldjump" tooltip="'Click' here"/>
          </p:cNvPr>
          <p:cNvSpPr txBox="1">
            <a:spLocks noChangeArrowheads="1"/>
          </p:cNvSpPr>
          <p:nvPr/>
        </p:nvSpPr>
        <p:spPr bwMode="auto">
          <a:xfrm>
            <a:off x="1524000" y="1295401"/>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Topic 6</a:t>
            </a:r>
          </a:p>
          <a:p>
            <a:pPr>
              <a:lnSpc>
                <a:spcPct val="72000"/>
              </a:lnSpc>
              <a:spcBef>
                <a:spcPct val="50000"/>
              </a:spcBef>
            </a:pPr>
            <a:r>
              <a:rPr lang="en-AU" sz="1100" b="1" dirty="0">
                <a:solidFill>
                  <a:srgbClr val="660066"/>
                </a:solidFill>
                <a:latin typeface="Tahoma" pitchFamily="34" charset="0"/>
              </a:rPr>
              <a:t>Measurement</a:t>
            </a:r>
          </a:p>
          <a:p>
            <a:pPr>
              <a:lnSpc>
                <a:spcPct val="72000"/>
              </a:lnSpc>
              <a:spcBef>
                <a:spcPct val="50000"/>
              </a:spcBef>
            </a:pP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101393" name="Line 20"/>
          <p:cNvSpPr>
            <a:spLocks noChangeShapeType="1"/>
          </p:cNvSpPr>
          <p:nvPr/>
        </p:nvSpPr>
        <p:spPr bwMode="auto">
          <a:xfrm>
            <a:off x="1600200" y="2362200"/>
            <a:ext cx="990600" cy="0"/>
          </a:xfrm>
          <a:prstGeom prst="line">
            <a:avLst/>
          </a:prstGeom>
          <a:noFill/>
          <a:ln w="25400">
            <a:solidFill>
              <a:srgbClr val="FF00FF"/>
            </a:solidFill>
            <a:round/>
            <a:headEnd/>
            <a:tailEnd/>
          </a:ln>
        </p:spPr>
        <p:txBody>
          <a:bodyPr/>
          <a:lstStyle/>
          <a:p>
            <a:endParaRPr lang="en-US" dirty="0"/>
          </a:p>
        </p:txBody>
      </p:sp>
      <p:sp>
        <p:nvSpPr>
          <p:cNvPr id="101394" name="Line 21"/>
          <p:cNvSpPr>
            <a:spLocks noChangeShapeType="1"/>
          </p:cNvSpPr>
          <p:nvPr/>
        </p:nvSpPr>
        <p:spPr bwMode="auto">
          <a:xfrm>
            <a:off x="1600200" y="1447800"/>
            <a:ext cx="990600" cy="0"/>
          </a:xfrm>
          <a:prstGeom prst="line">
            <a:avLst/>
          </a:prstGeom>
          <a:noFill/>
          <a:ln w="25400">
            <a:solidFill>
              <a:srgbClr val="FF00FF"/>
            </a:solidFill>
            <a:round/>
            <a:headEnd/>
            <a:tailEnd/>
          </a:ln>
        </p:spPr>
        <p:txBody>
          <a:bodyPr/>
          <a:lstStyle/>
          <a:p>
            <a:endParaRPr lang="en-US" dirty="0"/>
          </a:p>
        </p:txBody>
      </p:sp>
      <p:sp>
        <p:nvSpPr>
          <p:cNvPr id="101395" name="Rectangle 24">
            <a:hlinkClick r:id="rId4" action="ppaction://hlinksldjump" tooltip="Click here to go to this dot point"/>
          </p:cNvPr>
          <p:cNvSpPr>
            <a:spLocks noChangeArrowheads="1"/>
          </p:cNvSpPr>
          <p:nvPr/>
        </p:nvSpPr>
        <p:spPr bwMode="auto">
          <a:xfrm>
            <a:off x="2809875" y="2571750"/>
            <a:ext cx="7239000" cy="46038"/>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Tx/>
              <a:buChar char="•"/>
            </a:pPr>
            <a:r>
              <a:rPr lang="en-US" dirty="0">
                <a:solidFill>
                  <a:srgbClr val="660066"/>
                </a:solidFill>
                <a:latin typeface="Tahoma" pitchFamily="34" charset="0"/>
                <a:cs typeface="Times New Roman" pitchFamily="18" charset="0"/>
              </a:rPr>
              <a:t>Cool down</a:t>
            </a:r>
          </a:p>
          <a:p>
            <a:pPr marL="342900" indent="-342900">
              <a:lnSpc>
                <a:spcPct val="95000"/>
              </a:lnSpc>
              <a:spcBef>
                <a:spcPct val="20000"/>
              </a:spcBef>
              <a:buClr>
                <a:srgbClr val="00FF00"/>
              </a:buClr>
              <a:buSzPct val="65000"/>
            </a:pPr>
            <a:r>
              <a:rPr lang="en-US" dirty="0">
                <a:solidFill>
                  <a:srgbClr val="660066"/>
                </a:solidFill>
                <a:latin typeface="Tahoma" pitchFamily="34" charset="0"/>
                <a:cs typeface="Times New Roman" pitchFamily="18" charset="0"/>
              </a:rPr>
              <a:t>	The purpose is to keep metabolic activity high, and capillaries dilated so that oxygen can be flushed through muscle tissue, removing and oxidising any lactic acid that remains. This will prevent blood pooling which can cause dizziness if exercise is stopped abruptly.</a:t>
            </a:r>
          </a:p>
          <a:p>
            <a:pPr marL="342900" indent="-342900">
              <a:lnSpc>
                <a:spcPct val="95000"/>
              </a:lnSpc>
              <a:spcBef>
                <a:spcPct val="20000"/>
              </a:spcBef>
              <a:buClr>
                <a:srgbClr val="00FF00"/>
              </a:buClr>
              <a:buSzPct val="65000"/>
            </a:pPr>
            <a:r>
              <a:rPr lang="en-US" dirty="0">
                <a:solidFill>
                  <a:srgbClr val="660066"/>
                </a:solidFill>
                <a:latin typeface="Tahoma" pitchFamily="34" charset="0"/>
                <a:cs typeface="Times New Roman" pitchFamily="18" charset="0"/>
              </a:rPr>
              <a:t>	It can also limit the effects of Delayed Onset Muscle Soreness (DOMS)</a:t>
            </a:r>
          </a:p>
          <a:p>
            <a:pPr marL="342900" indent="-342900" algn="r">
              <a:lnSpc>
                <a:spcPct val="95000"/>
              </a:lnSpc>
              <a:spcBef>
                <a:spcPct val="20000"/>
              </a:spcBef>
              <a:buClr>
                <a:srgbClr val="00FF00"/>
              </a:buClr>
              <a:buSzPct val="65000"/>
            </a:pPr>
            <a:r>
              <a:rPr lang="en-US" sz="800" dirty="0">
                <a:solidFill>
                  <a:srgbClr val="660066"/>
                </a:solidFill>
                <a:latin typeface="Tahoma" pitchFamily="34" charset="0"/>
                <a:cs typeface="Times New Roman" pitchFamily="18" charset="0"/>
              </a:rPr>
              <a:t>Wesson et.al 2005</a:t>
            </a:r>
          </a:p>
          <a:p>
            <a:pPr marL="342900" indent="-342900">
              <a:lnSpc>
                <a:spcPct val="95000"/>
              </a:lnSpc>
              <a:spcBef>
                <a:spcPct val="20000"/>
              </a:spcBef>
              <a:buClr>
                <a:srgbClr val="00FF00"/>
              </a:buClr>
              <a:buSzPct val="65000"/>
            </a:pPr>
            <a:endParaRPr lang="en-US" dirty="0">
              <a:solidFill>
                <a:srgbClr val="660066"/>
              </a:solidFill>
              <a:latin typeface="Tahoma" pitchFamily="34" charset="0"/>
              <a:cs typeface="Times New Roman" pitchFamily="18" charset="0"/>
            </a:endParaRPr>
          </a:p>
          <a:p>
            <a:pPr marL="742950" lvl="1" indent="-285750">
              <a:lnSpc>
                <a:spcPct val="95000"/>
              </a:lnSpc>
              <a:spcBef>
                <a:spcPct val="20000"/>
              </a:spcBef>
              <a:buClr>
                <a:srgbClr val="00FF00"/>
              </a:buClr>
              <a:buSzPct val="65000"/>
            </a:pPr>
            <a:endParaRPr lang="en-US" dirty="0">
              <a:solidFill>
                <a:srgbClr val="660066"/>
              </a:solidFill>
              <a:latin typeface="Tahoma" pitchFamily="34" charset="0"/>
              <a:cs typeface="Times New Roman" pitchFamily="18" charset="0"/>
            </a:endParaRPr>
          </a:p>
          <a:p>
            <a:pPr marL="742950" lvl="1" indent="-285750">
              <a:lnSpc>
                <a:spcPct val="95000"/>
              </a:lnSpc>
              <a:spcBef>
                <a:spcPct val="20000"/>
              </a:spcBef>
              <a:buClr>
                <a:srgbClr val="00FF00"/>
              </a:buClr>
              <a:buSzPct val="65000"/>
              <a:buFontTx/>
              <a:buChar char="•"/>
            </a:pPr>
            <a:endParaRPr lang="en-US"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pPr>
            <a:endParaRPr lang="en-US" sz="8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buFont typeface="Arial" charset="0"/>
              <a:buChar char="•"/>
            </a:pPr>
            <a:endParaRPr lang="en-US" sz="800" i="1" dirty="0">
              <a:solidFill>
                <a:srgbClr val="660066"/>
              </a:solidFill>
              <a:latin typeface="Tahoma" pitchFamily="34" charset="0"/>
              <a:cs typeface="Times New Roman" pitchFamily="18" charset="0"/>
            </a:endParaRPr>
          </a:p>
        </p:txBody>
      </p:sp>
      <p:sp>
        <p:nvSpPr>
          <p:cNvPr id="101396" name="Rectangle 26"/>
          <p:cNvSpPr>
            <a:spLocks noChangeArrowheads="1"/>
          </p:cNvSpPr>
          <p:nvPr/>
        </p:nvSpPr>
        <p:spPr bwMode="auto">
          <a:xfrm>
            <a:off x="2782888" y="3573463"/>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dirty="0">
              <a:solidFill>
                <a:srgbClr val="660066"/>
              </a:solidFill>
              <a:latin typeface="Tahoma" pitchFamily="34" charset="0"/>
              <a:cs typeface="Times New Roman" pitchFamily="18" charset="0"/>
            </a:endParaRPr>
          </a:p>
        </p:txBody>
      </p:sp>
      <p:sp>
        <p:nvSpPr>
          <p:cNvPr id="101397" name="Text Box 43">
            <a:hlinkClick r:id="rId3" action="ppaction://hlinksldjump" tooltip="'Click' to go to this Critical Question"/>
          </p:cNvPr>
          <p:cNvSpPr txBox="1">
            <a:spLocks noChangeArrowheads="1"/>
          </p:cNvSpPr>
          <p:nvPr/>
        </p:nvSpPr>
        <p:spPr bwMode="auto">
          <a:xfrm>
            <a:off x="1524000" y="3351214"/>
            <a:ext cx="1219200" cy="369887"/>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1. Statistical Analysis</a:t>
            </a:r>
          </a:p>
        </p:txBody>
      </p:sp>
      <p:sp>
        <p:nvSpPr>
          <p:cNvPr id="101398" name="Text Box 44"/>
          <p:cNvSpPr txBox="1">
            <a:spLocks noChangeArrowheads="1"/>
          </p:cNvSpPr>
          <p:nvPr/>
        </p:nvSpPr>
        <p:spPr bwMode="auto">
          <a:xfrm>
            <a:off x="1524000" y="3960813"/>
            <a:ext cx="1219200" cy="1200150"/>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2. Components of fitness</a:t>
            </a:r>
          </a:p>
          <a:p>
            <a:pPr>
              <a:spcBef>
                <a:spcPct val="50000"/>
              </a:spcBef>
            </a:pPr>
            <a:endParaRPr lang="en-AU" sz="900" b="1" dirty="0">
              <a:solidFill>
                <a:srgbClr val="660066"/>
              </a:solidFill>
              <a:latin typeface="Tahoma" pitchFamily="34" charset="0"/>
            </a:endParaRPr>
          </a:p>
          <a:p>
            <a:pPr>
              <a:spcBef>
                <a:spcPct val="50000"/>
              </a:spcBef>
            </a:pPr>
            <a:r>
              <a:rPr lang="en-AU" sz="900" b="1" dirty="0">
                <a:solidFill>
                  <a:srgbClr val="660066"/>
                </a:solidFill>
                <a:latin typeface="Tahoma" pitchFamily="34" charset="0"/>
              </a:rPr>
              <a:t>3. Principles of training programme design</a:t>
            </a:r>
          </a:p>
        </p:txBody>
      </p:sp>
    </p:spTree>
    <p:extLst>
      <p:ext uri="{BB962C8B-B14F-4D97-AF65-F5344CB8AC3E}">
        <p14:creationId xmlns:p14="http://schemas.microsoft.com/office/powerpoint/2010/main" val="109341502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Text Box 2"/>
          <p:cNvSpPr txBox="1">
            <a:spLocks noChangeArrowheads="1"/>
          </p:cNvSpPr>
          <p:nvPr/>
        </p:nvSpPr>
        <p:spPr bwMode="auto">
          <a:xfrm>
            <a:off x="152400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dirty="0">
              <a:solidFill>
                <a:schemeClr val="accent2"/>
              </a:solidFill>
              <a:latin typeface="Tahoma" pitchFamily="34" charset="0"/>
            </a:endParaRPr>
          </a:p>
          <a:p>
            <a:pPr>
              <a:lnSpc>
                <a:spcPct val="75000"/>
              </a:lnSpc>
              <a:spcBef>
                <a:spcPct val="50000"/>
              </a:spcBef>
            </a:pPr>
            <a:r>
              <a:rPr lang="en-AU" sz="1100" b="1" dirty="0">
                <a:solidFill>
                  <a:srgbClr val="00FF00"/>
                </a:solidFill>
                <a:latin typeface="Tahoma" pitchFamily="34" charset="0"/>
              </a:rPr>
              <a:t>IB</a:t>
            </a:r>
          </a:p>
          <a:p>
            <a:pPr>
              <a:lnSpc>
                <a:spcPct val="75000"/>
              </a:lnSpc>
              <a:spcBef>
                <a:spcPct val="50000"/>
              </a:spcBef>
            </a:pPr>
            <a:r>
              <a:rPr lang="en-AU" sz="1100" b="1" dirty="0">
                <a:solidFill>
                  <a:srgbClr val="00FF00"/>
                </a:solidFill>
                <a:latin typeface="Tahoma" pitchFamily="34" charset="0"/>
              </a:rPr>
              <a:t>Sports, exercise and health science</a:t>
            </a:r>
          </a:p>
          <a:p>
            <a:pPr>
              <a:lnSpc>
                <a:spcPct val="75000"/>
              </a:lnSpc>
              <a:spcBef>
                <a:spcPct val="50000"/>
              </a:spcBef>
            </a:pPr>
            <a:endParaRPr lang="en-AU" sz="600" b="1" dirty="0">
              <a:solidFill>
                <a:srgbClr val="00FF00"/>
              </a:solidFill>
              <a:latin typeface="Tahoma" pitchFamily="34" charset="0"/>
            </a:endParaRPr>
          </a:p>
          <a:p>
            <a:pPr>
              <a:lnSpc>
                <a:spcPct val="75000"/>
              </a:lnSpc>
              <a:spcBef>
                <a:spcPct val="50000"/>
              </a:spcBef>
            </a:pPr>
            <a:endParaRPr lang="en-AU" sz="800" b="1" dirty="0">
              <a:solidFill>
                <a:schemeClr val="accent2"/>
              </a:solidFill>
              <a:latin typeface="Tahoma" pitchFamily="34" charset="0"/>
            </a:endParaRPr>
          </a:p>
        </p:txBody>
      </p:sp>
      <p:sp>
        <p:nvSpPr>
          <p:cNvPr id="103427" name="Line 3"/>
          <p:cNvSpPr>
            <a:spLocks noChangeShapeType="1"/>
          </p:cNvSpPr>
          <p:nvPr/>
        </p:nvSpPr>
        <p:spPr bwMode="auto">
          <a:xfrm>
            <a:off x="2743200" y="0"/>
            <a:ext cx="0" cy="6858000"/>
          </a:xfrm>
          <a:prstGeom prst="line">
            <a:avLst/>
          </a:prstGeom>
          <a:noFill/>
          <a:ln w="3175">
            <a:solidFill>
              <a:srgbClr val="FF00FF"/>
            </a:solidFill>
            <a:round/>
            <a:headEnd/>
            <a:tailEnd/>
          </a:ln>
        </p:spPr>
        <p:txBody>
          <a:bodyPr/>
          <a:lstStyle/>
          <a:p>
            <a:endParaRPr lang="en-US" dirty="0"/>
          </a:p>
        </p:txBody>
      </p:sp>
      <p:sp>
        <p:nvSpPr>
          <p:cNvPr id="103428" name="Line 4"/>
          <p:cNvSpPr>
            <a:spLocks noChangeShapeType="1"/>
          </p:cNvSpPr>
          <p:nvPr/>
        </p:nvSpPr>
        <p:spPr bwMode="auto">
          <a:xfrm>
            <a:off x="1600200" y="1447800"/>
            <a:ext cx="990600" cy="0"/>
          </a:xfrm>
          <a:prstGeom prst="line">
            <a:avLst/>
          </a:prstGeom>
          <a:noFill/>
          <a:ln w="25400">
            <a:solidFill>
              <a:srgbClr val="FF00FF"/>
            </a:solidFill>
            <a:round/>
            <a:headEnd/>
            <a:tailEnd/>
          </a:ln>
        </p:spPr>
        <p:txBody>
          <a:bodyPr/>
          <a:lstStyle/>
          <a:p>
            <a:endParaRPr lang="en-US" dirty="0"/>
          </a:p>
        </p:txBody>
      </p:sp>
      <p:sp>
        <p:nvSpPr>
          <p:cNvPr id="103429" name="Line 5"/>
          <p:cNvSpPr>
            <a:spLocks noChangeShapeType="1"/>
          </p:cNvSpPr>
          <p:nvPr/>
        </p:nvSpPr>
        <p:spPr bwMode="auto">
          <a:xfrm>
            <a:off x="1600200" y="2362200"/>
            <a:ext cx="990600" cy="0"/>
          </a:xfrm>
          <a:prstGeom prst="line">
            <a:avLst/>
          </a:prstGeom>
          <a:noFill/>
          <a:ln w="25400">
            <a:solidFill>
              <a:srgbClr val="FF00FF"/>
            </a:solidFill>
            <a:round/>
            <a:headEnd/>
            <a:tailEnd/>
          </a:ln>
        </p:spPr>
        <p:txBody>
          <a:bodyPr/>
          <a:lstStyle/>
          <a:p>
            <a:endParaRPr lang="en-US" dirty="0"/>
          </a:p>
        </p:txBody>
      </p:sp>
      <p:sp>
        <p:nvSpPr>
          <p:cNvPr id="103430" name="Text Box 6"/>
          <p:cNvSpPr txBox="1">
            <a:spLocks noChangeArrowheads="1"/>
          </p:cNvSpPr>
          <p:nvPr/>
        </p:nvSpPr>
        <p:spPr bwMode="auto">
          <a:xfrm>
            <a:off x="1524000" y="2727326"/>
            <a:ext cx="1219200" cy="244475"/>
          </a:xfrm>
          <a:prstGeom prst="rect">
            <a:avLst/>
          </a:prstGeom>
          <a:noFill/>
          <a:ln w="3175">
            <a:noFill/>
            <a:miter lim="800000"/>
            <a:headEnd/>
            <a:tailEnd/>
          </a:ln>
        </p:spPr>
        <p:txBody>
          <a:bodyPr>
            <a:spAutoFit/>
          </a:bodyPr>
          <a:lstStyle/>
          <a:p>
            <a:pPr>
              <a:spcBef>
                <a:spcPct val="50000"/>
              </a:spcBef>
            </a:pPr>
            <a:r>
              <a:rPr lang="en-AU" sz="1000" b="1" dirty="0">
                <a:solidFill>
                  <a:srgbClr val="660066"/>
                </a:solidFill>
                <a:latin typeface="Tahoma" pitchFamily="34" charset="0"/>
              </a:rPr>
              <a:t>Sub-topics</a:t>
            </a:r>
          </a:p>
        </p:txBody>
      </p:sp>
      <p:sp>
        <p:nvSpPr>
          <p:cNvPr id="103431" name="Line 8"/>
          <p:cNvSpPr>
            <a:spLocks noChangeShapeType="1"/>
          </p:cNvSpPr>
          <p:nvPr/>
        </p:nvSpPr>
        <p:spPr bwMode="auto">
          <a:xfrm>
            <a:off x="1600200" y="2667000"/>
            <a:ext cx="990600" cy="0"/>
          </a:xfrm>
          <a:prstGeom prst="line">
            <a:avLst/>
          </a:prstGeom>
          <a:noFill/>
          <a:ln w="25400">
            <a:solidFill>
              <a:srgbClr val="FF00FF"/>
            </a:solidFill>
            <a:round/>
            <a:headEnd/>
            <a:tailEnd/>
          </a:ln>
        </p:spPr>
        <p:txBody>
          <a:bodyPr/>
          <a:lstStyle/>
          <a:p>
            <a:endParaRPr lang="en-US" dirty="0"/>
          </a:p>
        </p:txBody>
      </p:sp>
      <p:sp>
        <p:nvSpPr>
          <p:cNvPr id="103432" name="Line 9"/>
          <p:cNvSpPr>
            <a:spLocks noChangeShapeType="1"/>
          </p:cNvSpPr>
          <p:nvPr/>
        </p:nvSpPr>
        <p:spPr bwMode="auto">
          <a:xfrm>
            <a:off x="1600200" y="3200400"/>
            <a:ext cx="990600" cy="0"/>
          </a:xfrm>
          <a:prstGeom prst="line">
            <a:avLst/>
          </a:prstGeom>
          <a:noFill/>
          <a:ln w="25400">
            <a:solidFill>
              <a:srgbClr val="FF00FF"/>
            </a:solidFill>
            <a:round/>
            <a:headEnd/>
            <a:tailEnd/>
          </a:ln>
        </p:spPr>
        <p:txBody>
          <a:bodyPr/>
          <a:lstStyle/>
          <a:p>
            <a:endParaRPr lang="en-US" dirty="0"/>
          </a:p>
        </p:txBody>
      </p:sp>
      <p:sp>
        <p:nvSpPr>
          <p:cNvPr id="103433" name="Line 12"/>
          <p:cNvSpPr>
            <a:spLocks noChangeShapeType="1"/>
          </p:cNvSpPr>
          <p:nvPr/>
        </p:nvSpPr>
        <p:spPr bwMode="auto">
          <a:xfrm flipV="1">
            <a:off x="1524000" y="1295400"/>
            <a:ext cx="9144000" cy="0"/>
          </a:xfrm>
          <a:prstGeom prst="line">
            <a:avLst/>
          </a:prstGeom>
          <a:noFill/>
          <a:ln w="3175">
            <a:solidFill>
              <a:srgbClr val="FF00FF"/>
            </a:solidFill>
            <a:round/>
            <a:headEnd/>
            <a:tailEnd/>
          </a:ln>
        </p:spPr>
        <p:txBody>
          <a:bodyPr/>
          <a:lstStyle/>
          <a:p>
            <a:endParaRPr lang="en-US" dirty="0"/>
          </a:p>
        </p:txBody>
      </p:sp>
      <p:sp>
        <p:nvSpPr>
          <p:cNvPr id="103434" name="Line 13"/>
          <p:cNvSpPr>
            <a:spLocks noChangeShapeType="1"/>
          </p:cNvSpPr>
          <p:nvPr/>
        </p:nvSpPr>
        <p:spPr bwMode="auto">
          <a:xfrm>
            <a:off x="1600200" y="1143000"/>
            <a:ext cx="990600" cy="0"/>
          </a:xfrm>
          <a:prstGeom prst="line">
            <a:avLst/>
          </a:prstGeom>
          <a:noFill/>
          <a:ln w="25400">
            <a:solidFill>
              <a:srgbClr val="FF00FF"/>
            </a:solidFill>
            <a:round/>
            <a:headEnd/>
            <a:tailEnd/>
          </a:ln>
        </p:spPr>
        <p:txBody>
          <a:bodyPr/>
          <a:lstStyle/>
          <a:p>
            <a:endParaRPr lang="en-US" dirty="0"/>
          </a:p>
        </p:txBody>
      </p:sp>
      <p:sp>
        <p:nvSpPr>
          <p:cNvPr id="103435" name="Line 14"/>
          <p:cNvSpPr>
            <a:spLocks noChangeShapeType="1"/>
          </p:cNvSpPr>
          <p:nvPr/>
        </p:nvSpPr>
        <p:spPr bwMode="auto">
          <a:xfrm>
            <a:off x="1600200" y="152400"/>
            <a:ext cx="990600" cy="0"/>
          </a:xfrm>
          <a:prstGeom prst="line">
            <a:avLst/>
          </a:prstGeom>
          <a:noFill/>
          <a:ln w="25400">
            <a:solidFill>
              <a:srgbClr val="FF00FF"/>
            </a:solidFill>
            <a:round/>
            <a:headEnd/>
            <a:tailEnd/>
          </a:ln>
        </p:spPr>
        <p:txBody>
          <a:bodyPr/>
          <a:lstStyle/>
          <a:p>
            <a:endParaRPr lang="en-US" dirty="0"/>
          </a:p>
        </p:txBody>
      </p:sp>
      <p:sp>
        <p:nvSpPr>
          <p:cNvPr id="103436" name="Text Box 15"/>
          <p:cNvSpPr txBox="1">
            <a:spLocks noChangeArrowheads="1"/>
          </p:cNvSpPr>
          <p:nvPr/>
        </p:nvSpPr>
        <p:spPr bwMode="auto">
          <a:xfrm>
            <a:off x="2743200" y="395289"/>
            <a:ext cx="7772400" cy="954087"/>
          </a:xfrm>
          <a:prstGeom prst="rect">
            <a:avLst/>
          </a:prstGeom>
          <a:noFill/>
          <a:ln w="9525">
            <a:noFill/>
            <a:miter lim="800000"/>
            <a:headEnd/>
            <a:tailEnd/>
          </a:ln>
        </p:spPr>
        <p:txBody>
          <a:bodyPr>
            <a:spAutoFit/>
          </a:bodyPr>
          <a:lstStyle/>
          <a:p>
            <a:pPr algn="r">
              <a:spcBef>
                <a:spcPct val="50000"/>
              </a:spcBef>
            </a:pPr>
            <a:r>
              <a:rPr lang="en-AU" sz="2800" b="1" dirty="0">
                <a:solidFill>
                  <a:srgbClr val="660066"/>
                </a:solidFill>
                <a:latin typeface="Tahoma" pitchFamily="34" charset="0"/>
              </a:rPr>
              <a:t>Measurement &amp; evaluation of human performance</a:t>
            </a:r>
          </a:p>
        </p:txBody>
      </p:sp>
      <p:sp>
        <p:nvSpPr>
          <p:cNvPr id="103437" name="Text Box 16"/>
          <p:cNvSpPr txBox="1">
            <a:spLocks noChangeArrowheads="1"/>
          </p:cNvSpPr>
          <p:nvPr/>
        </p:nvSpPr>
        <p:spPr bwMode="auto">
          <a:xfrm>
            <a:off x="3048000" y="1341438"/>
            <a:ext cx="7467600" cy="1066800"/>
          </a:xfrm>
          <a:prstGeom prst="rect">
            <a:avLst/>
          </a:prstGeom>
          <a:noFill/>
          <a:ln w="9525">
            <a:noFill/>
            <a:miter lim="800000"/>
            <a:headEnd/>
            <a:tailEnd/>
          </a:ln>
        </p:spPr>
        <p:txBody>
          <a:bodyPr>
            <a:spAutoFit/>
          </a:bodyPr>
          <a:lstStyle/>
          <a:p>
            <a:pPr>
              <a:spcBef>
                <a:spcPct val="50000"/>
              </a:spcBef>
            </a:pPr>
            <a:r>
              <a:rPr lang="en-AU" sz="3200" dirty="0" smtClean="0">
                <a:solidFill>
                  <a:srgbClr val="660066"/>
                </a:solidFill>
                <a:latin typeface="Tahoma" pitchFamily="34" charset="0"/>
              </a:rPr>
              <a:t>6.4.1 </a:t>
            </a:r>
            <a:r>
              <a:rPr lang="en-AU" sz="3200" dirty="0">
                <a:solidFill>
                  <a:srgbClr val="660066"/>
                </a:solidFill>
                <a:latin typeface="Tahoma" pitchFamily="34" charset="0"/>
              </a:rPr>
              <a:t>Describe the essential elements of a general training programme</a:t>
            </a:r>
          </a:p>
        </p:txBody>
      </p:sp>
      <p:sp>
        <p:nvSpPr>
          <p:cNvPr id="103438" name="Line 17"/>
          <p:cNvSpPr>
            <a:spLocks noChangeShapeType="1"/>
          </p:cNvSpPr>
          <p:nvPr/>
        </p:nvSpPr>
        <p:spPr bwMode="auto">
          <a:xfrm>
            <a:off x="1524000" y="2514600"/>
            <a:ext cx="5181600" cy="0"/>
          </a:xfrm>
          <a:prstGeom prst="line">
            <a:avLst/>
          </a:prstGeom>
          <a:noFill/>
          <a:ln w="3175">
            <a:solidFill>
              <a:srgbClr val="FF00FF"/>
            </a:solidFill>
            <a:round/>
            <a:headEnd/>
            <a:tailEnd/>
          </a:ln>
        </p:spPr>
        <p:txBody>
          <a:bodyPr/>
          <a:lstStyle/>
          <a:p>
            <a:endParaRPr lang="en-US" dirty="0"/>
          </a:p>
        </p:txBody>
      </p:sp>
      <p:sp>
        <p:nvSpPr>
          <p:cNvPr id="103439" name="Rectangle 18"/>
          <p:cNvSpPr>
            <a:spLocks noChangeArrowheads="1"/>
          </p:cNvSpPr>
          <p:nvPr/>
        </p:nvSpPr>
        <p:spPr bwMode="auto">
          <a:xfrm>
            <a:off x="4943475" y="1870075"/>
            <a:ext cx="9144000" cy="369332"/>
          </a:xfrm>
          <a:prstGeom prst="rect">
            <a:avLst/>
          </a:prstGeom>
          <a:noFill/>
          <a:ln w="9525">
            <a:noFill/>
            <a:miter lim="800000"/>
            <a:headEnd/>
            <a:tailEnd/>
          </a:ln>
        </p:spPr>
        <p:txBody>
          <a:bodyPr>
            <a:spAutoFit/>
          </a:bodyPr>
          <a:lstStyle/>
          <a:p>
            <a:endParaRPr lang="en-US" dirty="0"/>
          </a:p>
        </p:txBody>
      </p:sp>
      <p:sp>
        <p:nvSpPr>
          <p:cNvPr id="103440" name="Text Box 19">
            <a:hlinkClick r:id="rId3" action="ppaction://hlinksldjump" tooltip="'Click' here"/>
          </p:cNvPr>
          <p:cNvSpPr txBox="1">
            <a:spLocks noChangeArrowheads="1"/>
          </p:cNvSpPr>
          <p:nvPr/>
        </p:nvSpPr>
        <p:spPr bwMode="auto">
          <a:xfrm>
            <a:off x="1524000" y="1295401"/>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Topic 6</a:t>
            </a:r>
          </a:p>
          <a:p>
            <a:pPr>
              <a:lnSpc>
                <a:spcPct val="72000"/>
              </a:lnSpc>
              <a:spcBef>
                <a:spcPct val="50000"/>
              </a:spcBef>
            </a:pPr>
            <a:r>
              <a:rPr lang="en-AU" sz="1100" b="1" dirty="0">
                <a:solidFill>
                  <a:srgbClr val="660066"/>
                </a:solidFill>
                <a:latin typeface="Tahoma" pitchFamily="34" charset="0"/>
              </a:rPr>
              <a:t>Measurement</a:t>
            </a:r>
          </a:p>
          <a:p>
            <a:pPr>
              <a:lnSpc>
                <a:spcPct val="72000"/>
              </a:lnSpc>
              <a:spcBef>
                <a:spcPct val="50000"/>
              </a:spcBef>
            </a:pP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103441" name="Line 20"/>
          <p:cNvSpPr>
            <a:spLocks noChangeShapeType="1"/>
          </p:cNvSpPr>
          <p:nvPr/>
        </p:nvSpPr>
        <p:spPr bwMode="auto">
          <a:xfrm>
            <a:off x="1600200" y="2362200"/>
            <a:ext cx="990600" cy="0"/>
          </a:xfrm>
          <a:prstGeom prst="line">
            <a:avLst/>
          </a:prstGeom>
          <a:noFill/>
          <a:ln w="25400">
            <a:solidFill>
              <a:srgbClr val="FF00FF"/>
            </a:solidFill>
            <a:round/>
            <a:headEnd/>
            <a:tailEnd/>
          </a:ln>
        </p:spPr>
        <p:txBody>
          <a:bodyPr/>
          <a:lstStyle/>
          <a:p>
            <a:endParaRPr lang="en-US" dirty="0"/>
          </a:p>
        </p:txBody>
      </p:sp>
      <p:sp>
        <p:nvSpPr>
          <p:cNvPr id="103442" name="Line 21"/>
          <p:cNvSpPr>
            <a:spLocks noChangeShapeType="1"/>
          </p:cNvSpPr>
          <p:nvPr/>
        </p:nvSpPr>
        <p:spPr bwMode="auto">
          <a:xfrm>
            <a:off x="1600200" y="1447800"/>
            <a:ext cx="990600" cy="0"/>
          </a:xfrm>
          <a:prstGeom prst="line">
            <a:avLst/>
          </a:prstGeom>
          <a:noFill/>
          <a:ln w="25400">
            <a:solidFill>
              <a:srgbClr val="FF00FF"/>
            </a:solidFill>
            <a:round/>
            <a:headEnd/>
            <a:tailEnd/>
          </a:ln>
        </p:spPr>
        <p:txBody>
          <a:bodyPr/>
          <a:lstStyle/>
          <a:p>
            <a:endParaRPr lang="en-US" dirty="0"/>
          </a:p>
        </p:txBody>
      </p:sp>
      <p:sp>
        <p:nvSpPr>
          <p:cNvPr id="103443" name="Rectangle 24">
            <a:hlinkClick r:id="rId4" action="ppaction://hlinksldjump" tooltip="Click here to go to this dot point"/>
          </p:cNvPr>
          <p:cNvSpPr>
            <a:spLocks noChangeArrowheads="1"/>
          </p:cNvSpPr>
          <p:nvPr/>
        </p:nvSpPr>
        <p:spPr bwMode="auto">
          <a:xfrm>
            <a:off x="2809875" y="2571750"/>
            <a:ext cx="7239000" cy="46038"/>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Tx/>
              <a:buChar char="•"/>
            </a:pPr>
            <a:r>
              <a:rPr lang="en-US" dirty="0">
                <a:solidFill>
                  <a:srgbClr val="660066"/>
                </a:solidFill>
                <a:latin typeface="Tahoma" pitchFamily="34" charset="0"/>
                <a:cs typeface="Times New Roman" pitchFamily="18" charset="0"/>
              </a:rPr>
              <a:t>Cool down</a:t>
            </a:r>
          </a:p>
          <a:p>
            <a:pPr marL="342900" indent="-342900">
              <a:lnSpc>
                <a:spcPct val="95000"/>
              </a:lnSpc>
              <a:spcBef>
                <a:spcPct val="20000"/>
              </a:spcBef>
              <a:buClr>
                <a:srgbClr val="00FF00"/>
              </a:buClr>
              <a:buSzPct val="65000"/>
            </a:pPr>
            <a:r>
              <a:rPr lang="en-US" dirty="0">
                <a:solidFill>
                  <a:srgbClr val="660066"/>
                </a:solidFill>
                <a:latin typeface="Tahoma" pitchFamily="34" charset="0"/>
                <a:cs typeface="Times New Roman" pitchFamily="18" charset="0"/>
              </a:rPr>
              <a:t>	</a:t>
            </a:r>
          </a:p>
          <a:p>
            <a:pPr marL="342900" indent="-342900">
              <a:lnSpc>
                <a:spcPct val="95000"/>
              </a:lnSpc>
              <a:spcBef>
                <a:spcPct val="20000"/>
              </a:spcBef>
              <a:buClr>
                <a:srgbClr val="00FF00"/>
              </a:buClr>
              <a:buSzPct val="65000"/>
            </a:pPr>
            <a:r>
              <a:rPr lang="en-US" dirty="0">
                <a:solidFill>
                  <a:srgbClr val="660066"/>
                </a:solidFill>
                <a:latin typeface="Tahoma" pitchFamily="34" charset="0"/>
                <a:cs typeface="Times New Roman" pitchFamily="18" charset="0"/>
              </a:rPr>
              <a:t>	The final step in the cool down should be stretching, which should hopefully facilitate and improve flexibility as the muscles are very warm at this stage.</a:t>
            </a:r>
          </a:p>
          <a:p>
            <a:pPr marL="342900" indent="-342900">
              <a:lnSpc>
                <a:spcPct val="95000"/>
              </a:lnSpc>
              <a:spcBef>
                <a:spcPct val="20000"/>
              </a:spcBef>
              <a:buClr>
                <a:srgbClr val="00FF00"/>
              </a:buClr>
              <a:buSzPct val="65000"/>
            </a:pPr>
            <a:endParaRPr lang="en-US" sz="800" dirty="0">
              <a:solidFill>
                <a:srgbClr val="660066"/>
              </a:solidFill>
              <a:latin typeface="Tahoma" pitchFamily="34" charset="0"/>
              <a:cs typeface="Times New Roman" pitchFamily="18" charset="0"/>
            </a:endParaRPr>
          </a:p>
          <a:p>
            <a:pPr marL="342900" indent="-342900" algn="r">
              <a:lnSpc>
                <a:spcPct val="95000"/>
              </a:lnSpc>
              <a:spcBef>
                <a:spcPct val="20000"/>
              </a:spcBef>
              <a:buClr>
                <a:srgbClr val="00FF00"/>
              </a:buClr>
              <a:buSzPct val="65000"/>
            </a:pPr>
            <a:r>
              <a:rPr lang="en-US" sz="800" dirty="0">
                <a:solidFill>
                  <a:srgbClr val="660066"/>
                </a:solidFill>
                <a:latin typeface="Tahoma" pitchFamily="34" charset="0"/>
                <a:cs typeface="Times New Roman" pitchFamily="18" charset="0"/>
              </a:rPr>
              <a:t>Wesson et.al 2005</a:t>
            </a:r>
          </a:p>
          <a:p>
            <a:pPr marL="342900" indent="-342900">
              <a:lnSpc>
                <a:spcPct val="95000"/>
              </a:lnSpc>
              <a:spcBef>
                <a:spcPct val="20000"/>
              </a:spcBef>
              <a:buClr>
                <a:srgbClr val="00FF00"/>
              </a:buClr>
              <a:buSzPct val="65000"/>
            </a:pPr>
            <a:endParaRPr lang="en-US" dirty="0">
              <a:solidFill>
                <a:srgbClr val="660066"/>
              </a:solidFill>
              <a:latin typeface="Tahoma" pitchFamily="34" charset="0"/>
              <a:cs typeface="Times New Roman" pitchFamily="18" charset="0"/>
            </a:endParaRPr>
          </a:p>
          <a:p>
            <a:pPr marL="742950" lvl="1" indent="-285750">
              <a:lnSpc>
                <a:spcPct val="95000"/>
              </a:lnSpc>
              <a:spcBef>
                <a:spcPct val="20000"/>
              </a:spcBef>
              <a:buClr>
                <a:srgbClr val="00FF00"/>
              </a:buClr>
              <a:buSzPct val="65000"/>
            </a:pPr>
            <a:endParaRPr lang="en-US" dirty="0">
              <a:solidFill>
                <a:srgbClr val="660066"/>
              </a:solidFill>
              <a:latin typeface="Tahoma" pitchFamily="34" charset="0"/>
              <a:cs typeface="Times New Roman" pitchFamily="18" charset="0"/>
            </a:endParaRPr>
          </a:p>
          <a:p>
            <a:pPr marL="742950" lvl="1" indent="-285750">
              <a:lnSpc>
                <a:spcPct val="95000"/>
              </a:lnSpc>
              <a:spcBef>
                <a:spcPct val="20000"/>
              </a:spcBef>
              <a:buClr>
                <a:srgbClr val="00FF00"/>
              </a:buClr>
              <a:buSzPct val="65000"/>
            </a:pPr>
            <a:endParaRPr lang="en-US"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pPr>
            <a:endParaRPr lang="en-US" sz="8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buFont typeface="Arial" charset="0"/>
              <a:buChar char="•"/>
            </a:pPr>
            <a:endParaRPr lang="en-US" sz="800" i="1" dirty="0">
              <a:solidFill>
                <a:srgbClr val="660066"/>
              </a:solidFill>
              <a:latin typeface="Tahoma" pitchFamily="34" charset="0"/>
              <a:cs typeface="Times New Roman" pitchFamily="18" charset="0"/>
            </a:endParaRPr>
          </a:p>
        </p:txBody>
      </p:sp>
      <p:sp>
        <p:nvSpPr>
          <p:cNvPr id="103444" name="Rectangle 26"/>
          <p:cNvSpPr>
            <a:spLocks noChangeArrowheads="1"/>
          </p:cNvSpPr>
          <p:nvPr/>
        </p:nvSpPr>
        <p:spPr bwMode="auto">
          <a:xfrm>
            <a:off x="2782888" y="3573463"/>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dirty="0">
              <a:solidFill>
                <a:srgbClr val="660066"/>
              </a:solidFill>
              <a:latin typeface="Tahoma" pitchFamily="34" charset="0"/>
              <a:cs typeface="Times New Roman" pitchFamily="18" charset="0"/>
            </a:endParaRPr>
          </a:p>
        </p:txBody>
      </p:sp>
      <p:sp>
        <p:nvSpPr>
          <p:cNvPr id="103445" name="Text Box 43">
            <a:hlinkClick r:id="rId3" action="ppaction://hlinksldjump" tooltip="'Click' to go to this Critical Question"/>
          </p:cNvPr>
          <p:cNvSpPr txBox="1">
            <a:spLocks noChangeArrowheads="1"/>
          </p:cNvSpPr>
          <p:nvPr/>
        </p:nvSpPr>
        <p:spPr bwMode="auto">
          <a:xfrm>
            <a:off x="1524000" y="3351214"/>
            <a:ext cx="1219200" cy="369887"/>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1. Statistical Analysis</a:t>
            </a:r>
          </a:p>
        </p:txBody>
      </p:sp>
      <p:sp>
        <p:nvSpPr>
          <p:cNvPr id="103446" name="Text Box 44"/>
          <p:cNvSpPr txBox="1">
            <a:spLocks noChangeArrowheads="1"/>
          </p:cNvSpPr>
          <p:nvPr/>
        </p:nvSpPr>
        <p:spPr bwMode="auto">
          <a:xfrm>
            <a:off x="1524000" y="3960813"/>
            <a:ext cx="1219200" cy="1200150"/>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2. Components of fitness</a:t>
            </a:r>
          </a:p>
          <a:p>
            <a:pPr>
              <a:spcBef>
                <a:spcPct val="50000"/>
              </a:spcBef>
            </a:pPr>
            <a:endParaRPr lang="en-AU" sz="900" b="1" dirty="0">
              <a:solidFill>
                <a:srgbClr val="660066"/>
              </a:solidFill>
              <a:latin typeface="Tahoma" pitchFamily="34" charset="0"/>
            </a:endParaRPr>
          </a:p>
          <a:p>
            <a:pPr>
              <a:spcBef>
                <a:spcPct val="50000"/>
              </a:spcBef>
            </a:pPr>
            <a:r>
              <a:rPr lang="en-AU" sz="900" b="1" dirty="0">
                <a:solidFill>
                  <a:srgbClr val="660066"/>
                </a:solidFill>
                <a:latin typeface="Tahoma" pitchFamily="34" charset="0"/>
              </a:rPr>
              <a:t>3. Principles of training programme design</a:t>
            </a:r>
          </a:p>
        </p:txBody>
      </p:sp>
    </p:spTree>
    <p:extLst>
      <p:ext uri="{BB962C8B-B14F-4D97-AF65-F5344CB8AC3E}">
        <p14:creationId xmlns:p14="http://schemas.microsoft.com/office/powerpoint/2010/main" val="97481777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Text Box 2"/>
          <p:cNvSpPr txBox="1">
            <a:spLocks noChangeArrowheads="1"/>
          </p:cNvSpPr>
          <p:nvPr/>
        </p:nvSpPr>
        <p:spPr bwMode="auto">
          <a:xfrm>
            <a:off x="152400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dirty="0">
              <a:solidFill>
                <a:schemeClr val="accent2"/>
              </a:solidFill>
              <a:latin typeface="Tahoma" pitchFamily="34" charset="0"/>
            </a:endParaRPr>
          </a:p>
          <a:p>
            <a:pPr>
              <a:lnSpc>
                <a:spcPct val="75000"/>
              </a:lnSpc>
              <a:spcBef>
                <a:spcPct val="50000"/>
              </a:spcBef>
            </a:pPr>
            <a:r>
              <a:rPr lang="en-AU" sz="1100" b="1" dirty="0">
                <a:solidFill>
                  <a:srgbClr val="00FF00"/>
                </a:solidFill>
                <a:latin typeface="Tahoma" pitchFamily="34" charset="0"/>
              </a:rPr>
              <a:t>IB</a:t>
            </a:r>
          </a:p>
          <a:p>
            <a:pPr>
              <a:lnSpc>
                <a:spcPct val="75000"/>
              </a:lnSpc>
              <a:spcBef>
                <a:spcPct val="50000"/>
              </a:spcBef>
            </a:pPr>
            <a:r>
              <a:rPr lang="en-AU" sz="1100" b="1" dirty="0">
                <a:solidFill>
                  <a:srgbClr val="00FF00"/>
                </a:solidFill>
                <a:latin typeface="Tahoma" pitchFamily="34" charset="0"/>
              </a:rPr>
              <a:t>Sports, exercise and health science</a:t>
            </a:r>
          </a:p>
          <a:p>
            <a:pPr>
              <a:lnSpc>
                <a:spcPct val="75000"/>
              </a:lnSpc>
              <a:spcBef>
                <a:spcPct val="50000"/>
              </a:spcBef>
            </a:pPr>
            <a:endParaRPr lang="en-AU" sz="600" b="1" dirty="0">
              <a:solidFill>
                <a:srgbClr val="00FF00"/>
              </a:solidFill>
              <a:latin typeface="Tahoma" pitchFamily="34" charset="0"/>
            </a:endParaRPr>
          </a:p>
          <a:p>
            <a:pPr>
              <a:lnSpc>
                <a:spcPct val="75000"/>
              </a:lnSpc>
              <a:spcBef>
                <a:spcPct val="50000"/>
              </a:spcBef>
            </a:pPr>
            <a:endParaRPr lang="en-AU" sz="800" b="1" dirty="0">
              <a:solidFill>
                <a:schemeClr val="accent2"/>
              </a:solidFill>
              <a:latin typeface="Tahoma" pitchFamily="34" charset="0"/>
            </a:endParaRPr>
          </a:p>
        </p:txBody>
      </p:sp>
      <p:sp>
        <p:nvSpPr>
          <p:cNvPr id="105475" name="Line 3"/>
          <p:cNvSpPr>
            <a:spLocks noChangeShapeType="1"/>
          </p:cNvSpPr>
          <p:nvPr/>
        </p:nvSpPr>
        <p:spPr bwMode="auto">
          <a:xfrm>
            <a:off x="2743200" y="0"/>
            <a:ext cx="0" cy="6858000"/>
          </a:xfrm>
          <a:prstGeom prst="line">
            <a:avLst/>
          </a:prstGeom>
          <a:noFill/>
          <a:ln w="3175">
            <a:solidFill>
              <a:srgbClr val="FF00FF"/>
            </a:solidFill>
            <a:round/>
            <a:headEnd/>
            <a:tailEnd/>
          </a:ln>
        </p:spPr>
        <p:txBody>
          <a:bodyPr/>
          <a:lstStyle/>
          <a:p>
            <a:endParaRPr lang="en-US" dirty="0"/>
          </a:p>
        </p:txBody>
      </p:sp>
      <p:sp>
        <p:nvSpPr>
          <p:cNvPr id="105476" name="Line 4"/>
          <p:cNvSpPr>
            <a:spLocks noChangeShapeType="1"/>
          </p:cNvSpPr>
          <p:nvPr/>
        </p:nvSpPr>
        <p:spPr bwMode="auto">
          <a:xfrm>
            <a:off x="1600200" y="1447800"/>
            <a:ext cx="990600" cy="0"/>
          </a:xfrm>
          <a:prstGeom prst="line">
            <a:avLst/>
          </a:prstGeom>
          <a:noFill/>
          <a:ln w="25400">
            <a:solidFill>
              <a:srgbClr val="FF00FF"/>
            </a:solidFill>
            <a:round/>
            <a:headEnd/>
            <a:tailEnd/>
          </a:ln>
        </p:spPr>
        <p:txBody>
          <a:bodyPr/>
          <a:lstStyle/>
          <a:p>
            <a:endParaRPr lang="en-US" dirty="0"/>
          </a:p>
        </p:txBody>
      </p:sp>
      <p:sp>
        <p:nvSpPr>
          <p:cNvPr id="105477" name="Line 5"/>
          <p:cNvSpPr>
            <a:spLocks noChangeShapeType="1"/>
          </p:cNvSpPr>
          <p:nvPr/>
        </p:nvSpPr>
        <p:spPr bwMode="auto">
          <a:xfrm>
            <a:off x="1600200" y="2362200"/>
            <a:ext cx="990600" cy="0"/>
          </a:xfrm>
          <a:prstGeom prst="line">
            <a:avLst/>
          </a:prstGeom>
          <a:noFill/>
          <a:ln w="25400">
            <a:solidFill>
              <a:srgbClr val="FF00FF"/>
            </a:solidFill>
            <a:round/>
            <a:headEnd/>
            <a:tailEnd/>
          </a:ln>
        </p:spPr>
        <p:txBody>
          <a:bodyPr/>
          <a:lstStyle/>
          <a:p>
            <a:endParaRPr lang="en-US" dirty="0"/>
          </a:p>
        </p:txBody>
      </p:sp>
      <p:sp>
        <p:nvSpPr>
          <p:cNvPr id="105478" name="Text Box 6"/>
          <p:cNvSpPr txBox="1">
            <a:spLocks noChangeArrowheads="1"/>
          </p:cNvSpPr>
          <p:nvPr/>
        </p:nvSpPr>
        <p:spPr bwMode="auto">
          <a:xfrm>
            <a:off x="1524000" y="2727326"/>
            <a:ext cx="1219200" cy="244475"/>
          </a:xfrm>
          <a:prstGeom prst="rect">
            <a:avLst/>
          </a:prstGeom>
          <a:noFill/>
          <a:ln w="3175">
            <a:noFill/>
            <a:miter lim="800000"/>
            <a:headEnd/>
            <a:tailEnd/>
          </a:ln>
        </p:spPr>
        <p:txBody>
          <a:bodyPr>
            <a:spAutoFit/>
          </a:bodyPr>
          <a:lstStyle/>
          <a:p>
            <a:pPr>
              <a:spcBef>
                <a:spcPct val="50000"/>
              </a:spcBef>
            </a:pPr>
            <a:r>
              <a:rPr lang="en-AU" sz="1000" b="1" dirty="0">
                <a:solidFill>
                  <a:srgbClr val="660066"/>
                </a:solidFill>
                <a:latin typeface="Tahoma" pitchFamily="34" charset="0"/>
              </a:rPr>
              <a:t>Sub-topics</a:t>
            </a:r>
          </a:p>
        </p:txBody>
      </p:sp>
      <p:sp>
        <p:nvSpPr>
          <p:cNvPr id="105479" name="Line 8"/>
          <p:cNvSpPr>
            <a:spLocks noChangeShapeType="1"/>
          </p:cNvSpPr>
          <p:nvPr/>
        </p:nvSpPr>
        <p:spPr bwMode="auto">
          <a:xfrm>
            <a:off x="1600200" y="2667000"/>
            <a:ext cx="990600" cy="0"/>
          </a:xfrm>
          <a:prstGeom prst="line">
            <a:avLst/>
          </a:prstGeom>
          <a:noFill/>
          <a:ln w="25400">
            <a:solidFill>
              <a:srgbClr val="FF00FF"/>
            </a:solidFill>
            <a:round/>
            <a:headEnd/>
            <a:tailEnd/>
          </a:ln>
        </p:spPr>
        <p:txBody>
          <a:bodyPr/>
          <a:lstStyle/>
          <a:p>
            <a:endParaRPr lang="en-US" dirty="0"/>
          </a:p>
        </p:txBody>
      </p:sp>
      <p:sp>
        <p:nvSpPr>
          <p:cNvPr id="105480" name="Line 9"/>
          <p:cNvSpPr>
            <a:spLocks noChangeShapeType="1"/>
          </p:cNvSpPr>
          <p:nvPr/>
        </p:nvSpPr>
        <p:spPr bwMode="auto">
          <a:xfrm>
            <a:off x="1600200" y="3200400"/>
            <a:ext cx="990600" cy="0"/>
          </a:xfrm>
          <a:prstGeom prst="line">
            <a:avLst/>
          </a:prstGeom>
          <a:noFill/>
          <a:ln w="25400">
            <a:solidFill>
              <a:srgbClr val="FF00FF"/>
            </a:solidFill>
            <a:round/>
            <a:headEnd/>
            <a:tailEnd/>
          </a:ln>
        </p:spPr>
        <p:txBody>
          <a:bodyPr/>
          <a:lstStyle/>
          <a:p>
            <a:endParaRPr lang="en-US" dirty="0"/>
          </a:p>
        </p:txBody>
      </p:sp>
      <p:sp>
        <p:nvSpPr>
          <p:cNvPr id="105481" name="Line 12"/>
          <p:cNvSpPr>
            <a:spLocks noChangeShapeType="1"/>
          </p:cNvSpPr>
          <p:nvPr/>
        </p:nvSpPr>
        <p:spPr bwMode="auto">
          <a:xfrm flipV="1">
            <a:off x="1524000" y="1295400"/>
            <a:ext cx="9144000" cy="0"/>
          </a:xfrm>
          <a:prstGeom prst="line">
            <a:avLst/>
          </a:prstGeom>
          <a:noFill/>
          <a:ln w="3175">
            <a:solidFill>
              <a:srgbClr val="FF00FF"/>
            </a:solidFill>
            <a:round/>
            <a:headEnd/>
            <a:tailEnd/>
          </a:ln>
        </p:spPr>
        <p:txBody>
          <a:bodyPr/>
          <a:lstStyle/>
          <a:p>
            <a:endParaRPr lang="en-US" dirty="0"/>
          </a:p>
        </p:txBody>
      </p:sp>
      <p:sp>
        <p:nvSpPr>
          <p:cNvPr id="105482" name="Line 13"/>
          <p:cNvSpPr>
            <a:spLocks noChangeShapeType="1"/>
          </p:cNvSpPr>
          <p:nvPr/>
        </p:nvSpPr>
        <p:spPr bwMode="auto">
          <a:xfrm>
            <a:off x="1600200" y="1143000"/>
            <a:ext cx="990600" cy="0"/>
          </a:xfrm>
          <a:prstGeom prst="line">
            <a:avLst/>
          </a:prstGeom>
          <a:noFill/>
          <a:ln w="25400">
            <a:solidFill>
              <a:srgbClr val="FF00FF"/>
            </a:solidFill>
            <a:round/>
            <a:headEnd/>
            <a:tailEnd/>
          </a:ln>
        </p:spPr>
        <p:txBody>
          <a:bodyPr/>
          <a:lstStyle/>
          <a:p>
            <a:endParaRPr lang="en-US" dirty="0"/>
          </a:p>
        </p:txBody>
      </p:sp>
      <p:sp>
        <p:nvSpPr>
          <p:cNvPr id="105483" name="Line 14"/>
          <p:cNvSpPr>
            <a:spLocks noChangeShapeType="1"/>
          </p:cNvSpPr>
          <p:nvPr/>
        </p:nvSpPr>
        <p:spPr bwMode="auto">
          <a:xfrm>
            <a:off x="1600200" y="152400"/>
            <a:ext cx="990600" cy="0"/>
          </a:xfrm>
          <a:prstGeom prst="line">
            <a:avLst/>
          </a:prstGeom>
          <a:noFill/>
          <a:ln w="25400">
            <a:solidFill>
              <a:srgbClr val="FF00FF"/>
            </a:solidFill>
            <a:round/>
            <a:headEnd/>
            <a:tailEnd/>
          </a:ln>
        </p:spPr>
        <p:txBody>
          <a:bodyPr/>
          <a:lstStyle/>
          <a:p>
            <a:endParaRPr lang="en-US" dirty="0"/>
          </a:p>
        </p:txBody>
      </p:sp>
      <p:sp>
        <p:nvSpPr>
          <p:cNvPr id="105484" name="Text Box 15"/>
          <p:cNvSpPr txBox="1">
            <a:spLocks noChangeArrowheads="1"/>
          </p:cNvSpPr>
          <p:nvPr/>
        </p:nvSpPr>
        <p:spPr bwMode="auto">
          <a:xfrm>
            <a:off x="2743200" y="395289"/>
            <a:ext cx="7772400" cy="954087"/>
          </a:xfrm>
          <a:prstGeom prst="rect">
            <a:avLst/>
          </a:prstGeom>
          <a:noFill/>
          <a:ln w="9525">
            <a:noFill/>
            <a:miter lim="800000"/>
            <a:headEnd/>
            <a:tailEnd/>
          </a:ln>
        </p:spPr>
        <p:txBody>
          <a:bodyPr>
            <a:spAutoFit/>
          </a:bodyPr>
          <a:lstStyle/>
          <a:p>
            <a:pPr algn="r">
              <a:spcBef>
                <a:spcPct val="50000"/>
              </a:spcBef>
            </a:pPr>
            <a:r>
              <a:rPr lang="en-AU" sz="2800" b="1" dirty="0">
                <a:solidFill>
                  <a:srgbClr val="660066"/>
                </a:solidFill>
                <a:latin typeface="Tahoma" pitchFamily="34" charset="0"/>
              </a:rPr>
              <a:t>Measurement &amp; evaluation of human performance</a:t>
            </a:r>
          </a:p>
        </p:txBody>
      </p:sp>
      <p:sp>
        <p:nvSpPr>
          <p:cNvPr id="105485" name="Text Box 16"/>
          <p:cNvSpPr txBox="1">
            <a:spLocks noChangeArrowheads="1"/>
          </p:cNvSpPr>
          <p:nvPr/>
        </p:nvSpPr>
        <p:spPr bwMode="auto">
          <a:xfrm>
            <a:off x="3048000" y="1341438"/>
            <a:ext cx="7467600" cy="1066800"/>
          </a:xfrm>
          <a:prstGeom prst="rect">
            <a:avLst/>
          </a:prstGeom>
          <a:noFill/>
          <a:ln w="9525">
            <a:noFill/>
            <a:miter lim="800000"/>
            <a:headEnd/>
            <a:tailEnd/>
          </a:ln>
        </p:spPr>
        <p:txBody>
          <a:bodyPr>
            <a:spAutoFit/>
          </a:bodyPr>
          <a:lstStyle/>
          <a:p>
            <a:pPr>
              <a:spcBef>
                <a:spcPct val="50000"/>
              </a:spcBef>
            </a:pPr>
            <a:r>
              <a:rPr lang="en-AU" sz="3200" dirty="0" smtClean="0">
                <a:solidFill>
                  <a:srgbClr val="660066"/>
                </a:solidFill>
                <a:latin typeface="Tahoma" pitchFamily="34" charset="0"/>
              </a:rPr>
              <a:t>6.4.1 </a:t>
            </a:r>
            <a:r>
              <a:rPr lang="en-AU" sz="3200" dirty="0">
                <a:solidFill>
                  <a:srgbClr val="660066"/>
                </a:solidFill>
                <a:latin typeface="Tahoma" pitchFamily="34" charset="0"/>
              </a:rPr>
              <a:t>Describe the essential elements of a general training programme</a:t>
            </a:r>
          </a:p>
        </p:txBody>
      </p:sp>
      <p:sp>
        <p:nvSpPr>
          <p:cNvPr id="105486" name="Line 17"/>
          <p:cNvSpPr>
            <a:spLocks noChangeShapeType="1"/>
          </p:cNvSpPr>
          <p:nvPr/>
        </p:nvSpPr>
        <p:spPr bwMode="auto">
          <a:xfrm>
            <a:off x="1524000" y="2514600"/>
            <a:ext cx="5181600" cy="0"/>
          </a:xfrm>
          <a:prstGeom prst="line">
            <a:avLst/>
          </a:prstGeom>
          <a:noFill/>
          <a:ln w="3175">
            <a:solidFill>
              <a:srgbClr val="FF00FF"/>
            </a:solidFill>
            <a:round/>
            <a:headEnd/>
            <a:tailEnd/>
          </a:ln>
        </p:spPr>
        <p:txBody>
          <a:bodyPr/>
          <a:lstStyle/>
          <a:p>
            <a:endParaRPr lang="en-US" dirty="0"/>
          </a:p>
        </p:txBody>
      </p:sp>
      <p:sp>
        <p:nvSpPr>
          <p:cNvPr id="105487" name="Rectangle 18"/>
          <p:cNvSpPr>
            <a:spLocks noChangeArrowheads="1"/>
          </p:cNvSpPr>
          <p:nvPr/>
        </p:nvSpPr>
        <p:spPr bwMode="auto">
          <a:xfrm>
            <a:off x="4943475" y="1870075"/>
            <a:ext cx="9144000" cy="369332"/>
          </a:xfrm>
          <a:prstGeom prst="rect">
            <a:avLst/>
          </a:prstGeom>
          <a:noFill/>
          <a:ln w="9525">
            <a:noFill/>
            <a:miter lim="800000"/>
            <a:headEnd/>
            <a:tailEnd/>
          </a:ln>
        </p:spPr>
        <p:txBody>
          <a:bodyPr>
            <a:spAutoFit/>
          </a:bodyPr>
          <a:lstStyle/>
          <a:p>
            <a:endParaRPr lang="en-US" dirty="0"/>
          </a:p>
        </p:txBody>
      </p:sp>
      <p:sp>
        <p:nvSpPr>
          <p:cNvPr id="105488" name="Text Box 19">
            <a:hlinkClick r:id="rId3" action="ppaction://hlinksldjump" tooltip="'Click' here"/>
          </p:cNvPr>
          <p:cNvSpPr txBox="1">
            <a:spLocks noChangeArrowheads="1"/>
          </p:cNvSpPr>
          <p:nvPr/>
        </p:nvSpPr>
        <p:spPr bwMode="auto">
          <a:xfrm>
            <a:off x="1524000" y="1295401"/>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Topic 6</a:t>
            </a:r>
          </a:p>
          <a:p>
            <a:pPr>
              <a:lnSpc>
                <a:spcPct val="72000"/>
              </a:lnSpc>
              <a:spcBef>
                <a:spcPct val="50000"/>
              </a:spcBef>
            </a:pPr>
            <a:r>
              <a:rPr lang="en-AU" sz="1100" b="1" dirty="0">
                <a:solidFill>
                  <a:srgbClr val="660066"/>
                </a:solidFill>
                <a:latin typeface="Tahoma" pitchFamily="34" charset="0"/>
              </a:rPr>
              <a:t>Measurement</a:t>
            </a:r>
          </a:p>
          <a:p>
            <a:pPr>
              <a:lnSpc>
                <a:spcPct val="72000"/>
              </a:lnSpc>
              <a:spcBef>
                <a:spcPct val="50000"/>
              </a:spcBef>
            </a:pP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105489" name="Line 20"/>
          <p:cNvSpPr>
            <a:spLocks noChangeShapeType="1"/>
          </p:cNvSpPr>
          <p:nvPr/>
        </p:nvSpPr>
        <p:spPr bwMode="auto">
          <a:xfrm>
            <a:off x="1600200" y="2362200"/>
            <a:ext cx="990600" cy="0"/>
          </a:xfrm>
          <a:prstGeom prst="line">
            <a:avLst/>
          </a:prstGeom>
          <a:noFill/>
          <a:ln w="25400">
            <a:solidFill>
              <a:srgbClr val="FF00FF"/>
            </a:solidFill>
            <a:round/>
            <a:headEnd/>
            <a:tailEnd/>
          </a:ln>
        </p:spPr>
        <p:txBody>
          <a:bodyPr/>
          <a:lstStyle/>
          <a:p>
            <a:endParaRPr lang="en-US" dirty="0"/>
          </a:p>
        </p:txBody>
      </p:sp>
      <p:sp>
        <p:nvSpPr>
          <p:cNvPr id="105490" name="Line 21"/>
          <p:cNvSpPr>
            <a:spLocks noChangeShapeType="1"/>
          </p:cNvSpPr>
          <p:nvPr/>
        </p:nvSpPr>
        <p:spPr bwMode="auto">
          <a:xfrm>
            <a:off x="1600200" y="1447800"/>
            <a:ext cx="990600" cy="0"/>
          </a:xfrm>
          <a:prstGeom prst="line">
            <a:avLst/>
          </a:prstGeom>
          <a:noFill/>
          <a:ln w="25400">
            <a:solidFill>
              <a:srgbClr val="FF00FF"/>
            </a:solidFill>
            <a:round/>
            <a:headEnd/>
            <a:tailEnd/>
          </a:ln>
        </p:spPr>
        <p:txBody>
          <a:bodyPr/>
          <a:lstStyle/>
          <a:p>
            <a:endParaRPr lang="en-US" dirty="0"/>
          </a:p>
        </p:txBody>
      </p:sp>
      <p:sp>
        <p:nvSpPr>
          <p:cNvPr id="105491" name="Rectangle 24">
            <a:hlinkClick r:id="rId4" action="ppaction://hlinksldjump" tooltip="Click here to go to this dot point"/>
          </p:cNvPr>
          <p:cNvSpPr>
            <a:spLocks noChangeArrowheads="1"/>
          </p:cNvSpPr>
          <p:nvPr/>
        </p:nvSpPr>
        <p:spPr bwMode="auto">
          <a:xfrm>
            <a:off x="2809875" y="2571750"/>
            <a:ext cx="7239000" cy="46038"/>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Tx/>
              <a:buChar char="•"/>
            </a:pPr>
            <a:r>
              <a:rPr lang="en-US" dirty="0">
                <a:solidFill>
                  <a:srgbClr val="660066"/>
                </a:solidFill>
                <a:latin typeface="Tahoma" pitchFamily="34" charset="0"/>
                <a:cs typeface="Times New Roman" pitchFamily="18" charset="0"/>
              </a:rPr>
              <a:t>Stretching activities</a:t>
            </a:r>
          </a:p>
          <a:p>
            <a:pPr marL="342900" indent="-342900">
              <a:lnSpc>
                <a:spcPct val="95000"/>
              </a:lnSpc>
              <a:spcBef>
                <a:spcPct val="20000"/>
              </a:spcBef>
              <a:buClr>
                <a:srgbClr val="00FF00"/>
              </a:buClr>
              <a:buSzPct val="65000"/>
            </a:pPr>
            <a:r>
              <a:rPr lang="en-US" dirty="0">
                <a:solidFill>
                  <a:srgbClr val="660066"/>
                </a:solidFill>
                <a:latin typeface="Tahoma" pitchFamily="34" charset="0"/>
                <a:cs typeface="Times New Roman" pitchFamily="18" charset="0"/>
              </a:rPr>
              <a:t>	</a:t>
            </a:r>
          </a:p>
          <a:p>
            <a:pPr marL="742950" lvl="1" indent="-285750">
              <a:lnSpc>
                <a:spcPct val="95000"/>
              </a:lnSpc>
              <a:spcBef>
                <a:spcPct val="20000"/>
              </a:spcBef>
              <a:buClr>
                <a:srgbClr val="00FF00"/>
              </a:buClr>
              <a:buSzPct val="65000"/>
              <a:buFontTx/>
              <a:buChar char="•"/>
            </a:pPr>
            <a:r>
              <a:rPr lang="en-US" dirty="0">
                <a:solidFill>
                  <a:srgbClr val="660066"/>
                </a:solidFill>
                <a:latin typeface="Tahoma" pitchFamily="34" charset="0"/>
                <a:cs typeface="Times New Roman" pitchFamily="18" charset="0"/>
              </a:rPr>
              <a:t>Active Stretching: The athlete performs voluntary muscular contractions, and holds for a period 30-60 seconds. By consciously relaxing the muscle at the limit of the range of motion, muscle elongation may occur following regular contraction.</a:t>
            </a:r>
          </a:p>
          <a:p>
            <a:pPr marL="342900" indent="-342900">
              <a:lnSpc>
                <a:spcPct val="95000"/>
              </a:lnSpc>
              <a:spcBef>
                <a:spcPct val="20000"/>
              </a:spcBef>
              <a:buClr>
                <a:srgbClr val="00FF00"/>
              </a:buClr>
              <a:buSzPct val="65000"/>
            </a:pPr>
            <a:endParaRPr lang="en-US" sz="800" dirty="0">
              <a:solidFill>
                <a:srgbClr val="660066"/>
              </a:solidFill>
              <a:latin typeface="Tahoma" pitchFamily="34" charset="0"/>
              <a:cs typeface="Times New Roman" pitchFamily="18" charset="0"/>
            </a:endParaRPr>
          </a:p>
          <a:p>
            <a:pPr marL="342900" indent="-342900" algn="r">
              <a:lnSpc>
                <a:spcPct val="95000"/>
              </a:lnSpc>
              <a:spcBef>
                <a:spcPct val="20000"/>
              </a:spcBef>
              <a:buClr>
                <a:srgbClr val="00FF00"/>
              </a:buClr>
              <a:buSzPct val="65000"/>
            </a:pPr>
            <a:r>
              <a:rPr lang="en-US" sz="800" dirty="0">
                <a:solidFill>
                  <a:srgbClr val="660066"/>
                </a:solidFill>
                <a:latin typeface="Tahoma" pitchFamily="34" charset="0"/>
                <a:cs typeface="Times New Roman" pitchFamily="18" charset="0"/>
              </a:rPr>
              <a:t>Wesson et.al 2005</a:t>
            </a:r>
          </a:p>
          <a:p>
            <a:pPr marL="342900" indent="-342900">
              <a:lnSpc>
                <a:spcPct val="95000"/>
              </a:lnSpc>
              <a:spcBef>
                <a:spcPct val="20000"/>
              </a:spcBef>
              <a:buClr>
                <a:srgbClr val="00FF00"/>
              </a:buClr>
              <a:buSzPct val="65000"/>
            </a:pPr>
            <a:endParaRPr lang="en-US" dirty="0">
              <a:solidFill>
                <a:srgbClr val="660066"/>
              </a:solidFill>
              <a:latin typeface="Tahoma" pitchFamily="34" charset="0"/>
              <a:cs typeface="Times New Roman" pitchFamily="18" charset="0"/>
            </a:endParaRPr>
          </a:p>
          <a:p>
            <a:pPr marL="742950" lvl="1" indent="-285750">
              <a:lnSpc>
                <a:spcPct val="95000"/>
              </a:lnSpc>
              <a:spcBef>
                <a:spcPct val="20000"/>
              </a:spcBef>
              <a:buClr>
                <a:srgbClr val="00FF00"/>
              </a:buClr>
              <a:buSzPct val="65000"/>
            </a:pPr>
            <a:endParaRPr lang="en-US" dirty="0">
              <a:solidFill>
                <a:srgbClr val="660066"/>
              </a:solidFill>
              <a:latin typeface="Tahoma" pitchFamily="34" charset="0"/>
              <a:cs typeface="Times New Roman" pitchFamily="18" charset="0"/>
            </a:endParaRPr>
          </a:p>
          <a:p>
            <a:pPr marL="742950" lvl="1" indent="-285750">
              <a:lnSpc>
                <a:spcPct val="95000"/>
              </a:lnSpc>
              <a:spcBef>
                <a:spcPct val="20000"/>
              </a:spcBef>
              <a:buClr>
                <a:srgbClr val="00FF00"/>
              </a:buClr>
              <a:buSzPct val="65000"/>
            </a:pPr>
            <a:endParaRPr lang="en-US"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pPr>
            <a:endParaRPr lang="en-US" sz="8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buFont typeface="Arial" charset="0"/>
              <a:buChar char="•"/>
            </a:pPr>
            <a:endParaRPr lang="en-US" sz="800" i="1" dirty="0">
              <a:solidFill>
                <a:srgbClr val="660066"/>
              </a:solidFill>
              <a:latin typeface="Tahoma" pitchFamily="34" charset="0"/>
              <a:cs typeface="Times New Roman" pitchFamily="18" charset="0"/>
            </a:endParaRPr>
          </a:p>
        </p:txBody>
      </p:sp>
      <p:sp>
        <p:nvSpPr>
          <p:cNvPr id="105492" name="Rectangle 26"/>
          <p:cNvSpPr>
            <a:spLocks noChangeArrowheads="1"/>
          </p:cNvSpPr>
          <p:nvPr/>
        </p:nvSpPr>
        <p:spPr bwMode="auto">
          <a:xfrm>
            <a:off x="2782888" y="3573463"/>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dirty="0">
              <a:solidFill>
                <a:srgbClr val="660066"/>
              </a:solidFill>
              <a:latin typeface="Tahoma" pitchFamily="34" charset="0"/>
              <a:cs typeface="Times New Roman" pitchFamily="18" charset="0"/>
            </a:endParaRPr>
          </a:p>
        </p:txBody>
      </p:sp>
      <p:sp>
        <p:nvSpPr>
          <p:cNvPr id="105493" name="Text Box 43">
            <a:hlinkClick r:id="rId3" action="ppaction://hlinksldjump" tooltip="'Click' to go to this Critical Question"/>
          </p:cNvPr>
          <p:cNvSpPr txBox="1">
            <a:spLocks noChangeArrowheads="1"/>
          </p:cNvSpPr>
          <p:nvPr/>
        </p:nvSpPr>
        <p:spPr bwMode="auto">
          <a:xfrm>
            <a:off x="1524000" y="3351214"/>
            <a:ext cx="1219200" cy="369887"/>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1. Statistical Analysis</a:t>
            </a:r>
          </a:p>
        </p:txBody>
      </p:sp>
      <p:sp>
        <p:nvSpPr>
          <p:cNvPr id="105494" name="Text Box 44"/>
          <p:cNvSpPr txBox="1">
            <a:spLocks noChangeArrowheads="1"/>
          </p:cNvSpPr>
          <p:nvPr/>
        </p:nvSpPr>
        <p:spPr bwMode="auto">
          <a:xfrm>
            <a:off x="1524000" y="3960813"/>
            <a:ext cx="1219200" cy="1200150"/>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2. Components of fitness</a:t>
            </a:r>
          </a:p>
          <a:p>
            <a:pPr>
              <a:spcBef>
                <a:spcPct val="50000"/>
              </a:spcBef>
            </a:pPr>
            <a:endParaRPr lang="en-AU" sz="900" b="1" dirty="0">
              <a:solidFill>
                <a:srgbClr val="660066"/>
              </a:solidFill>
              <a:latin typeface="Tahoma" pitchFamily="34" charset="0"/>
            </a:endParaRPr>
          </a:p>
          <a:p>
            <a:pPr>
              <a:spcBef>
                <a:spcPct val="50000"/>
              </a:spcBef>
            </a:pPr>
            <a:r>
              <a:rPr lang="en-AU" sz="900" b="1" dirty="0">
                <a:solidFill>
                  <a:srgbClr val="660066"/>
                </a:solidFill>
                <a:latin typeface="Tahoma" pitchFamily="34" charset="0"/>
              </a:rPr>
              <a:t>3. Principles of training programme design</a:t>
            </a:r>
          </a:p>
        </p:txBody>
      </p:sp>
    </p:spTree>
    <p:extLst>
      <p:ext uri="{BB962C8B-B14F-4D97-AF65-F5344CB8AC3E}">
        <p14:creationId xmlns:p14="http://schemas.microsoft.com/office/powerpoint/2010/main" val="110717052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Text Box 2"/>
          <p:cNvSpPr txBox="1">
            <a:spLocks noChangeArrowheads="1"/>
          </p:cNvSpPr>
          <p:nvPr/>
        </p:nvSpPr>
        <p:spPr bwMode="auto">
          <a:xfrm>
            <a:off x="152400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dirty="0">
              <a:solidFill>
                <a:schemeClr val="accent2"/>
              </a:solidFill>
              <a:latin typeface="Tahoma" pitchFamily="34" charset="0"/>
            </a:endParaRPr>
          </a:p>
          <a:p>
            <a:pPr>
              <a:lnSpc>
                <a:spcPct val="75000"/>
              </a:lnSpc>
              <a:spcBef>
                <a:spcPct val="50000"/>
              </a:spcBef>
            </a:pPr>
            <a:r>
              <a:rPr lang="en-AU" sz="1100" b="1" dirty="0">
                <a:solidFill>
                  <a:srgbClr val="00FF00"/>
                </a:solidFill>
                <a:latin typeface="Tahoma" pitchFamily="34" charset="0"/>
              </a:rPr>
              <a:t>IB</a:t>
            </a:r>
          </a:p>
          <a:p>
            <a:pPr>
              <a:lnSpc>
                <a:spcPct val="75000"/>
              </a:lnSpc>
              <a:spcBef>
                <a:spcPct val="50000"/>
              </a:spcBef>
            </a:pPr>
            <a:r>
              <a:rPr lang="en-AU" sz="1100" b="1" dirty="0">
                <a:solidFill>
                  <a:srgbClr val="00FF00"/>
                </a:solidFill>
                <a:latin typeface="Tahoma" pitchFamily="34" charset="0"/>
              </a:rPr>
              <a:t>Sports, exercise and health science</a:t>
            </a:r>
          </a:p>
          <a:p>
            <a:pPr>
              <a:lnSpc>
                <a:spcPct val="75000"/>
              </a:lnSpc>
              <a:spcBef>
                <a:spcPct val="50000"/>
              </a:spcBef>
            </a:pPr>
            <a:endParaRPr lang="en-AU" sz="600" b="1" dirty="0">
              <a:solidFill>
                <a:srgbClr val="00FF00"/>
              </a:solidFill>
              <a:latin typeface="Tahoma" pitchFamily="34" charset="0"/>
            </a:endParaRPr>
          </a:p>
          <a:p>
            <a:pPr>
              <a:lnSpc>
                <a:spcPct val="75000"/>
              </a:lnSpc>
              <a:spcBef>
                <a:spcPct val="50000"/>
              </a:spcBef>
            </a:pPr>
            <a:endParaRPr lang="en-AU" sz="800" b="1" dirty="0">
              <a:solidFill>
                <a:schemeClr val="accent2"/>
              </a:solidFill>
              <a:latin typeface="Tahoma" pitchFamily="34" charset="0"/>
            </a:endParaRPr>
          </a:p>
        </p:txBody>
      </p:sp>
      <p:sp>
        <p:nvSpPr>
          <p:cNvPr id="107523" name="Line 3"/>
          <p:cNvSpPr>
            <a:spLocks noChangeShapeType="1"/>
          </p:cNvSpPr>
          <p:nvPr/>
        </p:nvSpPr>
        <p:spPr bwMode="auto">
          <a:xfrm>
            <a:off x="2743200" y="0"/>
            <a:ext cx="0" cy="6858000"/>
          </a:xfrm>
          <a:prstGeom prst="line">
            <a:avLst/>
          </a:prstGeom>
          <a:noFill/>
          <a:ln w="3175">
            <a:solidFill>
              <a:srgbClr val="FF00FF"/>
            </a:solidFill>
            <a:round/>
            <a:headEnd/>
            <a:tailEnd/>
          </a:ln>
        </p:spPr>
        <p:txBody>
          <a:bodyPr/>
          <a:lstStyle/>
          <a:p>
            <a:endParaRPr lang="en-US" dirty="0"/>
          </a:p>
        </p:txBody>
      </p:sp>
      <p:sp>
        <p:nvSpPr>
          <p:cNvPr id="107524" name="Line 4"/>
          <p:cNvSpPr>
            <a:spLocks noChangeShapeType="1"/>
          </p:cNvSpPr>
          <p:nvPr/>
        </p:nvSpPr>
        <p:spPr bwMode="auto">
          <a:xfrm>
            <a:off x="1600200" y="1447800"/>
            <a:ext cx="990600" cy="0"/>
          </a:xfrm>
          <a:prstGeom prst="line">
            <a:avLst/>
          </a:prstGeom>
          <a:noFill/>
          <a:ln w="25400">
            <a:solidFill>
              <a:srgbClr val="FF00FF"/>
            </a:solidFill>
            <a:round/>
            <a:headEnd/>
            <a:tailEnd/>
          </a:ln>
        </p:spPr>
        <p:txBody>
          <a:bodyPr/>
          <a:lstStyle/>
          <a:p>
            <a:endParaRPr lang="en-US" dirty="0"/>
          </a:p>
        </p:txBody>
      </p:sp>
      <p:sp>
        <p:nvSpPr>
          <p:cNvPr id="107525" name="Line 5"/>
          <p:cNvSpPr>
            <a:spLocks noChangeShapeType="1"/>
          </p:cNvSpPr>
          <p:nvPr/>
        </p:nvSpPr>
        <p:spPr bwMode="auto">
          <a:xfrm>
            <a:off x="1600200" y="2362200"/>
            <a:ext cx="990600" cy="0"/>
          </a:xfrm>
          <a:prstGeom prst="line">
            <a:avLst/>
          </a:prstGeom>
          <a:noFill/>
          <a:ln w="25400">
            <a:solidFill>
              <a:srgbClr val="FF00FF"/>
            </a:solidFill>
            <a:round/>
            <a:headEnd/>
            <a:tailEnd/>
          </a:ln>
        </p:spPr>
        <p:txBody>
          <a:bodyPr/>
          <a:lstStyle/>
          <a:p>
            <a:endParaRPr lang="en-US" dirty="0"/>
          </a:p>
        </p:txBody>
      </p:sp>
      <p:sp>
        <p:nvSpPr>
          <p:cNvPr id="107526" name="Text Box 6"/>
          <p:cNvSpPr txBox="1">
            <a:spLocks noChangeArrowheads="1"/>
          </p:cNvSpPr>
          <p:nvPr/>
        </p:nvSpPr>
        <p:spPr bwMode="auto">
          <a:xfrm>
            <a:off x="1524000" y="2727326"/>
            <a:ext cx="1219200" cy="244475"/>
          </a:xfrm>
          <a:prstGeom prst="rect">
            <a:avLst/>
          </a:prstGeom>
          <a:noFill/>
          <a:ln w="3175">
            <a:noFill/>
            <a:miter lim="800000"/>
            <a:headEnd/>
            <a:tailEnd/>
          </a:ln>
        </p:spPr>
        <p:txBody>
          <a:bodyPr>
            <a:spAutoFit/>
          </a:bodyPr>
          <a:lstStyle/>
          <a:p>
            <a:pPr>
              <a:spcBef>
                <a:spcPct val="50000"/>
              </a:spcBef>
            </a:pPr>
            <a:r>
              <a:rPr lang="en-AU" sz="1000" b="1" dirty="0">
                <a:solidFill>
                  <a:srgbClr val="660066"/>
                </a:solidFill>
                <a:latin typeface="Tahoma" pitchFamily="34" charset="0"/>
              </a:rPr>
              <a:t>Sub-topics</a:t>
            </a:r>
          </a:p>
        </p:txBody>
      </p:sp>
      <p:sp>
        <p:nvSpPr>
          <p:cNvPr id="107527" name="Line 8"/>
          <p:cNvSpPr>
            <a:spLocks noChangeShapeType="1"/>
          </p:cNvSpPr>
          <p:nvPr/>
        </p:nvSpPr>
        <p:spPr bwMode="auto">
          <a:xfrm>
            <a:off x="1600200" y="2667000"/>
            <a:ext cx="990600" cy="0"/>
          </a:xfrm>
          <a:prstGeom prst="line">
            <a:avLst/>
          </a:prstGeom>
          <a:noFill/>
          <a:ln w="25400">
            <a:solidFill>
              <a:srgbClr val="FF00FF"/>
            </a:solidFill>
            <a:round/>
            <a:headEnd/>
            <a:tailEnd/>
          </a:ln>
        </p:spPr>
        <p:txBody>
          <a:bodyPr/>
          <a:lstStyle/>
          <a:p>
            <a:endParaRPr lang="en-US" dirty="0"/>
          </a:p>
        </p:txBody>
      </p:sp>
      <p:sp>
        <p:nvSpPr>
          <p:cNvPr id="107528" name="Line 9"/>
          <p:cNvSpPr>
            <a:spLocks noChangeShapeType="1"/>
          </p:cNvSpPr>
          <p:nvPr/>
        </p:nvSpPr>
        <p:spPr bwMode="auto">
          <a:xfrm>
            <a:off x="1600200" y="3200400"/>
            <a:ext cx="990600" cy="0"/>
          </a:xfrm>
          <a:prstGeom prst="line">
            <a:avLst/>
          </a:prstGeom>
          <a:noFill/>
          <a:ln w="25400">
            <a:solidFill>
              <a:srgbClr val="FF00FF"/>
            </a:solidFill>
            <a:round/>
            <a:headEnd/>
            <a:tailEnd/>
          </a:ln>
        </p:spPr>
        <p:txBody>
          <a:bodyPr/>
          <a:lstStyle/>
          <a:p>
            <a:endParaRPr lang="en-US" dirty="0"/>
          </a:p>
        </p:txBody>
      </p:sp>
      <p:sp>
        <p:nvSpPr>
          <p:cNvPr id="107529" name="Line 12"/>
          <p:cNvSpPr>
            <a:spLocks noChangeShapeType="1"/>
          </p:cNvSpPr>
          <p:nvPr/>
        </p:nvSpPr>
        <p:spPr bwMode="auto">
          <a:xfrm flipV="1">
            <a:off x="1524000" y="1295400"/>
            <a:ext cx="9144000" cy="0"/>
          </a:xfrm>
          <a:prstGeom prst="line">
            <a:avLst/>
          </a:prstGeom>
          <a:noFill/>
          <a:ln w="3175">
            <a:solidFill>
              <a:srgbClr val="FF00FF"/>
            </a:solidFill>
            <a:round/>
            <a:headEnd/>
            <a:tailEnd/>
          </a:ln>
        </p:spPr>
        <p:txBody>
          <a:bodyPr/>
          <a:lstStyle/>
          <a:p>
            <a:endParaRPr lang="en-US" dirty="0"/>
          </a:p>
        </p:txBody>
      </p:sp>
      <p:sp>
        <p:nvSpPr>
          <p:cNvPr id="107530" name="Line 13"/>
          <p:cNvSpPr>
            <a:spLocks noChangeShapeType="1"/>
          </p:cNvSpPr>
          <p:nvPr/>
        </p:nvSpPr>
        <p:spPr bwMode="auto">
          <a:xfrm>
            <a:off x="1600200" y="1143000"/>
            <a:ext cx="990600" cy="0"/>
          </a:xfrm>
          <a:prstGeom prst="line">
            <a:avLst/>
          </a:prstGeom>
          <a:noFill/>
          <a:ln w="25400">
            <a:solidFill>
              <a:srgbClr val="FF00FF"/>
            </a:solidFill>
            <a:round/>
            <a:headEnd/>
            <a:tailEnd/>
          </a:ln>
        </p:spPr>
        <p:txBody>
          <a:bodyPr/>
          <a:lstStyle/>
          <a:p>
            <a:endParaRPr lang="en-US" dirty="0"/>
          </a:p>
        </p:txBody>
      </p:sp>
      <p:sp>
        <p:nvSpPr>
          <p:cNvPr id="107531" name="Line 14"/>
          <p:cNvSpPr>
            <a:spLocks noChangeShapeType="1"/>
          </p:cNvSpPr>
          <p:nvPr/>
        </p:nvSpPr>
        <p:spPr bwMode="auto">
          <a:xfrm>
            <a:off x="1600200" y="152400"/>
            <a:ext cx="990600" cy="0"/>
          </a:xfrm>
          <a:prstGeom prst="line">
            <a:avLst/>
          </a:prstGeom>
          <a:noFill/>
          <a:ln w="25400">
            <a:solidFill>
              <a:srgbClr val="FF00FF"/>
            </a:solidFill>
            <a:round/>
            <a:headEnd/>
            <a:tailEnd/>
          </a:ln>
        </p:spPr>
        <p:txBody>
          <a:bodyPr/>
          <a:lstStyle/>
          <a:p>
            <a:endParaRPr lang="en-US" dirty="0"/>
          </a:p>
        </p:txBody>
      </p:sp>
      <p:sp>
        <p:nvSpPr>
          <p:cNvPr id="107532" name="Text Box 15"/>
          <p:cNvSpPr txBox="1">
            <a:spLocks noChangeArrowheads="1"/>
          </p:cNvSpPr>
          <p:nvPr/>
        </p:nvSpPr>
        <p:spPr bwMode="auto">
          <a:xfrm>
            <a:off x="2743200" y="395289"/>
            <a:ext cx="7772400" cy="954087"/>
          </a:xfrm>
          <a:prstGeom prst="rect">
            <a:avLst/>
          </a:prstGeom>
          <a:noFill/>
          <a:ln w="9525">
            <a:noFill/>
            <a:miter lim="800000"/>
            <a:headEnd/>
            <a:tailEnd/>
          </a:ln>
        </p:spPr>
        <p:txBody>
          <a:bodyPr>
            <a:spAutoFit/>
          </a:bodyPr>
          <a:lstStyle/>
          <a:p>
            <a:pPr algn="r">
              <a:spcBef>
                <a:spcPct val="50000"/>
              </a:spcBef>
            </a:pPr>
            <a:r>
              <a:rPr lang="en-AU" sz="2800" b="1" dirty="0">
                <a:solidFill>
                  <a:srgbClr val="660066"/>
                </a:solidFill>
                <a:latin typeface="Tahoma" pitchFamily="34" charset="0"/>
              </a:rPr>
              <a:t>Measurement &amp; evaluation of human performance</a:t>
            </a:r>
          </a:p>
        </p:txBody>
      </p:sp>
      <p:sp>
        <p:nvSpPr>
          <p:cNvPr id="107533" name="Text Box 16"/>
          <p:cNvSpPr txBox="1">
            <a:spLocks noChangeArrowheads="1"/>
          </p:cNvSpPr>
          <p:nvPr/>
        </p:nvSpPr>
        <p:spPr bwMode="auto">
          <a:xfrm>
            <a:off x="3048000" y="1341438"/>
            <a:ext cx="7467600" cy="1066800"/>
          </a:xfrm>
          <a:prstGeom prst="rect">
            <a:avLst/>
          </a:prstGeom>
          <a:noFill/>
          <a:ln w="9525">
            <a:noFill/>
            <a:miter lim="800000"/>
            <a:headEnd/>
            <a:tailEnd/>
          </a:ln>
        </p:spPr>
        <p:txBody>
          <a:bodyPr>
            <a:spAutoFit/>
          </a:bodyPr>
          <a:lstStyle/>
          <a:p>
            <a:pPr>
              <a:spcBef>
                <a:spcPct val="50000"/>
              </a:spcBef>
            </a:pPr>
            <a:r>
              <a:rPr lang="en-AU" sz="3200" dirty="0" smtClean="0">
                <a:solidFill>
                  <a:srgbClr val="660066"/>
                </a:solidFill>
                <a:latin typeface="Tahoma" pitchFamily="34" charset="0"/>
              </a:rPr>
              <a:t>6.4.1 </a:t>
            </a:r>
            <a:r>
              <a:rPr lang="en-AU" sz="3200" dirty="0">
                <a:solidFill>
                  <a:srgbClr val="660066"/>
                </a:solidFill>
                <a:latin typeface="Tahoma" pitchFamily="34" charset="0"/>
              </a:rPr>
              <a:t>Describe the essential elements of a general training programme</a:t>
            </a:r>
          </a:p>
        </p:txBody>
      </p:sp>
      <p:sp>
        <p:nvSpPr>
          <p:cNvPr id="107534" name="Line 17"/>
          <p:cNvSpPr>
            <a:spLocks noChangeShapeType="1"/>
          </p:cNvSpPr>
          <p:nvPr/>
        </p:nvSpPr>
        <p:spPr bwMode="auto">
          <a:xfrm>
            <a:off x="1524000" y="2514600"/>
            <a:ext cx="5181600" cy="0"/>
          </a:xfrm>
          <a:prstGeom prst="line">
            <a:avLst/>
          </a:prstGeom>
          <a:noFill/>
          <a:ln w="3175">
            <a:solidFill>
              <a:srgbClr val="FF00FF"/>
            </a:solidFill>
            <a:round/>
            <a:headEnd/>
            <a:tailEnd/>
          </a:ln>
        </p:spPr>
        <p:txBody>
          <a:bodyPr/>
          <a:lstStyle/>
          <a:p>
            <a:endParaRPr lang="en-US" dirty="0"/>
          </a:p>
        </p:txBody>
      </p:sp>
      <p:sp>
        <p:nvSpPr>
          <p:cNvPr id="107535" name="Rectangle 18"/>
          <p:cNvSpPr>
            <a:spLocks noChangeArrowheads="1"/>
          </p:cNvSpPr>
          <p:nvPr/>
        </p:nvSpPr>
        <p:spPr bwMode="auto">
          <a:xfrm>
            <a:off x="4943475" y="1870075"/>
            <a:ext cx="9144000" cy="369332"/>
          </a:xfrm>
          <a:prstGeom prst="rect">
            <a:avLst/>
          </a:prstGeom>
          <a:noFill/>
          <a:ln w="9525">
            <a:noFill/>
            <a:miter lim="800000"/>
            <a:headEnd/>
            <a:tailEnd/>
          </a:ln>
        </p:spPr>
        <p:txBody>
          <a:bodyPr>
            <a:spAutoFit/>
          </a:bodyPr>
          <a:lstStyle/>
          <a:p>
            <a:endParaRPr lang="en-US" dirty="0"/>
          </a:p>
        </p:txBody>
      </p:sp>
      <p:sp>
        <p:nvSpPr>
          <p:cNvPr id="107536" name="Text Box 19">
            <a:hlinkClick r:id="rId3" action="ppaction://hlinksldjump" tooltip="'Click' here"/>
          </p:cNvPr>
          <p:cNvSpPr txBox="1">
            <a:spLocks noChangeArrowheads="1"/>
          </p:cNvSpPr>
          <p:nvPr/>
        </p:nvSpPr>
        <p:spPr bwMode="auto">
          <a:xfrm>
            <a:off x="1524000" y="1295401"/>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Topic 6</a:t>
            </a:r>
          </a:p>
          <a:p>
            <a:pPr>
              <a:lnSpc>
                <a:spcPct val="72000"/>
              </a:lnSpc>
              <a:spcBef>
                <a:spcPct val="50000"/>
              </a:spcBef>
            </a:pPr>
            <a:r>
              <a:rPr lang="en-AU" sz="1100" b="1" dirty="0">
                <a:solidFill>
                  <a:srgbClr val="660066"/>
                </a:solidFill>
                <a:latin typeface="Tahoma" pitchFamily="34" charset="0"/>
              </a:rPr>
              <a:t>Measurement</a:t>
            </a:r>
          </a:p>
          <a:p>
            <a:pPr>
              <a:lnSpc>
                <a:spcPct val="72000"/>
              </a:lnSpc>
              <a:spcBef>
                <a:spcPct val="50000"/>
              </a:spcBef>
            </a:pP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107537" name="Line 20"/>
          <p:cNvSpPr>
            <a:spLocks noChangeShapeType="1"/>
          </p:cNvSpPr>
          <p:nvPr/>
        </p:nvSpPr>
        <p:spPr bwMode="auto">
          <a:xfrm>
            <a:off x="1600200" y="2362200"/>
            <a:ext cx="990600" cy="0"/>
          </a:xfrm>
          <a:prstGeom prst="line">
            <a:avLst/>
          </a:prstGeom>
          <a:noFill/>
          <a:ln w="25400">
            <a:solidFill>
              <a:srgbClr val="FF00FF"/>
            </a:solidFill>
            <a:round/>
            <a:headEnd/>
            <a:tailEnd/>
          </a:ln>
        </p:spPr>
        <p:txBody>
          <a:bodyPr/>
          <a:lstStyle/>
          <a:p>
            <a:endParaRPr lang="en-US" dirty="0"/>
          </a:p>
        </p:txBody>
      </p:sp>
      <p:sp>
        <p:nvSpPr>
          <p:cNvPr id="107538" name="Line 21"/>
          <p:cNvSpPr>
            <a:spLocks noChangeShapeType="1"/>
          </p:cNvSpPr>
          <p:nvPr/>
        </p:nvSpPr>
        <p:spPr bwMode="auto">
          <a:xfrm>
            <a:off x="1600200" y="1447800"/>
            <a:ext cx="990600" cy="0"/>
          </a:xfrm>
          <a:prstGeom prst="line">
            <a:avLst/>
          </a:prstGeom>
          <a:noFill/>
          <a:ln w="25400">
            <a:solidFill>
              <a:srgbClr val="FF00FF"/>
            </a:solidFill>
            <a:round/>
            <a:headEnd/>
            <a:tailEnd/>
          </a:ln>
        </p:spPr>
        <p:txBody>
          <a:bodyPr/>
          <a:lstStyle/>
          <a:p>
            <a:endParaRPr lang="en-US" dirty="0"/>
          </a:p>
        </p:txBody>
      </p:sp>
      <p:sp>
        <p:nvSpPr>
          <p:cNvPr id="107539" name="Rectangle 24">
            <a:hlinkClick r:id="rId4" action="ppaction://hlinksldjump" tooltip="Click here to go to this dot point"/>
          </p:cNvPr>
          <p:cNvSpPr>
            <a:spLocks noChangeArrowheads="1"/>
          </p:cNvSpPr>
          <p:nvPr/>
        </p:nvSpPr>
        <p:spPr bwMode="auto">
          <a:xfrm>
            <a:off x="2809875" y="2571750"/>
            <a:ext cx="7239000" cy="46038"/>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Tx/>
              <a:buChar char="•"/>
            </a:pPr>
            <a:r>
              <a:rPr lang="en-US" dirty="0">
                <a:solidFill>
                  <a:srgbClr val="660066"/>
                </a:solidFill>
                <a:latin typeface="Tahoma" pitchFamily="34" charset="0"/>
                <a:cs typeface="Times New Roman" pitchFamily="18" charset="0"/>
              </a:rPr>
              <a:t>Stretching activities</a:t>
            </a:r>
          </a:p>
          <a:p>
            <a:pPr marL="342900" indent="-342900">
              <a:lnSpc>
                <a:spcPct val="95000"/>
              </a:lnSpc>
              <a:spcBef>
                <a:spcPct val="20000"/>
              </a:spcBef>
              <a:buClr>
                <a:srgbClr val="00FF00"/>
              </a:buClr>
              <a:buSzPct val="65000"/>
            </a:pPr>
            <a:r>
              <a:rPr lang="en-US" dirty="0">
                <a:solidFill>
                  <a:srgbClr val="660066"/>
                </a:solidFill>
                <a:latin typeface="Tahoma" pitchFamily="34" charset="0"/>
                <a:cs typeface="Times New Roman" pitchFamily="18" charset="0"/>
              </a:rPr>
              <a:t>	</a:t>
            </a:r>
          </a:p>
          <a:p>
            <a:pPr marL="342900" indent="-342900">
              <a:lnSpc>
                <a:spcPct val="95000"/>
              </a:lnSpc>
              <a:spcBef>
                <a:spcPct val="20000"/>
              </a:spcBef>
              <a:buClr>
                <a:srgbClr val="00FF00"/>
              </a:buClr>
              <a:buSzPct val="65000"/>
            </a:pPr>
            <a:r>
              <a:rPr lang="en-US" dirty="0">
                <a:solidFill>
                  <a:srgbClr val="660066"/>
                </a:solidFill>
                <a:latin typeface="Tahoma" pitchFamily="34" charset="0"/>
                <a:cs typeface="Times New Roman" pitchFamily="18" charset="0"/>
              </a:rPr>
              <a:t>	Read the web link below and summarise the findings regarding stretching in the warm up.</a:t>
            </a:r>
          </a:p>
          <a:p>
            <a:pPr marL="342900" indent="-342900">
              <a:lnSpc>
                <a:spcPct val="95000"/>
              </a:lnSpc>
              <a:spcBef>
                <a:spcPct val="20000"/>
              </a:spcBef>
              <a:buClr>
                <a:srgbClr val="00FF00"/>
              </a:buClr>
              <a:buSzPct val="65000"/>
            </a:pPr>
            <a:endParaRPr lang="en-US"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pPr>
            <a:endParaRPr lang="en-US"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pPr>
            <a:r>
              <a:rPr lang="en-US" dirty="0">
                <a:solidFill>
                  <a:srgbClr val="660066"/>
                </a:solidFill>
                <a:latin typeface="Tahoma" pitchFamily="34" charset="0"/>
                <a:cs typeface="Times New Roman" pitchFamily="18" charset="0"/>
              </a:rPr>
              <a:t>	</a:t>
            </a:r>
            <a:r>
              <a:rPr lang="en-US" dirty="0">
                <a:hlinkClick r:id="rId5"/>
              </a:rPr>
              <a:t>http://www.ask.net.au/downloads/The_Stretching_Debate.pdf</a:t>
            </a:r>
            <a:endParaRPr lang="en-US" dirty="0">
              <a:solidFill>
                <a:srgbClr val="660066"/>
              </a:solidFill>
              <a:latin typeface="Tahoma" pitchFamily="34" charset="0"/>
              <a:cs typeface="Times New Roman" pitchFamily="18" charset="0"/>
            </a:endParaRPr>
          </a:p>
          <a:p>
            <a:pPr marL="742950" lvl="1" indent="-285750">
              <a:lnSpc>
                <a:spcPct val="95000"/>
              </a:lnSpc>
              <a:spcBef>
                <a:spcPct val="20000"/>
              </a:spcBef>
              <a:buClr>
                <a:srgbClr val="00FF00"/>
              </a:buClr>
              <a:buSzPct val="65000"/>
            </a:pPr>
            <a:endParaRPr lang="en-US"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pPr>
            <a:endParaRPr lang="en-US" sz="8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buFont typeface="Arial" charset="0"/>
              <a:buChar char="•"/>
            </a:pPr>
            <a:endParaRPr lang="en-US" sz="800" i="1" dirty="0">
              <a:solidFill>
                <a:srgbClr val="660066"/>
              </a:solidFill>
              <a:latin typeface="Tahoma" pitchFamily="34" charset="0"/>
              <a:cs typeface="Times New Roman" pitchFamily="18" charset="0"/>
            </a:endParaRPr>
          </a:p>
        </p:txBody>
      </p:sp>
      <p:sp>
        <p:nvSpPr>
          <p:cNvPr id="107540" name="Rectangle 26"/>
          <p:cNvSpPr>
            <a:spLocks noChangeArrowheads="1"/>
          </p:cNvSpPr>
          <p:nvPr/>
        </p:nvSpPr>
        <p:spPr bwMode="auto">
          <a:xfrm>
            <a:off x="2782888" y="3573463"/>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dirty="0">
              <a:solidFill>
                <a:srgbClr val="660066"/>
              </a:solidFill>
              <a:latin typeface="Tahoma" pitchFamily="34" charset="0"/>
              <a:cs typeface="Times New Roman" pitchFamily="18" charset="0"/>
            </a:endParaRPr>
          </a:p>
        </p:txBody>
      </p:sp>
      <p:sp>
        <p:nvSpPr>
          <p:cNvPr id="107541" name="Text Box 43">
            <a:hlinkClick r:id="rId3" action="ppaction://hlinksldjump" tooltip="'Click' to go to this Critical Question"/>
          </p:cNvPr>
          <p:cNvSpPr txBox="1">
            <a:spLocks noChangeArrowheads="1"/>
          </p:cNvSpPr>
          <p:nvPr/>
        </p:nvSpPr>
        <p:spPr bwMode="auto">
          <a:xfrm>
            <a:off x="1524000" y="3351214"/>
            <a:ext cx="1219200" cy="369887"/>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1. Statistical Analysis</a:t>
            </a:r>
          </a:p>
        </p:txBody>
      </p:sp>
      <p:sp>
        <p:nvSpPr>
          <p:cNvPr id="107542" name="Text Box 44"/>
          <p:cNvSpPr txBox="1">
            <a:spLocks noChangeArrowheads="1"/>
          </p:cNvSpPr>
          <p:nvPr/>
        </p:nvSpPr>
        <p:spPr bwMode="auto">
          <a:xfrm>
            <a:off x="1524000" y="3960813"/>
            <a:ext cx="1219200" cy="1200150"/>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2. Components of fitness</a:t>
            </a:r>
          </a:p>
          <a:p>
            <a:pPr>
              <a:spcBef>
                <a:spcPct val="50000"/>
              </a:spcBef>
            </a:pPr>
            <a:endParaRPr lang="en-AU" sz="900" b="1" dirty="0">
              <a:solidFill>
                <a:srgbClr val="660066"/>
              </a:solidFill>
              <a:latin typeface="Tahoma" pitchFamily="34" charset="0"/>
            </a:endParaRPr>
          </a:p>
          <a:p>
            <a:pPr>
              <a:spcBef>
                <a:spcPct val="50000"/>
              </a:spcBef>
            </a:pPr>
            <a:r>
              <a:rPr lang="en-AU" sz="900" b="1" dirty="0">
                <a:solidFill>
                  <a:srgbClr val="660066"/>
                </a:solidFill>
                <a:latin typeface="Tahoma" pitchFamily="34" charset="0"/>
              </a:rPr>
              <a:t>3. Principles of training programme design</a:t>
            </a:r>
          </a:p>
        </p:txBody>
      </p:sp>
    </p:spTree>
    <p:extLst>
      <p:ext uri="{BB962C8B-B14F-4D97-AF65-F5344CB8AC3E}">
        <p14:creationId xmlns:p14="http://schemas.microsoft.com/office/powerpoint/2010/main" val="118326625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Text Box 2"/>
          <p:cNvSpPr txBox="1">
            <a:spLocks noChangeArrowheads="1"/>
          </p:cNvSpPr>
          <p:nvPr/>
        </p:nvSpPr>
        <p:spPr bwMode="auto">
          <a:xfrm>
            <a:off x="152400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dirty="0">
              <a:solidFill>
                <a:schemeClr val="accent2"/>
              </a:solidFill>
              <a:latin typeface="Tahoma" pitchFamily="34" charset="0"/>
            </a:endParaRPr>
          </a:p>
          <a:p>
            <a:pPr>
              <a:lnSpc>
                <a:spcPct val="75000"/>
              </a:lnSpc>
              <a:spcBef>
                <a:spcPct val="50000"/>
              </a:spcBef>
            </a:pPr>
            <a:r>
              <a:rPr lang="en-AU" sz="1100" b="1" dirty="0">
                <a:solidFill>
                  <a:srgbClr val="00FF00"/>
                </a:solidFill>
                <a:latin typeface="Tahoma" pitchFamily="34" charset="0"/>
              </a:rPr>
              <a:t>IB</a:t>
            </a:r>
          </a:p>
          <a:p>
            <a:pPr>
              <a:lnSpc>
                <a:spcPct val="75000"/>
              </a:lnSpc>
              <a:spcBef>
                <a:spcPct val="50000"/>
              </a:spcBef>
            </a:pPr>
            <a:r>
              <a:rPr lang="en-AU" sz="1100" b="1" dirty="0">
                <a:solidFill>
                  <a:srgbClr val="00FF00"/>
                </a:solidFill>
                <a:latin typeface="Tahoma" pitchFamily="34" charset="0"/>
              </a:rPr>
              <a:t>Sports, exercise and health science</a:t>
            </a:r>
          </a:p>
          <a:p>
            <a:pPr>
              <a:lnSpc>
                <a:spcPct val="75000"/>
              </a:lnSpc>
              <a:spcBef>
                <a:spcPct val="50000"/>
              </a:spcBef>
            </a:pPr>
            <a:endParaRPr lang="en-AU" sz="600" b="1" dirty="0">
              <a:solidFill>
                <a:srgbClr val="00FF00"/>
              </a:solidFill>
              <a:latin typeface="Tahoma" pitchFamily="34" charset="0"/>
            </a:endParaRPr>
          </a:p>
          <a:p>
            <a:pPr>
              <a:lnSpc>
                <a:spcPct val="75000"/>
              </a:lnSpc>
              <a:spcBef>
                <a:spcPct val="50000"/>
              </a:spcBef>
            </a:pPr>
            <a:endParaRPr lang="en-AU" sz="800" b="1" dirty="0">
              <a:solidFill>
                <a:schemeClr val="accent2"/>
              </a:solidFill>
              <a:latin typeface="Tahoma" pitchFamily="34" charset="0"/>
            </a:endParaRPr>
          </a:p>
        </p:txBody>
      </p:sp>
      <p:sp>
        <p:nvSpPr>
          <p:cNvPr id="109571" name="Line 3"/>
          <p:cNvSpPr>
            <a:spLocks noChangeShapeType="1"/>
          </p:cNvSpPr>
          <p:nvPr/>
        </p:nvSpPr>
        <p:spPr bwMode="auto">
          <a:xfrm>
            <a:off x="2743200" y="0"/>
            <a:ext cx="0" cy="6858000"/>
          </a:xfrm>
          <a:prstGeom prst="line">
            <a:avLst/>
          </a:prstGeom>
          <a:noFill/>
          <a:ln w="3175">
            <a:solidFill>
              <a:srgbClr val="FF00FF"/>
            </a:solidFill>
            <a:round/>
            <a:headEnd/>
            <a:tailEnd/>
          </a:ln>
        </p:spPr>
        <p:txBody>
          <a:bodyPr/>
          <a:lstStyle/>
          <a:p>
            <a:endParaRPr lang="en-US" dirty="0"/>
          </a:p>
        </p:txBody>
      </p:sp>
      <p:sp>
        <p:nvSpPr>
          <p:cNvPr id="109572" name="Line 4"/>
          <p:cNvSpPr>
            <a:spLocks noChangeShapeType="1"/>
          </p:cNvSpPr>
          <p:nvPr/>
        </p:nvSpPr>
        <p:spPr bwMode="auto">
          <a:xfrm>
            <a:off x="1600200" y="1447800"/>
            <a:ext cx="990600" cy="0"/>
          </a:xfrm>
          <a:prstGeom prst="line">
            <a:avLst/>
          </a:prstGeom>
          <a:noFill/>
          <a:ln w="25400">
            <a:solidFill>
              <a:srgbClr val="FF00FF"/>
            </a:solidFill>
            <a:round/>
            <a:headEnd/>
            <a:tailEnd/>
          </a:ln>
        </p:spPr>
        <p:txBody>
          <a:bodyPr/>
          <a:lstStyle/>
          <a:p>
            <a:endParaRPr lang="en-US" dirty="0"/>
          </a:p>
        </p:txBody>
      </p:sp>
      <p:sp>
        <p:nvSpPr>
          <p:cNvPr id="109573" name="Line 5"/>
          <p:cNvSpPr>
            <a:spLocks noChangeShapeType="1"/>
          </p:cNvSpPr>
          <p:nvPr/>
        </p:nvSpPr>
        <p:spPr bwMode="auto">
          <a:xfrm>
            <a:off x="1600200" y="2362200"/>
            <a:ext cx="990600" cy="0"/>
          </a:xfrm>
          <a:prstGeom prst="line">
            <a:avLst/>
          </a:prstGeom>
          <a:noFill/>
          <a:ln w="25400">
            <a:solidFill>
              <a:srgbClr val="FF00FF"/>
            </a:solidFill>
            <a:round/>
            <a:headEnd/>
            <a:tailEnd/>
          </a:ln>
        </p:spPr>
        <p:txBody>
          <a:bodyPr/>
          <a:lstStyle/>
          <a:p>
            <a:endParaRPr lang="en-US" dirty="0"/>
          </a:p>
        </p:txBody>
      </p:sp>
      <p:sp>
        <p:nvSpPr>
          <p:cNvPr id="109574" name="Text Box 6"/>
          <p:cNvSpPr txBox="1">
            <a:spLocks noChangeArrowheads="1"/>
          </p:cNvSpPr>
          <p:nvPr/>
        </p:nvSpPr>
        <p:spPr bwMode="auto">
          <a:xfrm>
            <a:off x="1524000" y="2727326"/>
            <a:ext cx="1219200" cy="244475"/>
          </a:xfrm>
          <a:prstGeom prst="rect">
            <a:avLst/>
          </a:prstGeom>
          <a:noFill/>
          <a:ln w="3175">
            <a:noFill/>
            <a:miter lim="800000"/>
            <a:headEnd/>
            <a:tailEnd/>
          </a:ln>
        </p:spPr>
        <p:txBody>
          <a:bodyPr>
            <a:spAutoFit/>
          </a:bodyPr>
          <a:lstStyle/>
          <a:p>
            <a:pPr>
              <a:spcBef>
                <a:spcPct val="50000"/>
              </a:spcBef>
            </a:pPr>
            <a:r>
              <a:rPr lang="en-AU" sz="1000" b="1" dirty="0">
                <a:solidFill>
                  <a:srgbClr val="660066"/>
                </a:solidFill>
                <a:latin typeface="Tahoma" pitchFamily="34" charset="0"/>
              </a:rPr>
              <a:t>Sub-topics</a:t>
            </a:r>
          </a:p>
        </p:txBody>
      </p:sp>
      <p:sp>
        <p:nvSpPr>
          <p:cNvPr id="109575" name="Line 8"/>
          <p:cNvSpPr>
            <a:spLocks noChangeShapeType="1"/>
          </p:cNvSpPr>
          <p:nvPr/>
        </p:nvSpPr>
        <p:spPr bwMode="auto">
          <a:xfrm>
            <a:off x="1600200" y="2667000"/>
            <a:ext cx="990600" cy="0"/>
          </a:xfrm>
          <a:prstGeom prst="line">
            <a:avLst/>
          </a:prstGeom>
          <a:noFill/>
          <a:ln w="25400">
            <a:solidFill>
              <a:srgbClr val="FF00FF"/>
            </a:solidFill>
            <a:round/>
            <a:headEnd/>
            <a:tailEnd/>
          </a:ln>
        </p:spPr>
        <p:txBody>
          <a:bodyPr/>
          <a:lstStyle/>
          <a:p>
            <a:endParaRPr lang="en-US" dirty="0"/>
          </a:p>
        </p:txBody>
      </p:sp>
      <p:sp>
        <p:nvSpPr>
          <p:cNvPr id="109576" name="Line 9"/>
          <p:cNvSpPr>
            <a:spLocks noChangeShapeType="1"/>
          </p:cNvSpPr>
          <p:nvPr/>
        </p:nvSpPr>
        <p:spPr bwMode="auto">
          <a:xfrm>
            <a:off x="1600200" y="3200400"/>
            <a:ext cx="990600" cy="0"/>
          </a:xfrm>
          <a:prstGeom prst="line">
            <a:avLst/>
          </a:prstGeom>
          <a:noFill/>
          <a:ln w="25400">
            <a:solidFill>
              <a:srgbClr val="FF00FF"/>
            </a:solidFill>
            <a:round/>
            <a:headEnd/>
            <a:tailEnd/>
          </a:ln>
        </p:spPr>
        <p:txBody>
          <a:bodyPr/>
          <a:lstStyle/>
          <a:p>
            <a:endParaRPr lang="en-US" dirty="0"/>
          </a:p>
        </p:txBody>
      </p:sp>
      <p:sp>
        <p:nvSpPr>
          <p:cNvPr id="109577" name="Line 12"/>
          <p:cNvSpPr>
            <a:spLocks noChangeShapeType="1"/>
          </p:cNvSpPr>
          <p:nvPr/>
        </p:nvSpPr>
        <p:spPr bwMode="auto">
          <a:xfrm flipV="1">
            <a:off x="1524000" y="1295400"/>
            <a:ext cx="9144000" cy="0"/>
          </a:xfrm>
          <a:prstGeom prst="line">
            <a:avLst/>
          </a:prstGeom>
          <a:noFill/>
          <a:ln w="3175">
            <a:solidFill>
              <a:srgbClr val="FF00FF"/>
            </a:solidFill>
            <a:round/>
            <a:headEnd/>
            <a:tailEnd/>
          </a:ln>
        </p:spPr>
        <p:txBody>
          <a:bodyPr/>
          <a:lstStyle/>
          <a:p>
            <a:endParaRPr lang="en-US" dirty="0"/>
          </a:p>
        </p:txBody>
      </p:sp>
      <p:sp>
        <p:nvSpPr>
          <p:cNvPr id="109578" name="Line 13"/>
          <p:cNvSpPr>
            <a:spLocks noChangeShapeType="1"/>
          </p:cNvSpPr>
          <p:nvPr/>
        </p:nvSpPr>
        <p:spPr bwMode="auto">
          <a:xfrm>
            <a:off x="1600200" y="1143000"/>
            <a:ext cx="990600" cy="0"/>
          </a:xfrm>
          <a:prstGeom prst="line">
            <a:avLst/>
          </a:prstGeom>
          <a:noFill/>
          <a:ln w="25400">
            <a:solidFill>
              <a:srgbClr val="FF00FF"/>
            </a:solidFill>
            <a:round/>
            <a:headEnd/>
            <a:tailEnd/>
          </a:ln>
        </p:spPr>
        <p:txBody>
          <a:bodyPr/>
          <a:lstStyle/>
          <a:p>
            <a:endParaRPr lang="en-US" dirty="0"/>
          </a:p>
        </p:txBody>
      </p:sp>
      <p:sp>
        <p:nvSpPr>
          <p:cNvPr id="109579" name="Line 14"/>
          <p:cNvSpPr>
            <a:spLocks noChangeShapeType="1"/>
          </p:cNvSpPr>
          <p:nvPr/>
        </p:nvSpPr>
        <p:spPr bwMode="auto">
          <a:xfrm>
            <a:off x="1600200" y="152400"/>
            <a:ext cx="990600" cy="0"/>
          </a:xfrm>
          <a:prstGeom prst="line">
            <a:avLst/>
          </a:prstGeom>
          <a:noFill/>
          <a:ln w="25400">
            <a:solidFill>
              <a:srgbClr val="FF00FF"/>
            </a:solidFill>
            <a:round/>
            <a:headEnd/>
            <a:tailEnd/>
          </a:ln>
        </p:spPr>
        <p:txBody>
          <a:bodyPr/>
          <a:lstStyle/>
          <a:p>
            <a:endParaRPr lang="en-US" dirty="0"/>
          </a:p>
        </p:txBody>
      </p:sp>
      <p:sp>
        <p:nvSpPr>
          <p:cNvPr id="109580" name="Text Box 15"/>
          <p:cNvSpPr txBox="1">
            <a:spLocks noChangeArrowheads="1"/>
          </p:cNvSpPr>
          <p:nvPr/>
        </p:nvSpPr>
        <p:spPr bwMode="auto">
          <a:xfrm>
            <a:off x="2743200" y="395289"/>
            <a:ext cx="7772400" cy="954087"/>
          </a:xfrm>
          <a:prstGeom prst="rect">
            <a:avLst/>
          </a:prstGeom>
          <a:noFill/>
          <a:ln w="9525">
            <a:noFill/>
            <a:miter lim="800000"/>
            <a:headEnd/>
            <a:tailEnd/>
          </a:ln>
        </p:spPr>
        <p:txBody>
          <a:bodyPr>
            <a:spAutoFit/>
          </a:bodyPr>
          <a:lstStyle/>
          <a:p>
            <a:pPr algn="r">
              <a:spcBef>
                <a:spcPct val="50000"/>
              </a:spcBef>
            </a:pPr>
            <a:r>
              <a:rPr lang="en-AU" sz="2800" b="1" dirty="0">
                <a:solidFill>
                  <a:srgbClr val="660066"/>
                </a:solidFill>
                <a:latin typeface="Tahoma" pitchFamily="34" charset="0"/>
              </a:rPr>
              <a:t>Measurement &amp; evaluation of human performance</a:t>
            </a:r>
          </a:p>
        </p:txBody>
      </p:sp>
      <p:sp>
        <p:nvSpPr>
          <p:cNvPr id="109581" name="Text Box 16"/>
          <p:cNvSpPr txBox="1">
            <a:spLocks noChangeArrowheads="1"/>
          </p:cNvSpPr>
          <p:nvPr/>
        </p:nvSpPr>
        <p:spPr bwMode="auto">
          <a:xfrm>
            <a:off x="3048000" y="1341438"/>
            <a:ext cx="7467600" cy="1066800"/>
          </a:xfrm>
          <a:prstGeom prst="rect">
            <a:avLst/>
          </a:prstGeom>
          <a:noFill/>
          <a:ln w="9525">
            <a:noFill/>
            <a:miter lim="800000"/>
            <a:headEnd/>
            <a:tailEnd/>
          </a:ln>
        </p:spPr>
        <p:txBody>
          <a:bodyPr>
            <a:spAutoFit/>
          </a:bodyPr>
          <a:lstStyle/>
          <a:p>
            <a:pPr>
              <a:spcBef>
                <a:spcPct val="50000"/>
              </a:spcBef>
            </a:pPr>
            <a:r>
              <a:rPr lang="en-AU" sz="3200" dirty="0" smtClean="0">
                <a:solidFill>
                  <a:srgbClr val="660066"/>
                </a:solidFill>
                <a:latin typeface="Tahoma" pitchFamily="34" charset="0"/>
              </a:rPr>
              <a:t>6.4.1 </a:t>
            </a:r>
            <a:r>
              <a:rPr lang="en-AU" sz="3200" dirty="0">
                <a:solidFill>
                  <a:srgbClr val="660066"/>
                </a:solidFill>
                <a:latin typeface="Tahoma" pitchFamily="34" charset="0"/>
              </a:rPr>
              <a:t>Describe the essential elements of a general training programme</a:t>
            </a:r>
          </a:p>
        </p:txBody>
      </p:sp>
      <p:sp>
        <p:nvSpPr>
          <p:cNvPr id="109582" name="Line 17"/>
          <p:cNvSpPr>
            <a:spLocks noChangeShapeType="1"/>
          </p:cNvSpPr>
          <p:nvPr/>
        </p:nvSpPr>
        <p:spPr bwMode="auto">
          <a:xfrm>
            <a:off x="1524000" y="2514600"/>
            <a:ext cx="5181600" cy="0"/>
          </a:xfrm>
          <a:prstGeom prst="line">
            <a:avLst/>
          </a:prstGeom>
          <a:noFill/>
          <a:ln w="3175">
            <a:solidFill>
              <a:srgbClr val="FF00FF"/>
            </a:solidFill>
            <a:round/>
            <a:headEnd/>
            <a:tailEnd/>
          </a:ln>
        </p:spPr>
        <p:txBody>
          <a:bodyPr/>
          <a:lstStyle/>
          <a:p>
            <a:endParaRPr lang="en-US" dirty="0"/>
          </a:p>
        </p:txBody>
      </p:sp>
      <p:sp>
        <p:nvSpPr>
          <p:cNvPr id="109583" name="Rectangle 18"/>
          <p:cNvSpPr>
            <a:spLocks noChangeArrowheads="1"/>
          </p:cNvSpPr>
          <p:nvPr/>
        </p:nvSpPr>
        <p:spPr bwMode="auto">
          <a:xfrm>
            <a:off x="4943475" y="1870075"/>
            <a:ext cx="9144000" cy="369332"/>
          </a:xfrm>
          <a:prstGeom prst="rect">
            <a:avLst/>
          </a:prstGeom>
          <a:noFill/>
          <a:ln w="9525">
            <a:noFill/>
            <a:miter lim="800000"/>
            <a:headEnd/>
            <a:tailEnd/>
          </a:ln>
        </p:spPr>
        <p:txBody>
          <a:bodyPr>
            <a:spAutoFit/>
          </a:bodyPr>
          <a:lstStyle/>
          <a:p>
            <a:endParaRPr lang="en-US" dirty="0"/>
          </a:p>
        </p:txBody>
      </p:sp>
      <p:sp>
        <p:nvSpPr>
          <p:cNvPr id="109584" name="Text Box 19">
            <a:hlinkClick r:id="rId3" action="ppaction://hlinksldjump" tooltip="'Click' here"/>
          </p:cNvPr>
          <p:cNvSpPr txBox="1">
            <a:spLocks noChangeArrowheads="1"/>
          </p:cNvSpPr>
          <p:nvPr/>
        </p:nvSpPr>
        <p:spPr bwMode="auto">
          <a:xfrm>
            <a:off x="1524000" y="1295401"/>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Topic 6</a:t>
            </a:r>
          </a:p>
          <a:p>
            <a:pPr>
              <a:lnSpc>
                <a:spcPct val="72000"/>
              </a:lnSpc>
              <a:spcBef>
                <a:spcPct val="50000"/>
              </a:spcBef>
            </a:pPr>
            <a:r>
              <a:rPr lang="en-AU" sz="1100" b="1" dirty="0">
                <a:solidFill>
                  <a:srgbClr val="660066"/>
                </a:solidFill>
                <a:latin typeface="Tahoma" pitchFamily="34" charset="0"/>
              </a:rPr>
              <a:t>Measurement</a:t>
            </a:r>
          </a:p>
          <a:p>
            <a:pPr>
              <a:lnSpc>
                <a:spcPct val="72000"/>
              </a:lnSpc>
              <a:spcBef>
                <a:spcPct val="50000"/>
              </a:spcBef>
            </a:pP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109585" name="Line 20"/>
          <p:cNvSpPr>
            <a:spLocks noChangeShapeType="1"/>
          </p:cNvSpPr>
          <p:nvPr/>
        </p:nvSpPr>
        <p:spPr bwMode="auto">
          <a:xfrm>
            <a:off x="1600200" y="2362200"/>
            <a:ext cx="990600" cy="0"/>
          </a:xfrm>
          <a:prstGeom prst="line">
            <a:avLst/>
          </a:prstGeom>
          <a:noFill/>
          <a:ln w="25400">
            <a:solidFill>
              <a:srgbClr val="FF00FF"/>
            </a:solidFill>
            <a:round/>
            <a:headEnd/>
            <a:tailEnd/>
          </a:ln>
        </p:spPr>
        <p:txBody>
          <a:bodyPr/>
          <a:lstStyle/>
          <a:p>
            <a:endParaRPr lang="en-US" dirty="0"/>
          </a:p>
        </p:txBody>
      </p:sp>
      <p:sp>
        <p:nvSpPr>
          <p:cNvPr id="109586" name="Line 21"/>
          <p:cNvSpPr>
            <a:spLocks noChangeShapeType="1"/>
          </p:cNvSpPr>
          <p:nvPr/>
        </p:nvSpPr>
        <p:spPr bwMode="auto">
          <a:xfrm>
            <a:off x="1600200" y="1447800"/>
            <a:ext cx="990600" cy="0"/>
          </a:xfrm>
          <a:prstGeom prst="line">
            <a:avLst/>
          </a:prstGeom>
          <a:noFill/>
          <a:ln w="25400">
            <a:solidFill>
              <a:srgbClr val="FF00FF"/>
            </a:solidFill>
            <a:round/>
            <a:headEnd/>
            <a:tailEnd/>
          </a:ln>
        </p:spPr>
        <p:txBody>
          <a:bodyPr/>
          <a:lstStyle/>
          <a:p>
            <a:endParaRPr lang="en-US" dirty="0"/>
          </a:p>
        </p:txBody>
      </p:sp>
      <p:sp>
        <p:nvSpPr>
          <p:cNvPr id="109587" name="Rectangle 24">
            <a:hlinkClick r:id="rId4" action="ppaction://hlinksldjump" tooltip="Click here to go to this dot point"/>
          </p:cNvPr>
          <p:cNvSpPr>
            <a:spLocks noChangeArrowheads="1"/>
          </p:cNvSpPr>
          <p:nvPr/>
        </p:nvSpPr>
        <p:spPr bwMode="auto">
          <a:xfrm>
            <a:off x="2809875" y="2571750"/>
            <a:ext cx="7239000" cy="46038"/>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Tx/>
              <a:buChar char="•"/>
            </a:pPr>
            <a:r>
              <a:rPr lang="en-US" dirty="0">
                <a:solidFill>
                  <a:srgbClr val="660066"/>
                </a:solidFill>
                <a:latin typeface="Tahoma" pitchFamily="34" charset="0"/>
                <a:cs typeface="Times New Roman" pitchFamily="18" charset="0"/>
              </a:rPr>
              <a:t>Stretching activities</a:t>
            </a:r>
          </a:p>
          <a:p>
            <a:pPr marL="342900" indent="-342900">
              <a:lnSpc>
                <a:spcPct val="95000"/>
              </a:lnSpc>
              <a:spcBef>
                <a:spcPct val="20000"/>
              </a:spcBef>
              <a:buClr>
                <a:srgbClr val="00FF00"/>
              </a:buClr>
              <a:buSzPct val="65000"/>
            </a:pPr>
            <a:r>
              <a:rPr lang="en-US" dirty="0">
                <a:solidFill>
                  <a:srgbClr val="660066"/>
                </a:solidFill>
                <a:latin typeface="Tahoma" pitchFamily="34" charset="0"/>
                <a:cs typeface="Times New Roman" pitchFamily="18" charset="0"/>
              </a:rPr>
              <a:t>	</a:t>
            </a:r>
          </a:p>
          <a:p>
            <a:pPr marL="742950" lvl="1" indent="-285750">
              <a:lnSpc>
                <a:spcPct val="95000"/>
              </a:lnSpc>
              <a:spcBef>
                <a:spcPct val="20000"/>
              </a:spcBef>
              <a:buClr>
                <a:srgbClr val="00FF00"/>
              </a:buClr>
              <a:buSzPct val="65000"/>
              <a:buFontTx/>
              <a:buChar char="•"/>
            </a:pPr>
            <a:r>
              <a:rPr lang="en-US" dirty="0">
                <a:solidFill>
                  <a:srgbClr val="660066"/>
                </a:solidFill>
                <a:latin typeface="Tahoma" pitchFamily="34" charset="0"/>
                <a:cs typeface="Times New Roman" pitchFamily="18" charset="0"/>
              </a:rPr>
              <a:t>Passive Stretching: This refers to the range of movement achieved with an external force. This is generally performed with the help of a partner.</a:t>
            </a:r>
          </a:p>
          <a:p>
            <a:pPr marL="742950" lvl="1" indent="-285750">
              <a:lnSpc>
                <a:spcPct val="95000"/>
              </a:lnSpc>
              <a:spcBef>
                <a:spcPct val="20000"/>
              </a:spcBef>
              <a:buClr>
                <a:srgbClr val="00FF00"/>
              </a:buClr>
              <a:buSzPct val="65000"/>
              <a:buFontTx/>
              <a:buChar char="•"/>
            </a:pPr>
            <a:r>
              <a:rPr lang="en-US" dirty="0">
                <a:solidFill>
                  <a:srgbClr val="660066"/>
                </a:solidFill>
                <a:latin typeface="Tahoma" pitchFamily="34" charset="0"/>
                <a:cs typeface="Times New Roman" pitchFamily="18" charset="0"/>
              </a:rPr>
              <a:t>e.g. Proprioceptive Neuromuscular Facilitation</a:t>
            </a:r>
          </a:p>
          <a:p>
            <a:pPr marL="342900" indent="-342900">
              <a:lnSpc>
                <a:spcPct val="95000"/>
              </a:lnSpc>
              <a:spcBef>
                <a:spcPct val="20000"/>
              </a:spcBef>
              <a:buClr>
                <a:srgbClr val="00FF00"/>
              </a:buClr>
              <a:buSzPct val="65000"/>
            </a:pPr>
            <a:r>
              <a:rPr lang="en-US" dirty="0">
                <a:solidFill>
                  <a:srgbClr val="660066"/>
                </a:solidFill>
                <a:latin typeface="Tahoma" pitchFamily="34" charset="0"/>
                <a:cs typeface="Times New Roman" pitchFamily="18" charset="0"/>
              </a:rPr>
              <a:t>	</a:t>
            </a:r>
          </a:p>
          <a:p>
            <a:pPr marL="742950" lvl="1" indent="-285750">
              <a:lnSpc>
                <a:spcPct val="95000"/>
              </a:lnSpc>
              <a:spcBef>
                <a:spcPct val="20000"/>
              </a:spcBef>
              <a:buClr>
                <a:srgbClr val="00FF00"/>
              </a:buClr>
              <a:buSzPct val="65000"/>
            </a:pPr>
            <a:endParaRPr lang="en-US"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pPr>
            <a:endParaRPr lang="en-US" sz="8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buFont typeface="Arial" charset="0"/>
              <a:buChar char="•"/>
            </a:pPr>
            <a:endParaRPr lang="en-US" sz="800" i="1" dirty="0">
              <a:solidFill>
                <a:srgbClr val="660066"/>
              </a:solidFill>
              <a:latin typeface="Tahoma" pitchFamily="34" charset="0"/>
              <a:cs typeface="Times New Roman" pitchFamily="18" charset="0"/>
            </a:endParaRPr>
          </a:p>
        </p:txBody>
      </p:sp>
      <p:sp>
        <p:nvSpPr>
          <p:cNvPr id="109588" name="Rectangle 26"/>
          <p:cNvSpPr>
            <a:spLocks noChangeArrowheads="1"/>
          </p:cNvSpPr>
          <p:nvPr/>
        </p:nvSpPr>
        <p:spPr bwMode="auto">
          <a:xfrm>
            <a:off x="2782888" y="3573463"/>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dirty="0">
              <a:solidFill>
                <a:srgbClr val="660066"/>
              </a:solidFill>
              <a:latin typeface="Tahoma" pitchFamily="34" charset="0"/>
              <a:cs typeface="Times New Roman" pitchFamily="18" charset="0"/>
            </a:endParaRPr>
          </a:p>
        </p:txBody>
      </p:sp>
      <p:sp>
        <p:nvSpPr>
          <p:cNvPr id="109589" name="Text Box 43">
            <a:hlinkClick r:id="rId3" action="ppaction://hlinksldjump" tooltip="'Click' to go to this Critical Question"/>
          </p:cNvPr>
          <p:cNvSpPr txBox="1">
            <a:spLocks noChangeArrowheads="1"/>
          </p:cNvSpPr>
          <p:nvPr/>
        </p:nvSpPr>
        <p:spPr bwMode="auto">
          <a:xfrm>
            <a:off x="1524000" y="3351214"/>
            <a:ext cx="1219200" cy="369887"/>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1. Statistical Analysis</a:t>
            </a:r>
          </a:p>
        </p:txBody>
      </p:sp>
      <p:sp>
        <p:nvSpPr>
          <p:cNvPr id="109590" name="Text Box 44"/>
          <p:cNvSpPr txBox="1">
            <a:spLocks noChangeArrowheads="1"/>
          </p:cNvSpPr>
          <p:nvPr/>
        </p:nvSpPr>
        <p:spPr bwMode="auto">
          <a:xfrm>
            <a:off x="1524000" y="3960813"/>
            <a:ext cx="1219200" cy="1200150"/>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2. Components of fitness</a:t>
            </a:r>
          </a:p>
          <a:p>
            <a:pPr>
              <a:spcBef>
                <a:spcPct val="50000"/>
              </a:spcBef>
            </a:pPr>
            <a:endParaRPr lang="en-AU" sz="900" b="1" dirty="0">
              <a:solidFill>
                <a:srgbClr val="660066"/>
              </a:solidFill>
              <a:latin typeface="Tahoma" pitchFamily="34" charset="0"/>
            </a:endParaRPr>
          </a:p>
          <a:p>
            <a:pPr>
              <a:spcBef>
                <a:spcPct val="50000"/>
              </a:spcBef>
            </a:pPr>
            <a:r>
              <a:rPr lang="en-AU" sz="900" b="1" dirty="0">
                <a:solidFill>
                  <a:srgbClr val="660066"/>
                </a:solidFill>
                <a:latin typeface="Tahoma" pitchFamily="34" charset="0"/>
              </a:rPr>
              <a:t>3. Principles of training programme design</a:t>
            </a:r>
          </a:p>
        </p:txBody>
      </p:sp>
    </p:spTree>
    <p:extLst>
      <p:ext uri="{BB962C8B-B14F-4D97-AF65-F5344CB8AC3E}">
        <p14:creationId xmlns:p14="http://schemas.microsoft.com/office/powerpoint/2010/main" val="69360103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Text Box 2"/>
          <p:cNvSpPr txBox="1">
            <a:spLocks noChangeArrowheads="1"/>
          </p:cNvSpPr>
          <p:nvPr/>
        </p:nvSpPr>
        <p:spPr bwMode="auto">
          <a:xfrm>
            <a:off x="152400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dirty="0">
              <a:solidFill>
                <a:schemeClr val="accent2"/>
              </a:solidFill>
              <a:latin typeface="Tahoma" pitchFamily="34" charset="0"/>
            </a:endParaRPr>
          </a:p>
          <a:p>
            <a:pPr>
              <a:lnSpc>
                <a:spcPct val="75000"/>
              </a:lnSpc>
              <a:spcBef>
                <a:spcPct val="50000"/>
              </a:spcBef>
            </a:pPr>
            <a:r>
              <a:rPr lang="en-AU" sz="1100" b="1" dirty="0">
                <a:solidFill>
                  <a:srgbClr val="00FF00"/>
                </a:solidFill>
                <a:latin typeface="Tahoma" pitchFamily="34" charset="0"/>
              </a:rPr>
              <a:t>IB</a:t>
            </a:r>
          </a:p>
          <a:p>
            <a:pPr>
              <a:lnSpc>
                <a:spcPct val="75000"/>
              </a:lnSpc>
              <a:spcBef>
                <a:spcPct val="50000"/>
              </a:spcBef>
            </a:pPr>
            <a:r>
              <a:rPr lang="en-AU" sz="1100" b="1" dirty="0">
                <a:solidFill>
                  <a:srgbClr val="00FF00"/>
                </a:solidFill>
                <a:latin typeface="Tahoma" pitchFamily="34" charset="0"/>
              </a:rPr>
              <a:t>Sports, exercise and health science</a:t>
            </a:r>
          </a:p>
          <a:p>
            <a:pPr>
              <a:lnSpc>
                <a:spcPct val="75000"/>
              </a:lnSpc>
              <a:spcBef>
                <a:spcPct val="50000"/>
              </a:spcBef>
            </a:pPr>
            <a:endParaRPr lang="en-AU" sz="600" b="1" dirty="0">
              <a:solidFill>
                <a:srgbClr val="00FF00"/>
              </a:solidFill>
              <a:latin typeface="Tahoma" pitchFamily="34" charset="0"/>
            </a:endParaRPr>
          </a:p>
          <a:p>
            <a:pPr>
              <a:lnSpc>
                <a:spcPct val="75000"/>
              </a:lnSpc>
              <a:spcBef>
                <a:spcPct val="50000"/>
              </a:spcBef>
            </a:pPr>
            <a:endParaRPr lang="en-AU" sz="800" b="1" dirty="0">
              <a:solidFill>
                <a:schemeClr val="accent2"/>
              </a:solidFill>
              <a:latin typeface="Tahoma" pitchFamily="34" charset="0"/>
            </a:endParaRPr>
          </a:p>
        </p:txBody>
      </p:sp>
      <p:sp>
        <p:nvSpPr>
          <p:cNvPr id="111619" name="Line 3"/>
          <p:cNvSpPr>
            <a:spLocks noChangeShapeType="1"/>
          </p:cNvSpPr>
          <p:nvPr/>
        </p:nvSpPr>
        <p:spPr bwMode="auto">
          <a:xfrm>
            <a:off x="2743200" y="0"/>
            <a:ext cx="0" cy="6858000"/>
          </a:xfrm>
          <a:prstGeom prst="line">
            <a:avLst/>
          </a:prstGeom>
          <a:noFill/>
          <a:ln w="3175">
            <a:solidFill>
              <a:srgbClr val="FF00FF"/>
            </a:solidFill>
            <a:round/>
            <a:headEnd/>
            <a:tailEnd/>
          </a:ln>
        </p:spPr>
        <p:txBody>
          <a:bodyPr/>
          <a:lstStyle/>
          <a:p>
            <a:endParaRPr lang="en-US" dirty="0"/>
          </a:p>
        </p:txBody>
      </p:sp>
      <p:sp>
        <p:nvSpPr>
          <p:cNvPr id="111620" name="Line 4"/>
          <p:cNvSpPr>
            <a:spLocks noChangeShapeType="1"/>
          </p:cNvSpPr>
          <p:nvPr/>
        </p:nvSpPr>
        <p:spPr bwMode="auto">
          <a:xfrm>
            <a:off x="1600200" y="1447800"/>
            <a:ext cx="990600" cy="0"/>
          </a:xfrm>
          <a:prstGeom prst="line">
            <a:avLst/>
          </a:prstGeom>
          <a:noFill/>
          <a:ln w="25400">
            <a:solidFill>
              <a:srgbClr val="FF00FF"/>
            </a:solidFill>
            <a:round/>
            <a:headEnd/>
            <a:tailEnd/>
          </a:ln>
        </p:spPr>
        <p:txBody>
          <a:bodyPr/>
          <a:lstStyle/>
          <a:p>
            <a:endParaRPr lang="en-US" dirty="0"/>
          </a:p>
        </p:txBody>
      </p:sp>
      <p:sp>
        <p:nvSpPr>
          <p:cNvPr id="111621" name="Line 5"/>
          <p:cNvSpPr>
            <a:spLocks noChangeShapeType="1"/>
          </p:cNvSpPr>
          <p:nvPr/>
        </p:nvSpPr>
        <p:spPr bwMode="auto">
          <a:xfrm>
            <a:off x="1600200" y="2362200"/>
            <a:ext cx="990600" cy="0"/>
          </a:xfrm>
          <a:prstGeom prst="line">
            <a:avLst/>
          </a:prstGeom>
          <a:noFill/>
          <a:ln w="25400">
            <a:solidFill>
              <a:srgbClr val="FF00FF"/>
            </a:solidFill>
            <a:round/>
            <a:headEnd/>
            <a:tailEnd/>
          </a:ln>
        </p:spPr>
        <p:txBody>
          <a:bodyPr/>
          <a:lstStyle/>
          <a:p>
            <a:endParaRPr lang="en-US" dirty="0"/>
          </a:p>
        </p:txBody>
      </p:sp>
      <p:sp>
        <p:nvSpPr>
          <p:cNvPr id="111622" name="Text Box 6"/>
          <p:cNvSpPr txBox="1">
            <a:spLocks noChangeArrowheads="1"/>
          </p:cNvSpPr>
          <p:nvPr/>
        </p:nvSpPr>
        <p:spPr bwMode="auto">
          <a:xfrm>
            <a:off x="1524000" y="2727326"/>
            <a:ext cx="1219200" cy="244475"/>
          </a:xfrm>
          <a:prstGeom prst="rect">
            <a:avLst/>
          </a:prstGeom>
          <a:noFill/>
          <a:ln w="3175">
            <a:noFill/>
            <a:miter lim="800000"/>
            <a:headEnd/>
            <a:tailEnd/>
          </a:ln>
        </p:spPr>
        <p:txBody>
          <a:bodyPr>
            <a:spAutoFit/>
          </a:bodyPr>
          <a:lstStyle/>
          <a:p>
            <a:pPr>
              <a:spcBef>
                <a:spcPct val="50000"/>
              </a:spcBef>
            </a:pPr>
            <a:r>
              <a:rPr lang="en-AU" sz="1000" b="1" dirty="0">
                <a:solidFill>
                  <a:srgbClr val="660066"/>
                </a:solidFill>
                <a:latin typeface="Tahoma" pitchFamily="34" charset="0"/>
              </a:rPr>
              <a:t>Sub-topics</a:t>
            </a:r>
          </a:p>
        </p:txBody>
      </p:sp>
      <p:sp>
        <p:nvSpPr>
          <p:cNvPr id="111623" name="Line 8"/>
          <p:cNvSpPr>
            <a:spLocks noChangeShapeType="1"/>
          </p:cNvSpPr>
          <p:nvPr/>
        </p:nvSpPr>
        <p:spPr bwMode="auto">
          <a:xfrm>
            <a:off x="1600200" y="2667000"/>
            <a:ext cx="990600" cy="0"/>
          </a:xfrm>
          <a:prstGeom prst="line">
            <a:avLst/>
          </a:prstGeom>
          <a:noFill/>
          <a:ln w="25400">
            <a:solidFill>
              <a:srgbClr val="FF00FF"/>
            </a:solidFill>
            <a:round/>
            <a:headEnd/>
            <a:tailEnd/>
          </a:ln>
        </p:spPr>
        <p:txBody>
          <a:bodyPr/>
          <a:lstStyle/>
          <a:p>
            <a:endParaRPr lang="en-US" dirty="0"/>
          </a:p>
        </p:txBody>
      </p:sp>
      <p:sp>
        <p:nvSpPr>
          <p:cNvPr id="111624" name="Line 9"/>
          <p:cNvSpPr>
            <a:spLocks noChangeShapeType="1"/>
          </p:cNvSpPr>
          <p:nvPr/>
        </p:nvSpPr>
        <p:spPr bwMode="auto">
          <a:xfrm>
            <a:off x="1600200" y="3200400"/>
            <a:ext cx="990600" cy="0"/>
          </a:xfrm>
          <a:prstGeom prst="line">
            <a:avLst/>
          </a:prstGeom>
          <a:noFill/>
          <a:ln w="25400">
            <a:solidFill>
              <a:srgbClr val="FF00FF"/>
            </a:solidFill>
            <a:round/>
            <a:headEnd/>
            <a:tailEnd/>
          </a:ln>
        </p:spPr>
        <p:txBody>
          <a:bodyPr/>
          <a:lstStyle/>
          <a:p>
            <a:endParaRPr lang="en-US" dirty="0"/>
          </a:p>
        </p:txBody>
      </p:sp>
      <p:sp>
        <p:nvSpPr>
          <p:cNvPr id="111625" name="Line 12"/>
          <p:cNvSpPr>
            <a:spLocks noChangeShapeType="1"/>
          </p:cNvSpPr>
          <p:nvPr/>
        </p:nvSpPr>
        <p:spPr bwMode="auto">
          <a:xfrm flipV="1">
            <a:off x="1524000" y="1295400"/>
            <a:ext cx="9144000" cy="0"/>
          </a:xfrm>
          <a:prstGeom prst="line">
            <a:avLst/>
          </a:prstGeom>
          <a:noFill/>
          <a:ln w="3175">
            <a:solidFill>
              <a:srgbClr val="FF00FF"/>
            </a:solidFill>
            <a:round/>
            <a:headEnd/>
            <a:tailEnd/>
          </a:ln>
        </p:spPr>
        <p:txBody>
          <a:bodyPr/>
          <a:lstStyle/>
          <a:p>
            <a:endParaRPr lang="en-US" dirty="0"/>
          </a:p>
        </p:txBody>
      </p:sp>
      <p:sp>
        <p:nvSpPr>
          <p:cNvPr id="111626" name="Line 13"/>
          <p:cNvSpPr>
            <a:spLocks noChangeShapeType="1"/>
          </p:cNvSpPr>
          <p:nvPr/>
        </p:nvSpPr>
        <p:spPr bwMode="auto">
          <a:xfrm>
            <a:off x="1600200" y="1143000"/>
            <a:ext cx="990600" cy="0"/>
          </a:xfrm>
          <a:prstGeom prst="line">
            <a:avLst/>
          </a:prstGeom>
          <a:noFill/>
          <a:ln w="25400">
            <a:solidFill>
              <a:srgbClr val="FF00FF"/>
            </a:solidFill>
            <a:round/>
            <a:headEnd/>
            <a:tailEnd/>
          </a:ln>
        </p:spPr>
        <p:txBody>
          <a:bodyPr/>
          <a:lstStyle/>
          <a:p>
            <a:endParaRPr lang="en-US" dirty="0"/>
          </a:p>
        </p:txBody>
      </p:sp>
      <p:sp>
        <p:nvSpPr>
          <p:cNvPr id="111627" name="Line 14"/>
          <p:cNvSpPr>
            <a:spLocks noChangeShapeType="1"/>
          </p:cNvSpPr>
          <p:nvPr/>
        </p:nvSpPr>
        <p:spPr bwMode="auto">
          <a:xfrm>
            <a:off x="1600200" y="152400"/>
            <a:ext cx="990600" cy="0"/>
          </a:xfrm>
          <a:prstGeom prst="line">
            <a:avLst/>
          </a:prstGeom>
          <a:noFill/>
          <a:ln w="25400">
            <a:solidFill>
              <a:srgbClr val="FF00FF"/>
            </a:solidFill>
            <a:round/>
            <a:headEnd/>
            <a:tailEnd/>
          </a:ln>
        </p:spPr>
        <p:txBody>
          <a:bodyPr/>
          <a:lstStyle/>
          <a:p>
            <a:endParaRPr lang="en-US" dirty="0"/>
          </a:p>
        </p:txBody>
      </p:sp>
      <p:sp>
        <p:nvSpPr>
          <p:cNvPr id="111628" name="Text Box 15"/>
          <p:cNvSpPr txBox="1">
            <a:spLocks noChangeArrowheads="1"/>
          </p:cNvSpPr>
          <p:nvPr/>
        </p:nvSpPr>
        <p:spPr bwMode="auto">
          <a:xfrm>
            <a:off x="2743200" y="395289"/>
            <a:ext cx="7772400" cy="954087"/>
          </a:xfrm>
          <a:prstGeom prst="rect">
            <a:avLst/>
          </a:prstGeom>
          <a:noFill/>
          <a:ln w="9525">
            <a:noFill/>
            <a:miter lim="800000"/>
            <a:headEnd/>
            <a:tailEnd/>
          </a:ln>
        </p:spPr>
        <p:txBody>
          <a:bodyPr>
            <a:spAutoFit/>
          </a:bodyPr>
          <a:lstStyle/>
          <a:p>
            <a:pPr algn="r">
              <a:spcBef>
                <a:spcPct val="50000"/>
              </a:spcBef>
            </a:pPr>
            <a:r>
              <a:rPr lang="en-AU" sz="2800" b="1" dirty="0">
                <a:solidFill>
                  <a:srgbClr val="660066"/>
                </a:solidFill>
                <a:latin typeface="Tahoma" pitchFamily="34" charset="0"/>
              </a:rPr>
              <a:t>Measurement &amp; evaluation of human performance</a:t>
            </a:r>
          </a:p>
        </p:txBody>
      </p:sp>
      <p:sp>
        <p:nvSpPr>
          <p:cNvPr id="111629" name="Text Box 16"/>
          <p:cNvSpPr txBox="1">
            <a:spLocks noChangeArrowheads="1"/>
          </p:cNvSpPr>
          <p:nvPr/>
        </p:nvSpPr>
        <p:spPr bwMode="auto">
          <a:xfrm>
            <a:off x="3048000" y="1341438"/>
            <a:ext cx="7467600" cy="1066800"/>
          </a:xfrm>
          <a:prstGeom prst="rect">
            <a:avLst/>
          </a:prstGeom>
          <a:noFill/>
          <a:ln w="9525">
            <a:noFill/>
            <a:miter lim="800000"/>
            <a:headEnd/>
            <a:tailEnd/>
          </a:ln>
        </p:spPr>
        <p:txBody>
          <a:bodyPr>
            <a:spAutoFit/>
          </a:bodyPr>
          <a:lstStyle/>
          <a:p>
            <a:pPr>
              <a:spcBef>
                <a:spcPct val="50000"/>
              </a:spcBef>
            </a:pPr>
            <a:r>
              <a:rPr lang="en-AU" sz="3200" dirty="0" smtClean="0">
                <a:solidFill>
                  <a:srgbClr val="660066"/>
                </a:solidFill>
                <a:latin typeface="Tahoma" pitchFamily="34" charset="0"/>
              </a:rPr>
              <a:t>6.4.1 </a:t>
            </a:r>
            <a:r>
              <a:rPr lang="en-AU" sz="3200" dirty="0">
                <a:solidFill>
                  <a:srgbClr val="660066"/>
                </a:solidFill>
                <a:latin typeface="Tahoma" pitchFamily="34" charset="0"/>
              </a:rPr>
              <a:t>Describe the essential elements of a general training programme</a:t>
            </a:r>
          </a:p>
        </p:txBody>
      </p:sp>
      <p:sp>
        <p:nvSpPr>
          <p:cNvPr id="111630" name="Line 17"/>
          <p:cNvSpPr>
            <a:spLocks noChangeShapeType="1"/>
          </p:cNvSpPr>
          <p:nvPr/>
        </p:nvSpPr>
        <p:spPr bwMode="auto">
          <a:xfrm>
            <a:off x="1524000" y="2514600"/>
            <a:ext cx="5181600" cy="0"/>
          </a:xfrm>
          <a:prstGeom prst="line">
            <a:avLst/>
          </a:prstGeom>
          <a:noFill/>
          <a:ln w="3175">
            <a:solidFill>
              <a:srgbClr val="FF00FF"/>
            </a:solidFill>
            <a:round/>
            <a:headEnd/>
            <a:tailEnd/>
          </a:ln>
        </p:spPr>
        <p:txBody>
          <a:bodyPr/>
          <a:lstStyle/>
          <a:p>
            <a:endParaRPr lang="en-US" dirty="0"/>
          </a:p>
        </p:txBody>
      </p:sp>
      <p:sp>
        <p:nvSpPr>
          <p:cNvPr id="111631" name="Rectangle 18"/>
          <p:cNvSpPr>
            <a:spLocks noChangeArrowheads="1"/>
          </p:cNvSpPr>
          <p:nvPr/>
        </p:nvSpPr>
        <p:spPr bwMode="auto">
          <a:xfrm>
            <a:off x="4943475" y="1870075"/>
            <a:ext cx="9144000" cy="369332"/>
          </a:xfrm>
          <a:prstGeom prst="rect">
            <a:avLst/>
          </a:prstGeom>
          <a:noFill/>
          <a:ln w="9525">
            <a:noFill/>
            <a:miter lim="800000"/>
            <a:headEnd/>
            <a:tailEnd/>
          </a:ln>
        </p:spPr>
        <p:txBody>
          <a:bodyPr>
            <a:spAutoFit/>
          </a:bodyPr>
          <a:lstStyle/>
          <a:p>
            <a:endParaRPr lang="en-US" dirty="0"/>
          </a:p>
        </p:txBody>
      </p:sp>
      <p:sp>
        <p:nvSpPr>
          <p:cNvPr id="111632" name="Text Box 19">
            <a:hlinkClick r:id="rId3" action="ppaction://hlinksldjump" tooltip="'Click' here"/>
          </p:cNvPr>
          <p:cNvSpPr txBox="1">
            <a:spLocks noChangeArrowheads="1"/>
          </p:cNvSpPr>
          <p:nvPr/>
        </p:nvSpPr>
        <p:spPr bwMode="auto">
          <a:xfrm>
            <a:off x="1524000" y="1295401"/>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Topic 6</a:t>
            </a:r>
          </a:p>
          <a:p>
            <a:pPr>
              <a:lnSpc>
                <a:spcPct val="72000"/>
              </a:lnSpc>
              <a:spcBef>
                <a:spcPct val="50000"/>
              </a:spcBef>
            </a:pPr>
            <a:r>
              <a:rPr lang="en-AU" sz="1100" b="1" dirty="0">
                <a:solidFill>
                  <a:srgbClr val="660066"/>
                </a:solidFill>
                <a:latin typeface="Tahoma" pitchFamily="34" charset="0"/>
              </a:rPr>
              <a:t>Measurement</a:t>
            </a:r>
          </a:p>
          <a:p>
            <a:pPr>
              <a:lnSpc>
                <a:spcPct val="72000"/>
              </a:lnSpc>
              <a:spcBef>
                <a:spcPct val="50000"/>
              </a:spcBef>
            </a:pP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111633" name="Line 20"/>
          <p:cNvSpPr>
            <a:spLocks noChangeShapeType="1"/>
          </p:cNvSpPr>
          <p:nvPr/>
        </p:nvSpPr>
        <p:spPr bwMode="auto">
          <a:xfrm>
            <a:off x="1600200" y="2362200"/>
            <a:ext cx="990600" cy="0"/>
          </a:xfrm>
          <a:prstGeom prst="line">
            <a:avLst/>
          </a:prstGeom>
          <a:noFill/>
          <a:ln w="25400">
            <a:solidFill>
              <a:srgbClr val="FF00FF"/>
            </a:solidFill>
            <a:round/>
            <a:headEnd/>
            <a:tailEnd/>
          </a:ln>
        </p:spPr>
        <p:txBody>
          <a:bodyPr/>
          <a:lstStyle/>
          <a:p>
            <a:endParaRPr lang="en-US" dirty="0"/>
          </a:p>
        </p:txBody>
      </p:sp>
      <p:sp>
        <p:nvSpPr>
          <p:cNvPr id="111634" name="Line 21"/>
          <p:cNvSpPr>
            <a:spLocks noChangeShapeType="1"/>
          </p:cNvSpPr>
          <p:nvPr/>
        </p:nvSpPr>
        <p:spPr bwMode="auto">
          <a:xfrm>
            <a:off x="1600200" y="1447800"/>
            <a:ext cx="990600" cy="0"/>
          </a:xfrm>
          <a:prstGeom prst="line">
            <a:avLst/>
          </a:prstGeom>
          <a:noFill/>
          <a:ln w="25400">
            <a:solidFill>
              <a:srgbClr val="FF00FF"/>
            </a:solidFill>
            <a:round/>
            <a:headEnd/>
            <a:tailEnd/>
          </a:ln>
        </p:spPr>
        <p:txBody>
          <a:bodyPr/>
          <a:lstStyle/>
          <a:p>
            <a:endParaRPr lang="en-US" dirty="0"/>
          </a:p>
        </p:txBody>
      </p:sp>
      <p:sp>
        <p:nvSpPr>
          <p:cNvPr id="111635" name="Rectangle 24">
            <a:hlinkClick r:id="rId4" action="ppaction://hlinksldjump" tooltip="Click here to go to this dot point"/>
          </p:cNvPr>
          <p:cNvSpPr>
            <a:spLocks noChangeArrowheads="1"/>
          </p:cNvSpPr>
          <p:nvPr/>
        </p:nvSpPr>
        <p:spPr bwMode="auto">
          <a:xfrm>
            <a:off x="2809875" y="2571750"/>
            <a:ext cx="7239000" cy="46038"/>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Tx/>
              <a:buChar char="•"/>
            </a:pPr>
            <a:r>
              <a:rPr lang="en-US" dirty="0">
                <a:solidFill>
                  <a:srgbClr val="660066"/>
                </a:solidFill>
                <a:latin typeface="Tahoma" pitchFamily="34" charset="0"/>
                <a:cs typeface="Times New Roman" pitchFamily="18" charset="0"/>
              </a:rPr>
              <a:t>Stretching activities</a:t>
            </a:r>
          </a:p>
          <a:p>
            <a:pPr marL="742950" lvl="1" indent="-285750">
              <a:lnSpc>
                <a:spcPct val="95000"/>
              </a:lnSpc>
              <a:spcBef>
                <a:spcPct val="20000"/>
              </a:spcBef>
              <a:buClr>
                <a:srgbClr val="00FF00"/>
              </a:buClr>
              <a:buSzPct val="65000"/>
              <a:buFontTx/>
              <a:buChar char="•"/>
            </a:pPr>
            <a:r>
              <a:rPr lang="en-US" dirty="0">
                <a:solidFill>
                  <a:srgbClr val="660066"/>
                </a:solidFill>
                <a:latin typeface="Tahoma" pitchFamily="34" charset="0"/>
                <a:cs typeface="Times New Roman" pitchFamily="18" charset="0"/>
              </a:rPr>
              <a:t>	A simple PNF technique is:</a:t>
            </a:r>
          </a:p>
          <a:p>
            <a:pPr marL="1143000" lvl="2" indent="-228600">
              <a:lnSpc>
                <a:spcPct val="95000"/>
              </a:lnSpc>
              <a:spcBef>
                <a:spcPct val="20000"/>
              </a:spcBef>
              <a:buClr>
                <a:srgbClr val="00FF00"/>
              </a:buClr>
              <a:buSzPct val="65000"/>
              <a:buFontTx/>
              <a:buChar char="•"/>
            </a:pPr>
            <a:r>
              <a:rPr lang="en-US" sz="2000" dirty="0">
                <a:solidFill>
                  <a:srgbClr val="660066"/>
                </a:solidFill>
                <a:latin typeface="Tahoma" pitchFamily="34" charset="0"/>
                <a:cs typeface="Times New Roman" pitchFamily="18" charset="0"/>
              </a:rPr>
              <a:t>Step 1: Move slowly to your range of movement with a partner aiding stretch (passive stretch). Hold for a few seconds.</a:t>
            </a:r>
          </a:p>
          <a:p>
            <a:pPr marL="1143000" lvl="2" indent="-228600">
              <a:lnSpc>
                <a:spcPct val="95000"/>
              </a:lnSpc>
              <a:spcBef>
                <a:spcPct val="20000"/>
              </a:spcBef>
              <a:buClr>
                <a:srgbClr val="00FF00"/>
              </a:buClr>
              <a:buSzPct val="65000"/>
              <a:buFontTx/>
              <a:buChar char="•"/>
            </a:pPr>
            <a:r>
              <a:rPr lang="en-US" sz="2000" dirty="0">
                <a:solidFill>
                  <a:srgbClr val="660066"/>
                </a:solidFill>
                <a:latin typeface="Tahoma" pitchFamily="34" charset="0"/>
                <a:cs typeface="Times New Roman" pitchFamily="18" charset="0"/>
              </a:rPr>
              <a:t>Step 2: Just before point of discomfort, isometrically contract the muscle being stretched for between 6 – 10 seconds.</a:t>
            </a:r>
          </a:p>
          <a:p>
            <a:pPr marL="1143000" lvl="2" indent="-228600">
              <a:lnSpc>
                <a:spcPct val="95000"/>
              </a:lnSpc>
              <a:spcBef>
                <a:spcPct val="20000"/>
              </a:spcBef>
              <a:buClr>
                <a:srgbClr val="00FF00"/>
              </a:buClr>
              <a:buSzPct val="65000"/>
              <a:buFontTx/>
              <a:buChar char="•"/>
            </a:pPr>
            <a:r>
              <a:rPr lang="en-US" sz="2000" dirty="0">
                <a:solidFill>
                  <a:srgbClr val="660066"/>
                </a:solidFill>
                <a:latin typeface="Tahoma" pitchFamily="34" charset="0"/>
                <a:cs typeface="Times New Roman" pitchFamily="18" charset="0"/>
              </a:rPr>
              <a:t>Step 3: After the hold, the muscle will release, having stimulated a golgi tendon organ (GTO) response which causes further relaxation of muscle, enabling further stretching.</a:t>
            </a:r>
          </a:p>
          <a:p>
            <a:pPr marL="1143000" lvl="2" indent="-228600" algn="r">
              <a:lnSpc>
                <a:spcPct val="95000"/>
              </a:lnSpc>
              <a:spcBef>
                <a:spcPct val="20000"/>
              </a:spcBef>
              <a:buClr>
                <a:srgbClr val="00FF00"/>
              </a:buClr>
              <a:buSzPct val="65000"/>
            </a:pPr>
            <a:r>
              <a:rPr lang="en-US" sz="800" dirty="0">
                <a:solidFill>
                  <a:srgbClr val="660066"/>
                </a:solidFill>
                <a:latin typeface="Tahoma" pitchFamily="34" charset="0"/>
                <a:cs typeface="Times New Roman" pitchFamily="18" charset="0"/>
              </a:rPr>
              <a:t>Wession et.al 2005</a:t>
            </a:r>
          </a:p>
          <a:p>
            <a:pPr marL="342900" indent="-342900">
              <a:lnSpc>
                <a:spcPct val="95000"/>
              </a:lnSpc>
              <a:spcBef>
                <a:spcPct val="20000"/>
              </a:spcBef>
              <a:buClr>
                <a:srgbClr val="00FF00"/>
              </a:buClr>
              <a:buSzPct val="65000"/>
            </a:pPr>
            <a:r>
              <a:rPr lang="en-US" dirty="0">
                <a:solidFill>
                  <a:srgbClr val="660066"/>
                </a:solidFill>
                <a:latin typeface="Tahoma" pitchFamily="34" charset="0"/>
                <a:cs typeface="Times New Roman" pitchFamily="18" charset="0"/>
              </a:rPr>
              <a:t>	</a:t>
            </a:r>
          </a:p>
          <a:p>
            <a:pPr marL="742950" lvl="1" indent="-285750">
              <a:lnSpc>
                <a:spcPct val="95000"/>
              </a:lnSpc>
              <a:spcBef>
                <a:spcPct val="20000"/>
              </a:spcBef>
              <a:buClr>
                <a:srgbClr val="00FF00"/>
              </a:buClr>
              <a:buSzPct val="65000"/>
            </a:pPr>
            <a:endParaRPr lang="en-US"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pPr>
            <a:endParaRPr lang="en-US" sz="8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buFont typeface="Arial" charset="0"/>
              <a:buChar char="•"/>
            </a:pPr>
            <a:endParaRPr lang="en-US" sz="800" i="1" dirty="0">
              <a:solidFill>
                <a:srgbClr val="660066"/>
              </a:solidFill>
              <a:latin typeface="Tahoma" pitchFamily="34" charset="0"/>
              <a:cs typeface="Times New Roman" pitchFamily="18" charset="0"/>
            </a:endParaRPr>
          </a:p>
        </p:txBody>
      </p:sp>
      <p:sp>
        <p:nvSpPr>
          <p:cNvPr id="111636" name="Rectangle 26"/>
          <p:cNvSpPr>
            <a:spLocks noChangeArrowheads="1"/>
          </p:cNvSpPr>
          <p:nvPr/>
        </p:nvSpPr>
        <p:spPr bwMode="auto">
          <a:xfrm>
            <a:off x="2782888" y="3573463"/>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dirty="0">
              <a:solidFill>
                <a:srgbClr val="660066"/>
              </a:solidFill>
              <a:latin typeface="Tahoma" pitchFamily="34" charset="0"/>
              <a:cs typeface="Times New Roman" pitchFamily="18" charset="0"/>
            </a:endParaRPr>
          </a:p>
        </p:txBody>
      </p:sp>
      <p:sp>
        <p:nvSpPr>
          <p:cNvPr id="111637" name="Text Box 43">
            <a:hlinkClick r:id="rId3" action="ppaction://hlinksldjump" tooltip="'Click' to go to this Critical Question"/>
          </p:cNvPr>
          <p:cNvSpPr txBox="1">
            <a:spLocks noChangeArrowheads="1"/>
          </p:cNvSpPr>
          <p:nvPr/>
        </p:nvSpPr>
        <p:spPr bwMode="auto">
          <a:xfrm>
            <a:off x="1524000" y="3351214"/>
            <a:ext cx="1219200" cy="369887"/>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1. Statistical Analysis</a:t>
            </a:r>
          </a:p>
        </p:txBody>
      </p:sp>
      <p:sp>
        <p:nvSpPr>
          <p:cNvPr id="111638" name="Text Box 44"/>
          <p:cNvSpPr txBox="1">
            <a:spLocks noChangeArrowheads="1"/>
          </p:cNvSpPr>
          <p:nvPr/>
        </p:nvSpPr>
        <p:spPr bwMode="auto">
          <a:xfrm>
            <a:off x="1524000" y="3960813"/>
            <a:ext cx="1219200" cy="1200150"/>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2. Components of fitness</a:t>
            </a:r>
          </a:p>
          <a:p>
            <a:pPr>
              <a:spcBef>
                <a:spcPct val="50000"/>
              </a:spcBef>
            </a:pPr>
            <a:endParaRPr lang="en-AU" sz="900" b="1" dirty="0">
              <a:solidFill>
                <a:srgbClr val="660066"/>
              </a:solidFill>
              <a:latin typeface="Tahoma" pitchFamily="34" charset="0"/>
            </a:endParaRPr>
          </a:p>
          <a:p>
            <a:pPr>
              <a:spcBef>
                <a:spcPct val="50000"/>
              </a:spcBef>
            </a:pPr>
            <a:r>
              <a:rPr lang="en-AU" sz="900" b="1" dirty="0">
                <a:solidFill>
                  <a:srgbClr val="660066"/>
                </a:solidFill>
                <a:latin typeface="Tahoma" pitchFamily="34" charset="0"/>
              </a:rPr>
              <a:t>3. Principles of training programme design</a:t>
            </a:r>
          </a:p>
        </p:txBody>
      </p:sp>
    </p:spTree>
    <p:extLst>
      <p:ext uri="{BB962C8B-B14F-4D97-AF65-F5344CB8AC3E}">
        <p14:creationId xmlns:p14="http://schemas.microsoft.com/office/powerpoint/2010/main" val="305835398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Text Box 2"/>
          <p:cNvSpPr txBox="1">
            <a:spLocks noChangeArrowheads="1"/>
          </p:cNvSpPr>
          <p:nvPr/>
        </p:nvSpPr>
        <p:spPr bwMode="auto">
          <a:xfrm>
            <a:off x="152400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dirty="0">
              <a:solidFill>
                <a:schemeClr val="accent2"/>
              </a:solidFill>
              <a:latin typeface="Tahoma" pitchFamily="34" charset="0"/>
            </a:endParaRPr>
          </a:p>
          <a:p>
            <a:pPr>
              <a:lnSpc>
                <a:spcPct val="75000"/>
              </a:lnSpc>
              <a:spcBef>
                <a:spcPct val="50000"/>
              </a:spcBef>
            </a:pPr>
            <a:r>
              <a:rPr lang="en-AU" sz="1100" b="1" dirty="0">
                <a:solidFill>
                  <a:srgbClr val="00FF00"/>
                </a:solidFill>
                <a:latin typeface="Tahoma" pitchFamily="34" charset="0"/>
              </a:rPr>
              <a:t>IB</a:t>
            </a:r>
          </a:p>
          <a:p>
            <a:pPr>
              <a:lnSpc>
                <a:spcPct val="75000"/>
              </a:lnSpc>
              <a:spcBef>
                <a:spcPct val="50000"/>
              </a:spcBef>
            </a:pPr>
            <a:r>
              <a:rPr lang="en-AU" sz="1100" b="1" dirty="0">
                <a:solidFill>
                  <a:srgbClr val="00FF00"/>
                </a:solidFill>
                <a:latin typeface="Tahoma" pitchFamily="34" charset="0"/>
              </a:rPr>
              <a:t>Sports, exercise and health science</a:t>
            </a:r>
          </a:p>
          <a:p>
            <a:pPr>
              <a:lnSpc>
                <a:spcPct val="75000"/>
              </a:lnSpc>
              <a:spcBef>
                <a:spcPct val="50000"/>
              </a:spcBef>
            </a:pPr>
            <a:endParaRPr lang="en-AU" sz="600" b="1" dirty="0">
              <a:solidFill>
                <a:srgbClr val="00FF00"/>
              </a:solidFill>
              <a:latin typeface="Tahoma" pitchFamily="34" charset="0"/>
            </a:endParaRPr>
          </a:p>
          <a:p>
            <a:pPr>
              <a:lnSpc>
                <a:spcPct val="75000"/>
              </a:lnSpc>
              <a:spcBef>
                <a:spcPct val="50000"/>
              </a:spcBef>
            </a:pPr>
            <a:endParaRPr lang="en-AU" sz="800" b="1" dirty="0">
              <a:solidFill>
                <a:schemeClr val="accent2"/>
              </a:solidFill>
              <a:latin typeface="Tahoma" pitchFamily="34" charset="0"/>
            </a:endParaRPr>
          </a:p>
        </p:txBody>
      </p:sp>
      <p:sp>
        <p:nvSpPr>
          <p:cNvPr id="113667" name="Line 3"/>
          <p:cNvSpPr>
            <a:spLocks noChangeShapeType="1"/>
          </p:cNvSpPr>
          <p:nvPr/>
        </p:nvSpPr>
        <p:spPr bwMode="auto">
          <a:xfrm>
            <a:off x="2743200" y="0"/>
            <a:ext cx="0" cy="6858000"/>
          </a:xfrm>
          <a:prstGeom prst="line">
            <a:avLst/>
          </a:prstGeom>
          <a:noFill/>
          <a:ln w="3175">
            <a:solidFill>
              <a:srgbClr val="FF00FF"/>
            </a:solidFill>
            <a:round/>
            <a:headEnd/>
            <a:tailEnd/>
          </a:ln>
        </p:spPr>
        <p:txBody>
          <a:bodyPr/>
          <a:lstStyle/>
          <a:p>
            <a:endParaRPr lang="en-US" dirty="0"/>
          </a:p>
        </p:txBody>
      </p:sp>
      <p:sp>
        <p:nvSpPr>
          <p:cNvPr id="113668" name="Line 4"/>
          <p:cNvSpPr>
            <a:spLocks noChangeShapeType="1"/>
          </p:cNvSpPr>
          <p:nvPr/>
        </p:nvSpPr>
        <p:spPr bwMode="auto">
          <a:xfrm>
            <a:off x="1600200" y="1447800"/>
            <a:ext cx="990600" cy="0"/>
          </a:xfrm>
          <a:prstGeom prst="line">
            <a:avLst/>
          </a:prstGeom>
          <a:noFill/>
          <a:ln w="25400">
            <a:solidFill>
              <a:srgbClr val="FF00FF"/>
            </a:solidFill>
            <a:round/>
            <a:headEnd/>
            <a:tailEnd/>
          </a:ln>
        </p:spPr>
        <p:txBody>
          <a:bodyPr/>
          <a:lstStyle/>
          <a:p>
            <a:endParaRPr lang="en-US" dirty="0"/>
          </a:p>
        </p:txBody>
      </p:sp>
      <p:sp>
        <p:nvSpPr>
          <p:cNvPr id="113669" name="Line 5"/>
          <p:cNvSpPr>
            <a:spLocks noChangeShapeType="1"/>
          </p:cNvSpPr>
          <p:nvPr/>
        </p:nvSpPr>
        <p:spPr bwMode="auto">
          <a:xfrm>
            <a:off x="1600200" y="2362200"/>
            <a:ext cx="990600" cy="0"/>
          </a:xfrm>
          <a:prstGeom prst="line">
            <a:avLst/>
          </a:prstGeom>
          <a:noFill/>
          <a:ln w="25400">
            <a:solidFill>
              <a:srgbClr val="FF00FF"/>
            </a:solidFill>
            <a:round/>
            <a:headEnd/>
            <a:tailEnd/>
          </a:ln>
        </p:spPr>
        <p:txBody>
          <a:bodyPr/>
          <a:lstStyle/>
          <a:p>
            <a:endParaRPr lang="en-US" dirty="0"/>
          </a:p>
        </p:txBody>
      </p:sp>
      <p:sp>
        <p:nvSpPr>
          <p:cNvPr id="113670" name="Text Box 6"/>
          <p:cNvSpPr txBox="1">
            <a:spLocks noChangeArrowheads="1"/>
          </p:cNvSpPr>
          <p:nvPr/>
        </p:nvSpPr>
        <p:spPr bwMode="auto">
          <a:xfrm>
            <a:off x="1524000" y="2727326"/>
            <a:ext cx="1219200" cy="244475"/>
          </a:xfrm>
          <a:prstGeom prst="rect">
            <a:avLst/>
          </a:prstGeom>
          <a:noFill/>
          <a:ln w="3175">
            <a:noFill/>
            <a:miter lim="800000"/>
            <a:headEnd/>
            <a:tailEnd/>
          </a:ln>
        </p:spPr>
        <p:txBody>
          <a:bodyPr>
            <a:spAutoFit/>
          </a:bodyPr>
          <a:lstStyle/>
          <a:p>
            <a:pPr>
              <a:spcBef>
                <a:spcPct val="50000"/>
              </a:spcBef>
            </a:pPr>
            <a:r>
              <a:rPr lang="en-AU" sz="1000" b="1" dirty="0">
                <a:solidFill>
                  <a:srgbClr val="660066"/>
                </a:solidFill>
                <a:latin typeface="Tahoma" pitchFamily="34" charset="0"/>
              </a:rPr>
              <a:t>Sub-topics</a:t>
            </a:r>
          </a:p>
        </p:txBody>
      </p:sp>
      <p:sp>
        <p:nvSpPr>
          <p:cNvPr id="113671" name="Line 8"/>
          <p:cNvSpPr>
            <a:spLocks noChangeShapeType="1"/>
          </p:cNvSpPr>
          <p:nvPr/>
        </p:nvSpPr>
        <p:spPr bwMode="auto">
          <a:xfrm>
            <a:off x="1600200" y="2667000"/>
            <a:ext cx="990600" cy="0"/>
          </a:xfrm>
          <a:prstGeom prst="line">
            <a:avLst/>
          </a:prstGeom>
          <a:noFill/>
          <a:ln w="25400">
            <a:solidFill>
              <a:srgbClr val="FF00FF"/>
            </a:solidFill>
            <a:round/>
            <a:headEnd/>
            <a:tailEnd/>
          </a:ln>
        </p:spPr>
        <p:txBody>
          <a:bodyPr/>
          <a:lstStyle/>
          <a:p>
            <a:endParaRPr lang="en-US" dirty="0"/>
          </a:p>
        </p:txBody>
      </p:sp>
      <p:sp>
        <p:nvSpPr>
          <p:cNvPr id="113672" name="Line 9"/>
          <p:cNvSpPr>
            <a:spLocks noChangeShapeType="1"/>
          </p:cNvSpPr>
          <p:nvPr/>
        </p:nvSpPr>
        <p:spPr bwMode="auto">
          <a:xfrm>
            <a:off x="1600200" y="3200400"/>
            <a:ext cx="990600" cy="0"/>
          </a:xfrm>
          <a:prstGeom prst="line">
            <a:avLst/>
          </a:prstGeom>
          <a:noFill/>
          <a:ln w="25400">
            <a:solidFill>
              <a:srgbClr val="FF00FF"/>
            </a:solidFill>
            <a:round/>
            <a:headEnd/>
            <a:tailEnd/>
          </a:ln>
        </p:spPr>
        <p:txBody>
          <a:bodyPr/>
          <a:lstStyle/>
          <a:p>
            <a:endParaRPr lang="en-US" dirty="0"/>
          </a:p>
        </p:txBody>
      </p:sp>
      <p:sp>
        <p:nvSpPr>
          <p:cNvPr id="113673" name="Line 12"/>
          <p:cNvSpPr>
            <a:spLocks noChangeShapeType="1"/>
          </p:cNvSpPr>
          <p:nvPr/>
        </p:nvSpPr>
        <p:spPr bwMode="auto">
          <a:xfrm flipV="1">
            <a:off x="1524000" y="1295400"/>
            <a:ext cx="9144000" cy="0"/>
          </a:xfrm>
          <a:prstGeom prst="line">
            <a:avLst/>
          </a:prstGeom>
          <a:noFill/>
          <a:ln w="3175">
            <a:solidFill>
              <a:srgbClr val="FF00FF"/>
            </a:solidFill>
            <a:round/>
            <a:headEnd/>
            <a:tailEnd/>
          </a:ln>
        </p:spPr>
        <p:txBody>
          <a:bodyPr/>
          <a:lstStyle/>
          <a:p>
            <a:endParaRPr lang="en-US" dirty="0"/>
          </a:p>
        </p:txBody>
      </p:sp>
      <p:sp>
        <p:nvSpPr>
          <p:cNvPr id="113674" name="Line 13"/>
          <p:cNvSpPr>
            <a:spLocks noChangeShapeType="1"/>
          </p:cNvSpPr>
          <p:nvPr/>
        </p:nvSpPr>
        <p:spPr bwMode="auto">
          <a:xfrm>
            <a:off x="1600200" y="1143000"/>
            <a:ext cx="990600" cy="0"/>
          </a:xfrm>
          <a:prstGeom prst="line">
            <a:avLst/>
          </a:prstGeom>
          <a:noFill/>
          <a:ln w="25400">
            <a:solidFill>
              <a:srgbClr val="FF00FF"/>
            </a:solidFill>
            <a:round/>
            <a:headEnd/>
            <a:tailEnd/>
          </a:ln>
        </p:spPr>
        <p:txBody>
          <a:bodyPr/>
          <a:lstStyle/>
          <a:p>
            <a:endParaRPr lang="en-US" dirty="0"/>
          </a:p>
        </p:txBody>
      </p:sp>
      <p:sp>
        <p:nvSpPr>
          <p:cNvPr id="113675" name="Line 14"/>
          <p:cNvSpPr>
            <a:spLocks noChangeShapeType="1"/>
          </p:cNvSpPr>
          <p:nvPr/>
        </p:nvSpPr>
        <p:spPr bwMode="auto">
          <a:xfrm>
            <a:off x="1600200" y="152400"/>
            <a:ext cx="990600" cy="0"/>
          </a:xfrm>
          <a:prstGeom prst="line">
            <a:avLst/>
          </a:prstGeom>
          <a:noFill/>
          <a:ln w="25400">
            <a:solidFill>
              <a:srgbClr val="FF00FF"/>
            </a:solidFill>
            <a:round/>
            <a:headEnd/>
            <a:tailEnd/>
          </a:ln>
        </p:spPr>
        <p:txBody>
          <a:bodyPr/>
          <a:lstStyle/>
          <a:p>
            <a:endParaRPr lang="en-US" dirty="0"/>
          </a:p>
        </p:txBody>
      </p:sp>
      <p:sp>
        <p:nvSpPr>
          <p:cNvPr id="113676" name="Text Box 15"/>
          <p:cNvSpPr txBox="1">
            <a:spLocks noChangeArrowheads="1"/>
          </p:cNvSpPr>
          <p:nvPr/>
        </p:nvSpPr>
        <p:spPr bwMode="auto">
          <a:xfrm>
            <a:off x="2743200" y="395289"/>
            <a:ext cx="7772400" cy="954087"/>
          </a:xfrm>
          <a:prstGeom prst="rect">
            <a:avLst/>
          </a:prstGeom>
          <a:noFill/>
          <a:ln w="9525">
            <a:noFill/>
            <a:miter lim="800000"/>
            <a:headEnd/>
            <a:tailEnd/>
          </a:ln>
        </p:spPr>
        <p:txBody>
          <a:bodyPr>
            <a:spAutoFit/>
          </a:bodyPr>
          <a:lstStyle/>
          <a:p>
            <a:pPr algn="r">
              <a:spcBef>
                <a:spcPct val="50000"/>
              </a:spcBef>
            </a:pPr>
            <a:r>
              <a:rPr lang="en-AU" sz="2800" b="1" dirty="0">
                <a:solidFill>
                  <a:srgbClr val="660066"/>
                </a:solidFill>
                <a:latin typeface="Tahoma" pitchFamily="34" charset="0"/>
              </a:rPr>
              <a:t>Measurement &amp; evaluation of human performance</a:t>
            </a:r>
          </a:p>
        </p:txBody>
      </p:sp>
      <p:sp>
        <p:nvSpPr>
          <p:cNvPr id="113677" name="Text Box 16"/>
          <p:cNvSpPr txBox="1">
            <a:spLocks noChangeArrowheads="1"/>
          </p:cNvSpPr>
          <p:nvPr/>
        </p:nvSpPr>
        <p:spPr bwMode="auto">
          <a:xfrm>
            <a:off x="3048000" y="1341438"/>
            <a:ext cx="7467600" cy="1066800"/>
          </a:xfrm>
          <a:prstGeom prst="rect">
            <a:avLst/>
          </a:prstGeom>
          <a:noFill/>
          <a:ln w="9525">
            <a:noFill/>
            <a:miter lim="800000"/>
            <a:headEnd/>
            <a:tailEnd/>
          </a:ln>
        </p:spPr>
        <p:txBody>
          <a:bodyPr>
            <a:spAutoFit/>
          </a:bodyPr>
          <a:lstStyle/>
          <a:p>
            <a:pPr>
              <a:spcBef>
                <a:spcPct val="50000"/>
              </a:spcBef>
            </a:pPr>
            <a:r>
              <a:rPr lang="en-AU" sz="3200" dirty="0" smtClean="0">
                <a:solidFill>
                  <a:srgbClr val="660066"/>
                </a:solidFill>
                <a:latin typeface="Tahoma" pitchFamily="34" charset="0"/>
              </a:rPr>
              <a:t>6.4.1 </a:t>
            </a:r>
            <a:r>
              <a:rPr lang="en-AU" sz="3200" dirty="0">
                <a:solidFill>
                  <a:srgbClr val="660066"/>
                </a:solidFill>
                <a:latin typeface="Tahoma" pitchFamily="34" charset="0"/>
              </a:rPr>
              <a:t>Describe the essential elements of a general training programme</a:t>
            </a:r>
          </a:p>
        </p:txBody>
      </p:sp>
      <p:sp>
        <p:nvSpPr>
          <p:cNvPr id="113678" name="Line 17"/>
          <p:cNvSpPr>
            <a:spLocks noChangeShapeType="1"/>
          </p:cNvSpPr>
          <p:nvPr/>
        </p:nvSpPr>
        <p:spPr bwMode="auto">
          <a:xfrm>
            <a:off x="1524000" y="2514600"/>
            <a:ext cx="5181600" cy="0"/>
          </a:xfrm>
          <a:prstGeom prst="line">
            <a:avLst/>
          </a:prstGeom>
          <a:noFill/>
          <a:ln w="3175">
            <a:solidFill>
              <a:srgbClr val="FF00FF"/>
            </a:solidFill>
            <a:round/>
            <a:headEnd/>
            <a:tailEnd/>
          </a:ln>
        </p:spPr>
        <p:txBody>
          <a:bodyPr/>
          <a:lstStyle/>
          <a:p>
            <a:endParaRPr lang="en-US" dirty="0"/>
          </a:p>
        </p:txBody>
      </p:sp>
      <p:sp>
        <p:nvSpPr>
          <p:cNvPr id="113679" name="Rectangle 18"/>
          <p:cNvSpPr>
            <a:spLocks noChangeArrowheads="1"/>
          </p:cNvSpPr>
          <p:nvPr/>
        </p:nvSpPr>
        <p:spPr bwMode="auto">
          <a:xfrm>
            <a:off x="4943475" y="1870075"/>
            <a:ext cx="9144000" cy="369332"/>
          </a:xfrm>
          <a:prstGeom prst="rect">
            <a:avLst/>
          </a:prstGeom>
          <a:noFill/>
          <a:ln w="9525">
            <a:noFill/>
            <a:miter lim="800000"/>
            <a:headEnd/>
            <a:tailEnd/>
          </a:ln>
        </p:spPr>
        <p:txBody>
          <a:bodyPr>
            <a:spAutoFit/>
          </a:bodyPr>
          <a:lstStyle/>
          <a:p>
            <a:endParaRPr lang="en-US" dirty="0"/>
          </a:p>
        </p:txBody>
      </p:sp>
      <p:sp>
        <p:nvSpPr>
          <p:cNvPr id="113680" name="Text Box 19">
            <a:hlinkClick r:id="rId3" action="ppaction://hlinksldjump" tooltip="'Click' here"/>
          </p:cNvPr>
          <p:cNvSpPr txBox="1">
            <a:spLocks noChangeArrowheads="1"/>
          </p:cNvSpPr>
          <p:nvPr/>
        </p:nvSpPr>
        <p:spPr bwMode="auto">
          <a:xfrm>
            <a:off x="1524000" y="1295401"/>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Topic 6</a:t>
            </a:r>
          </a:p>
          <a:p>
            <a:pPr>
              <a:lnSpc>
                <a:spcPct val="72000"/>
              </a:lnSpc>
              <a:spcBef>
                <a:spcPct val="50000"/>
              </a:spcBef>
            </a:pPr>
            <a:r>
              <a:rPr lang="en-AU" sz="1100" b="1" dirty="0">
                <a:solidFill>
                  <a:srgbClr val="660066"/>
                </a:solidFill>
                <a:latin typeface="Tahoma" pitchFamily="34" charset="0"/>
              </a:rPr>
              <a:t>Measurement</a:t>
            </a:r>
          </a:p>
          <a:p>
            <a:pPr>
              <a:lnSpc>
                <a:spcPct val="72000"/>
              </a:lnSpc>
              <a:spcBef>
                <a:spcPct val="50000"/>
              </a:spcBef>
            </a:pP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113681" name="Line 20"/>
          <p:cNvSpPr>
            <a:spLocks noChangeShapeType="1"/>
          </p:cNvSpPr>
          <p:nvPr/>
        </p:nvSpPr>
        <p:spPr bwMode="auto">
          <a:xfrm>
            <a:off x="1600200" y="2362200"/>
            <a:ext cx="990600" cy="0"/>
          </a:xfrm>
          <a:prstGeom prst="line">
            <a:avLst/>
          </a:prstGeom>
          <a:noFill/>
          <a:ln w="25400">
            <a:solidFill>
              <a:srgbClr val="FF00FF"/>
            </a:solidFill>
            <a:round/>
            <a:headEnd/>
            <a:tailEnd/>
          </a:ln>
        </p:spPr>
        <p:txBody>
          <a:bodyPr/>
          <a:lstStyle/>
          <a:p>
            <a:endParaRPr lang="en-US" dirty="0"/>
          </a:p>
        </p:txBody>
      </p:sp>
      <p:sp>
        <p:nvSpPr>
          <p:cNvPr id="113682" name="Line 21"/>
          <p:cNvSpPr>
            <a:spLocks noChangeShapeType="1"/>
          </p:cNvSpPr>
          <p:nvPr/>
        </p:nvSpPr>
        <p:spPr bwMode="auto">
          <a:xfrm>
            <a:off x="1600200" y="1447800"/>
            <a:ext cx="990600" cy="0"/>
          </a:xfrm>
          <a:prstGeom prst="line">
            <a:avLst/>
          </a:prstGeom>
          <a:noFill/>
          <a:ln w="25400">
            <a:solidFill>
              <a:srgbClr val="FF00FF"/>
            </a:solidFill>
            <a:round/>
            <a:headEnd/>
            <a:tailEnd/>
          </a:ln>
        </p:spPr>
        <p:txBody>
          <a:bodyPr/>
          <a:lstStyle/>
          <a:p>
            <a:endParaRPr lang="en-US" dirty="0"/>
          </a:p>
        </p:txBody>
      </p:sp>
      <p:sp>
        <p:nvSpPr>
          <p:cNvPr id="113683" name="Rectangle 24">
            <a:hlinkClick r:id="rId4" action="ppaction://hlinksldjump" tooltip="Click here to go to this dot point"/>
          </p:cNvPr>
          <p:cNvSpPr>
            <a:spLocks noChangeArrowheads="1"/>
          </p:cNvSpPr>
          <p:nvPr/>
        </p:nvSpPr>
        <p:spPr bwMode="auto">
          <a:xfrm>
            <a:off x="2809875" y="2571750"/>
            <a:ext cx="7239000" cy="46038"/>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Tx/>
              <a:buChar char="•"/>
            </a:pPr>
            <a:r>
              <a:rPr lang="en-US" dirty="0">
                <a:solidFill>
                  <a:srgbClr val="660066"/>
                </a:solidFill>
                <a:latin typeface="Tahoma" pitchFamily="34" charset="0"/>
                <a:cs typeface="Times New Roman" pitchFamily="18" charset="0"/>
              </a:rPr>
              <a:t>Flexibility Training</a:t>
            </a:r>
          </a:p>
          <a:p>
            <a:pPr marL="742950" lvl="1" indent="-285750">
              <a:lnSpc>
                <a:spcPct val="95000"/>
              </a:lnSpc>
              <a:spcBef>
                <a:spcPct val="20000"/>
              </a:spcBef>
              <a:buClr>
                <a:srgbClr val="00FF00"/>
              </a:buClr>
              <a:buSzPct val="65000"/>
            </a:pPr>
            <a:endParaRPr lang="en-US" dirty="0">
              <a:solidFill>
                <a:srgbClr val="660066"/>
              </a:solidFill>
              <a:latin typeface="Tahoma" pitchFamily="34" charset="0"/>
              <a:cs typeface="Times New Roman" pitchFamily="18" charset="0"/>
            </a:endParaRPr>
          </a:p>
          <a:p>
            <a:pPr marL="742950" lvl="1" indent="-285750">
              <a:lnSpc>
                <a:spcPct val="95000"/>
              </a:lnSpc>
              <a:spcBef>
                <a:spcPct val="20000"/>
              </a:spcBef>
              <a:buClr>
                <a:srgbClr val="00FF00"/>
              </a:buClr>
              <a:buSzPct val="65000"/>
              <a:buFontTx/>
              <a:buChar char="•"/>
            </a:pPr>
            <a:r>
              <a:rPr lang="en-US" dirty="0">
                <a:solidFill>
                  <a:srgbClr val="660066"/>
                </a:solidFill>
                <a:latin typeface="Tahoma" pitchFamily="34" charset="0"/>
                <a:cs typeface="Times New Roman" pitchFamily="18" charset="0"/>
              </a:rPr>
              <a:t>Read and summarise the web link below.</a:t>
            </a:r>
          </a:p>
          <a:p>
            <a:pPr marL="742950" lvl="1" indent="-285750">
              <a:lnSpc>
                <a:spcPct val="95000"/>
              </a:lnSpc>
              <a:spcBef>
                <a:spcPct val="20000"/>
              </a:spcBef>
              <a:buClr>
                <a:srgbClr val="00FF00"/>
              </a:buClr>
              <a:buSzPct val="65000"/>
              <a:buFontTx/>
              <a:buChar char="•"/>
            </a:pPr>
            <a:endParaRPr lang="en-US" dirty="0">
              <a:solidFill>
                <a:srgbClr val="660066"/>
              </a:solidFill>
              <a:latin typeface="Tahoma" pitchFamily="34" charset="0"/>
              <a:cs typeface="Times New Roman" pitchFamily="18" charset="0"/>
            </a:endParaRPr>
          </a:p>
          <a:p>
            <a:pPr marL="742950" lvl="1" indent="-285750">
              <a:lnSpc>
                <a:spcPct val="95000"/>
              </a:lnSpc>
              <a:spcBef>
                <a:spcPct val="20000"/>
              </a:spcBef>
              <a:buClr>
                <a:srgbClr val="00FF00"/>
              </a:buClr>
              <a:buSzPct val="65000"/>
            </a:pPr>
            <a:r>
              <a:rPr lang="en-US" dirty="0">
                <a:solidFill>
                  <a:srgbClr val="660066"/>
                </a:solidFill>
                <a:latin typeface="Tahoma" pitchFamily="34" charset="0"/>
                <a:cs typeface="Times New Roman" pitchFamily="18" charset="0"/>
              </a:rPr>
              <a:t>	</a:t>
            </a:r>
          </a:p>
          <a:p>
            <a:pPr marL="742950" lvl="1" indent="-285750">
              <a:lnSpc>
                <a:spcPct val="95000"/>
              </a:lnSpc>
              <a:spcBef>
                <a:spcPct val="20000"/>
              </a:spcBef>
              <a:buClr>
                <a:srgbClr val="00FF00"/>
              </a:buClr>
              <a:buSzPct val="65000"/>
            </a:pPr>
            <a:r>
              <a:rPr lang="en-US" dirty="0">
                <a:hlinkClick r:id="rId5"/>
              </a:rPr>
              <a:t>http://www.sport-fitness-advisor.com/flexibilitytraining.html</a:t>
            </a:r>
            <a:endParaRPr lang="en-US"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pPr>
            <a:r>
              <a:rPr lang="en-US" dirty="0">
                <a:solidFill>
                  <a:srgbClr val="660066"/>
                </a:solidFill>
                <a:latin typeface="Tahoma" pitchFamily="34" charset="0"/>
                <a:cs typeface="Times New Roman" pitchFamily="18" charset="0"/>
              </a:rPr>
              <a:t>	</a:t>
            </a:r>
          </a:p>
          <a:p>
            <a:pPr marL="742950" lvl="1" indent="-285750">
              <a:lnSpc>
                <a:spcPct val="95000"/>
              </a:lnSpc>
              <a:spcBef>
                <a:spcPct val="20000"/>
              </a:spcBef>
              <a:buClr>
                <a:srgbClr val="00FF00"/>
              </a:buClr>
              <a:buSzPct val="65000"/>
            </a:pPr>
            <a:endParaRPr lang="en-US"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pPr>
            <a:endParaRPr lang="en-US" sz="8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buFont typeface="Arial" charset="0"/>
              <a:buChar char="•"/>
            </a:pPr>
            <a:endParaRPr lang="en-US" sz="800" i="1" dirty="0">
              <a:solidFill>
                <a:srgbClr val="660066"/>
              </a:solidFill>
              <a:latin typeface="Tahoma" pitchFamily="34" charset="0"/>
              <a:cs typeface="Times New Roman" pitchFamily="18" charset="0"/>
            </a:endParaRPr>
          </a:p>
        </p:txBody>
      </p:sp>
      <p:sp>
        <p:nvSpPr>
          <p:cNvPr id="113684" name="Rectangle 26"/>
          <p:cNvSpPr>
            <a:spLocks noChangeArrowheads="1"/>
          </p:cNvSpPr>
          <p:nvPr/>
        </p:nvSpPr>
        <p:spPr bwMode="auto">
          <a:xfrm>
            <a:off x="2782888" y="3573463"/>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dirty="0">
              <a:solidFill>
                <a:srgbClr val="660066"/>
              </a:solidFill>
              <a:latin typeface="Tahoma" pitchFamily="34" charset="0"/>
              <a:cs typeface="Times New Roman" pitchFamily="18" charset="0"/>
            </a:endParaRPr>
          </a:p>
        </p:txBody>
      </p:sp>
      <p:sp>
        <p:nvSpPr>
          <p:cNvPr id="113685" name="Text Box 43">
            <a:hlinkClick r:id="rId3" action="ppaction://hlinksldjump" tooltip="'Click' to go to this Critical Question"/>
          </p:cNvPr>
          <p:cNvSpPr txBox="1">
            <a:spLocks noChangeArrowheads="1"/>
          </p:cNvSpPr>
          <p:nvPr/>
        </p:nvSpPr>
        <p:spPr bwMode="auto">
          <a:xfrm>
            <a:off x="1524000" y="3351214"/>
            <a:ext cx="1219200" cy="369887"/>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1. Statistical Analysis</a:t>
            </a:r>
          </a:p>
        </p:txBody>
      </p:sp>
      <p:sp>
        <p:nvSpPr>
          <p:cNvPr id="113686" name="Text Box 44"/>
          <p:cNvSpPr txBox="1">
            <a:spLocks noChangeArrowheads="1"/>
          </p:cNvSpPr>
          <p:nvPr/>
        </p:nvSpPr>
        <p:spPr bwMode="auto">
          <a:xfrm>
            <a:off x="1524000" y="3960813"/>
            <a:ext cx="1219200" cy="1200150"/>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2. Components of fitness</a:t>
            </a:r>
          </a:p>
          <a:p>
            <a:pPr>
              <a:spcBef>
                <a:spcPct val="50000"/>
              </a:spcBef>
            </a:pPr>
            <a:endParaRPr lang="en-AU" sz="900" b="1" dirty="0">
              <a:solidFill>
                <a:srgbClr val="660066"/>
              </a:solidFill>
              <a:latin typeface="Tahoma" pitchFamily="34" charset="0"/>
            </a:endParaRPr>
          </a:p>
          <a:p>
            <a:pPr>
              <a:spcBef>
                <a:spcPct val="50000"/>
              </a:spcBef>
            </a:pPr>
            <a:r>
              <a:rPr lang="en-AU" sz="900" b="1" dirty="0">
                <a:solidFill>
                  <a:srgbClr val="660066"/>
                </a:solidFill>
                <a:latin typeface="Tahoma" pitchFamily="34" charset="0"/>
              </a:rPr>
              <a:t>3. Principles of training programme design</a:t>
            </a:r>
          </a:p>
        </p:txBody>
      </p:sp>
    </p:spTree>
    <p:extLst>
      <p:ext uri="{BB962C8B-B14F-4D97-AF65-F5344CB8AC3E}">
        <p14:creationId xmlns:p14="http://schemas.microsoft.com/office/powerpoint/2010/main" val="219762868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Text Box 2"/>
          <p:cNvSpPr txBox="1">
            <a:spLocks noChangeArrowheads="1"/>
          </p:cNvSpPr>
          <p:nvPr/>
        </p:nvSpPr>
        <p:spPr bwMode="auto">
          <a:xfrm>
            <a:off x="152400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dirty="0">
              <a:solidFill>
                <a:schemeClr val="accent2"/>
              </a:solidFill>
              <a:latin typeface="Tahoma" pitchFamily="34" charset="0"/>
            </a:endParaRPr>
          </a:p>
          <a:p>
            <a:pPr>
              <a:lnSpc>
                <a:spcPct val="75000"/>
              </a:lnSpc>
              <a:spcBef>
                <a:spcPct val="50000"/>
              </a:spcBef>
            </a:pPr>
            <a:r>
              <a:rPr lang="en-AU" sz="1100" b="1" dirty="0">
                <a:solidFill>
                  <a:srgbClr val="00FF00"/>
                </a:solidFill>
                <a:latin typeface="Tahoma" pitchFamily="34" charset="0"/>
              </a:rPr>
              <a:t>IB</a:t>
            </a:r>
          </a:p>
          <a:p>
            <a:pPr>
              <a:lnSpc>
                <a:spcPct val="75000"/>
              </a:lnSpc>
              <a:spcBef>
                <a:spcPct val="50000"/>
              </a:spcBef>
            </a:pPr>
            <a:r>
              <a:rPr lang="en-AU" sz="1100" b="1" dirty="0">
                <a:solidFill>
                  <a:srgbClr val="00FF00"/>
                </a:solidFill>
                <a:latin typeface="Tahoma" pitchFamily="34" charset="0"/>
              </a:rPr>
              <a:t>Sports, exercise and health science</a:t>
            </a:r>
          </a:p>
          <a:p>
            <a:pPr>
              <a:lnSpc>
                <a:spcPct val="75000"/>
              </a:lnSpc>
              <a:spcBef>
                <a:spcPct val="50000"/>
              </a:spcBef>
            </a:pPr>
            <a:endParaRPr lang="en-AU" sz="600" b="1" dirty="0">
              <a:solidFill>
                <a:srgbClr val="00FF00"/>
              </a:solidFill>
              <a:latin typeface="Tahoma" pitchFamily="34" charset="0"/>
            </a:endParaRPr>
          </a:p>
          <a:p>
            <a:pPr>
              <a:lnSpc>
                <a:spcPct val="75000"/>
              </a:lnSpc>
              <a:spcBef>
                <a:spcPct val="50000"/>
              </a:spcBef>
            </a:pPr>
            <a:endParaRPr lang="en-AU" sz="800" b="1" dirty="0">
              <a:solidFill>
                <a:schemeClr val="accent2"/>
              </a:solidFill>
              <a:latin typeface="Tahoma" pitchFamily="34" charset="0"/>
            </a:endParaRPr>
          </a:p>
        </p:txBody>
      </p:sp>
      <p:sp>
        <p:nvSpPr>
          <p:cNvPr id="113667" name="Line 3"/>
          <p:cNvSpPr>
            <a:spLocks noChangeShapeType="1"/>
          </p:cNvSpPr>
          <p:nvPr/>
        </p:nvSpPr>
        <p:spPr bwMode="auto">
          <a:xfrm>
            <a:off x="2743200" y="0"/>
            <a:ext cx="0" cy="6858000"/>
          </a:xfrm>
          <a:prstGeom prst="line">
            <a:avLst/>
          </a:prstGeom>
          <a:noFill/>
          <a:ln w="3175">
            <a:solidFill>
              <a:srgbClr val="FF00FF"/>
            </a:solidFill>
            <a:round/>
            <a:headEnd/>
            <a:tailEnd/>
          </a:ln>
        </p:spPr>
        <p:txBody>
          <a:bodyPr/>
          <a:lstStyle/>
          <a:p>
            <a:endParaRPr lang="en-US" dirty="0"/>
          </a:p>
        </p:txBody>
      </p:sp>
      <p:sp>
        <p:nvSpPr>
          <p:cNvPr id="113668" name="Line 4"/>
          <p:cNvSpPr>
            <a:spLocks noChangeShapeType="1"/>
          </p:cNvSpPr>
          <p:nvPr/>
        </p:nvSpPr>
        <p:spPr bwMode="auto">
          <a:xfrm>
            <a:off x="1600200" y="1447800"/>
            <a:ext cx="990600" cy="0"/>
          </a:xfrm>
          <a:prstGeom prst="line">
            <a:avLst/>
          </a:prstGeom>
          <a:noFill/>
          <a:ln w="25400">
            <a:solidFill>
              <a:srgbClr val="FF00FF"/>
            </a:solidFill>
            <a:round/>
            <a:headEnd/>
            <a:tailEnd/>
          </a:ln>
        </p:spPr>
        <p:txBody>
          <a:bodyPr/>
          <a:lstStyle/>
          <a:p>
            <a:endParaRPr lang="en-US" dirty="0"/>
          </a:p>
        </p:txBody>
      </p:sp>
      <p:sp>
        <p:nvSpPr>
          <p:cNvPr id="113669" name="Line 5"/>
          <p:cNvSpPr>
            <a:spLocks noChangeShapeType="1"/>
          </p:cNvSpPr>
          <p:nvPr/>
        </p:nvSpPr>
        <p:spPr bwMode="auto">
          <a:xfrm>
            <a:off x="1600200" y="2362200"/>
            <a:ext cx="990600" cy="0"/>
          </a:xfrm>
          <a:prstGeom prst="line">
            <a:avLst/>
          </a:prstGeom>
          <a:noFill/>
          <a:ln w="25400">
            <a:solidFill>
              <a:srgbClr val="FF00FF"/>
            </a:solidFill>
            <a:round/>
            <a:headEnd/>
            <a:tailEnd/>
          </a:ln>
        </p:spPr>
        <p:txBody>
          <a:bodyPr/>
          <a:lstStyle/>
          <a:p>
            <a:endParaRPr lang="en-US" dirty="0"/>
          </a:p>
        </p:txBody>
      </p:sp>
      <p:sp>
        <p:nvSpPr>
          <p:cNvPr id="113670" name="Text Box 6"/>
          <p:cNvSpPr txBox="1">
            <a:spLocks noChangeArrowheads="1"/>
          </p:cNvSpPr>
          <p:nvPr/>
        </p:nvSpPr>
        <p:spPr bwMode="auto">
          <a:xfrm>
            <a:off x="1524000" y="2727326"/>
            <a:ext cx="1219200" cy="244475"/>
          </a:xfrm>
          <a:prstGeom prst="rect">
            <a:avLst/>
          </a:prstGeom>
          <a:noFill/>
          <a:ln w="3175">
            <a:noFill/>
            <a:miter lim="800000"/>
            <a:headEnd/>
            <a:tailEnd/>
          </a:ln>
        </p:spPr>
        <p:txBody>
          <a:bodyPr>
            <a:spAutoFit/>
          </a:bodyPr>
          <a:lstStyle/>
          <a:p>
            <a:pPr>
              <a:spcBef>
                <a:spcPct val="50000"/>
              </a:spcBef>
            </a:pPr>
            <a:r>
              <a:rPr lang="en-AU" sz="1000" b="1" dirty="0">
                <a:solidFill>
                  <a:srgbClr val="660066"/>
                </a:solidFill>
                <a:latin typeface="Tahoma" pitchFamily="34" charset="0"/>
              </a:rPr>
              <a:t>Sub-topics</a:t>
            </a:r>
          </a:p>
        </p:txBody>
      </p:sp>
      <p:sp>
        <p:nvSpPr>
          <p:cNvPr id="113671" name="Line 8"/>
          <p:cNvSpPr>
            <a:spLocks noChangeShapeType="1"/>
          </p:cNvSpPr>
          <p:nvPr/>
        </p:nvSpPr>
        <p:spPr bwMode="auto">
          <a:xfrm>
            <a:off x="1600200" y="2667000"/>
            <a:ext cx="990600" cy="0"/>
          </a:xfrm>
          <a:prstGeom prst="line">
            <a:avLst/>
          </a:prstGeom>
          <a:noFill/>
          <a:ln w="25400">
            <a:solidFill>
              <a:srgbClr val="FF00FF"/>
            </a:solidFill>
            <a:round/>
            <a:headEnd/>
            <a:tailEnd/>
          </a:ln>
        </p:spPr>
        <p:txBody>
          <a:bodyPr/>
          <a:lstStyle/>
          <a:p>
            <a:endParaRPr lang="en-US" dirty="0"/>
          </a:p>
        </p:txBody>
      </p:sp>
      <p:sp>
        <p:nvSpPr>
          <p:cNvPr id="113672" name="Line 9"/>
          <p:cNvSpPr>
            <a:spLocks noChangeShapeType="1"/>
          </p:cNvSpPr>
          <p:nvPr/>
        </p:nvSpPr>
        <p:spPr bwMode="auto">
          <a:xfrm>
            <a:off x="1600200" y="3200400"/>
            <a:ext cx="990600" cy="0"/>
          </a:xfrm>
          <a:prstGeom prst="line">
            <a:avLst/>
          </a:prstGeom>
          <a:noFill/>
          <a:ln w="25400">
            <a:solidFill>
              <a:srgbClr val="FF00FF"/>
            </a:solidFill>
            <a:round/>
            <a:headEnd/>
            <a:tailEnd/>
          </a:ln>
        </p:spPr>
        <p:txBody>
          <a:bodyPr/>
          <a:lstStyle/>
          <a:p>
            <a:endParaRPr lang="en-US" dirty="0"/>
          </a:p>
        </p:txBody>
      </p:sp>
      <p:sp>
        <p:nvSpPr>
          <p:cNvPr id="113673" name="Line 12"/>
          <p:cNvSpPr>
            <a:spLocks noChangeShapeType="1"/>
          </p:cNvSpPr>
          <p:nvPr/>
        </p:nvSpPr>
        <p:spPr bwMode="auto">
          <a:xfrm flipV="1">
            <a:off x="1524000" y="1295400"/>
            <a:ext cx="9144000" cy="0"/>
          </a:xfrm>
          <a:prstGeom prst="line">
            <a:avLst/>
          </a:prstGeom>
          <a:noFill/>
          <a:ln w="3175">
            <a:solidFill>
              <a:srgbClr val="FF00FF"/>
            </a:solidFill>
            <a:round/>
            <a:headEnd/>
            <a:tailEnd/>
          </a:ln>
        </p:spPr>
        <p:txBody>
          <a:bodyPr/>
          <a:lstStyle/>
          <a:p>
            <a:endParaRPr lang="en-US" dirty="0"/>
          </a:p>
        </p:txBody>
      </p:sp>
      <p:sp>
        <p:nvSpPr>
          <p:cNvPr id="113674" name="Line 13"/>
          <p:cNvSpPr>
            <a:spLocks noChangeShapeType="1"/>
          </p:cNvSpPr>
          <p:nvPr/>
        </p:nvSpPr>
        <p:spPr bwMode="auto">
          <a:xfrm>
            <a:off x="1600200" y="1143000"/>
            <a:ext cx="990600" cy="0"/>
          </a:xfrm>
          <a:prstGeom prst="line">
            <a:avLst/>
          </a:prstGeom>
          <a:noFill/>
          <a:ln w="25400">
            <a:solidFill>
              <a:srgbClr val="FF00FF"/>
            </a:solidFill>
            <a:round/>
            <a:headEnd/>
            <a:tailEnd/>
          </a:ln>
        </p:spPr>
        <p:txBody>
          <a:bodyPr/>
          <a:lstStyle/>
          <a:p>
            <a:endParaRPr lang="en-US" dirty="0"/>
          </a:p>
        </p:txBody>
      </p:sp>
      <p:sp>
        <p:nvSpPr>
          <p:cNvPr id="113675" name="Line 14"/>
          <p:cNvSpPr>
            <a:spLocks noChangeShapeType="1"/>
          </p:cNvSpPr>
          <p:nvPr/>
        </p:nvSpPr>
        <p:spPr bwMode="auto">
          <a:xfrm>
            <a:off x="1600200" y="152400"/>
            <a:ext cx="990600" cy="0"/>
          </a:xfrm>
          <a:prstGeom prst="line">
            <a:avLst/>
          </a:prstGeom>
          <a:noFill/>
          <a:ln w="25400">
            <a:solidFill>
              <a:srgbClr val="FF00FF"/>
            </a:solidFill>
            <a:round/>
            <a:headEnd/>
            <a:tailEnd/>
          </a:ln>
        </p:spPr>
        <p:txBody>
          <a:bodyPr/>
          <a:lstStyle/>
          <a:p>
            <a:endParaRPr lang="en-US" dirty="0"/>
          </a:p>
        </p:txBody>
      </p:sp>
      <p:sp>
        <p:nvSpPr>
          <p:cNvPr id="113676" name="Text Box 15"/>
          <p:cNvSpPr txBox="1">
            <a:spLocks noChangeArrowheads="1"/>
          </p:cNvSpPr>
          <p:nvPr/>
        </p:nvSpPr>
        <p:spPr bwMode="auto">
          <a:xfrm>
            <a:off x="2743200" y="395289"/>
            <a:ext cx="7772400" cy="954087"/>
          </a:xfrm>
          <a:prstGeom prst="rect">
            <a:avLst/>
          </a:prstGeom>
          <a:noFill/>
          <a:ln w="9525">
            <a:noFill/>
            <a:miter lim="800000"/>
            <a:headEnd/>
            <a:tailEnd/>
          </a:ln>
        </p:spPr>
        <p:txBody>
          <a:bodyPr>
            <a:spAutoFit/>
          </a:bodyPr>
          <a:lstStyle/>
          <a:p>
            <a:pPr algn="r">
              <a:spcBef>
                <a:spcPct val="50000"/>
              </a:spcBef>
            </a:pPr>
            <a:r>
              <a:rPr lang="en-AU" sz="2800" b="1" dirty="0">
                <a:solidFill>
                  <a:srgbClr val="660066"/>
                </a:solidFill>
                <a:latin typeface="Tahoma" pitchFamily="34" charset="0"/>
              </a:rPr>
              <a:t>Measurement &amp; evaluation of human performance</a:t>
            </a:r>
          </a:p>
        </p:txBody>
      </p:sp>
      <p:sp>
        <p:nvSpPr>
          <p:cNvPr id="113677" name="Text Box 16"/>
          <p:cNvSpPr txBox="1">
            <a:spLocks noChangeArrowheads="1"/>
          </p:cNvSpPr>
          <p:nvPr/>
        </p:nvSpPr>
        <p:spPr bwMode="auto">
          <a:xfrm>
            <a:off x="3048000" y="1341438"/>
            <a:ext cx="7467600" cy="1066800"/>
          </a:xfrm>
          <a:prstGeom prst="rect">
            <a:avLst/>
          </a:prstGeom>
          <a:noFill/>
          <a:ln w="9525">
            <a:noFill/>
            <a:miter lim="800000"/>
            <a:headEnd/>
            <a:tailEnd/>
          </a:ln>
        </p:spPr>
        <p:txBody>
          <a:bodyPr>
            <a:spAutoFit/>
          </a:bodyPr>
          <a:lstStyle/>
          <a:p>
            <a:pPr>
              <a:spcBef>
                <a:spcPct val="50000"/>
              </a:spcBef>
            </a:pPr>
            <a:r>
              <a:rPr lang="en-AU" sz="3200" dirty="0" smtClean="0">
                <a:solidFill>
                  <a:srgbClr val="660066"/>
                </a:solidFill>
                <a:latin typeface="Tahoma" pitchFamily="34" charset="0"/>
              </a:rPr>
              <a:t>6.4.1 </a:t>
            </a:r>
            <a:r>
              <a:rPr lang="en-AU" sz="3200" dirty="0">
                <a:solidFill>
                  <a:srgbClr val="660066"/>
                </a:solidFill>
                <a:latin typeface="Tahoma" pitchFamily="34" charset="0"/>
              </a:rPr>
              <a:t>Describe the essential elements of a general training programme</a:t>
            </a:r>
          </a:p>
        </p:txBody>
      </p:sp>
      <p:sp>
        <p:nvSpPr>
          <p:cNvPr id="113678" name="Line 17"/>
          <p:cNvSpPr>
            <a:spLocks noChangeShapeType="1"/>
          </p:cNvSpPr>
          <p:nvPr/>
        </p:nvSpPr>
        <p:spPr bwMode="auto">
          <a:xfrm>
            <a:off x="1524000" y="2514600"/>
            <a:ext cx="5181600" cy="0"/>
          </a:xfrm>
          <a:prstGeom prst="line">
            <a:avLst/>
          </a:prstGeom>
          <a:noFill/>
          <a:ln w="3175">
            <a:solidFill>
              <a:srgbClr val="FF00FF"/>
            </a:solidFill>
            <a:round/>
            <a:headEnd/>
            <a:tailEnd/>
          </a:ln>
        </p:spPr>
        <p:txBody>
          <a:bodyPr/>
          <a:lstStyle/>
          <a:p>
            <a:endParaRPr lang="en-US" dirty="0"/>
          </a:p>
        </p:txBody>
      </p:sp>
      <p:sp>
        <p:nvSpPr>
          <p:cNvPr id="113679" name="Rectangle 18"/>
          <p:cNvSpPr>
            <a:spLocks noChangeArrowheads="1"/>
          </p:cNvSpPr>
          <p:nvPr/>
        </p:nvSpPr>
        <p:spPr bwMode="auto">
          <a:xfrm>
            <a:off x="4943475" y="1870075"/>
            <a:ext cx="9144000" cy="369332"/>
          </a:xfrm>
          <a:prstGeom prst="rect">
            <a:avLst/>
          </a:prstGeom>
          <a:noFill/>
          <a:ln w="9525">
            <a:noFill/>
            <a:miter lim="800000"/>
            <a:headEnd/>
            <a:tailEnd/>
          </a:ln>
        </p:spPr>
        <p:txBody>
          <a:bodyPr>
            <a:spAutoFit/>
          </a:bodyPr>
          <a:lstStyle/>
          <a:p>
            <a:endParaRPr lang="en-US" dirty="0"/>
          </a:p>
        </p:txBody>
      </p:sp>
      <p:sp>
        <p:nvSpPr>
          <p:cNvPr id="113680" name="Text Box 19">
            <a:hlinkClick r:id="rId3" action="ppaction://hlinksldjump" tooltip="'Click' here"/>
          </p:cNvPr>
          <p:cNvSpPr txBox="1">
            <a:spLocks noChangeArrowheads="1"/>
          </p:cNvSpPr>
          <p:nvPr/>
        </p:nvSpPr>
        <p:spPr bwMode="auto">
          <a:xfrm>
            <a:off x="1524000" y="1295401"/>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Topic 6</a:t>
            </a:r>
          </a:p>
          <a:p>
            <a:pPr>
              <a:lnSpc>
                <a:spcPct val="72000"/>
              </a:lnSpc>
              <a:spcBef>
                <a:spcPct val="50000"/>
              </a:spcBef>
            </a:pPr>
            <a:r>
              <a:rPr lang="en-AU" sz="1100" b="1" dirty="0">
                <a:solidFill>
                  <a:srgbClr val="660066"/>
                </a:solidFill>
                <a:latin typeface="Tahoma" pitchFamily="34" charset="0"/>
              </a:rPr>
              <a:t>Measurement</a:t>
            </a:r>
          </a:p>
          <a:p>
            <a:pPr>
              <a:lnSpc>
                <a:spcPct val="72000"/>
              </a:lnSpc>
              <a:spcBef>
                <a:spcPct val="50000"/>
              </a:spcBef>
            </a:pP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113681" name="Line 20"/>
          <p:cNvSpPr>
            <a:spLocks noChangeShapeType="1"/>
          </p:cNvSpPr>
          <p:nvPr/>
        </p:nvSpPr>
        <p:spPr bwMode="auto">
          <a:xfrm>
            <a:off x="1600200" y="2362200"/>
            <a:ext cx="990600" cy="0"/>
          </a:xfrm>
          <a:prstGeom prst="line">
            <a:avLst/>
          </a:prstGeom>
          <a:noFill/>
          <a:ln w="25400">
            <a:solidFill>
              <a:srgbClr val="FF00FF"/>
            </a:solidFill>
            <a:round/>
            <a:headEnd/>
            <a:tailEnd/>
          </a:ln>
        </p:spPr>
        <p:txBody>
          <a:bodyPr/>
          <a:lstStyle/>
          <a:p>
            <a:endParaRPr lang="en-US" dirty="0"/>
          </a:p>
        </p:txBody>
      </p:sp>
      <p:sp>
        <p:nvSpPr>
          <p:cNvPr id="113682" name="Line 21"/>
          <p:cNvSpPr>
            <a:spLocks noChangeShapeType="1"/>
          </p:cNvSpPr>
          <p:nvPr/>
        </p:nvSpPr>
        <p:spPr bwMode="auto">
          <a:xfrm>
            <a:off x="1600200" y="1447800"/>
            <a:ext cx="990600" cy="0"/>
          </a:xfrm>
          <a:prstGeom prst="line">
            <a:avLst/>
          </a:prstGeom>
          <a:noFill/>
          <a:ln w="25400">
            <a:solidFill>
              <a:srgbClr val="FF00FF"/>
            </a:solidFill>
            <a:round/>
            <a:headEnd/>
            <a:tailEnd/>
          </a:ln>
        </p:spPr>
        <p:txBody>
          <a:bodyPr/>
          <a:lstStyle/>
          <a:p>
            <a:endParaRPr lang="en-US" dirty="0"/>
          </a:p>
        </p:txBody>
      </p:sp>
      <p:sp>
        <p:nvSpPr>
          <p:cNvPr id="113683" name="Rectangle 24">
            <a:hlinkClick r:id="rId4" action="ppaction://hlinksldjump" tooltip="Click here to go to this dot point"/>
          </p:cNvPr>
          <p:cNvSpPr>
            <a:spLocks noChangeArrowheads="1"/>
          </p:cNvSpPr>
          <p:nvPr/>
        </p:nvSpPr>
        <p:spPr bwMode="auto">
          <a:xfrm>
            <a:off x="2809875" y="2571750"/>
            <a:ext cx="7239000" cy="46038"/>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Tx/>
              <a:buChar char="•"/>
            </a:pPr>
            <a:r>
              <a:rPr lang="en-US" dirty="0">
                <a:solidFill>
                  <a:srgbClr val="660066"/>
                </a:solidFill>
                <a:latin typeface="Tahoma" pitchFamily="34" charset="0"/>
                <a:cs typeface="Times New Roman" pitchFamily="18" charset="0"/>
              </a:rPr>
              <a:t>Endurance </a:t>
            </a:r>
            <a:r>
              <a:rPr lang="en-US" dirty="0">
                <a:solidFill>
                  <a:srgbClr val="660066"/>
                </a:solidFill>
                <a:latin typeface="Tahoma" pitchFamily="34" charset="0"/>
                <a:cs typeface="Times New Roman" pitchFamily="18" charset="0"/>
              </a:rPr>
              <a:t>Training</a:t>
            </a:r>
          </a:p>
          <a:p>
            <a:pPr marL="742950" lvl="1" indent="-285750">
              <a:lnSpc>
                <a:spcPct val="95000"/>
              </a:lnSpc>
              <a:spcBef>
                <a:spcPct val="20000"/>
              </a:spcBef>
              <a:buClr>
                <a:srgbClr val="00FF00"/>
              </a:buClr>
              <a:buSzPct val="65000"/>
              <a:buFont typeface="Arial" pitchFamily="34" charset="0"/>
              <a:buChar char="•"/>
            </a:pPr>
            <a:endParaRPr lang="en-US" dirty="0">
              <a:solidFill>
                <a:srgbClr val="660066"/>
              </a:solidFill>
              <a:latin typeface="Tahoma" pitchFamily="34" charset="0"/>
              <a:cs typeface="Times New Roman" pitchFamily="18" charset="0"/>
            </a:endParaRPr>
          </a:p>
          <a:p>
            <a:pPr marL="742950" lvl="1" indent="-285750">
              <a:lnSpc>
                <a:spcPct val="95000"/>
              </a:lnSpc>
              <a:spcBef>
                <a:spcPct val="20000"/>
              </a:spcBef>
              <a:buClr>
                <a:srgbClr val="00FF00"/>
              </a:buClr>
              <a:buSzPct val="65000"/>
              <a:buFont typeface="Arial" pitchFamily="34" charset="0"/>
              <a:buChar char="•"/>
            </a:pPr>
            <a:r>
              <a:rPr lang="en-US" dirty="0">
                <a:solidFill>
                  <a:srgbClr val="660066"/>
                </a:solidFill>
                <a:latin typeface="Tahoma" pitchFamily="34" charset="0"/>
                <a:cs typeface="Times New Roman" pitchFamily="18" charset="0"/>
              </a:rPr>
              <a:t>Continuous Training</a:t>
            </a:r>
          </a:p>
          <a:p>
            <a:pPr marL="742950" lvl="1" indent="-285750">
              <a:lnSpc>
                <a:spcPct val="95000"/>
              </a:lnSpc>
              <a:spcBef>
                <a:spcPct val="20000"/>
              </a:spcBef>
              <a:buClr>
                <a:srgbClr val="00FF00"/>
              </a:buClr>
              <a:buSzPct val="65000"/>
            </a:pPr>
            <a:r>
              <a:rPr lang="en-US" dirty="0">
                <a:solidFill>
                  <a:srgbClr val="660066"/>
                </a:solidFill>
                <a:latin typeface="Tahoma" pitchFamily="34" charset="0"/>
                <a:cs typeface="Times New Roman" pitchFamily="18" charset="0"/>
              </a:rPr>
              <a:t>	Is also called “steady-state” training and involves an individual maintaining a steady pace for a long period of time. To be effective it needs to be done over 20 minutes and within the aerobic training zone (70-85% Max HR). It is useful for developing a strong base of aerobic fitness.</a:t>
            </a:r>
          </a:p>
          <a:p>
            <a:pPr marL="742950" lvl="1" indent="-285750" algn="r">
              <a:lnSpc>
                <a:spcPct val="95000"/>
              </a:lnSpc>
              <a:spcBef>
                <a:spcPct val="20000"/>
              </a:spcBef>
              <a:buClr>
                <a:srgbClr val="00FF00"/>
              </a:buClr>
              <a:buSzPct val="65000"/>
            </a:pPr>
            <a:endParaRPr lang="en-US" sz="800" dirty="0">
              <a:solidFill>
                <a:srgbClr val="660066"/>
              </a:solidFill>
              <a:latin typeface="Tahoma" pitchFamily="34" charset="0"/>
              <a:cs typeface="Times New Roman" pitchFamily="18" charset="0"/>
            </a:endParaRPr>
          </a:p>
          <a:p>
            <a:pPr marL="742950" lvl="1" indent="-285750" algn="r">
              <a:lnSpc>
                <a:spcPct val="95000"/>
              </a:lnSpc>
              <a:spcBef>
                <a:spcPct val="20000"/>
              </a:spcBef>
              <a:buClr>
                <a:srgbClr val="00FF00"/>
              </a:buClr>
              <a:buSzPct val="65000"/>
            </a:pPr>
            <a:r>
              <a:rPr lang="en-US" sz="800" dirty="0">
                <a:solidFill>
                  <a:srgbClr val="660066"/>
                </a:solidFill>
                <a:latin typeface="Tahoma" pitchFamily="34" charset="0"/>
                <a:cs typeface="Times New Roman" pitchFamily="18" charset="0"/>
              </a:rPr>
              <a:t>Stafford-Brown et.al 2007</a:t>
            </a:r>
            <a:endParaRPr lang="en-US" sz="800" dirty="0">
              <a:solidFill>
                <a:srgbClr val="660066"/>
              </a:solidFill>
              <a:latin typeface="Tahoma" pitchFamily="34" charset="0"/>
              <a:cs typeface="Times New Roman" pitchFamily="18" charset="0"/>
            </a:endParaRPr>
          </a:p>
          <a:p>
            <a:pPr marL="742950" lvl="1" indent="-285750">
              <a:lnSpc>
                <a:spcPct val="95000"/>
              </a:lnSpc>
              <a:spcBef>
                <a:spcPct val="20000"/>
              </a:spcBef>
              <a:buClr>
                <a:srgbClr val="00FF00"/>
              </a:buClr>
              <a:buSzPct val="65000"/>
            </a:pPr>
            <a:r>
              <a:rPr lang="en-US" dirty="0">
                <a:solidFill>
                  <a:srgbClr val="660066"/>
                </a:solidFill>
                <a:latin typeface="Tahoma" pitchFamily="34" charset="0"/>
                <a:cs typeface="Times New Roman" pitchFamily="18" charset="0"/>
              </a:rPr>
              <a:t>	</a:t>
            </a:r>
          </a:p>
          <a:p>
            <a:pPr marL="342900" indent="-342900">
              <a:lnSpc>
                <a:spcPct val="95000"/>
              </a:lnSpc>
              <a:spcBef>
                <a:spcPct val="20000"/>
              </a:spcBef>
              <a:buClr>
                <a:srgbClr val="00FF00"/>
              </a:buClr>
              <a:buSzPct val="65000"/>
            </a:pPr>
            <a:r>
              <a:rPr lang="en-US" dirty="0">
                <a:solidFill>
                  <a:srgbClr val="660066"/>
                </a:solidFill>
                <a:latin typeface="Tahoma" pitchFamily="34" charset="0"/>
                <a:cs typeface="Times New Roman" pitchFamily="18" charset="0"/>
              </a:rPr>
              <a:t>	</a:t>
            </a:r>
          </a:p>
          <a:p>
            <a:pPr marL="742950" lvl="1" indent="-285750">
              <a:lnSpc>
                <a:spcPct val="95000"/>
              </a:lnSpc>
              <a:spcBef>
                <a:spcPct val="20000"/>
              </a:spcBef>
              <a:buClr>
                <a:srgbClr val="00FF00"/>
              </a:buClr>
              <a:buSzPct val="65000"/>
            </a:pPr>
            <a:endParaRPr lang="en-US"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pPr>
            <a:endParaRPr lang="en-US" sz="8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buFont typeface="Arial" charset="0"/>
              <a:buChar char="•"/>
            </a:pPr>
            <a:endParaRPr lang="en-US" sz="800" i="1" dirty="0">
              <a:solidFill>
                <a:srgbClr val="660066"/>
              </a:solidFill>
              <a:latin typeface="Tahoma" pitchFamily="34" charset="0"/>
              <a:cs typeface="Times New Roman" pitchFamily="18" charset="0"/>
            </a:endParaRPr>
          </a:p>
        </p:txBody>
      </p:sp>
      <p:sp>
        <p:nvSpPr>
          <p:cNvPr id="113684" name="Rectangle 26"/>
          <p:cNvSpPr>
            <a:spLocks noChangeArrowheads="1"/>
          </p:cNvSpPr>
          <p:nvPr/>
        </p:nvSpPr>
        <p:spPr bwMode="auto">
          <a:xfrm>
            <a:off x="2782888" y="3573463"/>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dirty="0">
              <a:solidFill>
                <a:srgbClr val="660066"/>
              </a:solidFill>
              <a:latin typeface="Tahoma" pitchFamily="34" charset="0"/>
              <a:cs typeface="Times New Roman" pitchFamily="18" charset="0"/>
            </a:endParaRPr>
          </a:p>
        </p:txBody>
      </p:sp>
      <p:sp>
        <p:nvSpPr>
          <p:cNvPr id="113685" name="Text Box 43">
            <a:hlinkClick r:id="rId3" action="ppaction://hlinksldjump" tooltip="'Click' to go to this Critical Question"/>
          </p:cNvPr>
          <p:cNvSpPr txBox="1">
            <a:spLocks noChangeArrowheads="1"/>
          </p:cNvSpPr>
          <p:nvPr/>
        </p:nvSpPr>
        <p:spPr bwMode="auto">
          <a:xfrm>
            <a:off x="1524000" y="3351214"/>
            <a:ext cx="1219200" cy="369887"/>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1. Statistical Analysis</a:t>
            </a:r>
          </a:p>
        </p:txBody>
      </p:sp>
      <p:sp>
        <p:nvSpPr>
          <p:cNvPr id="113686" name="Text Box 44"/>
          <p:cNvSpPr txBox="1">
            <a:spLocks noChangeArrowheads="1"/>
          </p:cNvSpPr>
          <p:nvPr/>
        </p:nvSpPr>
        <p:spPr bwMode="auto">
          <a:xfrm>
            <a:off x="1524000" y="3960813"/>
            <a:ext cx="1219200" cy="1200150"/>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2. Components of fitness</a:t>
            </a:r>
          </a:p>
          <a:p>
            <a:pPr>
              <a:spcBef>
                <a:spcPct val="50000"/>
              </a:spcBef>
            </a:pPr>
            <a:endParaRPr lang="en-AU" sz="900" b="1" dirty="0">
              <a:solidFill>
                <a:srgbClr val="660066"/>
              </a:solidFill>
              <a:latin typeface="Tahoma" pitchFamily="34" charset="0"/>
            </a:endParaRPr>
          </a:p>
          <a:p>
            <a:pPr>
              <a:spcBef>
                <a:spcPct val="50000"/>
              </a:spcBef>
            </a:pPr>
            <a:r>
              <a:rPr lang="en-AU" sz="900" b="1" dirty="0">
                <a:solidFill>
                  <a:srgbClr val="660066"/>
                </a:solidFill>
                <a:latin typeface="Tahoma" pitchFamily="34" charset="0"/>
              </a:rPr>
              <a:t>3. Principles of training programme design</a:t>
            </a:r>
          </a:p>
        </p:txBody>
      </p:sp>
    </p:spTree>
    <p:extLst>
      <p:ext uri="{BB962C8B-B14F-4D97-AF65-F5344CB8AC3E}">
        <p14:creationId xmlns:p14="http://schemas.microsoft.com/office/powerpoint/2010/main" val="34310677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Text Box 2"/>
          <p:cNvSpPr txBox="1">
            <a:spLocks noChangeArrowheads="1"/>
          </p:cNvSpPr>
          <p:nvPr/>
        </p:nvSpPr>
        <p:spPr bwMode="auto">
          <a:xfrm>
            <a:off x="152400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dirty="0">
              <a:solidFill>
                <a:schemeClr val="accent2"/>
              </a:solidFill>
              <a:latin typeface="Tahoma" pitchFamily="34" charset="0"/>
            </a:endParaRPr>
          </a:p>
          <a:p>
            <a:pPr>
              <a:lnSpc>
                <a:spcPct val="75000"/>
              </a:lnSpc>
              <a:spcBef>
                <a:spcPct val="50000"/>
              </a:spcBef>
            </a:pPr>
            <a:r>
              <a:rPr lang="en-AU" sz="1100" b="1" dirty="0">
                <a:solidFill>
                  <a:srgbClr val="00FF00"/>
                </a:solidFill>
                <a:latin typeface="Tahoma" pitchFamily="34" charset="0"/>
              </a:rPr>
              <a:t>IB</a:t>
            </a:r>
          </a:p>
          <a:p>
            <a:pPr>
              <a:lnSpc>
                <a:spcPct val="75000"/>
              </a:lnSpc>
              <a:spcBef>
                <a:spcPct val="50000"/>
              </a:spcBef>
            </a:pPr>
            <a:r>
              <a:rPr lang="en-AU" sz="1100" b="1" dirty="0">
                <a:solidFill>
                  <a:srgbClr val="00FF00"/>
                </a:solidFill>
                <a:latin typeface="Tahoma" pitchFamily="34" charset="0"/>
              </a:rPr>
              <a:t>Sports, exercise and health science</a:t>
            </a:r>
          </a:p>
          <a:p>
            <a:pPr>
              <a:lnSpc>
                <a:spcPct val="75000"/>
              </a:lnSpc>
              <a:spcBef>
                <a:spcPct val="50000"/>
              </a:spcBef>
            </a:pPr>
            <a:endParaRPr lang="en-AU" sz="600" b="1" dirty="0">
              <a:solidFill>
                <a:srgbClr val="00FF00"/>
              </a:solidFill>
              <a:latin typeface="Tahoma" pitchFamily="34" charset="0"/>
            </a:endParaRPr>
          </a:p>
          <a:p>
            <a:pPr>
              <a:lnSpc>
                <a:spcPct val="75000"/>
              </a:lnSpc>
              <a:spcBef>
                <a:spcPct val="50000"/>
              </a:spcBef>
            </a:pPr>
            <a:endParaRPr lang="en-AU" sz="800" b="1" dirty="0">
              <a:solidFill>
                <a:schemeClr val="accent2"/>
              </a:solidFill>
              <a:latin typeface="Tahoma" pitchFamily="34" charset="0"/>
            </a:endParaRPr>
          </a:p>
        </p:txBody>
      </p:sp>
      <p:sp>
        <p:nvSpPr>
          <p:cNvPr id="113667" name="Line 3"/>
          <p:cNvSpPr>
            <a:spLocks noChangeShapeType="1"/>
          </p:cNvSpPr>
          <p:nvPr/>
        </p:nvSpPr>
        <p:spPr bwMode="auto">
          <a:xfrm>
            <a:off x="2743200" y="0"/>
            <a:ext cx="0" cy="6858000"/>
          </a:xfrm>
          <a:prstGeom prst="line">
            <a:avLst/>
          </a:prstGeom>
          <a:noFill/>
          <a:ln w="3175">
            <a:solidFill>
              <a:srgbClr val="FF00FF"/>
            </a:solidFill>
            <a:round/>
            <a:headEnd/>
            <a:tailEnd/>
          </a:ln>
        </p:spPr>
        <p:txBody>
          <a:bodyPr/>
          <a:lstStyle/>
          <a:p>
            <a:endParaRPr lang="en-US" dirty="0"/>
          </a:p>
        </p:txBody>
      </p:sp>
      <p:sp>
        <p:nvSpPr>
          <p:cNvPr id="113668" name="Line 4"/>
          <p:cNvSpPr>
            <a:spLocks noChangeShapeType="1"/>
          </p:cNvSpPr>
          <p:nvPr/>
        </p:nvSpPr>
        <p:spPr bwMode="auto">
          <a:xfrm>
            <a:off x="1600200" y="1447800"/>
            <a:ext cx="990600" cy="0"/>
          </a:xfrm>
          <a:prstGeom prst="line">
            <a:avLst/>
          </a:prstGeom>
          <a:noFill/>
          <a:ln w="25400">
            <a:solidFill>
              <a:srgbClr val="FF00FF"/>
            </a:solidFill>
            <a:round/>
            <a:headEnd/>
            <a:tailEnd/>
          </a:ln>
        </p:spPr>
        <p:txBody>
          <a:bodyPr/>
          <a:lstStyle/>
          <a:p>
            <a:endParaRPr lang="en-US" dirty="0"/>
          </a:p>
        </p:txBody>
      </p:sp>
      <p:sp>
        <p:nvSpPr>
          <p:cNvPr id="113669" name="Line 5"/>
          <p:cNvSpPr>
            <a:spLocks noChangeShapeType="1"/>
          </p:cNvSpPr>
          <p:nvPr/>
        </p:nvSpPr>
        <p:spPr bwMode="auto">
          <a:xfrm>
            <a:off x="1600200" y="2362200"/>
            <a:ext cx="990600" cy="0"/>
          </a:xfrm>
          <a:prstGeom prst="line">
            <a:avLst/>
          </a:prstGeom>
          <a:noFill/>
          <a:ln w="25400">
            <a:solidFill>
              <a:srgbClr val="FF00FF"/>
            </a:solidFill>
            <a:round/>
            <a:headEnd/>
            <a:tailEnd/>
          </a:ln>
        </p:spPr>
        <p:txBody>
          <a:bodyPr/>
          <a:lstStyle/>
          <a:p>
            <a:endParaRPr lang="en-US" dirty="0"/>
          </a:p>
        </p:txBody>
      </p:sp>
      <p:sp>
        <p:nvSpPr>
          <p:cNvPr id="113670" name="Text Box 6"/>
          <p:cNvSpPr txBox="1">
            <a:spLocks noChangeArrowheads="1"/>
          </p:cNvSpPr>
          <p:nvPr/>
        </p:nvSpPr>
        <p:spPr bwMode="auto">
          <a:xfrm>
            <a:off x="1524000" y="2727326"/>
            <a:ext cx="1219200" cy="244475"/>
          </a:xfrm>
          <a:prstGeom prst="rect">
            <a:avLst/>
          </a:prstGeom>
          <a:noFill/>
          <a:ln w="3175">
            <a:noFill/>
            <a:miter lim="800000"/>
            <a:headEnd/>
            <a:tailEnd/>
          </a:ln>
        </p:spPr>
        <p:txBody>
          <a:bodyPr>
            <a:spAutoFit/>
          </a:bodyPr>
          <a:lstStyle/>
          <a:p>
            <a:pPr>
              <a:spcBef>
                <a:spcPct val="50000"/>
              </a:spcBef>
            </a:pPr>
            <a:r>
              <a:rPr lang="en-AU" sz="1000" b="1" dirty="0">
                <a:solidFill>
                  <a:srgbClr val="660066"/>
                </a:solidFill>
                <a:latin typeface="Tahoma" pitchFamily="34" charset="0"/>
              </a:rPr>
              <a:t>Sub-topics</a:t>
            </a:r>
          </a:p>
        </p:txBody>
      </p:sp>
      <p:sp>
        <p:nvSpPr>
          <p:cNvPr id="113671" name="Line 8"/>
          <p:cNvSpPr>
            <a:spLocks noChangeShapeType="1"/>
          </p:cNvSpPr>
          <p:nvPr/>
        </p:nvSpPr>
        <p:spPr bwMode="auto">
          <a:xfrm>
            <a:off x="1600200" y="2667000"/>
            <a:ext cx="990600" cy="0"/>
          </a:xfrm>
          <a:prstGeom prst="line">
            <a:avLst/>
          </a:prstGeom>
          <a:noFill/>
          <a:ln w="25400">
            <a:solidFill>
              <a:srgbClr val="FF00FF"/>
            </a:solidFill>
            <a:round/>
            <a:headEnd/>
            <a:tailEnd/>
          </a:ln>
        </p:spPr>
        <p:txBody>
          <a:bodyPr/>
          <a:lstStyle/>
          <a:p>
            <a:endParaRPr lang="en-US" dirty="0"/>
          </a:p>
        </p:txBody>
      </p:sp>
      <p:sp>
        <p:nvSpPr>
          <p:cNvPr id="113672" name="Line 9"/>
          <p:cNvSpPr>
            <a:spLocks noChangeShapeType="1"/>
          </p:cNvSpPr>
          <p:nvPr/>
        </p:nvSpPr>
        <p:spPr bwMode="auto">
          <a:xfrm>
            <a:off x="1600200" y="3200400"/>
            <a:ext cx="990600" cy="0"/>
          </a:xfrm>
          <a:prstGeom prst="line">
            <a:avLst/>
          </a:prstGeom>
          <a:noFill/>
          <a:ln w="25400">
            <a:solidFill>
              <a:srgbClr val="FF00FF"/>
            </a:solidFill>
            <a:round/>
            <a:headEnd/>
            <a:tailEnd/>
          </a:ln>
        </p:spPr>
        <p:txBody>
          <a:bodyPr/>
          <a:lstStyle/>
          <a:p>
            <a:endParaRPr lang="en-US" dirty="0"/>
          </a:p>
        </p:txBody>
      </p:sp>
      <p:sp>
        <p:nvSpPr>
          <p:cNvPr id="113673" name="Line 12"/>
          <p:cNvSpPr>
            <a:spLocks noChangeShapeType="1"/>
          </p:cNvSpPr>
          <p:nvPr/>
        </p:nvSpPr>
        <p:spPr bwMode="auto">
          <a:xfrm flipV="1">
            <a:off x="1524000" y="1295400"/>
            <a:ext cx="9144000" cy="0"/>
          </a:xfrm>
          <a:prstGeom prst="line">
            <a:avLst/>
          </a:prstGeom>
          <a:noFill/>
          <a:ln w="3175">
            <a:solidFill>
              <a:srgbClr val="FF00FF"/>
            </a:solidFill>
            <a:round/>
            <a:headEnd/>
            <a:tailEnd/>
          </a:ln>
        </p:spPr>
        <p:txBody>
          <a:bodyPr/>
          <a:lstStyle/>
          <a:p>
            <a:endParaRPr lang="en-US" dirty="0"/>
          </a:p>
        </p:txBody>
      </p:sp>
      <p:sp>
        <p:nvSpPr>
          <p:cNvPr id="113674" name="Line 13"/>
          <p:cNvSpPr>
            <a:spLocks noChangeShapeType="1"/>
          </p:cNvSpPr>
          <p:nvPr/>
        </p:nvSpPr>
        <p:spPr bwMode="auto">
          <a:xfrm>
            <a:off x="1600200" y="1143000"/>
            <a:ext cx="990600" cy="0"/>
          </a:xfrm>
          <a:prstGeom prst="line">
            <a:avLst/>
          </a:prstGeom>
          <a:noFill/>
          <a:ln w="25400">
            <a:solidFill>
              <a:srgbClr val="FF00FF"/>
            </a:solidFill>
            <a:round/>
            <a:headEnd/>
            <a:tailEnd/>
          </a:ln>
        </p:spPr>
        <p:txBody>
          <a:bodyPr/>
          <a:lstStyle/>
          <a:p>
            <a:endParaRPr lang="en-US" dirty="0"/>
          </a:p>
        </p:txBody>
      </p:sp>
      <p:sp>
        <p:nvSpPr>
          <p:cNvPr id="113675" name="Line 14"/>
          <p:cNvSpPr>
            <a:spLocks noChangeShapeType="1"/>
          </p:cNvSpPr>
          <p:nvPr/>
        </p:nvSpPr>
        <p:spPr bwMode="auto">
          <a:xfrm>
            <a:off x="1600200" y="152400"/>
            <a:ext cx="990600" cy="0"/>
          </a:xfrm>
          <a:prstGeom prst="line">
            <a:avLst/>
          </a:prstGeom>
          <a:noFill/>
          <a:ln w="25400">
            <a:solidFill>
              <a:srgbClr val="FF00FF"/>
            </a:solidFill>
            <a:round/>
            <a:headEnd/>
            <a:tailEnd/>
          </a:ln>
        </p:spPr>
        <p:txBody>
          <a:bodyPr/>
          <a:lstStyle/>
          <a:p>
            <a:endParaRPr lang="en-US" dirty="0"/>
          </a:p>
        </p:txBody>
      </p:sp>
      <p:sp>
        <p:nvSpPr>
          <p:cNvPr id="113676" name="Text Box 15"/>
          <p:cNvSpPr txBox="1">
            <a:spLocks noChangeArrowheads="1"/>
          </p:cNvSpPr>
          <p:nvPr/>
        </p:nvSpPr>
        <p:spPr bwMode="auto">
          <a:xfrm>
            <a:off x="2743200" y="395289"/>
            <a:ext cx="7772400" cy="954087"/>
          </a:xfrm>
          <a:prstGeom prst="rect">
            <a:avLst/>
          </a:prstGeom>
          <a:noFill/>
          <a:ln w="9525">
            <a:noFill/>
            <a:miter lim="800000"/>
            <a:headEnd/>
            <a:tailEnd/>
          </a:ln>
        </p:spPr>
        <p:txBody>
          <a:bodyPr>
            <a:spAutoFit/>
          </a:bodyPr>
          <a:lstStyle/>
          <a:p>
            <a:pPr algn="r">
              <a:spcBef>
                <a:spcPct val="50000"/>
              </a:spcBef>
            </a:pPr>
            <a:r>
              <a:rPr lang="en-AU" sz="2800" b="1" dirty="0">
                <a:solidFill>
                  <a:srgbClr val="660066"/>
                </a:solidFill>
                <a:latin typeface="Tahoma" pitchFamily="34" charset="0"/>
              </a:rPr>
              <a:t>Measurement &amp; evaluation of human performance</a:t>
            </a:r>
          </a:p>
        </p:txBody>
      </p:sp>
      <p:sp>
        <p:nvSpPr>
          <p:cNvPr id="113677" name="Text Box 16"/>
          <p:cNvSpPr txBox="1">
            <a:spLocks noChangeArrowheads="1"/>
          </p:cNvSpPr>
          <p:nvPr/>
        </p:nvSpPr>
        <p:spPr bwMode="auto">
          <a:xfrm>
            <a:off x="3048000" y="1341438"/>
            <a:ext cx="7467600" cy="1066800"/>
          </a:xfrm>
          <a:prstGeom prst="rect">
            <a:avLst/>
          </a:prstGeom>
          <a:noFill/>
          <a:ln w="9525">
            <a:noFill/>
            <a:miter lim="800000"/>
            <a:headEnd/>
            <a:tailEnd/>
          </a:ln>
        </p:spPr>
        <p:txBody>
          <a:bodyPr>
            <a:spAutoFit/>
          </a:bodyPr>
          <a:lstStyle/>
          <a:p>
            <a:pPr>
              <a:spcBef>
                <a:spcPct val="50000"/>
              </a:spcBef>
            </a:pPr>
            <a:r>
              <a:rPr lang="en-AU" sz="3200" dirty="0" smtClean="0">
                <a:solidFill>
                  <a:srgbClr val="660066"/>
                </a:solidFill>
                <a:latin typeface="Tahoma" pitchFamily="34" charset="0"/>
              </a:rPr>
              <a:t>6.4.1 </a:t>
            </a:r>
            <a:r>
              <a:rPr lang="en-AU" sz="3200" dirty="0">
                <a:solidFill>
                  <a:srgbClr val="660066"/>
                </a:solidFill>
                <a:latin typeface="Tahoma" pitchFamily="34" charset="0"/>
              </a:rPr>
              <a:t>Describe the essential elements of a general training programme</a:t>
            </a:r>
          </a:p>
        </p:txBody>
      </p:sp>
      <p:sp>
        <p:nvSpPr>
          <p:cNvPr id="113678" name="Line 17"/>
          <p:cNvSpPr>
            <a:spLocks noChangeShapeType="1"/>
          </p:cNvSpPr>
          <p:nvPr/>
        </p:nvSpPr>
        <p:spPr bwMode="auto">
          <a:xfrm>
            <a:off x="1524000" y="2514600"/>
            <a:ext cx="5181600" cy="0"/>
          </a:xfrm>
          <a:prstGeom prst="line">
            <a:avLst/>
          </a:prstGeom>
          <a:noFill/>
          <a:ln w="3175">
            <a:solidFill>
              <a:srgbClr val="FF00FF"/>
            </a:solidFill>
            <a:round/>
            <a:headEnd/>
            <a:tailEnd/>
          </a:ln>
        </p:spPr>
        <p:txBody>
          <a:bodyPr/>
          <a:lstStyle/>
          <a:p>
            <a:endParaRPr lang="en-US" dirty="0"/>
          </a:p>
        </p:txBody>
      </p:sp>
      <p:sp>
        <p:nvSpPr>
          <p:cNvPr id="113679" name="Rectangle 18"/>
          <p:cNvSpPr>
            <a:spLocks noChangeArrowheads="1"/>
          </p:cNvSpPr>
          <p:nvPr/>
        </p:nvSpPr>
        <p:spPr bwMode="auto">
          <a:xfrm>
            <a:off x="4943475" y="1870075"/>
            <a:ext cx="9144000" cy="369332"/>
          </a:xfrm>
          <a:prstGeom prst="rect">
            <a:avLst/>
          </a:prstGeom>
          <a:noFill/>
          <a:ln w="9525">
            <a:noFill/>
            <a:miter lim="800000"/>
            <a:headEnd/>
            <a:tailEnd/>
          </a:ln>
        </p:spPr>
        <p:txBody>
          <a:bodyPr>
            <a:spAutoFit/>
          </a:bodyPr>
          <a:lstStyle/>
          <a:p>
            <a:endParaRPr lang="en-US" dirty="0"/>
          </a:p>
        </p:txBody>
      </p:sp>
      <p:sp>
        <p:nvSpPr>
          <p:cNvPr id="113680" name="Text Box 19">
            <a:hlinkClick r:id="rId3" action="ppaction://hlinksldjump" tooltip="'Click' here"/>
          </p:cNvPr>
          <p:cNvSpPr txBox="1">
            <a:spLocks noChangeArrowheads="1"/>
          </p:cNvSpPr>
          <p:nvPr/>
        </p:nvSpPr>
        <p:spPr bwMode="auto">
          <a:xfrm>
            <a:off x="1524000" y="1295401"/>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Topic 6</a:t>
            </a:r>
          </a:p>
          <a:p>
            <a:pPr>
              <a:lnSpc>
                <a:spcPct val="72000"/>
              </a:lnSpc>
              <a:spcBef>
                <a:spcPct val="50000"/>
              </a:spcBef>
            </a:pPr>
            <a:r>
              <a:rPr lang="en-AU" sz="1100" b="1" dirty="0">
                <a:solidFill>
                  <a:srgbClr val="660066"/>
                </a:solidFill>
                <a:latin typeface="Tahoma" pitchFamily="34" charset="0"/>
              </a:rPr>
              <a:t>Measurement</a:t>
            </a:r>
          </a:p>
          <a:p>
            <a:pPr>
              <a:lnSpc>
                <a:spcPct val="72000"/>
              </a:lnSpc>
              <a:spcBef>
                <a:spcPct val="50000"/>
              </a:spcBef>
            </a:pP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113681" name="Line 20"/>
          <p:cNvSpPr>
            <a:spLocks noChangeShapeType="1"/>
          </p:cNvSpPr>
          <p:nvPr/>
        </p:nvSpPr>
        <p:spPr bwMode="auto">
          <a:xfrm>
            <a:off x="1600200" y="2362200"/>
            <a:ext cx="990600" cy="0"/>
          </a:xfrm>
          <a:prstGeom prst="line">
            <a:avLst/>
          </a:prstGeom>
          <a:noFill/>
          <a:ln w="25400">
            <a:solidFill>
              <a:srgbClr val="FF00FF"/>
            </a:solidFill>
            <a:round/>
            <a:headEnd/>
            <a:tailEnd/>
          </a:ln>
        </p:spPr>
        <p:txBody>
          <a:bodyPr/>
          <a:lstStyle/>
          <a:p>
            <a:endParaRPr lang="en-US" dirty="0"/>
          </a:p>
        </p:txBody>
      </p:sp>
      <p:sp>
        <p:nvSpPr>
          <p:cNvPr id="113682" name="Line 21"/>
          <p:cNvSpPr>
            <a:spLocks noChangeShapeType="1"/>
          </p:cNvSpPr>
          <p:nvPr/>
        </p:nvSpPr>
        <p:spPr bwMode="auto">
          <a:xfrm>
            <a:off x="1600200" y="1447800"/>
            <a:ext cx="990600" cy="0"/>
          </a:xfrm>
          <a:prstGeom prst="line">
            <a:avLst/>
          </a:prstGeom>
          <a:noFill/>
          <a:ln w="25400">
            <a:solidFill>
              <a:srgbClr val="FF00FF"/>
            </a:solidFill>
            <a:round/>
            <a:headEnd/>
            <a:tailEnd/>
          </a:ln>
        </p:spPr>
        <p:txBody>
          <a:bodyPr/>
          <a:lstStyle/>
          <a:p>
            <a:endParaRPr lang="en-US" dirty="0"/>
          </a:p>
        </p:txBody>
      </p:sp>
      <p:sp>
        <p:nvSpPr>
          <p:cNvPr id="113683" name="Rectangle 24">
            <a:hlinkClick r:id="rId4" action="ppaction://hlinksldjump" tooltip="Click here to go to this dot point"/>
          </p:cNvPr>
          <p:cNvSpPr>
            <a:spLocks noChangeArrowheads="1"/>
          </p:cNvSpPr>
          <p:nvPr/>
        </p:nvSpPr>
        <p:spPr bwMode="auto">
          <a:xfrm>
            <a:off x="2809875" y="2571750"/>
            <a:ext cx="7239000" cy="46038"/>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Tx/>
              <a:buChar char="•"/>
            </a:pPr>
            <a:r>
              <a:rPr lang="en-US" dirty="0">
                <a:solidFill>
                  <a:srgbClr val="660066"/>
                </a:solidFill>
                <a:latin typeface="Tahoma" pitchFamily="34" charset="0"/>
                <a:cs typeface="Times New Roman" pitchFamily="18" charset="0"/>
              </a:rPr>
              <a:t>Endurance </a:t>
            </a:r>
            <a:r>
              <a:rPr lang="en-US" dirty="0">
                <a:solidFill>
                  <a:srgbClr val="660066"/>
                </a:solidFill>
                <a:latin typeface="Tahoma" pitchFamily="34" charset="0"/>
                <a:cs typeface="Times New Roman" pitchFamily="18" charset="0"/>
              </a:rPr>
              <a:t>Training</a:t>
            </a:r>
          </a:p>
          <a:p>
            <a:pPr marL="742950" lvl="1" indent="-285750">
              <a:lnSpc>
                <a:spcPct val="95000"/>
              </a:lnSpc>
              <a:spcBef>
                <a:spcPct val="20000"/>
              </a:spcBef>
              <a:buClr>
                <a:srgbClr val="00FF00"/>
              </a:buClr>
              <a:buSzPct val="65000"/>
              <a:buFont typeface="Arial" pitchFamily="34" charset="0"/>
              <a:buChar char="•"/>
            </a:pPr>
            <a:endParaRPr lang="en-US" dirty="0">
              <a:solidFill>
                <a:srgbClr val="660066"/>
              </a:solidFill>
              <a:latin typeface="Tahoma" pitchFamily="34" charset="0"/>
              <a:cs typeface="Times New Roman" pitchFamily="18" charset="0"/>
            </a:endParaRPr>
          </a:p>
          <a:p>
            <a:pPr marL="742950" lvl="1" indent="-285750">
              <a:lnSpc>
                <a:spcPct val="95000"/>
              </a:lnSpc>
              <a:spcBef>
                <a:spcPct val="20000"/>
              </a:spcBef>
              <a:buClr>
                <a:srgbClr val="00FF00"/>
              </a:buClr>
              <a:buSzPct val="65000"/>
              <a:buFont typeface="Arial" pitchFamily="34" charset="0"/>
              <a:buChar char="•"/>
            </a:pPr>
            <a:r>
              <a:rPr lang="en-US" dirty="0">
                <a:solidFill>
                  <a:srgbClr val="660066"/>
                </a:solidFill>
                <a:latin typeface="Tahoma" pitchFamily="34" charset="0"/>
                <a:cs typeface="Times New Roman" pitchFamily="18" charset="0"/>
              </a:rPr>
              <a:t>Continuous Training</a:t>
            </a:r>
          </a:p>
          <a:p>
            <a:pPr marL="742950" lvl="1" indent="-285750">
              <a:lnSpc>
                <a:spcPct val="95000"/>
              </a:lnSpc>
              <a:spcBef>
                <a:spcPct val="20000"/>
              </a:spcBef>
              <a:buClr>
                <a:srgbClr val="00FF00"/>
              </a:buClr>
              <a:buSzPct val="65000"/>
            </a:pPr>
            <a:r>
              <a:rPr lang="en-US" dirty="0">
                <a:solidFill>
                  <a:srgbClr val="660066"/>
                </a:solidFill>
                <a:latin typeface="Tahoma" pitchFamily="34" charset="0"/>
                <a:cs typeface="Times New Roman" pitchFamily="18" charset="0"/>
              </a:rPr>
              <a:t>	The FITT Principle can be useful in designing endurance programmes:</a:t>
            </a:r>
          </a:p>
          <a:p>
            <a:pPr marL="742950" lvl="1" indent="-285750">
              <a:lnSpc>
                <a:spcPct val="95000"/>
              </a:lnSpc>
              <a:spcBef>
                <a:spcPct val="20000"/>
              </a:spcBef>
              <a:buClr>
                <a:srgbClr val="00FF00"/>
              </a:buClr>
              <a:buSzPct val="65000"/>
            </a:pPr>
            <a:endParaRPr lang="en-US" dirty="0">
              <a:solidFill>
                <a:srgbClr val="660066"/>
              </a:solidFill>
              <a:latin typeface="Tahoma" pitchFamily="34" charset="0"/>
              <a:cs typeface="Times New Roman" pitchFamily="18" charset="0"/>
            </a:endParaRPr>
          </a:p>
          <a:p>
            <a:pPr marL="742950" lvl="1" indent="-285750">
              <a:lnSpc>
                <a:spcPct val="95000"/>
              </a:lnSpc>
              <a:spcBef>
                <a:spcPct val="20000"/>
              </a:spcBef>
              <a:buClr>
                <a:srgbClr val="00FF00"/>
              </a:buClr>
              <a:buSzPct val="65000"/>
            </a:pPr>
            <a:r>
              <a:rPr lang="en-US" dirty="0">
                <a:solidFill>
                  <a:srgbClr val="660066"/>
                </a:solidFill>
                <a:latin typeface="Tahoma" pitchFamily="34" charset="0"/>
                <a:cs typeface="Times New Roman" pitchFamily="18" charset="0"/>
              </a:rPr>
              <a:t>		F = Frequency (3-4 times/week)</a:t>
            </a:r>
          </a:p>
          <a:p>
            <a:pPr marL="742950" lvl="1" indent="-285750">
              <a:lnSpc>
                <a:spcPct val="95000"/>
              </a:lnSpc>
              <a:spcBef>
                <a:spcPct val="20000"/>
              </a:spcBef>
              <a:buClr>
                <a:srgbClr val="00FF00"/>
              </a:buClr>
              <a:buSzPct val="65000"/>
            </a:pPr>
            <a:r>
              <a:rPr lang="en-US" dirty="0">
                <a:solidFill>
                  <a:srgbClr val="660066"/>
                </a:solidFill>
                <a:latin typeface="Tahoma" pitchFamily="34" charset="0"/>
                <a:cs typeface="Times New Roman" pitchFamily="18" charset="0"/>
              </a:rPr>
              <a:t>		I = Intensity (70-85% MHR)</a:t>
            </a:r>
          </a:p>
          <a:p>
            <a:pPr marL="742950" lvl="1" indent="-285750">
              <a:lnSpc>
                <a:spcPct val="95000"/>
              </a:lnSpc>
              <a:spcBef>
                <a:spcPct val="20000"/>
              </a:spcBef>
              <a:buClr>
                <a:srgbClr val="00FF00"/>
              </a:buClr>
              <a:buSzPct val="65000"/>
            </a:pPr>
            <a:r>
              <a:rPr lang="en-US" dirty="0">
                <a:solidFill>
                  <a:srgbClr val="660066"/>
                </a:solidFill>
                <a:latin typeface="Tahoma" pitchFamily="34" charset="0"/>
                <a:cs typeface="Times New Roman" pitchFamily="18" charset="0"/>
              </a:rPr>
              <a:t>		T = Time (20-40 minutes)</a:t>
            </a:r>
          </a:p>
          <a:p>
            <a:pPr marL="742950" lvl="1" indent="-285750">
              <a:lnSpc>
                <a:spcPct val="95000"/>
              </a:lnSpc>
              <a:spcBef>
                <a:spcPct val="20000"/>
              </a:spcBef>
              <a:buClr>
                <a:srgbClr val="00FF00"/>
              </a:buClr>
              <a:buSzPct val="65000"/>
            </a:pPr>
            <a:r>
              <a:rPr lang="en-US" dirty="0">
                <a:solidFill>
                  <a:srgbClr val="660066"/>
                </a:solidFill>
                <a:latin typeface="Tahoma" pitchFamily="34" charset="0"/>
                <a:cs typeface="Times New Roman" pitchFamily="18" charset="0"/>
              </a:rPr>
              <a:t>		T = Type (Continuous)</a:t>
            </a:r>
          </a:p>
          <a:p>
            <a:pPr marL="742950" lvl="1" indent="-285750" algn="r">
              <a:lnSpc>
                <a:spcPct val="95000"/>
              </a:lnSpc>
              <a:spcBef>
                <a:spcPct val="20000"/>
              </a:spcBef>
              <a:buClr>
                <a:srgbClr val="00FF00"/>
              </a:buClr>
              <a:buSzPct val="65000"/>
            </a:pPr>
            <a:endParaRPr lang="en-US" sz="800" dirty="0">
              <a:solidFill>
                <a:srgbClr val="660066"/>
              </a:solidFill>
              <a:latin typeface="Tahoma" pitchFamily="34" charset="0"/>
              <a:cs typeface="Times New Roman" pitchFamily="18" charset="0"/>
            </a:endParaRPr>
          </a:p>
          <a:p>
            <a:pPr marL="742950" lvl="1" indent="-285750">
              <a:lnSpc>
                <a:spcPct val="95000"/>
              </a:lnSpc>
              <a:spcBef>
                <a:spcPct val="20000"/>
              </a:spcBef>
              <a:buClr>
                <a:srgbClr val="00FF00"/>
              </a:buClr>
              <a:buSzPct val="65000"/>
            </a:pPr>
            <a:r>
              <a:rPr lang="en-US" dirty="0">
                <a:solidFill>
                  <a:srgbClr val="660066"/>
                </a:solidFill>
                <a:latin typeface="Tahoma" pitchFamily="34" charset="0"/>
                <a:cs typeface="Times New Roman" pitchFamily="18" charset="0"/>
              </a:rPr>
              <a:t>	</a:t>
            </a:r>
          </a:p>
          <a:p>
            <a:pPr marL="342900" indent="-342900">
              <a:lnSpc>
                <a:spcPct val="95000"/>
              </a:lnSpc>
              <a:spcBef>
                <a:spcPct val="20000"/>
              </a:spcBef>
              <a:buClr>
                <a:srgbClr val="00FF00"/>
              </a:buClr>
              <a:buSzPct val="65000"/>
            </a:pPr>
            <a:r>
              <a:rPr lang="en-US" dirty="0">
                <a:solidFill>
                  <a:srgbClr val="660066"/>
                </a:solidFill>
                <a:latin typeface="Tahoma" pitchFamily="34" charset="0"/>
                <a:cs typeface="Times New Roman" pitchFamily="18" charset="0"/>
              </a:rPr>
              <a:t>	</a:t>
            </a:r>
          </a:p>
          <a:p>
            <a:pPr marL="742950" lvl="1" indent="-285750">
              <a:lnSpc>
                <a:spcPct val="95000"/>
              </a:lnSpc>
              <a:spcBef>
                <a:spcPct val="20000"/>
              </a:spcBef>
              <a:buClr>
                <a:srgbClr val="00FF00"/>
              </a:buClr>
              <a:buSzPct val="65000"/>
            </a:pPr>
            <a:endParaRPr lang="en-US"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pPr>
            <a:endParaRPr lang="en-US" sz="8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buFont typeface="Arial" charset="0"/>
              <a:buChar char="•"/>
            </a:pPr>
            <a:endParaRPr lang="en-US" sz="800" i="1" dirty="0">
              <a:solidFill>
                <a:srgbClr val="660066"/>
              </a:solidFill>
              <a:latin typeface="Tahoma" pitchFamily="34" charset="0"/>
              <a:cs typeface="Times New Roman" pitchFamily="18" charset="0"/>
            </a:endParaRPr>
          </a:p>
        </p:txBody>
      </p:sp>
      <p:sp>
        <p:nvSpPr>
          <p:cNvPr id="113684" name="Rectangle 26"/>
          <p:cNvSpPr>
            <a:spLocks noChangeArrowheads="1"/>
          </p:cNvSpPr>
          <p:nvPr/>
        </p:nvSpPr>
        <p:spPr bwMode="auto">
          <a:xfrm>
            <a:off x="2782888" y="3573463"/>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dirty="0">
              <a:solidFill>
                <a:srgbClr val="660066"/>
              </a:solidFill>
              <a:latin typeface="Tahoma" pitchFamily="34" charset="0"/>
              <a:cs typeface="Times New Roman" pitchFamily="18" charset="0"/>
            </a:endParaRPr>
          </a:p>
        </p:txBody>
      </p:sp>
      <p:sp>
        <p:nvSpPr>
          <p:cNvPr id="113685" name="Text Box 43">
            <a:hlinkClick r:id="rId3" action="ppaction://hlinksldjump" tooltip="'Click' to go to this Critical Question"/>
          </p:cNvPr>
          <p:cNvSpPr txBox="1">
            <a:spLocks noChangeArrowheads="1"/>
          </p:cNvSpPr>
          <p:nvPr/>
        </p:nvSpPr>
        <p:spPr bwMode="auto">
          <a:xfrm>
            <a:off x="1524000" y="3351214"/>
            <a:ext cx="1219200" cy="369887"/>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1. Statistical Analysis</a:t>
            </a:r>
          </a:p>
        </p:txBody>
      </p:sp>
      <p:sp>
        <p:nvSpPr>
          <p:cNvPr id="113686" name="Text Box 44"/>
          <p:cNvSpPr txBox="1">
            <a:spLocks noChangeArrowheads="1"/>
          </p:cNvSpPr>
          <p:nvPr/>
        </p:nvSpPr>
        <p:spPr bwMode="auto">
          <a:xfrm>
            <a:off x="1524000" y="3960813"/>
            <a:ext cx="1219200" cy="1200150"/>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2. Components of fitness</a:t>
            </a:r>
          </a:p>
          <a:p>
            <a:pPr>
              <a:spcBef>
                <a:spcPct val="50000"/>
              </a:spcBef>
            </a:pPr>
            <a:endParaRPr lang="en-AU" sz="900" b="1" dirty="0">
              <a:solidFill>
                <a:srgbClr val="660066"/>
              </a:solidFill>
              <a:latin typeface="Tahoma" pitchFamily="34" charset="0"/>
            </a:endParaRPr>
          </a:p>
          <a:p>
            <a:pPr>
              <a:spcBef>
                <a:spcPct val="50000"/>
              </a:spcBef>
            </a:pPr>
            <a:r>
              <a:rPr lang="en-AU" sz="900" b="1" dirty="0">
                <a:solidFill>
                  <a:srgbClr val="660066"/>
                </a:solidFill>
                <a:latin typeface="Tahoma" pitchFamily="34" charset="0"/>
              </a:rPr>
              <a:t>3. Principles of training programme design</a:t>
            </a:r>
          </a:p>
        </p:txBody>
      </p:sp>
    </p:spTree>
    <p:extLst>
      <p:ext uri="{BB962C8B-B14F-4D97-AF65-F5344CB8AC3E}">
        <p14:creationId xmlns:p14="http://schemas.microsoft.com/office/powerpoint/2010/main" val="119924847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Text Box 2"/>
          <p:cNvSpPr txBox="1">
            <a:spLocks noChangeArrowheads="1"/>
          </p:cNvSpPr>
          <p:nvPr/>
        </p:nvSpPr>
        <p:spPr bwMode="auto">
          <a:xfrm>
            <a:off x="152400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dirty="0">
              <a:solidFill>
                <a:schemeClr val="accent2"/>
              </a:solidFill>
              <a:latin typeface="Tahoma" pitchFamily="34" charset="0"/>
            </a:endParaRPr>
          </a:p>
          <a:p>
            <a:pPr>
              <a:lnSpc>
                <a:spcPct val="75000"/>
              </a:lnSpc>
              <a:spcBef>
                <a:spcPct val="50000"/>
              </a:spcBef>
            </a:pPr>
            <a:r>
              <a:rPr lang="en-AU" sz="1100" b="1" dirty="0">
                <a:solidFill>
                  <a:srgbClr val="00FF00"/>
                </a:solidFill>
                <a:latin typeface="Tahoma" pitchFamily="34" charset="0"/>
              </a:rPr>
              <a:t>IB</a:t>
            </a:r>
          </a:p>
          <a:p>
            <a:pPr>
              <a:lnSpc>
                <a:spcPct val="75000"/>
              </a:lnSpc>
              <a:spcBef>
                <a:spcPct val="50000"/>
              </a:spcBef>
            </a:pPr>
            <a:r>
              <a:rPr lang="en-AU" sz="1100" b="1" dirty="0">
                <a:solidFill>
                  <a:srgbClr val="00FF00"/>
                </a:solidFill>
                <a:latin typeface="Tahoma" pitchFamily="34" charset="0"/>
              </a:rPr>
              <a:t>Sports, exercise and health science</a:t>
            </a:r>
          </a:p>
          <a:p>
            <a:pPr>
              <a:lnSpc>
                <a:spcPct val="75000"/>
              </a:lnSpc>
              <a:spcBef>
                <a:spcPct val="50000"/>
              </a:spcBef>
            </a:pPr>
            <a:endParaRPr lang="en-AU" sz="600" b="1" dirty="0">
              <a:solidFill>
                <a:srgbClr val="00FF00"/>
              </a:solidFill>
              <a:latin typeface="Tahoma" pitchFamily="34" charset="0"/>
            </a:endParaRPr>
          </a:p>
          <a:p>
            <a:pPr>
              <a:lnSpc>
                <a:spcPct val="75000"/>
              </a:lnSpc>
              <a:spcBef>
                <a:spcPct val="50000"/>
              </a:spcBef>
            </a:pPr>
            <a:endParaRPr lang="en-AU" sz="800" b="1" dirty="0">
              <a:solidFill>
                <a:schemeClr val="accent2"/>
              </a:solidFill>
              <a:latin typeface="Tahoma" pitchFamily="34" charset="0"/>
            </a:endParaRPr>
          </a:p>
        </p:txBody>
      </p:sp>
      <p:sp>
        <p:nvSpPr>
          <p:cNvPr id="113667" name="Line 3"/>
          <p:cNvSpPr>
            <a:spLocks noChangeShapeType="1"/>
          </p:cNvSpPr>
          <p:nvPr/>
        </p:nvSpPr>
        <p:spPr bwMode="auto">
          <a:xfrm>
            <a:off x="2743200" y="0"/>
            <a:ext cx="0" cy="6858000"/>
          </a:xfrm>
          <a:prstGeom prst="line">
            <a:avLst/>
          </a:prstGeom>
          <a:noFill/>
          <a:ln w="3175">
            <a:solidFill>
              <a:srgbClr val="FF00FF"/>
            </a:solidFill>
            <a:round/>
            <a:headEnd/>
            <a:tailEnd/>
          </a:ln>
        </p:spPr>
        <p:txBody>
          <a:bodyPr/>
          <a:lstStyle/>
          <a:p>
            <a:endParaRPr lang="en-US" dirty="0"/>
          </a:p>
        </p:txBody>
      </p:sp>
      <p:sp>
        <p:nvSpPr>
          <p:cNvPr id="113668" name="Line 4"/>
          <p:cNvSpPr>
            <a:spLocks noChangeShapeType="1"/>
          </p:cNvSpPr>
          <p:nvPr/>
        </p:nvSpPr>
        <p:spPr bwMode="auto">
          <a:xfrm>
            <a:off x="1600200" y="1447800"/>
            <a:ext cx="990600" cy="0"/>
          </a:xfrm>
          <a:prstGeom prst="line">
            <a:avLst/>
          </a:prstGeom>
          <a:noFill/>
          <a:ln w="25400">
            <a:solidFill>
              <a:srgbClr val="FF00FF"/>
            </a:solidFill>
            <a:round/>
            <a:headEnd/>
            <a:tailEnd/>
          </a:ln>
        </p:spPr>
        <p:txBody>
          <a:bodyPr/>
          <a:lstStyle/>
          <a:p>
            <a:endParaRPr lang="en-US" dirty="0"/>
          </a:p>
        </p:txBody>
      </p:sp>
      <p:sp>
        <p:nvSpPr>
          <p:cNvPr id="113669" name="Line 5"/>
          <p:cNvSpPr>
            <a:spLocks noChangeShapeType="1"/>
          </p:cNvSpPr>
          <p:nvPr/>
        </p:nvSpPr>
        <p:spPr bwMode="auto">
          <a:xfrm>
            <a:off x="1600200" y="2362200"/>
            <a:ext cx="990600" cy="0"/>
          </a:xfrm>
          <a:prstGeom prst="line">
            <a:avLst/>
          </a:prstGeom>
          <a:noFill/>
          <a:ln w="25400">
            <a:solidFill>
              <a:srgbClr val="FF00FF"/>
            </a:solidFill>
            <a:round/>
            <a:headEnd/>
            <a:tailEnd/>
          </a:ln>
        </p:spPr>
        <p:txBody>
          <a:bodyPr/>
          <a:lstStyle/>
          <a:p>
            <a:endParaRPr lang="en-US" dirty="0"/>
          </a:p>
        </p:txBody>
      </p:sp>
      <p:sp>
        <p:nvSpPr>
          <p:cNvPr id="113670" name="Text Box 6"/>
          <p:cNvSpPr txBox="1">
            <a:spLocks noChangeArrowheads="1"/>
          </p:cNvSpPr>
          <p:nvPr/>
        </p:nvSpPr>
        <p:spPr bwMode="auto">
          <a:xfrm>
            <a:off x="1524000" y="2727326"/>
            <a:ext cx="1219200" cy="244475"/>
          </a:xfrm>
          <a:prstGeom prst="rect">
            <a:avLst/>
          </a:prstGeom>
          <a:noFill/>
          <a:ln w="3175">
            <a:noFill/>
            <a:miter lim="800000"/>
            <a:headEnd/>
            <a:tailEnd/>
          </a:ln>
        </p:spPr>
        <p:txBody>
          <a:bodyPr>
            <a:spAutoFit/>
          </a:bodyPr>
          <a:lstStyle/>
          <a:p>
            <a:pPr>
              <a:spcBef>
                <a:spcPct val="50000"/>
              </a:spcBef>
            </a:pPr>
            <a:r>
              <a:rPr lang="en-AU" sz="1000" b="1" dirty="0">
                <a:solidFill>
                  <a:srgbClr val="660066"/>
                </a:solidFill>
                <a:latin typeface="Tahoma" pitchFamily="34" charset="0"/>
              </a:rPr>
              <a:t>Sub-topics</a:t>
            </a:r>
          </a:p>
        </p:txBody>
      </p:sp>
      <p:sp>
        <p:nvSpPr>
          <p:cNvPr id="113671" name="Line 8"/>
          <p:cNvSpPr>
            <a:spLocks noChangeShapeType="1"/>
          </p:cNvSpPr>
          <p:nvPr/>
        </p:nvSpPr>
        <p:spPr bwMode="auto">
          <a:xfrm>
            <a:off x="1600200" y="2667000"/>
            <a:ext cx="990600" cy="0"/>
          </a:xfrm>
          <a:prstGeom prst="line">
            <a:avLst/>
          </a:prstGeom>
          <a:noFill/>
          <a:ln w="25400">
            <a:solidFill>
              <a:srgbClr val="FF00FF"/>
            </a:solidFill>
            <a:round/>
            <a:headEnd/>
            <a:tailEnd/>
          </a:ln>
        </p:spPr>
        <p:txBody>
          <a:bodyPr/>
          <a:lstStyle/>
          <a:p>
            <a:endParaRPr lang="en-US" dirty="0"/>
          </a:p>
        </p:txBody>
      </p:sp>
      <p:sp>
        <p:nvSpPr>
          <p:cNvPr id="113672" name="Line 9"/>
          <p:cNvSpPr>
            <a:spLocks noChangeShapeType="1"/>
          </p:cNvSpPr>
          <p:nvPr/>
        </p:nvSpPr>
        <p:spPr bwMode="auto">
          <a:xfrm>
            <a:off x="1600200" y="3200400"/>
            <a:ext cx="990600" cy="0"/>
          </a:xfrm>
          <a:prstGeom prst="line">
            <a:avLst/>
          </a:prstGeom>
          <a:noFill/>
          <a:ln w="25400">
            <a:solidFill>
              <a:srgbClr val="FF00FF"/>
            </a:solidFill>
            <a:round/>
            <a:headEnd/>
            <a:tailEnd/>
          </a:ln>
        </p:spPr>
        <p:txBody>
          <a:bodyPr/>
          <a:lstStyle/>
          <a:p>
            <a:endParaRPr lang="en-US" dirty="0"/>
          </a:p>
        </p:txBody>
      </p:sp>
      <p:sp>
        <p:nvSpPr>
          <p:cNvPr id="113673" name="Line 12"/>
          <p:cNvSpPr>
            <a:spLocks noChangeShapeType="1"/>
          </p:cNvSpPr>
          <p:nvPr/>
        </p:nvSpPr>
        <p:spPr bwMode="auto">
          <a:xfrm flipV="1">
            <a:off x="1524000" y="1295400"/>
            <a:ext cx="9144000" cy="0"/>
          </a:xfrm>
          <a:prstGeom prst="line">
            <a:avLst/>
          </a:prstGeom>
          <a:noFill/>
          <a:ln w="3175">
            <a:solidFill>
              <a:srgbClr val="FF00FF"/>
            </a:solidFill>
            <a:round/>
            <a:headEnd/>
            <a:tailEnd/>
          </a:ln>
        </p:spPr>
        <p:txBody>
          <a:bodyPr/>
          <a:lstStyle/>
          <a:p>
            <a:endParaRPr lang="en-US" dirty="0"/>
          </a:p>
        </p:txBody>
      </p:sp>
      <p:sp>
        <p:nvSpPr>
          <p:cNvPr id="113674" name="Line 13"/>
          <p:cNvSpPr>
            <a:spLocks noChangeShapeType="1"/>
          </p:cNvSpPr>
          <p:nvPr/>
        </p:nvSpPr>
        <p:spPr bwMode="auto">
          <a:xfrm>
            <a:off x="1600200" y="1143000"/>
            <a:ext cx="990600" cy="0"/>
          </a:xfrm>
          <a:prstGeom prst="line">
            <a:avLst/>
          </a:prstGeom>
          <a:noFill/>
          <a:ln w="25400">
            <a:solidFill>
              <a:srgbClr val="FF00FF"/>
            </a:solidFill>
            <a:round/>
            <a:headEnd/>
            <a:tailEnd/>
          </a:ln>
        </p:spPr>
        <p:txBody>
          <a:bodyPr/>
          <a:lstStyle/>
          <a:p>
            <a:endParaRPr lang="en-US" dirty="0"/>
          </a:p>
        </p:txBody>
      </p:sp>
      <p:sp>
        <p:nvSpPr>
          <p:cNvPr id="113675" name="Line 14"/>
          <p:cNvSpPr>
            <a:spLocks noChangeShapeType="1"/>
          </p:cNvSpPr>
          <p:nvPr/>
        </p:nvSpPr>
        <p:spPr bwMode="auto">
          <a:xfrm>
            <a:off x="1600200" y="152400"/>
            <a:ext cx="990600" cy="0"/>
          </a:xfrm>
          <a:prstGeom prst="line">
            <a:avLst/>
          </a:prstGeom>
          <a:noFill/>
          <a:ln w="25400">
            <a:solidFill>
              <a:srgbClr val="FF00FF"/>
            </a:solidFill>
            <a:round/>
            <a:headEnd/>
            <a:tailEnd/>
          </a:ln>
        </p:spPr>
        <p:txBody>
          <a:bodyPr/>
          <a:lstStyle/>
          <a:p>
            <a:endParaRPr lang="en-US" dirty="0"/>
          </a:p>
        </p:txBody>
      </p:sp>
      <p:sp>
        <p:nvSpPr>
          <p:cNvPr id="113676" name="Text Box 15"/>
          <p:cNvSpPr txBox="1">
            <a:spLocks noChangeArrowheads="1"/>
          </p:cNvSpPr>
          <p:nvPr/>
        </p:nvSpPr>
        <p:spPr bwMode="auto">
          <a:xfrm>
            <a:off x="2743200" y="395289"/>
            <a:ext cx="7772400" cy="954087"/>
          </a:xfrm>
          <a:prstGeom prst="rect">
            <a:avLst/>
          </a:prstGeom>
          <a:noFill/>
          <a:ln w="9525">
            <a:noFill/>
            <a:miter lim="800000"/>
            <a:headEnd/>
            <a:tailEnd/>
          </a:ln>
        </p:spPr>
        <p:txBody>
          <a:bodyPr>
            <a:spAutoFit/>
          </a:bodyPr>
          <a:lstStyle/>
          <a:p>
            <a:pPr algn="r">
              <a:spcBef>
                <a:spcPct val="50000"/>
              </a:spcBef>
            </a:pPr>
            <a:r>
              <a:rPr lang="en-AU" sz="2800" b="1" dirty="0">
                <a:solidFill>
                  <a:srgbClr val="660066"/>
                </a:solidFill>
                <a:latin typeface="Tahoma" pitchFamily="34" charset="0"/>
              </a:rPr>
              <a:t>Measurement &amp; evaluation of human performance</a:t>
            </a:r>
          </a:p>
        </p:txBody>
      </p:sp>
      <p:sp>
        <p:nvSpPr>
          <p:cNvPr id="113677" name="Text Box 16"/>
          <p:cNvSpPr txBox="1">
            <a:spLocks noChangeArrowheads="1"/>
          </p:cNvSpPr>
          <p:nvPr/>
        </p:nvSpPr>
        <p:spPr bwMode="auto">
          <a:xfrm>
            <a:off x="3048000" y="1341438"/>
            <a:ext cx="7467600" cy="1066800"/>
          </a:xfrm>
          <a:prstGeom prst="rect">
            <a:avLst/>
          </a:prstGeom>
          <a:noFill/>
          <a:ln w="9525">
            <a:noFill/>
            <a:miter lim="800000"/>
            <a:headEnd/>
            <a:tailEnd/>
          </a:ln>
        </p:spPr>
        <p:txBody>
          <a:bodyPr>
            <a:spAutoFit/>
          </a:bodyPr>
          <a:lstStyle/>
          <a:p>
            <a:pPr>
              <a:spcBef>
                <a:spcPct val="50000"/>
              </a:spcBef>
            </a:pPr>
            <a:r>
              <a:rPr lang="en-AU" sz="3200" dirty="0" smtClean="0">
                <a:solidFill>
                  <a:srgbClr val="660066"/>
                </a:solidFill>
                <a:latin typeface="Tahoma" pitchFamily="34" charset="0"/>
              </a:rPr>
              <a:t>6.4.1 </a:t>
            </a:r>
            <a:r>
              <a:rPr lang="en-AU" sz="3200" dirty="0">
                <a:solidFill>
                  <a:srgbClr val="660066"/>
                </a:solidFill>
                <a:latin typeface="Tahoma" pitchFamily="34" charset="0"/>
              </a:rPr>
              <a:t>Describe the essential elements of a general training programme</a:t>
            </a:r>
          </a:p>
        </p:txBody>
      </p:sp>
      <p:sp>
        <p:nvSpPr>
          <p:cNvPr id="113678" name="Line 17"/>
          <p:cNvSpPr>
            <a:spLocks noChangeShapeType="1"/>
          </p:cNvSpPr>
          <p:nvPr/>
        </p:nvSpPr>
        <p:spPr bwMode="auto">
          <a:xfrm>
            <a:off x="1524000" y="2514600"/>
            <a:ext cx="5181600" cy="0"/>
          </a:xfrm>
          <a:prstGeom prst="line">
            <a:avLst/>
          </a:prstGeom>
          <a:noFill/>
          <a:ln w="3175">
            <a:solidFill>
              <a:srgbClr val="FF00FF"/>
            </a:solidFill>
            <a:round/>
            <a:headEnd/>
            <a:tailEnd/>
          </a:ln>
        </p:spPr>
        <p:txBody>
          <a:bodyPr/>
          <a:lstStyle/>
          <a:p>
            <a:endParaRPr lang="en-US" dirty="0"/>
          </a:p>
        </p:txBody>
      </p:sp>
      <p:sp>
        <p:nvSpPr>
          <p:cNvPr id="113679" name="Rectangle 18"/>
          <p:cNvSpPr>
            <a:spLocks noChangeArrowheads="1"/>
          </p:cNvSpPr>
          <p:nvPr/>
        </p:nvSpPr>
        <p:spPr bwMode="auto">
          <a:xfrm>
            <a:off x="4943475" y="1870075"/>
            <a:ext cx="9144000" cy="369332"/>
          </a:xfrm>
          <a:prstGeom prst="rect">
            <a:avLst/>
          </a:prstGeom>
          <a:noFill/>
          <a:ln w="9525">
            <a:noFill/>
            <a:miter lim="800000"/>
            <a:headEnd/>
            <a:tailEnd/>
          </a:ln>
        </p:spPr>
        <p:txBody>
          <a:bodyPr>
            <a:spAutoFit/>
          </a:bodyPr>
          <a:lstStyle/>
          <a:p>
            <a:endParaRPr lang="en-US" dirty="0"/>
          </a:p>
        </p:txBody>
      </p:sp>
      <p:sp>
        <p:nvSpPr>
          <p:cNvPr id="113680" name="Text Box 19">
            <a:hlinkClick r:id="rId3" action="ppaction://hlinksldjump" tooltip="'Click' here"/>
          </p:cNvPr>
          <p:cNvSpPr txBox="1">
            <a:spLocks noChangeArrowheads="1"/>
          </p:cNvSpPr>
          <p:nvPr/>
        </p:nvSpPr>
        <p:spPr bwMode="auto">
          <a:xfrm>
            <a:off x="1524000" y="1295401"/>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Topic 6</a:t>
            </a:r>
          </a:p>
          <a:p>
            <a:pPr>
              <a:lnSpc>
                <a:spcPct val="72000"/>
              </a:lnSpc>
              <a:spcBef>
                <a:spcPct val="50000"/>
              </a:spcBef>
            </a:pPr>
            <a:r>
              <a:rPr lang="en-AU" sz="1100" b="1" dirty="0">
                <a:solidFill>
                  <a:srgbClr val="660066"/>
                </a:solidFill>
                <a:latin typeface="Tahoma" pitchFamily="34" charset="0"/>
              </a:rPr>
              <a:t>Measurement</a:t>
            </a:r>
          </a:p>
          <a:p>
            <a:pPr>
              <a:lnSpc>
                <a:spcPct val="72000"/>
              </a:lnSpc>
              <a:spcBef>
                <a:spcPct val="50000"/>
              </a:spcBef>
            </a:pP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113681" name="Line 20"/>
          <p:cNvSpPr>
            <a:spLocks noChangeShapeType="1"/>
          </p:cNvSpPr>
          <p:nvPr/>
        </p:nvSpPr>
        <p:spPr bwMode="auto">
          <a:xfrm>
            <a:off x="1600200" y="2362200"/>
            <a:ext cx="990600" cy="0"/>
          </a:xfrm>
          <a:prstGeom prst="line">
            <a:avLst/>
          </a:prstGeom>
          <a:noFill/>
          <a:ln w="25400">
            <a:solidFill>
              <a:srgbClr val="FF00FF"/>
            </a:solidFill>
            <a:round/>
            <a:headEnd/>
            <a:tailEnd/>
          </a:ln>
        </p:spPr>
        <p:txBody>
          <a:bodyPr/>
          <a:lstStyle/>
          <a:p>
            <a:endParaRPr lang="en-US" dirty="0"/>
          </a:p>
        </p:txBody>
      </p:sp>
      <p:sp>
        <p:nvSpPr>
          <p:cNvPr id="113682" name="Line 21"/>
          <p:cNvSpPr>
            <a:spLocks noChangeShapeType="1"/>
          </p:cNvSpPr>
          <p:nvPr/>
        </p:nvSpPr>
        <p:spPr bwMode="auto">
          <a:xfrm>
            <a:off x="1600200" y="1447800"/>
            <a:ext cx="990600" cy="0"/>
          </a:xfrm>
          <a:prstGeom prst="line">
            <a:avLst/>
          </a:prstGeom>
          <a:noFill/>
          <a:ln w="25400">
            <a:solidFill>
              <a:srgbClr val="FF00FF"/>
            </a:solidFill>
            <a:round/>
            <a:headEnd/>
            <a:tailEnd/>
          </a:ln>
        </p:spPr>
        <p:txBody>
          <a:bodyPr/>
          <a:lstStyle/>
          <a:p>
            <a:endParaRPr lang="en-US" dirty="0"/>
          </a:p>
        </p:txBody>
      </p:sp>
      <p:sp>
        <p:nvSpPr>
          <p:cNvPr id="113683" name="Rectangle 24">
            <a:hlinkClick r:id="rId4" action="ppaction://hlinksldjump" tooltip="Click here to go to this dot point"/>
          </p:cNvPr>
          <p:cNvSpPr>
            <a:spLocks noChangeArrowheads="1"/>
          </p:cNvSpPr>
          <p:nvPr/>
        </p:nvSpPr>
        <p:spPr bwMode="auto">
          <a:xfrm>
            <a:off x="2809875" y="2571750"/>
            <a:ext cx="7239000" cy="46038"/>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Tx/>
              <a:buChar char="•"/>
            </a:pPr>
            <a:r>
              <a:rPr lang="en-US" dirty="0">
                <a:solidFill>
                  <a:srgbClr val="660066"/>
                </a:solidFill>
                <a:latin typeface="Tahoma" pitchFamily="34" charset="0"/>
                <a:cs typeface="Times New Roman" pitchFamily="18" charset="0"/>
              </a:rPr>
              <a:t>Endurance </a:t>
            </a:r>
            <a:r>
              <a:rPr lang="en-US" dirty="0">
                <a:solidFill>
                  <a:srgbClr val="660066"/>
                </a:solidFill>
                <a:latin typeface="Tahoma" pitchFamily="34" charset="0"/>
                <a:cs typeface="Times New Roman" pitchFamily="18" charset="0"/>
              </a:rPr>
              <a:t>Training</a:t>
            </a:r>
          </a:p>
          <a:p>
            <a:pPr marL="742950" lvl="1" indent="-285750">
              <a:lnSpc>
                <a:spcPct val="95000"/>
              </a:lnSpc>
              <a:spcBef>
                <a:spcPct val="20000"/>
              </a:spcBef>
              <a:buClr>
                <a:srgbClr val="00FF00"/>
              </a:buClr>
              <a:buSzPct val="65000"/>
              <a:buFont typeface="Arial" pitchFamily="34" charset="0"/>
              <a:buChar char="•"/>
            </a:pPr>
            <a:endParaRPr lang="en-US" dirty="0">
              <a:solidFill>
                <a:srgbClr val="660066"/>
              </a:solidFill>
              <a:latin typeface="Tahoma" pitchFamily="34" charset="0"/>
              <a:cs typeface="Times New Roman" pitchFamily="18" charset="0"/>
            </a:endParaRPr>
          </a:p>
          <a:p>
            <a:pPr marL="742950" lvl="1" indent="-285750">
              <a:lnSpc>
                <a:spcPct val="95000"/>
              </a:lnSpc>
              <a:spcBef>
                <a:spcPct val="20000"/>
              </a:spcBef>
              <a:buClr>
                <a:srgbClr val="00FF00"/>
              </a:buClr>
              <a:buSzPct val="65000"/>
              <a:buFont typeface="Arial" pitchFamily="34" charset="0"/>
              <a:buChar char="•"/>
            </a:pPr>
            <a:r>
              <a:rPr lang="en-US" dirty="0">
                <a:solidFill>
                  <a:srgbClr val="660066"/>
                </a:solidFill>
                <a:latin typeface="Tahoma" pitchFamily="34" charset="0"/>
                <a:cs typeface="Times New Roman" pitchFamily="18" charset="0"/>
              </a:rPr>
              <a:t>Interval Training</a:t>
            </a:r>
          </a:p>
          <a:p>
            <a:pPr marL="742950" lvl="1" indent="-285750">
              <a:lnSpc>
                <a:spcPct val="95000"/>
              </a:lnSpc>
              <a:spcBef>
                <a:spcPct val="20000"/>
              </a:spcBef>
              <a:buClr>
                <a:srgbClr val="00FF00"/>
              </a:buClr>
              <a:buSzPct val="65000"/>
            </a:pPr>
            <a:r>
              <a:rPr lang="en-US" dirty="0">
                <a:solidFill>
                  <a:srgbClr val="660066"/>
                </a:solidFill>
                <a:latin typeface="Tahoma" pitchFamily="34" charset="0"/>
                <a:cs typeface="Times New Roman" pitchFamily="18" charset="0"/>
              </a:rPr>
              <a:t>	Is described as having  a structured period of work followed by a structured period of rest. When designing interval training sessions one needs to consider how long the periods of work are in relation to periods of rest. For aerobic training it should be 1 or a half unit of rest for every unit of work.</a:t>
            </a:r>
          </a:p>
          <a:p>
            <a:pPr marL="742950" lvl="1" indent="-285750" algn="r">
              <a:lnSpc>
                <a:spcPct val="95000"/>
              </a:lnSpc>
              <a:spcBef>
                <a:spcPct val="20000"/>
              </a:spcBef>
              <a:buClr>
                <a:srgbClr val="00FF00"/>
              </a:buClr>
              <a:buSzPct val="65000"/>
            </a:pPr>
            <a:endParaRPr lang="en-US" sz="800" dirty="0">
              <a:solidFill>
                <a:srgbClr val="660066"/>
              </a:solidFill>
              <a:latin typeface="Tahoma" pitchFamily="34" charset="0"/>
              <a:cs typeface="Times New Roman" pitchFamily="18" charset="0"/>
            </a:endParaRPr>
          </a:p>
          <a:p>
            <a:pPr marL="742950" lvl="1" indent="-285750" algn="r">
              <a:lnSpc>
                <a:spcPct val="95000"/>
              </a:lnSpc>
              <a:spcBef>
                <a:spcPct val="20000"/>
              </a:spcBef>
              <a:buClr>
                <a:srgbClr val="00FF00"/>
              </a:buClr>
              <a:buSzPct val="65000"/>
            </a:pPr>
            <a:r>
              <a:rPr lang="en-US" sz="800" dirty="0">
                <a:solidFill>
                  <a:srgbClr val="660066"/>
                </a:solidFill>
                <a:latin typeface="Tahoma" pitchFamily="34" charset="0"/>
                <a:cs typeface="Times New Roman" pitchFamily="18" charset="0"/>
              </a:rPr>
              <a:t>Stafford-Brown et.al 2007</a:t>
            </a:r>
            <a:endParaRPr lang="en-US" sz="800" dirty="0">
              <a:solidFill>
                <a:srgbClr val="660066"/>
              </a:solidFill>
              <a:latin typeface="Tahoma" pitchFamily="34" charset="0"/>
              <a:cs typeface="Times New Roman" pitchFamily="18" charset="0"/>
            </a:endParaRPr>
          </a:p>
          <a:p>
            <a:pPr marL="742950" lvl="1" indent="-285750">
              <a:lnSpc>
                <a:spcPct val="95000"/>
              </a:lnSpc>
              <a:spcBef>
                <a:spcPct val="20000"/>
              </a:spcBef>
              <a:buClr>
                <a:srgbClr val="00FF00"/>
              </a:buClr>
              <a:buSzPct val="65000"/>
            </a:pPr>
            <a:r>
              <a:rPr lang="en-US" dirty="0">
                <a:solidFill>
                  <a:srgbClr val="660066"/>
                </a:solidFill>
                <a:latin typeface="Tahoma" pitchFamily="34" charset="0"/>
                <a:cs typeface="Times New Roman" pitchFamily="18" charset="0"/>
              </a:rPr>
              <a:t>	</a:t>
            </a:r>
          </a:p>
          <a:p>
            <a:pPr marL="342900" indent="-342900">
              <a:lnSpc>
                <a:spcPct val="95000"/>
              </a:lnSpc>
              <a:spcBef>
                <a:spcPct val="20000"/>
              </a:spcBef>
              <a:buClr>
                <a:srgbClr val="00FF00"/>
              </a:buClr>
              <a:buSzPct val="65000"/>
            </a:pPr>
            <a:r>
              <a:rPr lang="en-US" dirty="0">
                <a:solidFill>
                  <a:srgbClr val="660066"/>
                </a:solidFill>
                <a:latin typeface="Tahoma" pitchFamily="34" charset="0"/>
                <a:cs typeface="Times New Roman" pitchFamily="18" charset="0"/>
              </a:rPr>
              <a:t>	</a:t>
            </a:r>
          </a:p>
          <a:p>
            <a:pPr marL="742950" lvl="1" indent="-285750">
              <a:lnSpc>
                <a:spcPct val="95000"/>
              </a:lnSpc>
              <a:spcBef>
                <a:spcPct val="20000"/>
              </a:spcBef>
              <a:buClr>
                <a:srgbClr val="00FF00"/>
              </a:buClr>
              <a:buSzPct val="65000"/>
            </a:pPr>
            <a:endParaRPr lang="en-US"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pPr>
            <a:endParaRPr lang="en-US" sz="8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buFont typeface="Arial" charset="0"/>
              <a:buChar char="•"/>
            </a:pPr>
            <a:endParaRPr lang="en-US" sz="800" i="1" dirty="0">
              <a:solidFill>
                <a:srgbClr val="660066"/>
              </a:solidFill>
              <a:latin typeface="Tahoma" pitchFamily="34" charset="0"/>
              <a:cs typeface="Times New Roman" pitchFamily="18" charset="0"/>
            </a:endParaRPr>
          </a:p>
        </p:txBody>
      </p:sp>
      <p:sp>
        <p:nvSpPr>
          <p:cNvPr id="113684" name="Rectangle 26"/>
          <p:cNvSpPr>
            <a:spLocks noChangeArrowheads="1"/>
          </p:cNvSpPr>
          <p:nvPr/>
        </p:nvSpPr>
        <p:spPr bwMode="auto">
          <a:xfrm>
            <a:off x="2782888" y="3573463"/>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dirty="0">
              <a:solidFill>
                <a:srgbClr val="660066"/>
              </a:solidFill>
              <a:latin typeface="Tahoma" pitchFamily="34" charset="0"/>
              <a:cs typeface="Times New Roman" pitchFamily="18" charset="0"/>
            </a:endParaRPr>
          </a:p>
        </p:txBody>
      </p:sp>
      <p:sp>
        <p:nvSpPr>
          <p:cNvPr id="113685" name="Text Box 43">
            <a:hlinkClick r:id="rId3" action="ppaction://hlinksldjump" tooltip="'Click' to go to this Critical Question"/>
          </p:cNvPr>
          <p:cNvSpPr txBox="1">
            <a:spLocks noChangeArrowheads="1"/>
          </p:cNvSpPr>
          <p:nvPr/>
        </p:nvSpPr>
        <p:spPr bwMode="auto">
          <a:xfrm>
            <a:off x="1524000" y="3351214"/>
            <a:ext cx="1219200" cy="369887"/>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1. Statistical Analysis</a:t>
            </a:r>
          </a:p>
        </p:txBody>
      </p:sp>
      <p:sp>
        <p:nvSpPr>
          <p:cNvPr id="113686" name="Text Box 44"/>
          <p:cNvSpPr txBox="1">
            <a:spLocks noChangeArrowheads="1"/>
          </p:cNvSpPr>
          <p:nvPr/>
        </p:nvSpPr>
        <p:spPr bwMode="auto">
          <a:xfrm>
            <a:off x="1524000" y="3960813"/>
            <a:ext cx="1219200" cy="1200150"/>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2. Components of fitness</a:t>
            </a:r>
          </a:p>
          <a:p>
            <a:pPr>
              <a:spcBef>
                <a:spcPct val="50000"/>
              </a:spcBef>
            </a:pPr>
            <a:endParaRPr lang="en-AU" sz="900" b="1" dirty="0">
              <a:solidFill>
                <a:srgbClr val="660066"/>
              </a:solidFill>
              <a:latin typeface="Tahoma" pitchFamily="34" charset="0"/>
            </a:endParaRPr>
          </a:p>
          <a:p>
            <a:pPr>
              <a:spcBef>
                <a:spcPct val="50000"/>
              </a:spcBef>
            </a:pPr>
            <a:r>
              <a:rPr lang="en-AU" sz="900" b="1" dirty="0">
                <a:solidFill>
                  <a:srgbClr val="660066"/>
                </a:solidFill>
                <a:latin typeface="Tahoma" pitchFamily="34" charset="0"/>
              </a:rPr>
              <a:t>3. Principles of training programme design</a:t>
            </a:r>
          </a:p>
        </p:txBody>
      </p:sp>
    </p:spTree>
    <p:extLst>
      <p:ext uri="{BB962C8B-B14F-4D97-AF65-F5344CB8AC3E}">
        <p14:creationId xmlns:p14="http://schemas.microsoft.com/office/powerpoint/2010/main" val="315192468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Text Box 2"/>
          <p:cNvSpPr txBox="1">
            <a:spLocks noChangeArrowheads="1"/>
          </p:cNvSpPr>
          <p:nvPr/>
        </p:nvSpPr>
        <p:spPr bwMode="auto">
          <a:xfrm>
            <a:off x="152400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dirty="0">
              <a:solidFill>
                <a:schemeClr val="accent2"/>
              </a:solidFill>
              <a:latin typeface="Tahoma" pitchFamily="34" charset="0"/>
            </a:endParaRPr>
          </a:p>
          <a:p>
            <a:pPr>
              <a:lnSpc>
                <a:spcPct val="75000"/>
              </a:lnSpc>
              <a:spcBef>
                <a:spcPct val="50000"/>
              </a:spcBef>
            </a:pPr>
            <a:r>
              <a:rPr lang="en-AU" sz="1100" b="1" dirty="0">
                <a:solidFill>
                  <a:srgbClr val="00FF00"/>
                </a:solidFill>
                <a:latin typeface="Tahoma" pitchFamily="34" charset="0"/>
              </a:rPr>
              <a:t>IB</a:t>
            </a:r>
          </a:p>
          <a:p>
            <a:pPr>
              <a:lnSpc>
                <a:spcPct val="75000"/>
              </a:lnSpc>
              <a:spcBef>
                <a:spcPct val="50000"/>
              </a:spcBef>
            </a:pPr>
            <a:r>
              <a:rPr lang="en-AU" sz="1100" b="1" dirty="0">
                <a:solidFill>
                  <a:srgbClr val="00FF00"/>
                </a:solidFill>
                <a:latin typeface="Tahoma" pitchFamily="34" charset="0"/>
              </a:rPr>
              <a:t>Sports, exercise and health science</a:t>
            </a:r>
          </a:p>
          <a:p>
            <a:pPr>
              <a:lnSpc>
                <a:spcPct val="75000"/>
              </a:lnSpc>
              <a:spcBef>
                <a:spcPct val="50000"/>
              </a:spcBef>
            </a:pPr>
            <a:endParaRPr lang="en-AU" sz="600" b="1" dirty="0">
              <a:solidFill>
                <a:srgbClr val="00FF00"/>
              </a:solidFill>
              <a:latin typeface="Tahoma" pitchFamily="34" charset="0"/>
            </a:endParaRPr>
          </a:p>
          <a:p>
            <a:pPr>
              <a:lnSpc>
                <a:spcPct val="75000"/>
              </a:lnSpc>
              <a:spcBef>
                <a:spcPct val="50000"/>
              </a:spcBef>
            </a:pPr>
            <a:endParaRPr lang="en-AU" sz="800" b="1" dirty="0">
              <a:solidFill>
                <a:schemeClr val="accent2"/>
              </a:solidFill>
              <a:latin typeface="Tahoma" pitchFamily="34" charset="0"/>
            </a:endParaRPr>
          </a:p>
        </p:txBody>
      </p:sp>
      <p:sp>
        <p:nvSpPr>
          <p:cNvPr id="113667" name="Line 3"/>
          <p:cNvSpPr>
            <a:spLocks noChangeShapeType="1"/>
          </p:cNvSpPr>
          <p:nvPr/>
        </p:nvSpPr>
        <p:spPr bwMode="auto">
          <a:xfrm>
            <a:off x="2743200" y="0"/>
            <a:ext cx="0" cy="6858000"/>
          </a:xfrm>
          <a:prstGeom prst="line">
            <a:avLst/>
          </a:prstGeom>
          <a:noFill/>
          <a:ln w="3175">
            <a:solidFill>
              <a:srgbClr val="FF00FF"/>
            </a:solidFill>
            <a:round/>
            <a:headEnd/>
            <a:tailEnd/>
          </a:ln>
        </p:spPr>
        <p:txBody>
          <a:bodyPr/>
          <a:lstStyle/>
          <a:p>
            <a:endParaRPr lang="en-US" dirty="0"/>
          </a:p>
        </p:txBody>
      </p:sp>
      <p:sp>
        <p:nvSpPr>
          <p:cNvPr id="113668" name="Line 4"/>
          <p:cNvSpPr>
            <a:spLocks noChangeShapeType="1"/>
          </p:cNvSpPr>
          <p:nvPr/>
        </p:nvSpPr>
        <p:spPr bwMode="auto">
          <a:xfrm>
            <a:off x="1600200" y="1447800"/>
            <a:ext cx="990600" cy="0"/>
          </a:xfrm>
          <a:prstGeom prst="line">
            <a:avLst/>
          </a:prstGeom>
          <a:noFill/>
          <a:ln w="25400">
            <a:solidFill>
              <a:srgbClr val="FF00FF"/>
            </a:solidFill>
            <a:round/>
            <a:headEnd/>
            <a:tailEnd/>
          </a:ln>
        </p:spPr>
        <p:txBody>
          <a:bodyPr/>
          <a:lstStyle/>
          <a:p>
            <a:endParaRPr lang="en-US" dirty="0"/>
          </a:p>
        </p:txBody>
      </p:sp>
      <p:sp>
        <p:nvSpPr>
          <p:cNvPr id="113669" name="Line 5"/>
          <p:cNvSpPr>
            <a:spLocks noChangeShapeType="1"/>
          </p:cNvSpPr>
          <p:nvPr/>
        </p:nvSpPr>
        <p:spPr bwMode="auto">
          <a:xfrm>
            <a:off x="1600200" y="2362200"/>
            <a:ext cx="990600" cy="0"/>
          </a:xfrm>
          <a:prstGeom prst="line">
            <a:avLst/>
          </a:prstGeom>
          <a:noFill/>
          <a:ln w="25400">
            <a:solidFill>
              <a:srgbClr val="FF00FF"/>
            </a:solidFill>
            <a:round/>
            <a:headEnd/>
            <a:tailEnd/>
          </a:ln>
        </p:spPr>
        <p:txBody>
          <a:bodyPr/>
          <a:lstStyle/>
          <a:p>
            <a:endParaRPr lang="en-US" dirty="0"/>
          </a:p>
        </p:txBody>
      </p:sp>
      <p:sp>
        <p:nvSpPr>
          <p:cNvPr id="113670" name="Text Box 6"/>
          <p:cNvSpPr txBox="1">
            <a:spLocks noChangeArrowheads="1"/>
          </p:cNvSpPr>
          <p:nvPr/>
        </p:nvSpPr>
        <p:spPr bwMode="auto">
          <a:xfrm>
            <a:off x="1524000" y="2727326"/>
            <a:ext cx="1219200" cy="244475"/>
          </a:xfrm>
          <a:prstGeom prst="rect">
            <a:avLst/>
          </a:prstGeom>
          <a:noFill/>
          <a:ln w="3175">
            <a:noFill/>
            <a:miter lim="800000"/>
            <a:headEnd/>
            <a:tailEnd/>
          </a:ln>
        </p:spPr>
        <p:txBody>
          <a:bodyPr>
            <a:spAutoFit/>
          </a:bodyPr>
          <a:lstStyle/>
          <a:p>
            <a:pPr>
              <a:spcBef>
                <a:spcPct val="50000"/>
              </a:spcBef>
            </a:pPr>
            <a:r>
              <a:rPr lang="en-AU" sz="1000" b="1" dirty="0">
                <a:solidFill>
                  <a:srgbClr val="660066"/>
                </a:solidFill>
                <a:latin typeface="Tahoma" pitchFamily="34" charset="0"/>
              </a:rPr>
              <a:t>Sub-topics</a:t>
            </a:r>
          </a:p>
        </p:txBody>
      </p:sp>
      <p:sp>
        <p:nvSpPr>
          <p:cNvPr id="113671" name="Line 8"/>
          <p:cNvSpPr>
            <a:spLocks noChangeShapeType="1"/>
          </p:cNvSpPr>
          <p:nvPr/>
        </p:nvSpPr>
        <p:spPr bwMode="auto">
          <a:xfrm>
            <a:off x="1600200" y="2667000"/>
            <a:ext cx="990600" cy="0"/>
          </a:xfrm>
          <a:prstGeom prst="line">
            <a:avLst/>
          </a:prstGeom>
          <a:noFill/>
          <a:ln w="25400">
            <a:solidFill>
              <a:srgbClr val="FF00FF"/>
            </a:solidFill>
            <a:round/>
            <a:headEnd/>
            <a:tailEnd/>
          </a:ln>
        </p:spPr>
        <p:txBody>
          <a:bodyPr/>
          <a:lstStyle/>
          <a:p>
            <a:endParaRPr lang="en-US" dirty="0"/>
          </a:p>
        </p:txBody>
      </p:sp>
      <p:sp>
        <p:nvSpPr>
          <p:cNvPr id="113672" name="Line 9"/>
          <p:cNvSpPr>
            <a:spLocks noChangeShapeType="1"/>
          </p:cNvSpPr>
          <p:nvPr/>
        </p:nvSpPr>
        <p:spPr bwMode="auto">
          <a:xfrm>
            <a:off x="1600200" y="3200400"/>
            <a:ext cx="990600" cy="0"/>
          </a:xfrm>
          <a:prstGeom prst="line">
            <a:avLst/>
          </a:prstGeom>
          <a:noFill/>
          <a:ln w="25400">
            <a:solidFill>
              <a:srgbClr val="FF00FF"/>
            </a:solidFill>
            <a:round/>
            <a:headEnd/>
            <a:tailEnd/>
          </a:ln>
        </p:spPr>
        <p:txBody>
          <a:bodyPr/>
          <a:lstStyle/>
          <a:p>
            <a:endParaRPr lang="en-US" dirty="0"/>
          </a:p>
        </p:txBody>
      </p:sp>
      <p:sp>
        <p:nvSpPr>
          <p:cNvPr id="113673" name="Line 12"/>
          <p:cNvSpPr>
            <a:spLocks noChangeShapeType="1"/>
          </p:cNvSpPr>
          <p:nvPr/>
        </p:nvSpPr>
        <p:spPr bwMode="auto">
          <a:xfrm flipV="1">
            <a:off x="1524000" y="1295400"/>
            <a:ext cx="9144000" cy="0"/>
          </a:xfrm>
          <a:prstGeom prst="line">
            <a:avLst/>
          </a:prstGeom>
          <a:noFill/>
          <a:ln w="3175">
            <a:solidFill>
              <a:srgbClr val="FF00FF"/>
            </a:solidFill>
            <a:round/>
            <a:headEnd/>
            <a:tailEnd/>
          </a:ln>
        </p:spPr>
        <p:txBody>
          <a:bodyPr/>
          <a:lstStyle/>
          <a:p>
            <a:endParaRPr lang="en-US" dirty="0"/>
          </a:p>
        </p:txBody>
      </p:sp>
      <p:sp>
        <p:nvSpPr>
          <p:cNvPr id="113674" name="Line 13"/>
          <p:cNvSpPr>
            <a:spLocks noChangeShapeType="1"/>
          </p:cNvSpPr>
          <p:nvPr/>
        </p:nvSpPr>
        <p:spPr bwMode="auto">
          <a:xfrm>
            <a:off x="1600200" y="1143000"/>
            <a:ext cx="990600" cy="0"/>
          </a:xfrm>
          <a:prstGeom prst="line">
            <a:avLst/>
          </a:prstGeom>
          <a:noFill/>
          <a:ln w="25400">
            <a:solidFill>
              <a:srgbClr val="FF00FF"/>
            </a:solidFill>
            <a:round/>
            <a:headEnd/>
            <a:tailEnd/>
          </a:ln>
        </p:spPr>
        <p:txBody>
          <a:bodyPr/>
          <a:lstStyle/>
          <a:p>
            <a:endParaRPr lang="en-US" dirty="0"/>
          </a:p>
        </p:txBody>
      </p:sp>
      <p:sp>
        <p:nvSpPr>
          <p:cNvPr id="113675" name="Line 14"/>
          <p:cNvSpPr>
            <a:spLocks noChangeShapeType="1"/>
          </p:cNvSpPr>
          <p:nvPr/>
        </p:nvSpPr>
        <p:spPr bwMode="auto">
          <a:xfrm>
            <a:off x="1600200" y="152400"/>
            <a:ext cx="990600" cy="0"/>
          </a:xfrm>
          <a:prstGeom prst="line">
            <a:avLst/>
          </a:prstGeom>
          <a:noFill/>
          <a:ln w="25400">
            <a:solidFill>
              <a:srgbClr val="FF00FF"/>
            </a:solidFill>
            <a:round/>
            <a:headEnd/>
            <a:tailEnd/>
          </a:ln>
        </p:spPr>
        <p:txBody>
          <a:bodyPr/>
          <a:lstStyle/>
          <a:p>
            <a:endParaRPr lang="en-US" dirty="0"/>
          </a:p>
        </p:txBody>
      </p:sp>
      <p:sp>
        <p:nvSpPr>
          <p:cNvPr id="113676" name="Text Box 15"/>
          <p:cNvSpPr txBox="1">
            <a:spLocks noChangeArrowheads="1"/>
          </p:cNvSpPr>
          <p:nvPr/>
        </p:nvSpPr>
        <p:spPr bwMode="auto">
          <a:xfrm>
            <a:off x="2743200" y="395289"/>
            <a:ext cx="7772400" cy="954087"/>
          </a:xfrm>
          <a:prstGeom prst="rect">
            <a:avLst/>
          </a:prstGeom>
          <a:noFill/>
          <a:ln w="9525">
            <a:noFill/>
            <a:miter lim="800000"/>
            <a:headEnd/>
            <a:tailEnd/>
          </a:ln>
        </p:spPr>
        <p:txBody>
          <a:bodyPr>
            <a:spAutoFit/>
          </a:bodyPr>
          <a:lstStyle/>
          <a:p>
            <a:pPr algn="r">
              <a:spcBef>
                <a:spcPct val="50000"/>
              </a:spcBef>
            </a:pPr>
            <a:r>
              <a:rPr lang="en-AU" sz="2800" b="1" dirty="0">
                <a:solidFill>
                  <a:srgbClr val="660066"/>
                </a:solidFill>
                <a:latin typeface="Tahoma" pitchFamily="34" charset="0"/>
              </a:rPr>
              <a:t>Measurement &amp; evaluation of human performance</a:t>
            </a:r>
          </a:p>
        </p:txBody>
      </p:sp>
      <p:sp>
        <p:nvSpPr>
          <p:cNvPr id="113677" name="Text Box 16"/>
          <p:cNvSpPr txBox="1">
            <a:spLocks noChangeArrowheads="1"/>
          </p:cNvSpPr>
          <p:nvPr/>
        </p:nvSpPr>
        <p:spPr bwMode="auto">
          <a:xfrm>
            <a:off x="3048000" y="1341438"/>
            <a:ext cx="7467600" cy="1066800"/>
          </a:xfrm>
          <a:prstGeom prst="rect">
            <a:avLst/>
          </a:prstGeom>
          <a:noFill/>
          <a:ln w="9525">
            <a:noFill/>
            <a:miter lim="800000"/>
            <a:headEnd/>
            <a:tailEnd/>
          </a:ln>
        </p:spPr>
        <p:txBody>
          <a:bodyPr>
            <a:spAutoFit/>
          </a:bodyPr>
          <a:lstStyle/>
          <a:p>
            <a:pPr>
              <a:spcBef>
                <a:spcPct val="50000"/>
              </a:spcBef>
            </a:pPr>
            <a:r>
              <a:rPr lang="en-AU" sz="3200" dirty="0" smtClean="0">
                <a:solidFill>
                  <a:srgbClr val="660066"/>
                </a:solidFill>
                <a:latin typeface="Tahoma" pitchFamily="34" charset="0"/>
              </a:rPr>
              <a:t>6.4.1 </a:t>
            </a:r>
            <a:r>
              <a:rPr lang="en-AU" sz="3200" dirty="0">
                <a:solidFill>
                  <a:srgbClr val="660066"/>
                </a:solidFill>
                <a:latin typeface="Tahoma" pitchFamily="34" charset="0"/>
              </a:rPr>
              <a:t>Describe the essential elements of a general training programme</a:t>
            </a:r>
          </a:p>
        </p:txBody>
      </p:sp>
      <p:sp>
        <p:nvSpPr>
          <p:cNvPr id="113678" name="Line 17"/>
          <p:cNvSpPr>
            <a:spLocks noChangeShapeType="1"/>
          </p:cNvSpPr>
          <p:nvPr/>
        </p:nvSpPr>
        <p:spPr bwMode="auto">
          <a:xfrm>
            <a:off x="1524000" y="2514600"/>
            <a:ext cx="5181600" cy="0"/>
          </a:xfrm>
          <a:prstGeom prst="line">
            <a:avLst/>
          </a:prstGeom>
          <a:noFill/>
          <a:ln w="3175">
            <a:solidFill>
              <a:srgbClr val="FF00FF"/>
            </a:solidFill>
            <a:round/>
            <a:headEnd/>
            <a:tailEnd/>
          </a:ln>
        </p:spPr>
        <p:txBody>
          <a:bodyPr/>
          <a:lstStyle/>
          <a:p>
            <a:endParaRPr lang="en-US" dirty="0"/>
          </a:p>
        </p:txBody>
      </p:sp>
      <p:sp>
        <p:nvSpPr>
          <p:cNvPr id="113679" name="Rectangle 18"/>
          <p:cNvSpPr>
            <a:spLocks noChangeArrowheads="1"/>
          </p:cNvSpPr>
          <p:nvPr/>
        </p:nvSpPr>
        <p:spPr bwMode="auto">
          <a:xfrm>
            <a:off x="4943475" y="1870075"/>
            <a:ext cx="9144000" cy="369332"/>
          </a:xfrm>
          <a:prstGeom prst="rect">
            <a:avLst/>
          </a:prstGeom>
          <a:noFill/>
          <a:ln w="9525">
            <a:noFill/>
            <a:miter lim="800000"/>
            <a:headEnd/>
            <a:tailEnd/>
          </a:ln>
        </p:spPr>
        <p:txBody>
          <a:bodyPr>
            <a:spAutoFit/>
          </a:bodyPr>
          <a:lstStyle/>
          <a:p>
            <a:endParaRPr lang="en-US" dirty="0"/>
          </a:p>
        </p:txBody>
      </p:sp>
      <p:sp>
        <p:nvSpPr>
          <p:cNvPr id="113680" name="Text Box 19">
            <a:hlinkClick r:id="rId3" action="ppaction://hlinksldjump" tooltip="'Click' here"/>
          </p:cNvPr>
          <p:cNvSpPr txBox="1">
            <a:spLocks noChangeArrowheads="1"/>
          </p:cNvSpPr>
          <p:nvPr/>
        </p:nvSpPr>
        <p:spPr bwMode="auto">
          <a:xfrm>
            <a:off x="1524000" y="1295401"/>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Topic 6</a:t>
            </a:r>
          </a:p>
          <a:p>
            <a:pPr>
              <a:lnSpc>
                <a:spcPct val="72000"/>
              </a:lnSpc>
              <a:spcBef>
                <a:spcPct val="50000"/>
              </a:spcBef>
            </a:pPr>
            <a:r>
              <a:rPr lang="en-AU" sz="1100" b="1" dirty="0">
                <a:solidFill>
                  <a:srgbClr val="660066"/>
                </a:solidFill>
                <a:latin typeface="Tahoma" pitchFamily="34" charset="0"/>
              </a:rPr>
              <a:t>Measurement</a:t>
            </a:r>
          </a:p>
          <a:p>
            <a:pPr>
              <a:lnSpc>
                <a:spcPct val="72000"/>
              </a:lnSpc>
              <a:spcBef>
                <a:spcPct val="50000"/>
              </a:spcBef>
            </a:pP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113681" name="Line 20"/>
          <p:cNvSpPr>
            <a:spLocks noChangeShapeType="1"/>
          </p:cNvSpPr>
          <p:nvPr/>
        </p:nvSpPr>
        <p:spPr bwMode="auto">
          <a:xfrm>
            <a:off x="1600200" y="2362200"/>
            <a:ext cx="990600" cy="0"/>
          </a:xfrm>
          <a:prstGeom prst="line">
            <a:avLst/>
          </a:prstGeom>
          <a:noFill/>
          <a:ln w="25400">
            <a:solidFill>
              <a:srgbClr val="FF00FF"/>
            </a:solidFill>
            <a:round/>
            <a:headEnd/>
            <a:tailEnd/>
          </a:ln>
        </p:spPr>
        <p:txBody>
          <a:bodyPr/>
          <a:lstStyle/>
          <a:p>
            <a:endParaRPr lang="en-US" dirty="0"/>
          </a:p>
        </p:txBody>
      </p:sp>
      <p:sp>
        <p:nvSpPr>
          <p:cNvPr id="113682" name="Line 21"/>
          <p:cNvSpPr>
            <a:spLocks noChangeShapeType="1"/>
          </p:cNvSpPr>
          <p:nvPr/>
        </p:nvSpPr>
        <p:spPr bwMode="auto">
          <a:xfrm>
            <a:off x="1600200" y="1447800"/>
            <a:ext cx="990600" cy="0"/>
          </a:xfrm>
          <a:prstGeom prst="line">
            <a:avLst/>
          </a:prstGeom>
          <a:noFill/>
          <a:ln w="25400">
            <a:solidFill>
              <a:srgbClr val="FF00FF"/>
            </a:solidFill>
            <a:round/>
            <a:headEnd/>
            <a:tailEnd/>
          </a:ln>
        </p:spPr>
        <p:txBody>
          <a:bodyPr/>
          <a:lstStyle/>
          <a:p>
            <a:endParaRPr lang="en-US" dirty="0"/>
          </a:p>
        </p:txBody>
      </p:sp>
      <p:sp>
        <p:nvSpPr>
          <p:cNvPr id="113683" name="Rectangle 24">
            <a:hlinkClick r:id="rId4" action="ppaction://hlinksldjump" tooltip="Click here to go to this dot point"/>
          </p:cNvPr>
          <p:cNvSpPr>
            <a:spLocks noChangeArrowheads="1"/>
          </p:cNvSpPr>
          <p:nvPr/>
        </p:nvSpPr>
        <p:spPr bwMode="auto">
          <a:xfrm>
            <a:off x="2809875" y="2571750"/>
            <a:ext cx="7239000" cy="46038"/>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Tx/>
              <a:buChar char="•"/>
            </a:pPr>
            <a:r>
              <a:rPr lang="en-US" dirty="0">
                <a:solidFill>
                  <a:srgbClr val="660066"/>
                </a:solidFill>
                <a:latin typeface="Tahoma" pitchFamily="34" charset="0"/>
                <a:cs typeface="Times New Roman" pitchFamily="18" charset="0"/>
              </a:rPr>
              <a:t>Endurance </a:t>
            </a:r>
            <a:r>
              <a:rPr lang="en-US" dirty="0">
                <a:solidFill>
                  <a:srgbClr val="660066"/>
                </a:solidFill>
                <a:latin typeface="Tahoma" pitchFamily="34" charset="0"/>
                <a:cs typeface="Times New Roman" pitchFamily="18" charset="0"/>
              </a:rPr>
              <a:t>Training</a:t>
            </a:r>
          </a:p>
          <a:p>
            <a:pPr marL="742950" lvl="1" indent="-285750">
              <a:lnSpc>
                <a:spcPct val="95000"/>
              </a:lnSpc>
              <a:spcBef>
                <a:spcPct val="20000"/>
              </a:spcBef>
              <a:buClr>
                <a:srgbClr val="00FF00"/>
              </a:buClr>
              <a:buSzPct val="65000"/>
              <a:buFont typeface="Arial" pitchFamily="34" charset="0"/>
              <a:buChar char="•"/>
            </a:pPr>
            <a:endParaRPr lang="en-US" dirty="0">
              <a:solidFill>
                <a:srgbClr val="660066"/>
              </a:solidFill>
              <a:latin typeface="Tahoma" pitchFamily="34" charset="0"/>
              <a:cs typeface="Times New Roman" pitchFamily="18" charset="0"/>
            </a:endParaRPr>
          </a:p>
          <a:p>
            <a:pPr marL="742950" lvl="1" indent="-285750">
              <a:lnSpc>
                <a:spcPct val="95000"/>
              </a:lnSpc>
              <a:spcBef>
                <a:spcPct val="20000"/>
              </a:spcBef>
              <a:buClr>
                <a:srgbClr val="00FF00"/>
              </a:buClr>
              <a:buSzPct val="65000"/>
              <a:buFont typeface="Arial" pitchFamily="34" charset="0"/>
              <a:buChar char="•"/>
            </a:pPr>
            <a:r>
              <a:rPr lang="en-US" dirty="0">
                <a:solidFill>
                  <a:srgbClr val="660066"/>
                </a:solidFill>
                <a:latin typeface="Tahoma" pitchFamily="34" charset="0"/>
                <a:cs typeface="Times New Roman" pitchFamily="18" charset="0"/>
              </a:rPr>
              <a:t>Interval Training</a:t>
            </a:r>
          </a:p>
          <a:p>
            <a:pPr marL="742950" lvl="1" indent="-285750">
              <a:lnSpc>
                <a:spcPct val="95000"/>
              </a:lnSpc>
              <a:spcBef>
                <a:spcPct val="20000"/>
              </a:spcBef>
              <a:buClr>
                <a:srgbClr val="00FF00"/>
              </a:buClr>
              <a:buSzPct val="65000"/>
            </a:pPr>
            <a:r>
              <a:rPr lang="en-US" dirty="0">
                <a:solidFill>
                  <a:srgbClr val="660066"/>
                </a:solidFill>
                <a:latin typeface="Tahoma" pitchFamily="34" charset="0"/>
                <a:cs typeface="Times New Roman" pitchFamily="18" charset="0"/>
              </a:rPr>
              <a:t>	</a:t>
            </a:r>
            <a:r>
              <a:rPr lang="en-US" sz="2000" dirty="0">
                <a:solidFill>
                  <a:srgbClr val="660066"/>
                </a:solidFill>
                <a:latin typeface="Tahoma" pitchFamily="34" charset="0"/>
                <a:cs typeface="Times New Roman" pitchFamily="18" charset="0"/>
              </a:rPr>
              <a:t>For a 20 year old:</a:t>
            </a:r>
          </a:p>
          <a:p>
            <a:pPr marL="742950" lvl="1" indent="-285750">
              <a:lnSpc>
                <a:spcPct val="95000"/>
              </a:lnSpc>
              <a:spcBef>
                <a:spcPct val="20000"/>
              </a:spcBef>
              <a:buClr>
                <a:srgbClr val="00FF00"/>
              </a:buClr>
              <a:buSzPct val="65000"/>
            </a:pPr>
            <a:r>
              <a:rPr lang="en-US" sz="2000" dirty="0">
                <a:solidFill>
                  <a:srgbClr val="660066"/>
                </a:solidFill>
                <a:latin typeface="Tahoma" pitchFamily="34" charset="0"/>
                <a:cs typeface="Times New Roman" pitchFamily="18" charset="0"/>
              </a:rPr>
              <a:t>	Max HR = 220 – Age =200bpm</a:t>
            </a:r>
          </a:p>
          <a:p>
            <a:pPr marL="742950" lvl="1" indent="-285750">
              <a:lnSpc>
                <a:spcPct val="95000"/>
              </a:lnSpc>
              <a:spcBef>
                <a:spcPct val="20000"/>
              </a:spcBef>
              <a:buClr>
                <a:srgbClr val="00FF00"/>
              </a:buClr>
              <a:buSzPct val="65000"/>
            </a:pPr>
            <a:r>
              <a:rPr lang="en-US" sz="2000" dirty="0">
                <a:solidFill>
                  <a:srgbClr val="660066"/>
                </a:solidFill>
                <a:latin typeface="Tahoma" pitchFamily="34" charset="0"/>
                <a:cs typeface="Times New Roman" pitchFamily="18" charset="0"/>
              </a:rPr>
              <a:t>	70% MHR = 140bpm</a:t>
            </a:r>
          </a:p>
          <a:p>
            <a:pPr marL="742950" lvl="1" indent="-285750">
              <a:lnSpc>
                <a:spcPct val="95000"/>
              </a:lnSpc>
              <a:spcBef>
                <a:spcPct val="20000"/>
              </a:spcBef>
              <a:buClr>
                <a:srgbClr val="00FF00"/>
              </a:buClr>
              <a:buSzPct val="65000"/>
            </a:pPr>
            <a:r>
              <a:rPr lang="en-US" sz="2000" dirty="0">
                <a:solidFill>
                  <a:srgbClr val="660066"/>
                </a:solidFill>
                <a:latin typeface="Tahoma" pitchFamily="34" charset="0"/>
                <a:cs typeface="Times New Roman" pitchFamily="18" charset="0"/>
              </a:rPr>
              <a:t>	80% MHR = 160bpm</a:t>
            </a:r>
          </a:p>
          <a:p>
            <a:pPr marL="742950" lvl="1" indent="-285750">
              <a:lnSpc>
                <a:spcPct val="95000"/>
              </a:lnSpc>
              <a:spcBef>
                <a:spcPct val="20000"/>
              </a:spcBef>
              <a:buClr>
                <a:srgbClr val="00FF00"/>
              </a:buClr>
              <a:buSzPct val="65000"/>
            </a:pPr>
            <a:endParaRPr lang="en-US" sz="2000" dirty="0">
              <a:solidFill>
                <a:srgbClr val="660066"/>
              </a:solidFill>
              <a:latin typeface="Tahoma" pitchFamily="34" charset="0"/>
              <a:cs typeface="Times New Roman" pitchFamily="18" charset="0"/>
            </a:endParaRPr>
          </a:p>
          <a:p>
            <a:pPr marL="742950" lvl="1" indent="-285750">
              <a:lnSpc>
                <a:spcPct val="95000"/>
              </a:lnSpc>
              <a:spcBef>
                <a:spcPct val="20000"/>
              </a:spcBef>
              <a:buClr>
                <a:srgbClr val="00FF00"/>
              </a:buClr>
              <a:buSzPct val="65000"/>
            </a:pPr>
            <a:r>
              <a:rPr lang="en-US" sz="2000" dirty="0">
                <a:solidFill>
                  <a:srgbClr val="660066"/>
                </a:solidFill>
                <a:latin typeface="Tahoma" pitchFamily="34" charset="0"/>
                <a:cs typeface="Times New Roman" pitchFamily="18" charset="0"/>
              </a:rPr>
              <a:t>	Work = 4 minutes/Rest = 2 minutes</a:t>
            </a:r>
          </a:p>
          <a:p>
            <a:pPr marL="742950" lvl="1" indent="-285750">
              <a:lnSpc>
                <a:spcPct val="95000"/>
              </a:lnSpc>
              <a:spcBef>
                <a:spcPct val="20000"/>
              </a:spcBef>
              <a:buClr>
                <a:srgbClr val="00FF00"/>
              </a:buClr>
              <a:buSzPct val="65000"/>
            </a:pPr>
            <a:r>
              <a:rPr lang="en-US" sz="2000" dirty="0">
                <a:solidFill>
                  <a:srgbClr val="660066"/>
                </a:solidFill>
                <a:latin typeface="Tahoma" pitchFamily="34" charset="0"/>
                <a:cs typeface="Times New Roman" pitchFamily="18" charset="0"/>
              </a:rPr>
              <a:t>	4 sets of 4 minutes @ 70% effort with 2 minutes rest in between.</a:t>
            </a:r>
            <a:endParaRPr lang="en-US" dirty="0">
              <a:solidFill>
                <a:srgbClr val="660066"/>
              </a:solidFill>
              <a:latin typeface="Tahoma" pitchFamily="34" charset="0"/>
              <a:cs typeface="Times New Roman" pitchFamily="18" charset="0"/>
            </a:endParaRPr>
          </a:p>
          <a:p>
            <a:pPr marL="742950" lvl="1" indent="-285750" algn="r">
              <a:lnSpc>
                <a:spcPct val="95000"/>
              </a:lnSpc>
              <a:spcBef>
                <a:spcPct val="20000"/>
              </a:spcBef>
              <a:buClr>
                <a:srgbClr val="00FF00"/>
              </a:buClr>
              <a:buSzPct val="65000"/>
            </a:pPr>
            <a:r>
              <a:rPr lang="en-US" sz="800" dirty="0">
                <a:solidFill>
                  <a:srgbClr val="660066"/>
                </a:solidFill>
                <a:latin typeface="Tahoma" pitchFamily="34" charset="0"/>
                <a:cs typeface="Times New Roman" pitchFamily="18" charset="0"/>
              </a:rPr>
              <a:t>Stafford-Brown et.al 2007</a:t>
            </a:r>
            <a:endParaRPr lang="en-US" sz="800" dirty="0">
              <a:solidFill>
                <a:srgbClr val="660066"/>
              </a:solidFill>
              <a:latin typeface="Tahoma" pitchFamily="34" charset="0"/>
              <a:cs typeface="Times New Roman" pitchFamily="18" charset="0"/>
            </a:endParaRPr>
          </a:p>
          <a:p>
            <a:pPr marL="742950" lvl="1" indent="-285750">
              <a:lnSpc>
                <a:spcPct val="95000"/>
              </a:lnSpc>
              <a:spcBef>
                <a:spcPct val="20000"/>
              </a:spcBef>
              <a:buClr>
                <a:srgbClr val="00FF00"/>
              </a:buClr>
              <a:buSzPct val="65000"/>
            </a:pPr>
            <a:r>
              <a:rPr lang="en-US" dirty="0">
                <a:solidFill>
                  <a:srgbClr val="660066"/>
                </a:solidFill>
                <a:latin typeface="Tahoma" pitchFamily="34" charset="0"/>
                <a:cs typeface="Times New Roman" pitchFamily="18" charset="0"/>
              </a:rPr>
              <a:t>	</a:t>
            </a:r>
          </a:p>
          <a:p>
            <a:pPr marL="342900" indent="-342900">
              <a:lnSpc>
                <a:spcPct val="95000"/>
              </a:lnSpc>
              <a:spcBef>
                <a:spcPct val="20000"/>
              </a:spcBef>
              <a:buClr>
                <a:srgbClr val="00FF00"/>
              </a:buClr>
              <a:buSzPct val="65000"/>
            </a:pPr>
            <a:r>
              <a:rPr lang="en-US" dirty="0">
                <a:solidFill>
                  <a:srgbClr val="660066"/>
                </a:solidFill>
                <a:latin typeface="Tahoma" pitchFamily="34" charset="0"/>
                <a:cs typeface="Times New Roman" pitchFamily="18" charset="0"/>
              </a:rPr>
              <a:t>	</a:t>
            </a:r>
          </a:p>
          <a:p>
            <a:pPr marL="742950" lvl="1" indent="-285750">
              <a:lnSpc>
                <a:spcPct val="95000"/>
              </a:lnSpc>
              <a:spcBef>
                <a:spcPct val="20000"/>
              </a:spcBef>
              <a:buClr>
                <a:srgbClr val="00FF00"/>
              </a:buClr>
              <a:buSzPct val="65000"/>
            </a:pPr>
            <a:endParaRPr lang="en-US"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pPr>
            <a:endParaRPr lang="en-US" sz="8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buFont typeface="Arial" charset="0"/>
              <a:buChar char="•"/>
            </a:pPr>
            <a:endParaRPr lang="en-US" sz="800" i="1" dirty="0">
              <a:solidFill>
                <a:srgbClr val="660066"/>
              </a:solidFill>
              <a:latin typeface="Tahoma" pitchFamily="34" charset="0"/>
              <a:cs typeface="Times New Roman" pitchFamily="18" charset="0"/>
            </a:endParaRPr>
          </a:p>
        </p:txBody>
      </p:sp>
      <p:sp>
        <p:nvSpPr>
          <p:cNvPr id="113684" name="Rectangle 26"/>
          <p:cNvSpPr>
            <a:spLocks noChangeArrowheads="1"/>
          </p:cNvSpPr>
          <p:nvPr/>
        </p:nvSpPr>
        <p:spPr bwMode="auto">
          <a:xfrm>
            <a:off x="2782888" y="3573463"/>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dirty="0">
              <a:solidFill>
                <a:srgbClr val="660066"/>
              </a:solidFill>
              <a:latin typeface="Tahoma" pitchFamily="34" charset="0"/>
              <a:cs typeface="Times New Roman" pitchFamily="18" charset="0"/>
            </a:endParaRPr>
          </a:p>
        </p:txBody>
      </p:sp>
      <p:sp>
        <p:nvSpPr>
          <p:cNvPr id="113685" name="Text Box 43">
            <a:hlinkClick r:id="rId3" action="ppaction://hlinksldjump" tooltip="'Click' to go to this Critical Question"/>
          </p:cNvPr>
          <p:cNvSpPr txBox="1">
            <a:spLocks noChangeArrowheads="1"/>
          </p:cNvSpPr>
          <p:nvPr/>
        </p:nvSpPr>
        <p:spPr bwMode="auto">
          <a:xfrm>
            <a:off x="1524000" y="3351214"/>
            <a:ext cx="1219200" cy="369887"/>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1. Statistical Analysis</a:t>
            </a:r>
          </a:p>
        </p:txBody>
      </p:sp>
      <p:sp>
        <p:nvSpPr>
          <p:cNvPr id="113686" name="Text Box 44"/>
          <p:cNvSpPr txBox="1">
            <a:spLocks noChangeArrowheads="1"/>
          </p:cNvSpPr>
          <p:nvPr/>
        </p:nvSpPr>
        <p:spPr bwMode="auto">
          <a:xfrm>
            <a:off x="1524000" y="3960813"/>
            <a:ext cx="1219200" cy="1200150"/>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2. Components of fitness</a:t>
            </a:r>
          </a:p>
          <a:p>
            <a:pPr>
              <a:spcBef>
                <a:spcPct val="50000"/>
              </a:spcBef>
            </a:pPr>
            <a:endParaRPr lang="en-AU" sz="900" b="1" dirty="0">
              <a:solidFill>
                <a:srgbClr val="660066"/>
              </a:solidFill>
              <a:latin typeface="Tahoma" pitchFamily="34" charset="0"/>
            </a:endParaRPr>
          </a:p>
          <a:p>
            <a:pPr>
              <a:spcBef>
                <a:spcPct val="50000"/>
              </a:spcBef>
            </a:pPr>
            <a:r>
              <a:rPr lang="en-AU" sz="900" b="1" dirty="0">
                <a:solidFill>
                  <a:srgbClr val="660066"/>
                </a:solidFill>
                <a:latin typeface="Tahoma" pitchFamily="34" charset="0"/>
              </a:rPr>
              <a:t>3. Principles of training programme design</a:t>
            </a:r>
          </a:p>
        </p:txBody>
      </p:sp>
    </p:spTree>
    <p:extLst>
      <p:ext uri="{BB962C8B-B14F-4D97-AF65-F5344CB8AC3E}">
        <p14:creationId xmlns:p14="http://schemas.microsoft.com/office/powerpoint/2010/main" val="83331653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Text Box 2"/>
          <p:cNvSpPr txBox="1">
            <a:spLocks noChangeArrowheads="1"/>
          </p:cNvSpPr>
          <p:nvPr/>
        </p:nvSpPr>
        <p:spPr bwMode="auto">
          <a:xfrm>
            <a:off x="152400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dirty="0">
              <a:solidFill>
                <a:schemeClr val="accent2"/>
              </a:solidFill>
              <a:latin typeface="Tahoma" pitchFamily="34" charset="0"/>
            </a:endParaRPr>
          </a:p>
          <a:p>
            <a:pPr>
              <a:lnSpc>
                <a:spcPct val="75000"/>
              </a:lnSpc>
              <a:spcBef>
                <a:spcPct val="50000"/>
              </a:spcBef>
            </a:pPr>
            <a:r>
              <a:rPr lang="en-AU" sz="1100" b="1" dirty="0">
                <a:solidFill>
                  <a:srgbClr val="00FF00"/>
                </a:solidFill>
                <a:latin typeface="Tahoma" pitchFamily="34" charset="0"/>
              </a:rPr>
              <a:t>IB</a:t>
            </a:r>
          </a:p>
          <a:p>
            <a:pPr>
              <a:lnSpc>
                <a:spcPct val="75000"/>
              </a:lnSpc>
              <a:spcBef>
                <a:spcPct val="50000"/>
              </a:spcBef>
            </a:pPr>
            <a:r>
              <a:rPr lang="en-AU" sz="1100" b="1" dirty="0">
                <a:solidFill>
                  <a:srgbClr val="00FF00"/>
                </a:solidFill>
                <a:latin typeface="Tahoma" pitchFamily="34" charset="0"/>
              </a:rPr>
              <a:t>Sports, exercise and health science</a:t>
            </a:r>
          </a:p>
          <a:p>
            <a:pPr>
              <a:lnSpc>
                <a:spcPct val="75000"/>
              </a:lnSpc>
              <a:spcBef>
                <a:spcPct val="50000"/>
              </a:spcBef>
            </a:pPr>
            <a:endParaRPr lang="en-AU" sz="600" b="1" dirty="0">
              <a:solidFill>
                <a:srgbClr val="00FF00"/>
              </a:solidFill>
              <a:latin typeface="Tahoma" pitchFamily="34" charset="0"/>
            </a:endParaRPr>
          </a:p>
          <a:p>
            <a:pPr>
              <a:lnSpc>
                <a:spcPct val="75000"/>
              </a:lnSpc>
              <a:spcBef>
                <a:spcPct val="50000"/>
              </a:spcBef>
            </a:pPr>
            <a:endParaRPr lang="en-AU" sz="800" b="1" dirty="0">
              <a:solidFill>
                <a:schemeClr val="accent2"/>
              </a:solidFill>
              <a:latin typeface="Tahoma" pitchFamily="34" charset="0"/>
            </a:endParaRPr>
          </a:p>
        </p:txBody>
      </p:sp>
      <p:sp>
        <p:nvSpPr>
          <p:cNvPr id="113667" name="Line 3"/>
          <p:cNvSpPr>
            <a:spLocks noChangeShapeType="1"/>
          </p:cNvSpPr>
          <p:nvPr/>
        </p:nvSpPr>
        <p:spPr bwMode="auto">
          <a:xfrm>
            <a:off x="2743200" y="0"/>
            <a:ext cx="0" cy="6858000"/>
          </a:xfrm>
          <a:prstGeom prst="line">
            <a:avLst/>
          </a:prstGeom>
          <a:noFill/>
          <a:ln w="3175">
            <a:solidFill>
              <a:srgbClr val="FF00FF"/>
            </a:solidFill>
            <a:round/>
            <a:headEnd/>
            <a:tailEnd/>
          </a:ln>
        </p:spPr>
        <p:txBody>
          <a:bodyPr/>
          <a:lstStyle/>
          <a:p>
            <a:endParaRPr lang="en-US" dirty="0"/>
          </a:p>
        </p:txBody>
      </p:sp>
      <p:sp>
        <p:nvSpPr>
          <p:cNvPr id="113668" name="Line 4"/>
          <p:cNvSpPr>
            <a:spLocks noChangeShapeType="1"/>
          </p:cNvSpPr>
          <p:nvPr/>
        </p:nvSpPr>
        <p:spPr bwMode="auto">
          <a:xfrm>
            <a:off x="1600200" y="1447800"/>
            <a:ext cx="990600" cy="0"/>
          </a:xfrm>
          <a:prstGeom prst="line">
            <a:avLst/>
          </a:prstGeom>
          <a:noFill/>
          <a:ln w="25400">
            <a:solidFill>
              <a:srgbClr val="FF00FF"/>
            </a:solidFill>
            <a:round/>
            <a:headEnd/>
            <a:tailEnd/>
          </a:ln>
        </p:spPr>
        <p:txBody>
          <a:bodyPr/>
          <a:lstStyle/>
          <a:p>
            <a:endParaRPr lang="en-US" dirty="0"/>
          </a:p>
        </p:txBody>
      </p:sp>
      <p:sp>
        <p:nvSpPr>
          <p:cNvPr id="113669" name="Line 5"/>
          <p:cNvSpPr>
            <a:spLocks noChangeShapeType="1"/>
          </p:cNvSpPr>
          <p:nvPr/>
        </p:nvSpPr>
        <p:spPr bwMode="auto">
          <a:xfrm>
            <a:off x="1600200" y="2362200"/>
            <a:ext cx="990600" cy="0"/>
          </a:xfrm>
          <a:prstGeom prst="line">
            <a:avLst/>
          </a:prstGeom>
          <a:noFill/>
          <a:ln w="25400">
            <a:solidFill>
              <a:srgbClr val="FF00FF"/>
            </a:solidFill>
            <a:round/>
            <a:headEnd/>
            <a:tailEnd/>
          </a:ln>
        </p:spPr>
        <p:txBody>
          <a:bodyPr/>
          <a:lstStyle/>
          <a:p>
            <a:endParaRPr lang="en-US" dirty="0"/>
          </a:p>
        </p:txBody>
      </p:sp>
      <p:sp>
        <p:nvSpPr>
          <p:cNvPr id="113670" name="Text Box 6"/>
          <p:cNvSpPr txBox="1">
            <a:spLocks noChangeArrowheads="1"/>
          </p:cNvSpPr>
          <p:nvPr/>
        </p:nvSpPr>
        <p:spPr bwMode="auto">
          <a:xfrm>
            <a:off x="1524000" y="2727326"/>
            <a:ext cx="1219200" cy="244475"/>
          </a:xfrm>
          <a:prstGeom prst="rect">
            <a:avLst/>
          </a:prstGeom>
          <a:noFill/>
          <a:ln w="3175">
            <a:noFill/>
            <a:miter lim="800000"/>
            <a:headEnd/>
            <a:tailEnd/>
          </a:ln>
        </p:spPr>
        <p:txBody>
          <a:bodyPr>
            <a:spAutoFit/>
          </a:bodyPr>
          <a:lstStyle/>
          <a:p>
            <a:pPr>
              <a:spcBef>
                <a:spcPct val="50000"/>
              </a:spcBef>
            </a:pPr>
            <a:r>
              <a:rPr lang="en-AU" sz="1000" b="1" dirty="0">
                <a:solidFill>
                  <a:srgbClr val="660066"/>
                </a:solidFill>
                <a:latin typeface="Tahoma" pitchFamily="34" charset="0"/>
              </a:rPr>
              <a:t>Sub-topics</a:t>
            </a:r>
          </a:p>
        </p:txBody>
      </p:sp>
      <p:sp>
        <p:nvSpPr>
          <p:cNvPr id="113671" name="Line 8"/>
          <p:cNvSpPr>
            <a:spLocks noChangeShapeType="1"/>
          </p:cNvSpPr>
          <p:nvPr/>
        </p:nvSpPr>
        <p:spPr bwMode="auto">
          <a:xfrm>
            <a:off x="1600200" y="2667000"/>
            <a:ext cx="990600" cy="0"/>
          </a:xfrm>
          <a:prstGeom prst="line">
            <a:avLst/>
          </a:prstGeom>
          <a:noFill/>
          <a:ln w="25400">
            <a:solidFill>
              <a:srgbClr val="FF00FF"/>
            </a:solidFill>
            <a:round/>
            <a:headEnd/>
            <a:tailEnd/>
          </a:ln>
        </p:spPr>
        <p:txBody>
          <a:bodyPr/>
          <a:lstStyle/>
          <a:p>
            <a:endParaRPr lang="en-US" dirty="0"/>
          </a:p>
        </p:txBody>
      </p:sp>
      <p:sp>
        <p:nvSpPr>
          <p:cNvPr id="113672" name="Line 9"/>
          <p:cNvSpPr>
            <a:spLocks noChangeShapeType="1"/>
          </p:cNvSpPr>
          <p:nvPr/>
        </p:nvSpPr>
        <p:spPr bwMode="auto">
          <a:xfrm>
            <a:off x="1600200" y="3200400"/>
            <a:ext cx="990600" cy="0"/>
          </a:xfrm>
          <a:prstGeom prst="line">
            <a:avLst/>
          </a:prstGeom>
          <a:noFill/>
          <a:ln w="25400">
            <a:solidFill>
              <a:srgbClr val="FF00FF"/>
            </a:solidFill>
            <a:round/>
            <a:headEnd/>
            <a:tailEnd/>
          </a:ln>
        </p:spPr>
        <p:txBody>
          <a:bodyPr/>
          <a:lstStyle/>
          <a:p>
            <a:endParaRPr lang="en-US" dirty="0"/>
          </a:p>
        </p:txBody>
      </p:sp>
      <p:sp>
        <p:nvSpPr>
          <p:cNvPr id="113673" name="Line 12"/>
          <p:cNvSpPr>
            <a:spLocks noChangeShapeType="1"/>
          </p:cNvSpPr>
          <p:nvPr/>
        </p:nvSpPr>
        <p:spPr bwMode="auto">
          <a:xfrm flipV="1">
            <a:off x="1524000" y="1295400"/>
            <a:ext cx="9144000" cy="0"/>
          </a:xfrm>
          <a:prstGeom prst="line">
            <a:avLst/>
          </a:prstGeom>
          <a:noFill/>
          <a:ln w="3175">
            <a:solidFill>
              <a:srgbClr val="FF00FF"/>
            </a:solidFill>
            <a:round/>
            <a:headEnd/>
            <a:tailEnd/>
          </a:ln>
        </p:spPr>
        <p:txBody>
          <a:bodyPr/>
          <a:lstStyle/>
          <a:p>
            <a:endParaRPr lang="en-US" dirty="0"/>
          </a:p>
        </p:txBody>
      </p:sp>
      <p:sp>
        <p:nvSpPr>
          <p:cNvPr id="113674" name="Line 13"/>
          <p:cNvSpPr>
            <a:spLocks noChangeShapeType="1"/>
          </p:cNvSpPr>
          <p:nvPr/>
        </p:nvSpPr>
        <p:spPr bwMode="auto">
          <a:xfrm>
            <a:off x="1600200" y="1143000"/>
            <a:ext cx="990600" cy="0"/>
          </a:xfrm>
          <a:prstGeom prst="line">
            <a:avLst/>
          </a:prstGeom>
          <a:noFill/>
          <a:ln w="25400">
            <a:solidFill>
              <a:srgbClr val="FF00FF"/>
            </a:solidFill>
            <a:round/>
            <a:headEnd/>
            <a:tailEnd/>
          </a:ln>
        </p:spPr>
        <p:txBody>
          <a:bodyPr/>
          <a:lstStyle/>
          <a:p>
            <a:endParaRPr lang="en-US" dirty="0"/>
          </a:p>
        </p:txBody>
      </p:sp>
      <p:sp>
        <p:nvSpPr>
          <p:cNvPr id="113675" name="Line 14"/>
          <p:cNvSpPr>
            <a:spLocks noChangeShapeType="1"/>
          </p:cNvSpPr>
          <p:nvPr/>
        </p:nvSpPr>
        <p:spPr bwMode="auto">
          <a:xfrm>
            <a:off x="1600200" y="152400"/>
            <a:ext cx="990600" cy="0"/>
          </a:xfrm>
          <a:prstGeom prst="line">
            <a:avLst/>
          </a:prstGeom>
          <a:noFill/>
          <a:ln w="25400">
            <a:solidFill>
              <a:srgbClr val="FF00FF"/>
            </a:solidFill>
            <a:round/>
            <a:headEnd/>
            <a:tailEnd/>
          </a:ln>
        </p:spPr>
        <p:txBody>
          <a:bodyPr/>
          <a:lstStyle/>
          <a:p>
            <a:endParaRPr lang="en-US" dirty="0"/>
          </a:p>
        </p:txBody>
      </p:sp>
      <p:sp>
        <p:nvSpPr>
          <p:cNvPr id="113676" name="Text Box 15"/>
          <p:cNvSpPr txBox="1">
            <a:spLocks noChangeArrowheads="1"/>
          </p:cNvSpPr>
          <p:nvPr/>
        </p:nvSpPr>
        <p:spPr bwMode="auto">
          <a:xfrm>
            <a:off x="2743200" y="395289"/>
            <a:ext cx="7772400" cy="954087"/>
          </a:xfrm>
          <a:prstGeom prst="rect">
            <a:avLst/>
          </a:prstGeom>
          <a:noFill/>
          <a:ln w="9525">
            <a:noFill/>
            <a:miter lim="800000"/>
            <a:headEnd/>
            <a:tailEnd/>
          </a:ln>
        </p:spPr>
        <p:txBody>
          <a:bodyPr>
            <a:spAutoFit/>
          </a:bodyPr>
          <a:lstStyle/>
          <a:p>
            <a:pPr algn="r">
              <a:spcBef>
                <a:spcPct val="50000"/>
              </a:spcBef>
            </a:pPr>
            <a:r>
              <a:rPr lang="en-AU" sz="2800" b="1" dirty="0">
                <a:solidFill>
                  <a:srgbClr val="660066"/>
                </a:solidFill>
                <a:latin typeface="Tahoma" pitchFamily="34" charset="0"/>
              </a:rPr>
              <a:t>Measurement &amp; evaluation of human performance</a:t>
            </a:r>
          </a:p>
        </p:txBody>
      </p:sp>
      <p:sp>
        <p:nvSpPr>
          <p:cNvPr id="113677" name="Text Box 16"/>
          <p:cNvSpPr txBox="1">
            <a:spLocks noChangeArrowheads="1"/>
          </p:cNvSpPr>
          <p:nvPr/>
        </p:nvSpPr>
        <p:spPr bwMode="auto">
          <a:xfrm>
            <a:off x="3048000" y="1341438"/>
            <a:ext cx="7467600" cy="1066800"/>
          </a:xfrm>
          <a:prstGeom prst="rect">
            <a:avLst/>
          </a:prstGeom>
          <a:noFill/>
          <a:ln w="9525">
            <a:noFill/>
            <a:miter lim="800000"/>
            <a:headEnd/>
            <a:tailEnd/>
          </a:ln>
        </p:spPr>
        <p:txBody>
          <a:bodyPr>
            <a:spAutoFit/>
          </a:bodyPr>
          <a:lstStyle/>
          <a:p>
            <a:pPr>
              <a:spcBef>
                <a:spcPct val="50000"/>
              </a:spcBef>
            </a:pPr>
            <a:r>
              <a:rPr lang="en-AU" sz="3200" dirty="0" smtClean="0">
                <a:solidFill>
                  <a:srgbClr val="660066"/>
                </a:solidFill>
                <a:latin typeface="Tahoma" pitchFamily="34" charset="0"/>
              </a:rPr>
              <a:t>6.4.1 </a:t>
            </a:r>
            <a:r>
              <a:rPr lang="en-AU" sz="3200" dirty="0">
                <a:solidFill>
                  <a:srgbClr val="660066"/>
                </a:solidFill>
                <a:latin typeface="Tahoma" pitchFamily="34" charset="0"/>
              </a:rPr>
              <a:t>Describe the essential elements of a general training programme</a:t>
            </a:r>
          </a:p>
        </p:txBody>
      </p:sp>
      <p:sp>
        <p:nvSpPr>
          <p:cNvPr id="113678" name="Line 17"/>
          <p:cNvSpPr>
            <a:spLocks noChangeShapeType="1"/>
          </p:cNvSpPr>
          <p:nvPr/>
        </p:nvSpPr>
        <p:spPr bwMode="auto">
          <a:xfrm>
            <a:off x="1524000" y="2514600"/>
            <a:ext cx="5181600" cy="0"/>
          </a:xfrm>
          <a:prstGeom prst="line">
            <a:avLst/>
          </a:prstGeom>
          <a:noFill/>
          <a:ln w="3175">
            <a:solidFill>
              <a:srgbClr val="FF00FF"/>
            </a:solidFill>
            <a:round/>
            <a:headEnd/>
            <a:tailEnd/>
          </a:ln>
        </p:spPr>
        <p:txBody>
          <a:bodyPr/>
          <a:lstStyle/>
          <a:p>
            <a:endParaRPr lang="en-US" dirty="0"/>
          </a:p>
        </p:txBody>
      </p:sp>
      <p:sp>
        <p:nvSpPr>
          <p:cNvPr id="113679" name="Rectangle 18"/>
          <p:cNvSpPr>
            <a:spLocks noChangeArrowheads="1"/>
          </p:cNvSpPr>
          <p:nvPr/>
        </p:nvSpPr>
        <p:spPr bwMode="auto">
          <a:xfrm>
            <a:off x="4943475" y="1870075"/>
            <a:ext cx="9144000" cy="369332"/>
          </a:xfrm>
          <a:prstGeom prst="rect">
            <a:avLst/>
          </a:prstGeom>
          <a:noFill/>
          <a:ln w="9525">
            <a:noFill/>
            <a:miter lim="800000"/>
            <a:headEnd/>
            <a:tailEnd/>
          </a:ln>
        </p:spPr>
        <p:txBody>
          <a:bodyPr>
            <a:spAutoFit/>
          </a:bodyPr>
          <a:lstStyle/>
          <a:p>
            <a:endParaRPr lang="en-US" dirty="0"/>
          </a:p>
        </p:txBody>
      </p:sp>
      <p:sp>
        <p:nvSpPr>
          <p:cNvPr id="113680" name="Text Box 19">
            <a:hlinkClick r:id="rId3" action="ppaction://hlinksldjump" tooltip="'Click' here"/>
          </p:cNvPr>
          <p:cNvSpPr txBox="1">
            <a:spLocks noChangeArrowheads="1"/>
          </p:cNvSpPr>
          <p:nvPr/>
        </p:nvSpPr>
        <p:spPr bwMode="auto">
          <a:xfrm>
            <a:off x="1524000" y="1295401"/>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Topic 6</a:t>
            </a:r>
          </a:p>
          <a:p>
            <a:pPr>
              <a:lnSpc>
                <a:spcPct val="72000"/>
              </a:lnSpc>
              <a:spcBef>
                <a:spcPct val="50000"/>
              </a:spcBef>
            </a:pPr>
            <a:r>
              <a:rPr lang="en-AU" sz="1100" b="1" dirty="0">
                <a:solidFill>
                  <a:srgbClr val="660066"/>
                </a:solidFill>
                <a:latin typeface="Tahoma" pitchFamily="34" charset="0"/>
              </a:rPr>
              <a:t>Measurement</a:t>
            </a:r>
          </a:p>
          <a:p>
            <a:pPr>
              <a:lnSpc>
                <a:spcPct val="72000"/>
              </a:lnSpc>
              <a:spcBef>
                <a:spcPct val="50000"/>
              </a:spcBef>
            </a:pP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113681" name="Line 20"/>
          <p:cNvSpPr>
            <a:spLocks noChangeShapeType="1"/>
          </p:cNvSpPr>
          <p:nvPr/>
        </p:nvSpPr>
        <p:spPr bwMode="auto">
          <a:xfrm>
            <a:off x="1600200" y="2362200"/>
            <a:ext cx="990600" cy="0"/>
          </a:xfrm>
          <a:prstGeom prst="line">
            <a:avLst/>
          </a:prstGeom>
          <a:noFill/>
          <a:ln w="25400">
            <a:solidFill>
              <a:srgbClr val="FF00FF"/>
            </a:solidFill>
            <a:round/>
            <a:headEnd/>
            <a:tailEnd/>
          </a:ln>
        </p:spPr>
        <p:txBody>
          <a:bodyPr/>
          <a:lstStyle/>
          <a:p>
            <a:endParaRPr lang="en-US" dirty="0"/>
          </a:p>
        </p:txBody>
      </p:sp>
      <p:sp>
        <p:nvSpPr>
          <p:cNvPr id="113682" name="Line 21"/>
          <p:cNvSpPr>
            <a:spLocks noChangeShapeType="1"/>
          </p:cNvSpPr>
          <p:nvPr/>
        </p:nvSpPr>
        <p:spPr bwMode="auto">
          <a:xfrm>
            <a:off x="1600200" y="1447800"/>
            <a:ext cx="990600" cy="0"/>
          </a:xfrm>
          <a:prstGeom prst="line">
            <a:avLst/>
          </a:prstGeom>
          <a:noFill/>
          <a:ln w="25400">
            <a:solidFill>
              <a:srgbClr val="FF00FF"/>
            </a:solidFill>
            <a:round/>
            <a:headEnd/>
            <a:tailEnd/>
          </a:ln>
        </p:spPr>
        <p:txBody>
          <a:bodyPr/>
          <a:lstStyle/>
          <a:p>
            <a:endParaRPr lang="en-US" dirty="0"/>
          </a:p>
        </p:txBody>
      </p:sp>
      <p:sp>
        <p:nvSpPr>
          <p:cNvPr id="113683" name="Rectangle 24">
            <a:hlinkClick r:id="rId4" action="ppaction://hlinksldjump" tooltip="Click here to go to this dot point"/>
          </p:cNvPr>
          <p:cNvSpPr>
            <a:spLocks noChangeArrowheads="1"/>
          </p:cNvSpPr>
          <p:nvPr/>
        </p:nvSpPr>
        <p:spPr bwMode="auto">
          <a:xfrm>
            <a:off x="2809875" y="2571750"/>
            <a:ext cx="7239000" cy="46038"/>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Tx/>
              <a:buChar char="•"/>
            </a:pPr>
            <a:r>
              <a:rPr lang="en-US" dirty="0">
                <a:solidFill>
                  <a:srgbClr val="660066"/>
                </a:solidFill>
                <a:latin typeface="Tahoma" pitchFamily="34" charset="0"/>
                <a:cs typeface="Times New Roman" pitchFamily="18" charset="0"/>
              </a:rPr>
              <a:t>Endurance </a:t>
            </a:r>
            <a:r>
              <a:rPr lang="en-US" dirty="0">
                <a:solidFill>
                  <a:srgbClr val="660066"/>
                </a:solidFill>
                <a:latin typeface="Tahoma" pitchFamily="34" charset="0"/>
                <a:cs typeface="Times New Roman" pitchFamily="18" charset="0"/>
              </a:rPr>
              <a:t>Training</a:t>
            </a:r>
          </a:p>
          <a:p>
            <a:pPr marL="742950" lvl="1" indent="-285750">
              <a:lnSpc>
                <a:spcPct val="95000"/>
              </a:lnSpc>
              <a:spcBef>
                <a:spcPct val="20000"/>
              </a:spcBef>
              <a:buClr>
                <a:srgbClr val="00FF00"/>
              </a:buClr>
              <a:buSzPct val="65000"/>
              <a:buFont typeface="Arial" pitchFamily="34" charset="0"/>
              <a:buChar char="•"/>
            </a:pPr>
            <a:endParaRPr lang="en-US" dirty="0">
              <a:solidFill>
                <a:srgbClr val="660066"/>
              </a:solidFill>
              <a:latin typeface="Tahoma" pitchFamily="34" charset="0"/>
              <a:cs typeface="Times New Roman" pitchFamily="18" charset="0"/>
            </a:endParaRPr>
          </a:p>
          <a:p>
            <a:pPr marL="742950" lvl="1" indent="-285750">
              <a:lnSpc>
                <a:spcPct val="95000"/>
              </a:lnSpc>
              <a:spcBef>
                <a:spcPct val="20000"/>
              </a:spcBef>
              <a:buClr>
                <a:srgbClr val="00FF00"/>
              </a:buClr>
              <a:buSzPct val="65000"/>
              <a:buFont typeface="Arial" pitchFamily="34" charset="0"/>
              <a:buChar char="•"/>
            </a:pPr>
            <a:r>
              <a:rPr lang="en-US" dirty="0">
                <a:solidFill>
                  <a:srgbClr val="660066"/>
                </a:solidFill>
                <a:latin typeface="Tahoma" pitchFamily="34" charset="0"/>
                <a:cs typeface="Times New Roman" pitchFamily="18" charset="0"/>
              </a:rPr>
              <a:t>Interval Training</a:t>
            </a:r>
          </a:p>
          <a:p>
            <a:pPr marL="742950" lvl="1" indent="-285750">
              <a:lnSpc>
                <a:spcPct val="95000"/>
              </a:lnSpc>
              <a:spcBef>
                <a:spcPct val="20000"/>
              </a:spcBef>
              <a:buClr>
                <a:srgbClr val="00FF00"/>
              </a:buClr>
              <a:buSzPct val="65000"/>
            </a:pPr>
            <a:r>
              <a:rPr lang="en-US" dirty="0">
                <a:solidFill>
                  <a:srgbClr val="660066"/>
                </a:solidFill>
                <a:latin typeface="Tahoma" pitchFamily="34" charset="0"/>
                <a:cs typeface="Times New Roman" pitchFamily="18" charset="0"/>
              </a:rPr>
              <a:t>	</a:t>
            </a:r>
            <a:r>
              <a:rPr lang="en-US" sz="2000" dirty="0">
                <a:solidFill>
                  <a:srgbClr val="660066"/>
                </a:solidFill>
                <a:latin typeface="Tahoma" pitchFamily="34" charset="0"/>
                <a:cs typeface="Times New Roman" pitchFamily="18" charset="0"/>
              </a:rPr>
              <a:t>For a 20 year old:</a:t>
            </a:r>
          </a:p>
          <a:p>
            <a:pPr marL="742950" lvl="1" indent="-285750">
              <a:lnSpc>
                <a:spcPct val="95000"/>
              </a:lnSpc>
              <a:spcBef>
                <a:spcPct val="20000"/>
              </a:spcBef>
              <a:buClr>
                <a:srgbClr val="00FF00"/>
              </a:buClr>
              <a:buSzPct val="65000"/>
            </a:pPr>
            <a:r>
              <a:rPr lang="en-US" sz="2000" dirty="0">
                <a:solidFill>
                  <a:srgbClr val="660066"/>
                </a:solidFill>
                <a:latin typeface="Tahoma" pitchFamily="34" charset="0"/>
                <a:cs typeface="Times New Roman" pitchFamily="18" charset="0"/>
              </a:rPr>
              <a:t>	Max HR = 220 – Age =200bpm</a:t>
            </a:r>
          </a:p>
          <a:p>
            <a:pPr marL="742950" lvl="1" indent="-285750">
              <a:lnSpc>
                <a:spcPct val="95000"/>
              </a:lnSpc>
              <a:spcBef>
                <a:spcPct val="20000"/>
              </a:spcBef>
              <a:buClr>
                <a:srgbClr val="00FF00"/>
              </a:buClr>
              <a:buSzPct val="65000"/>
            </a:pPr>
            <a:r>
              <a:rPr lang="en-US" sz="2000" dirty="0">
                <a:solidFill>
                  <a:srgbClr val="660066"/>
                </a:solidFill>
                <a:latin typeface="Tahoma" pitchFamily="34" charset="0"/>
                <a:cs typeface="Times New Roman" pitchFamily="18" charset="0"/>
              </a:rPr>
              <a:t>	70% MHR = 140bpm</a:t>
            </a:r>
          </a:p>
          <a:p>
            <a:pPr marL="742950" lvl="1" indent="-285750">
              <a:lnSpc>
                <a:spcPct val="95000"/>
              </a:lnSpc>
              <a:spcBef>
                <a:spcPct val="20000"/>
              </a:spcBef>
              <a:buClr>
                <a:srgbClr val="00FF00"/>
              </a:buClr>
              <a:buSzPct val="65000"/>
            </a:pPr>
            <a:r>
              <a:rPr lang="en-US" sz="2000" dirty="0">
                <a:solidFill>
                  <a:srgbClr val="660066"/>
                </a:solidFill>
                <a:latin typeface="Tahoma" pitchFamily="34" charset="0"/>
                <a:cs typeface="Times New Roman" pitchFamily="18" charset="0"/>
              </a:rPr>
              <a:t>	80% MHR = 160bpm</a:t>
            </a:r>
          </a:p>
          <a:p>
            <a:pPr marL="742950" lvl="1" indent="-285750">
              <a:lnSpc>
                <a:spcPct val="95000"/>
              </a:lnSpc>
              <a:spcBef>
                <a:spcPct val="20000"/>
              </a:spcBef>
              <a:buClr>
                <a:srgbClr val="00FF00"/>
              </a:buClr>
              <a:buSzPct val="65000"/>
            </a:pPr>
            <a:endParaRPr lang="en-US" sz="2000" dirty="0">
              <a:solidFill>
                <a:srgbClr val="660066"/>
              </a:solidFill>
              <a:latin typeface="Tahoma" pitchFamily="34" charset="0"/>
              <a:cs typeface="Times New Roman" pitchFamily="18" charset="0"/>
            </a:endParaRPr>
          </a:p>
          <a:p>
            <a:pPr marL="742950" lvl="1" indent="-285750">
              <a:lnSpc>
                <a:spcPct val="95000"/>
              </a:lnSpc>
              <a:spcBef>
                <a:spcPct val="20000"/>
              </a:spcBef>
              <a:buClr>
                <a:srgbClr val="00FF00"/>
              </a:buClr>
              <a:buSzPct val="65000"/>
            </a:pPr>
            <a:r>
              <a:rPr lang="en-US" sz="2000" dirty="0">
                <a:solidFill>
                  <a:srgbClr val="660066"/>
                </a:solidFill>
                <a:latin typeface="Tahoma" pitchFamily="34" charset="0"/>
                <a:cs typeface="Times New Roman" pitchFamily="18" charset="0"/>
              </a:rPr>
              <a:t>	Work = 4 minutes/Rest = 2 minutes</a:t>
            </a:r>
          </a:p>
          <a:p>
            <a:pPr marL="742950" lvl="1" indent="-285750">
              <a:lnSpc>
                <a:spcPct val="95000"/>
              </a:lnSpc>
              <a:spcBef>
                <a:spcPct val="20000"/>
              </a:spcBef>
              <a:buClr>
                <a:srgbClr val="00FF00"/>
              </a:buClr>
              <a:buSzPct val="65000"/>
            </a:pPr>
            <a:r>
              <a:rPr lang="en-US" sz="2000" dirty="0">
                <a:solidFill>
                  <a:srgbClr val="660066"/>
                </a:solidFill>
                <a:latin typeface="Tahoma" pitchFamily="34" charset="0"/>
                <a:cs typeface="Times New Roman" pitchFamily="18" charset="0"/>
              </a:rPr>
              <a:t>	4 sets of 4 minutes @ 70% effort with 2 minutes rest in between.</a:t>
            </a:r>
            <a:endParaRPr lang="en-US" dirty="0">
              <a:solidFill>
                <a:srgbClr val="660066"/>
              </a:solidFill>
              <a:latin typeface="Tahoma" pitchFamily="34" charset="0"/>
              <a:cs typeface="Times New Roman" pitchFamily="18" charset="0"/>
            </a:endParaRPr>
          </a:p>
          <a:p>
            <a:pPr marL="742950" lvl="1" indent="-285750" algn="r">
              <a:lnSpc>
                <a:spcPct val="95000"/>
              </a:lnSpc>
              <a:spcBef>
                <a:spcPct val="20000"/>
              </a:spcBef>
              <a:buClr>
                <a:srgbClr val="00FF00"/>
              </a:buClr>
              <a:buSzPct val="65000"/>
            </a:pPr>
            <a:r>
              <a:rPr lang="en-US" sz="800" dirty="0">
                <a:solidFill>
                  <a:srgbClr val="660066"/>
                </a:solidFill>
                <a:latin typeface="Tahoma" pitchFamily="34" charset="0"/>
                <a:cs typeface="Times New Roman" pitchFamily="18" charset="0"/>
              </a:rPr>
              <a:t>Stafford-Brown et.al 2007</a:t>
            </a:r>
            <a:endParaRPr lang="en-US" sz="800" dirty="0">
              <a:solidFill>
                <a:srgbClr val="660066"/>
              </a:solidFill>
              <a:latin typeface="Tahoma" pitchFamily="34" charset="0"/>
              <a:cs typeface="Times New Roman" pitchFamily="18" charset="0"/>
            </a:endParaRPr>
          </a:p>
          <a:p>
            <a:pPr marL="742950" lvl="1" indent="-285750">
              <a:lnSpc>
                <a:spcPct val="95000"/>
              </a:lnSpc>
              <a:spcBef>
                <a:spcPct val="20000"/>
              </a:spcBef>
              <a:buClr>
                <a:srgbClr val="00FF00"/>
              </a:buClr>
              <a:buSzPct val="65000"/>
            </a:pPr>
            <a:r>
              <a:rPr lang="en-US" dirty="0">
                <a:solidFill>
                  <a:srgbClr val="660066"/>
                </a:solidFill>
                <a:latin typeface="Tahoma" pitchFamily="34" charset="0"/>
                <a:cs typeface="Times New Roman" pitchFamily="18" charset="0"/>
              </a:rPr>
              <a:t>	</a:t>
            </a:r>
          </a:p>
          <a:p>
            <a:pPr marL="342900" indent="-342900">
              <a:lnSpc>
                <a:spcPct val="95000"/>
              </a:lnSpc>
              <a:spcBef>
                <a:spcPct val="20000"/>
              </a:spcBef>
              <a:buClr>
                <a:srgbClr val="00FF00"/>
              </a:buClr>
              <a:buSzPct val="65000"/>
            </a:pPr>
            <a:r>
              <a:rPr lang="en-US" dirty="0">
                <a:solidFill>
                  <a:srgbClr val="660066"/>
                </a:solidFill>
                <a:latin typeface="Tahoma" pitchFamily="34" charset="0"/>
                <a:cs typeface="Times New Roman" pitchFamily="18" charset="0"/>
              </a:rPr>
              <a:t>	</a:t>
            </a:r>
          </a:p>
          <a:p>
            <a:pPr marL="742950" lvl="1" indent="-285750">
              <a:lnSpc>
                <a:spcPct val="95000"/>
              </a:lnSpc>
              <a:spcBef>
                <a:spcPct val="20000"/>
              </a:spcBef>
              <a:buClr>
                <a:srgbClr val="00FF00"/>
              </a:buClr>
              <a:buSzPct val="65000"/>
            </a:pPr>
            <a:endParaRPr lang="en-US"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pPr>
            <a:endParaRPr lang="en-US" sz="8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buFont typeface="Arial" charset="0"/>
              <a:buChar char="•"/>
            </a:pPr>
            <a:endParaRPr lang="en-US" sz="800" i="1" dirty="0">
              <a:solidFill>
                <a:srgbClr val="660066"/>
              </a:solidFill>
              <a:latin typeface="Tahoma" pitchFamily="34" charset="0"/>
              <a:cs typeface="Times New Roman" pitchFamily="18" charset="0"/>
            </a:endParaRPr>
          </a:p>
        </p:txBody>
      </p:sp>
      <p:sp>
        <p:nvSpPr>
          <p:cNvPr id="113684" name="Rectangle 26"/>
          <p:cNvSpPr>
            <a:spLocks noChangeArrowheads="1"/>
          </p:cNvSpPr>
          <p:nvPr/>
        </p:nvSpPr>
        <p:spPr bwMode="auto">
          <a:xfrm>
            <a:off x="2782888" y="3573463"/>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dirty="0">
              <a:solidFill>
                <a:srgbClr val="660066"/>
              </a:solidFill>
              <a:latin typeface="Tahoma" pitchFamily="34" charset="0"/>
              <a:cs typeface="Times New Roman" pitchFamily="18" charset="0"/>
            </a:endParaRPr>
          </a:p>
        </p:txBody>
      </p:sp>
      <p:sp>
        <p:nvSpPr>
          <p:cNvPr id="113685" name="Text Box 43">
            <a:hlinkClick r:id="rId3" action="ppaction://hlinksldjump" tooltip="'Click' to go to this Critical Question"/>
          </p:cNvPr>
          <p:cNvSpPr txBox="1">
            <a:spLocks noChangeArrowheads="1"/>
          </p:cNvSpPr>
          <p:nvPr/>
        </p:nvSpPr>
        <p:spPr bwMode="auto">
          <a:xfrm>
            <a:off x="1524000" y="3351214"/>
            <a:ext cx="1219200" cy="369887"/>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1. Statistical Analysis</a:t>
            </a:r>
          </a:p>
        </p:txBody>
      </p:sp>
      <p:sp>
        <p:nvSpPr>
          <p:cNvPr id="113686" name="Text Box 44"/>
          <p:cNvSpPr txBox="1">
            <a:spLocks noChangeArrowheads="1"/>
          </p:cNvSpPr>
          <p:nvPr/>
        </p:nvSpPr>
        <p:spPr bwMode="auto">
          <a:xfrm>
            <a:off x="1524000" y="3960813"/>
            <a:ext cx="1219200" cy="1200150"/>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2. Components of fitness</a:t>
            </a:r>
          </a:p>
          <a:p>
            <a:pPr>
              <a:spcBef>
                <a:spcPct val="50000"/>
              </a:spcBef>
            </a:pPr>
            <a:endParaRPr lang="en-AU" sz="900" b="1" dirty="0">
              <a:solidFill>
                <a:srgbClr val="660066"/>
              </a:solidFill>
              <a:latin typeface="Tahoma" pitchFamily="34" charset="0"/>
            </a:endParaRPr>
          </a:p>
          <a:p>
            <a:pPr>
              <a:spcBef>
                <a:spcPct val="50000"/>
              </a:spcBef>
            </a:pPr>
            <a:r>
              <a:rPr lang="en-AU" sz="900" b="1" dirty="0">
                <a:solidFill>
                  <a:srgbClr val="660066"/>
                </a:solidFill>
                <a:latin typeface="Tahoma" pitchFamily="34" charset="0"/>
              </a:rPr>
              <a:t>3. Principles of training programme design</a:t>
            </a:r>
          </a:p>
        </p:txBody>
      </p:sp>
    </p:spTree>
    <p:extLst>
      <p:ext uri="{BB962C8B-B14F-4D97-AF65-F5344CB8AC3E}">
        <p14:creationId xmlns:p14="http://schemas.microsoft.com/office/powerpoint/2010/main" val="55618247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Text Box 2"/>
          <p:cNvSpPr txBox="1">
            <a:spLocks noChangeArrowheads="1"/>
          </p:cNvSpPr>
          <p:nvPr/>
        </p:nvSpPr>
        <p:spPr bwMode="auto">
          <a:xfrm>
            <a:off x="152400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dirty="0">
              <a:solidFill>
                <a:schemeClr val="accent2"/>
              </a:solidFill>
              <a:latin typeface="Tahoma" pitchFamily="34" charset="0"/>
            </a:endParaRPr>
          </a:p>
          <a:p>
            <a:pPr>
              <a:lnSpc>
                <a:spcPct val="75000"/>
              </a:lnSpc>
              <a:spcBef>
                <a:spcPct val="50000"/>
              </a:spcBef>
            </a:pPr>
            <a:r>
              <a:rPr lang="en-AU" sz="1100" b="1" dirty="0">
                <a:solidFill>
                  <a:srgbClr val="00FF00"/>
                </a:solidFill>
                <a:latin typeface="Tahoma" pitchFamily="34" charset="0"/>
              </a:rPr>
              <a:t>IB</a:t>
            </a:r>
          </a:p>
          <a:p>
            <a:pPr>
              <a:lnSpc>
                <a:spcPct val="75000"/>
              </a:lnSpc>
              <a:spcBef>
                <a:spcPct val="50000"/>
              </a:spcBef>
            </a:pPr>
            <a:r>
              <a:rPr lang="en-AU" sz="1100" b="1" dirty="0">
                <a:solidFill>
                  <a:srgbClr val="00FF00"/>
                </a:solidFill>
                <a:latin typeface="Tahoma" pitchFamily="34" charset="0"/>
              </a:rPr>
              <a:t>Sports, exercise and health science</a:t>
            </a:r>
          </a:p>
          <a:p>
            <a:pPr>
              <a:lnSpc>
                <a:spcPct val="75000"/>
              </a:lnSpc>
              <a:spcBef>
                <a:spcPct val="50000"/>
              </a:spcBef>
            </a:pPr>
            <a:endParaRPr lang="en-AU" sz="600" b="1" dirty="0">
              <a:solidFill>
                <a:srgbClr val="00FF00"/>
              </a:solidFill>
              <a:latin typeface="Tahoma" pitchFamily="34" charset="0"/>
            </a:endParaRPr>
          </a:p>
          <a:p>
            <a:pPr>
              <a:lnSpc>
                <a:spcPct val="75000"/>
              </a:lnSpc>
              <a:spcBef>
                <a:spcPct val="50000"/>
              </a:spcBef>
            </a:pPr>
            <a:endParaRPr lang="en-AU" sz="800" b="1" dirty="0">
              <a:solidFill>
                <a:schemeClr val="accent2"/>
              </a:solidFill>
              <a:latin typeface="Tahoma" pitchFamily="34" charset="0"/>
            </a:endParaRPr>
          </a:p>
        </p:txBody>
      </p:sp>
      <p:sp>
        <p:nvSpPr>
          <p:cNvPr id="113667" name="Line 3"/>
          <p:cNvSpPr>
            <a:spLocks noChangeShapeType="1"/>
          </p:cNvSpPr>
          <p:nvPr/>
        </p:nvSpPr>
        <p:spPr bwMode="auto">
          <a:xfrm>
            <a:off x="2743200" y="0"/>
            <a:ext cx="0" cy="6858000"/>
          </a:xfrm>
          <a:prstGeom prst="line">
            <a:avLst/>
          </a:prstGeom>
          <a:noFill/>
          <a:ln w="3175">
            <a:solidFill>
              <a:srgbClr val="FF00FF"/>
            </a:solidFill>
            <a:round/>
            <a:headEnd/>
            <a:tailEnd/>
          </a:ln>
        </p:spPr>
        <p:txBody>
          <a:bodyPr/>
          <a:lstStyle/>
          <a:p>
            <a:endParaRPr lang="en-US" dirty="0"/>
          </a:p>
        </p:txBody>
      </p:sp>
      <p:sp>
        <p:nvSpPr>
          <p:cNvPr id="113668" name="Line 4"/>
          <p:cNvSpPr>
            <a:spLocks noChangeShapeType="1"/>
          </p:cNvSpPr>
          <p:nvPr/>
        </p:nvSpPr>
        <p:spPr bwMode="auto">
          <a:xfrm>
            <a:off x="1600200" y="1447800"/>
            <a:ext cx="990600" cy="0"/>
          </a:xfrm>
          <a:prstGeom prst="line">
            <a:avLst/>
          </a:prstGeom>
          <a:noFill/>
          <a:ln w="25400">
            <a:solidFill>
              <a:srgbClr val="FF00FF"/>
            </a:solidFill>
            <a:round/>
            <a:headEnd/>
            <a:tailEnd/>
          </a:ln>
        </p:spPr>
        <p:txBody>
          <a:bodyPr/>
          <a:lstStyle/>
          <a:p>
            <a:endParaRPr lang="en-US" dirty="0"/>
          </a:p>
        </p:txBody>
      </p:sp>
      <p:sp>
        <p:nvSpPr>
          <p:cNvPr id="113669" name="Line 5"/>
          <p:cNvSpPr>
            <a:spLocks noChangeShapeType="1"/>
          </p:cNvSpPr>
          <p:nvPr/>
        </p:nvSpPr>
        <p:spPr bwMode="auto">
          <a:xfrm>
            <a:off x="1600200" y="2362200"/>
            <a:ext cx="990600" cy="0"/>
          </a:xfrm>
          <a:prstGeom prst="line">
            <a:avLst/>
          </a:prstGeom>
          <a:noFill/>
          <a:ln w="25400">
            <a:solidFill>
              <a:srgbClr val="FF00FF"/>
            </a:solidFill>
            <a:round/>
            <a:headEnd/>
            <a:tailEnd/>
          </a:ln>
        </p:spPr>
        <p:txBody>
          <a:bodyPr/>
          <a:lstStyle/>
          <a:p>
            <a:endParaRPr lang="en-US" dirty="0"/>
          </a:p>
        </p:txBody>
      </p:sp>
      <p:sp>
        <p:nvSpPr>
          <p:cNvPr id="113670" name="Text Box 6"/>
          <p:cNvSpPr txBox="1">
            <a:spLocks noChangeArrowheads="1"/>
          </p:cNvSpPr>
          <p:nvPr/>
        </p:nvSpPr>
        <p:spPr bwMode="auto">
          <a:xfrm>
            <a:off x="1524000" y="2727326"/>
            <a:ext cx="1219200" cy="244475"/>
          </a:xfrm>
          <a:prstGeom prst="rect">
            <a:avLst/>
          </a:prstGeom>
          <a:noFill/>
          <a:ln w="3175">
            <a:noFill/>
            <a:miter lim="800000"/>
            <a:headEnd/>
            <a:tailEnd/>
          </a:ln>
        </p:spPr>
        <p:txBody>
          <a:bodyPr>
            <a:spAutoFit/>
          </a:bodyPr>
          <a:lstStyle/>
          <a:p>
            <a:pPr>
              <a:spcBef>
                <a:spcPct val="50000"/>
              </a:spcBef>
            </a:pPr>
            <a:r>
              <a:rPr lang="en-AU" sz="1000" b="1" dirty="0">
                <a:solidFill>
                  <a:srgbClr val="660066"/>
                </a:solidFill>
                <a:latin typeface="Tahoma" pitchFamily="34" charset="0"/>
              </a:rPr>
              <a:t>Sub-topics</a:t>
            </a:r>
          </a:p>
        </p:txBody>
      </p:sp>
      <p:sp>
        <p:nvSpPr>
          <p:cNvPr id="113671" name="Line 8"/>
          <p:cNvSpPr>
            <a:spLocks noChangeShapeType="1"/>
          </p:cNvSpPr>
          <p:nvPr/>
        </p:nvSpPr>
        <p:spPr bwMode="auto">
          <a:xfrm>
            <a:off x="1600200" y="2667000"/>
            <a:ext cx="990600" cy="0"/>
          </a:xfrm>
          <a:prstGeom prst="line">
            <a:avLst/>
          </a:prstGeom>
          <a:noFill/>
          <a:ln w="25400">
            <a:solidFill>
              <a:srgbClr val="FF00FF"/>
            </a:solidFill>
            <a:round/>
            <a:headEnd/>
            <a:tailEnd/>
          </a:ln>
        </p:spPr>
        <p:txBody>
          <a:bodyPr/>
          <a:lstStyle/>
          <a:p>
            <a:endParaRPr lang="en-US" dirty="0"/>
          </a:p>
        </p:txBody>
      </p:sp>
      <p:sp>
        <p:nvSpPr>
          <p:cNvPr id="113672" name="Line 9"/>
          <p:cNvSpPr>
            <a:spLocks noChangeShapeType="1"/>
          </p:cNvSpPr>
          <p:nvPr/>
        </p:nvSpPr>
        <p:spPr bwMode="auto">
          <a:xfrm>
            <a:off x="1600200" y="3200400"/>
            <a:ext cx="990600" cy="0"/>
          </a:xfrm>
          <a:prstGeom prst="line">
            <a:avLst/>
          </a:prstGeom>
          <a:noFill/>
          <a:ln w="25400">
            <a:solidFill>
              <a:srgbClr val="FF00FF"/>
            </a:solidFill>
            <a:round/>
            <a:headEnd/>
            <a:tailEnd/>
          </a:ln>
        </p:spPr>
        <p:txBody>
          <a:bodyPr/>
          <a:lstStyle/>
          <a:p>
            <a:endParaRPr lang="en-US" dirty="0"/>
          </a:p>
        </p:txBody>
      </p:sp>
      <p:sp>
        <p:nvSpPr>
          <p:cNvPr id="113673" name="Line 12"/>
          <p:cNvSpPr>
            <a:spLocks noChangeShapeType="1"/>
          </p:cNvSpPr>
          <p:nvPr/>
        </p:nvSpPr>
        <p:spPr bwMode="auto">
          <a:xfrm flipV="1">
            <a:off x="1524000" y="1295400"/>
            <a:ext cx="9144000" cy="0"/>
          </a:xfrm>
          <a:prstGeom prst="line">
            <a:avLst/>
          </a:prstGeom>
          <a:noFill/>
          <a:ln w="3175">
            <a:solidFill>
              <a:srgbClr val="FF00FF"/>
            </a:solidFill>
            <a:round/>
            <a:headEnd/>
            <a:tailEnd/>
          </a:ln>
        </p:spPr>
        <p:txBody>
          <a:bodyPr/>
          <a:lstStyle/>
          <a:p>
            <a:endParaRPr lang="en-US" dirty="0"/>
          </a:p>
        </p:txBody>
      </p:sp>
      <p:sp>
        <p:nvSpPr>
          <p:cNvPr id="113674" name="Line 13"/>
          <p:cNvSpPr>
            <a:spLocks noChangeShapeType="1"/>
          </p:cNvSpPr>
          <p:nvPr/>
        </p:nvSpPr>
        <p:spPr bwMode="auto">
          <a:xfrm>
            <a:off x="1600200" y="1143000"/>
            <a:ext cx="990600" cy="0"/>
          </a:xfrm>
          <a:prstGeom prst="line">
            <a:avLst/>
          </a:prstGeom>
          <a:noFill/>
          <a:ln w="25400">
            <a:solidFill>
              <a:srgbClr val="FF00FF"/>
            </a:solidFill>
            <a:round/>
            <a:headEnd/>
            <a:tailEnd/>
          </a:ln>
        </p:spPr>
        <p:txBody>
          <a:bodyPr/>
          <a:lstStyle/>
          <a:p>
            <a:endParaRPr lang="en-US" dirty="0"/>
          </a:p>
        </p:txBody>
      </p:sp>
      <p:sp>
        <p:nvSpPr>
          <p:cNvPr id="113675" name="Line 14"/>
          <p:cNvSpPr>
            <a:spLocks noChangeShapeType="1"/>
          </p:cNvSpPr>
          <p:nvPr/>
        </p:nvSpPr>
        <p:spPr bwMode="auto">
          <a:xfrm>
            <a:off x="1600200" y="152400"/>
            <a:ext cx="990600" cy="0"/>
          </a:xfrm>
          <a:prstGeom prst="line">
            <a:avLst/>
          </a:prstGeom>
          <a:noFill/>
          <a:ln w="25400">
            <a:solidFill>
              <a:srgbClr val="FF00FF"/>
            </a:solidFill>
            <a:round/>
            <a:headEnd/>
            <a:tailEnd/>
          </a:ln>
        </p:spPr>
        <p:txBody>
          <a:bodyPr/>
          <a:lstStyle/>
          <a:p>
            <a:endParaRPr lang="en-US" dirty="0"/>
          </a:p>
        </p:txBody>
      </p:sp>
      <p:sp>
        <p:nvSpPr>
          <p:cNvPr id="113676" name="Text Box 15"/>
          <p:cNvSpPr txBox="1">
            <a:spLocks noChangeArrowheads="1"/>
          </p:cNvSpPr>
          <p:nvPr/>
        </p:nvSpPr>
        <p:spPr bwMode="auto">
          <a:xfrm>
            <a:off x="2743200" y="395289"/>
            <a:ext cx="7772400" cy="954087"/>
          </a:xfrm>
          <a:prstGeom prst="rect">
            <a:avLst/>
          </a:prstGeom>
          <a:noFill/>
          <a:ln w="9525">
            <a:noFill/>
            <a:miter lim="800000"/>
            <a:headEnd/>
            <a:tailEnd/>
          </a:ln>
        </p:spPr>
        <p:txBody>
          <a:bodyPr>
            <a:spAutoFit/>
          </a:bodyPr>
          <a:lstStyle/>
          <a:p>
            <a:pPr algn="r">
              <a:spcBef>
                <a:spcPct val="50000"/>
              </a:spcBef>
            </a:pPr>
            <a:r>
              <a:rPr lang="en-AU" sz="2800" b="1" dirty="0">
                <a:solidFill>
                  <a:srgbClr val="660066"/>
                </a:solidFill>
                <a:latin typeface="Tahoma" pitchFamily="34" charset="0"/>
              </a:rPr>
              <a:t>Measurement &amp; evaluation of human performance</a:t>
            </a:r>
          </a:p>
        </p:txBody>
      </p:sp>
      <p:sp>
        <p:nvSpPr>
          <p:cNvPr id="113677" name="Text Box 16"/>
          <p:cNvSpPr txBox="1">
            <a:spLocks noChangeArrowheads="1"/>
          </p:cNvSpPr>
          <p:nvPr/>
        </p:nvSpPr>
        <p:spPr bwMode="auto">
          <a:xfrm>
            <a:off x="3048000" y="1341438"/>
            <a:ext cx="7467600" cy="1066800"/>
          </a:xfrm>
          <a:prstGeom prst="rect">
            <a:avLst/>
          </a:prstGeom>
          <a:noFill/>
          <a:ln w="9525">
            <a:noFill/>
            <a:miter lim="800000"/>
            <a:headEnd/>
            <a:tailEnd/>
          </a:ln>
        </p:spPr>
        <p:txBody>
          <a:bodyPr>
            <a:spAutoFit/>
          </a:bodyPr>
          <a:lstStyle/>
          <a:p>
            <a:pPr>
              <a:spcBef>
                <a:spcPct val="50000"/>
              </a:spcBef>
            </a:pPr>
            <a:r>
              <a:rPr lang="en-AU" sz="3200" dirty="0" smtClean="0">
                <a:solidFill>
                  <a:srgbClr val="660066"/>
                </a:solidFill>
                <a:latin typeface="Tahoma" pitchFamily="34" charset="0"/>
              </a:rPr>
              <a:t>6.4.1 </a:t>
            </a:r>
            <a:r>
              <a:rPr lang="en-AU" sz="3200" dirty="0">
                <a:solidFill>
                  <a:srgbClr val="660066"/>
                </a:solidFill>
                <a:latin typeface="Tahoma" pitchFamily="34" charset="0"/>
              </a:rPr>
              <a:t>Describe the essential elements of a general training programme</a:t>
            </a:r>
          </a:p>
        </p:txBody>
      </p:sp>
      <p:sp>
        <p:nvSpPr>
          <p:cNvPr id="113678" name="Line 17"/>
          <p:cNvSpPr>
            <a:spLocks noChangeShapeType="1"/>
          </p:cNvSpPr>
          <p:nvPr/>
        </p:nvSpPr>
        <p:spPr bwMode="auto">
          <a:xfrm>
            <a:off x="1524000" y="2514600"/>
            <a:ext cx="5181600" cy="0"/>
          </a:xfrm>
          <a:prstGeom prst="line">
            <a:avLst/>
          </a:prstGeom>
          <a:noFill/>
          <a:ln w="3175">
            <a:solidFill>
              <a:srgbClr val="FF00FF"/>
            </a:solidFill>
            <a:round/>
            <a:headEnd/>
            <a:tailEnd/>
          </a:ln>
        </p:spPr>
        <p:txBody>
          <a:bodyPr/>
          <a:lstStyle/>
          <a:p>
            <a:endParaRPr lang="en-US" dirty="0"/>
          </a:p>
        </p:txBody>
      </p:sp>
      <p:sp>
        <p:nvSpPr>
          <p:cNvPr id="113679" name="Rectangle 18"/>
          <p:cNvSpPr>
            <a:spLocks noChangeArrowheads="1"/>
          </p:cNvSpPr>
          <p:nvPr/>
        </p:nvSpPr>
        <p:spPr bwMode="auto">
          <a:xfrm>
            <a:off x="4943475" y="1870075"/>
            <a:ext cx="9144000" cy="369332"/>
          </a:xfrm>
          <a:prstGeom prst="rect">
            <a:avLst/>
          </a:prstGeom>
          <a:noFill/>
          <a:ln w="9525">
            <a:noFill/>
            <a:miter lim="800000"/>
            <a:headEnd/>
            <a:tailEnd/>
          </a:ln>
        </p:spPr>
        <p:txBody>
          <a:bodyPr>
            <a:spAutoFit/>
          </a:bodyPr>
          <a:lstStyle/>
          <a:p>
            <a:endParaRPr lang="en-US" dirty="0"/>
          </a:p>
        </p:txBody>
      </p:sp>
      <p:sp>
        <p:nvSpPr>
          <p:cNvPr id="113680" name="Text Box 19">
            <a:hlinkClick r:id="rId3" action="ppaction://hlinksldjump" tooltip="'Click' here"/>
          </p:cNvPr>
          <p:cNvSpPr txBox="1">
            <a:spLocks noChangeArrowheads="1"/>
          </p:cNvSpPr>
          <p:nvPr/>
        </p:nvSpPr>
        <p:spPr bwMode="auto">
          <a:xfrm>
            <a:off x="1524000" y="1295401"/>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Topic 6</a:t>
            </a:r>
          </a:p>
          <a:p>
            <a:pPr>
              <a:lnSpc>
                <a:spcPct val="72000"/>
              </a:lnSpc>
              <a:spcBef>
                <a:spcPct val="50000"/>
              </a:spcBef>
            </a:pPr>
            <a:r>
              <a:rPr lang="en-AU" sz="1100" b="1" dirty="0">
                <a:solidFill>
                  <a:srgbClr val="660066"/>
                </a:solidFill>
                <a:latin typeface="Tahoma" pitchFamily="34" charset="0"/>
              </a:rPr>
              <a:t>Measurement</a:t>
            </a:r>
          </a:p>
          <a:p>
            <a:pPr>
              <a:lnSpc>
                <a:spcPct val="72000"/>
              </a:lnSpc>
              <a:spcBef>
                <a:spcPct val="50000"/>
              </a:spcBef>
            </a:pP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113681" name="Line 20"/>
          <p:cNvSpPr>
            <a:spLocks noChangeShapeType="1"/>
          </p:cNvSpPr>
          <p:nvPr/>
        </p:nvSpPr>
        <p:spPr bwMode="auto">
          <a:xfrm>
            <a:off x="1600200" y="2362200"/>
            <a:ext cx="990600" cy="0"/>
          </a:xfrm>
          <a:prstGeom prst="line">
            <a:avLst/>
          </a:prstGeom>
          <a:noFill/>
          <a:ln w="25400">
            <a:solidFill>
              <a:srgbClr val="FF00FF"/>
            </a:solidFill>
            <a:round/>
            <a:headEnd/>
            <a:tailEnd/>
          </a:ln>
        </p:spPr>
        <p:txBody>
          <a:bodyPr/>
          <a:lstStyle/>
          <a:p>
            <a:endParaRPr lang="en-US" dirty="0"/>
          </a:p>
        </p:txBody>
      </p:sp>
      <p:sp>
        <p:nvSpPr>
          <p:cNvPr id="113682" name="Line 21"/>
          <p:cNvSpPr>
            <a:spLocks noChangeShapeType="1"/>
          </p:cNvSpPr>
          <p:nvPr/>
        </p:nvSpPr>
        <p:spPr bwMode="auto">
          <a:xfrm>
            <a:off x="1600200" y="1447800"/>
            <a:ext cx="990600" cy="0"/>
          </a:xfrm>
          <a:prstGeom prst="line">
            <a:avLst/>
          </a:prstGeom>
          <a:noFill/>
          <a:ln w="25400">
            <a:solidFill>
              <a:srgbClr val="FF00FF"/>
            </a:solidFill>
            <a:round/>
            <a:headEnd/>
            <a:tailEnd/>
          </a:ln>
        </p:spPr>
        <p:txBody>
          <a:bodyPr/>
          <a:lstStyle/>
          <a:p>
            <a:endParaRPr lang="en-US" dirty="0"/>
          </a:p>
        </p:txBody>
      </p:sp>
      <p:sp>
        <p:nvSpPr>
          <p:cNvPr id="113683" name="Rectangle 24">
            <a:hlinkClick r:id="rId4" action="ppaction://hlinksldjump" tooltip="Click here to go to this dot point"/>
          </p:cNvPr>
          <p:cNvSpPr>
            <a:spLocks noChangeArrowheads="1"/>
          </p:cNvSpPr>
          <p:nvPr/>
        </p:nvSpPr>
        <p:spPr bwMode="auto">
          <a:xfrm>
            <a:off x="2809875" y="2571750"/>
            <a:ext cx="7239000" cy="46038"/>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Tx/>
              <a:buChar char="•"/>
            </a:pPr>
            <a:r>
              <a:rPr lang="en-US" dirty="0">
                <a:solidFill>
                  <a:srgbClr val="660066"/>
                </a:solidFill>
                <a:latin typeface="Tahoma" pitchFamily="34" charset="0"/>
                <a:cs typeface="Times New Roman" pitchFamily="18" charset="0"/>
              </a:rPr>
              <a:t>Endurance </a:t>
            </a:r>
            <a:r>
              <a:rPr lang="en-US" dirty="0">
                <a:solidFill>
                  <a:srgbClr val="660066"/>
                </a:solidFill>
                <a:latin typeface="Tahoma" pitchFamily="34" charset="0"/>
                <a:cs typeface="Times New Roman" pitchFamily="18" charset="0"/>
              </a:rPr>
              <a:t>Training</a:t>
            </a:r>
          </a:p>
          <a:p>
            <a:pPr marL="742950" lvl="1" indent="-285750">
              <a:lnSpc>
                <a:spcPct val="95000"/>
              </a:lnSpc>
              <a:spcBef>
                <a:spcPct val="20000"/>
              </a:spcBef>
              <a:buClr>
                <a:srgbClr val="00FF00"/>
              </a:buClr>
              <a:buSzPct val="65000"/>
              <a:buFont typeface="Arial" pitchFamily="34" charset="0"/>
              <a:buChar char="•"/>
            </a:pPr>
            <a:endParaRPr lang="en-US" dirty="0">
              <a:solidFill>
                <a:srgbClr val="660066"/>
              </a:solidFill>
              <a:latin typeface="Tahoma" pitchFamily="34" charset="0"/>
              <a:cs typeface="Times New Roman" pitchFamily="18" charset="0"/>
            </a:endParaRPr>
          </a:p>
          <a:p>
            <a:pPr marL="742950" lvl="1" indent="-285750">
              <a:lnSpc>
                <a:spcPct val="95000"/>
              </a:lnSpc>
              <a:spcBef>
                <a:spcPct val="20000"/>
              </a:spcBef>
              <a:buClr>
                <a:srgbClr val="00FF00"/>
              </a:buClr>
              <a:buSzPct val="65000"/>
              <a:buFont typeface="Arial" pitchFamily="34" charset="0"/>
              <a:buChar char="•"/>
            </a:pPr>
            <a:r>
              <a:rPr lang="en-US" dirty="0">
                <a:solidFill>
                  <a:srgbClr val="660066"/>
                </a:solidFill>
                <a:latin typeface="Tahoma" pitchFamily="34" charset="0"/>
                <a:cs typeface="Times New Roman" pitchFamily="18" charset="0"/>
              </a:rPr>
              <a:t>Circuit Training</a:t>
            </a:r>
          </a:p>
          <a:p>
            <a:pPr marL="742950" lvl="1" indent="-285750">
              <a:lnSpc>
                <a:spcPct val="95000"/>
              </a:lnSpc>
              <a:spcBef>
                <a:spcPct val="20000"/>
              </a:spcBef>
              <a:buClr>
                <a:srgbClr val="00FF00"/>
              </a:buClr>
              <a:buSzPct val="65000"/>
            </a:pPr>
            <a:r>
              <a:rPr lang="en-US" dirty="0">
                <a:solidFill>
                  <a:srgbClr val="660066"/>
                </a:solidFill>
                <a:latin typeface="Tahoma" pitchFamily="34" charset="0"/>
                <a:cs typeface="Times New Roman" pitchFamily="18" charset="0"/>
              </a:rPr>
              <a:t>	A basic circuit session should contain exercise to improve aerobic fitness or raise the pulse rate, exercises to work the upper body, lower body and the core.</a:t>
            </a:r>
          </a:p>
          <a:p>
            <a:pPr marL="742950" lvl="1" indent="-285750">
              <a:lnSpc>
                <a:spcPct val="95000"/>
              </a:lnSpc>
              <a:spcBef>
                <a:spcPct val="20000"/>
              </a:spcBef>
              <a:buClr>
                <a:srgbClr val="00FF00"/>
              </a:buClr>
              <a:buSzPct val="65000"/>
            </a:pPr>
            <a:r>
              <a:rPr lang="en-US" dirty="0">
                <a:solidFill>
                  <a:srgbClr val="660066"/>
                </a:solidFill>
                <a:latin typeface="Tahoma" pitchFamily="34" charset="0"/>
                <a:cs typeface="Times New Roman" pitchFamily="18" charset="0"/>
              </a:rPr>
              <a:t>	The session should include: warm-up; main session; cool down; flexibility.</a:t>
            </a:r>
          </a:p>
          <a:p>
            <a:pPr marL="742950" lvl="1" indent="-285750" algn="r">
              <a:lnSpc>
                <a:spcPct val="95000"/>
              </a:lnSpc>
              <a:spcBef>
                <a:spcPct val="20000"/>
              </a:spcBef>
              <a:buClr>
                <a:srgbClr val="00FF00"/>
              </a:buClr>
              <a:buSzPct val="65000"/>
            </a:pPr>
            <a:endParaRPr lang="en-US" sz="800" dirty="0">
              <a:solidFill>
                <a:srgbClr val="660066"/>
              </a:solidFill>
              <a:latin typeface="Tahoma" pitchFamily="34" charset="0"/>
              <a:cs typeface="Times New Roman" pitchFamily="18" charset="0"/>
            </a:endParaRPr>
          </a:p>
          <a:p>
            <a:pPr marL="742950" lvl="1" indent="-285750" algn="r">
              <a:lnSpc>
                <a:spcPct val="95000"/>
              </a:lnSpc>
              <a:spcBef>
                <a:spcPct val="20000"/>
              </a:spcBef>
              <a:buClr>
                <a:srgbClr val="00FF00"/>
              </a:buClr>
              <a:buSzPct val="65000"/>
            </a:pPr>
            <a:endParaRPr lang="en-US" sz="800" dirty="0">
              <a:solidFill>
                <a:srgbClr val="660066"/>
              </a:solidFill>
              <a:latin typeface="Tahoma" pitchFamily="34" charset="0"/>
              <a:cs typeface="Times New Roman" pitchFamily="18" charset="0"/>
            </a:endParaRPr>
          </a:p>
          <a:p>
            <a:pPr marL="742950" lvl="1" indent="-285750" algn="r">
              <a:lnSpc>
                <a:spcPct val="95000"/>
              </a:lnSpc>
              <a:spcBef>
                <a:spcPct val="20000"/>
              </a:spcBef>
              <a:buClr>
                <a:srgbClr val="00FF00"/>
              </a:buClr>
              <a:buSzPct val="65000"/>
            </a:pPr>
            <a:r>
              <a:rPr lang="en-US" sz="800" dirty="0">
                <a:solidFill>
                  <a:srgbClr val="660066"/>
                </a:solidFill>
                <a:latin typeface="Tahoma" pitchFamily="34" charset="0"/>
                <a:cs typeface="Times New Roman" pitchFamily="18" charset="0"/>
              </a:rPr>
              <a:t>Stafford-Brown et.al 2007</a:t>
            </a:r>
            <a:endParaRPr lang="en-US" sz="800" dirty="0">
              <a:solidFill>
                <a:srgbClr val="660066"/>
              </a:solidFill>
              <a:latin typeface="Tahoma" pitchFamily="34" charset="0"/>
              <a:cs typeface="Times New Roman" pitchFamily="18" charset="0"/>
            </a:endParaRPr>
          </a:p>
          <a:p>
            <a:pPr marL="742950" lvl="1" indent="-285750">
              <a:lnSpc>
                <a:spcPct val="95000"/>
              </a:lnSpc>
              <a:spcBef>
                <a:spcPct val="20000"/>
              </a:spcBef>
              <a:buClr>
                <a:srgbClr val="00FF00"/>
              </a:buClr>
              <a:buSzPct val="65000"/>
            </a:pPr>
            <a:r>
              <a:rPr lang="en-US" dirty="0">
                <a:solidFill>
                  <a:srgbClr val="660066"/>
                </a:solidFill>
                <a:latin typeface="Tahoma" pitchFamily="34" charset="0"/>
                <a:cs typeface="Times New Roman" pitchFamily="18" charset="0"/>
              </a:rPr>
              <a:t>	</a:t>
            </a:r>
          </a:p>
          <a:p>
            <a:pPr marL="342900" indent="-342900">
              <a:lnSpc>
                <a:spcPct val="95000"/>
              </a:lnSpc>
              <a:spcBef>
                <a:spcPct val="20000"/>
              </a:spcBef>
              <a:buClr>
                <a:srgbClr val="00FF00"/>
              </a:buClr>
              <a:buSzPct val="65000"/>
            </a:pPr>
            <a:r>
              <a:rPr lang="en-US" dirty="0">
                <a:solidFill>
                  <a:srgbClr val="660066"/>
                </a:solidFill>
                <a:latin typeface="Tahoma" pitchFamily="34" charset="0"/>
                <a:cs typeface="Times New Roman" pitchFamily="18" charset="0"/>
              </a:rPr>
              <a:t>	</a:t>
            </a:r>
          </a:p>
          <a:p>
            <a:pPr marL="742950" lvl="1" indent="-285750">
              <a:lnSpc>
                <a:spcPct val="95000"/>
              </a:lnSpc>
              <a:spcBef>
                <a:spcPct val="20000"/>
              </a:spcBef>
              <a:buClr>
                <a:srgbClr val="00FF00"/>
              </a:buClr>
              <a:buSzPct val="65000"/>
            </a:pPr>
            <a:endParaRPr lang="en-US"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pPr>
            <a:endParaRPr lang="en-US" sz="8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buFont typeface="Arial" charset="0"/>
              <a:buChar char="•"/>
            </a:pPr>
            <a:endParaRPr lang="en-US" sz="800" i="1" dirty="0">
              <a:solidFill>
                <a:srgbClr val="660066"/>
              </a:solidFill>
              <a:latin typeface="Tahoma" pitchFamily="34" charset="0"/>
              <a:cs typeface="Times New Roman" pitchFamily="18" charset="0"/>
            </a:endParaRPr>
          </a:p>
        </p:txBody>
      </p:sp>
      <p:sp>
        <p:nvSpPr>
          <p:cNvPr id="113684" name="Rectangle 26"/>
          <p:cNvSpPr>
            <a:spLocks noChangeArrowheads="1"/>
          </p:cNvSpPr>
          <p:nvPr/>
        </p:nvSpPr>
        <p:spPr bwMode="auto">
          <a:xfrm>
            <a:off x="2782888" y="3573463"/>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dirty="0">
              <a:solidFill>
                <a:srgbClr val="660066"/>
              </a:solidFill>
              <a:latin typeface="Tahoma" pitchFamily="34" charset="0"/>
              <a:cs typeface="Times New Roman" pitchFamily="18" charset="0"/>
            </a:endParaRPr>
          </a:p>
        </p:txBody>
      </p:sp>
      <p:sp>
        <p:nvSpPr>
          <p:cNvPr id="113685" name="Text Box 43">
            <a:hlinkClick r:id="rId3" action="ppaction://hlinksldjump" tooltip="'Click' to go to this Critical Question"/>
          </p:cNvPr>
          <p:cNvSpPr txBox="1">
            <a:spLocks noChangeArrowheads="1"/>
          </p:cNvSpPr>
          <p:nvPr/>
        </p:nvSpPr>
        <p:spPr bwMode="auto">
          <a:xfrm>
            <a:off x="1524000" y="3351214"/>
            <a:ext cx="1219200" cy="369887"/>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1. Statistical Analysis</a:t>
            </a:r>
          </a:p>
        </p:txBody>
      </p:sp>
      <p:sp>
        <p:nvSpPr>
          <p:cNvPr id="113686" name="Text Box 44"/>
          <p:cNvSpPr txBox="1">
            <a:spLocks noChangeArrowheads="1"/>
          </p:cNvSpPr>
          <p:nvPr/>
        </p:nvSpPr>
        <p:spPr bwMode="auto">
          <a:xfrm>
            <a:off x="1524000" y="3960813"/>
            <a:ext cx="1219200" cy="1200150"/>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2. Components of fitness</a:t>
            </a:r>
          </a:p>
          <a:p>
            <a:pPr>
              <a:spcBef>
                <a:spcPct val="50000"/>
              </a:spcBef>
            </a:pPr>
            <a:endParaRPr lang="en-AU" sz="900" b="1" dirty="0">
              <a:solidFill>
                <a:srgbClr val="660066"/>
              </a:solidFill>
              <a:latin typeface="Tahoma" pitchFamily="34" charset="0"/>
            </a:endParaRPr>
          </a:p>
          <a:p>
            <a:pPr>
              <a:spcBef>
                <a:spcPct val="50000"/>
              </a:spcBef>
            </a:pPr>
            <a:r>
              <a:rPr lang="en-AU" sz="900" b="1" dirty="0">
                <a:solidFill>
                  <a:srgbClr val="660066"/>
                </a:solidFill>
                <a:latin typeface="Tahoma" pitchFamily="34" charset="0"/>
              </a:rPr>
              <a:t>3. Principles of training programme design</a:t>
            </a:r>
          </a:p>
        </p:txBody>
      </p:sp>
    </p:spTree>
    <p:extLst>
      <p:ext uri="{BB962C8B-B14F-4D97-AF65-F5344CB8AC3E}">
        <p14:creationId xmlns:p14="http://schemas.microsoft.com/office/powerpoint/2010/main" val="114968649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Text Box 2"/>
          <p:cNvSpPr txBox="1">
            <a:spLocks noChangeArrowheads="1"/>
          </p:cNvSpPr>
          <p:nvPr/>
        </p:nvSpPr>
        <p:spPr bwMode="auto">
          <a:xfrm>
            <a:off x="152400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dirty="0">
              <a:solidFill>
                <a:schemeClr val="accent2"/>
              </a:solidFill>
              <a:latin typeface="Tahoma" pitchFamily="34" charset="0"/>
            </a:endParaRPr>
          </a:p>
          <a:p>
            <a:pPr>
              <a:lnSpc>
                <a:spcPct val="75000"/>
              </a:lnSpc>
              <a:spcBef>
                <a:spcPct val="50000"/>
              </a:spcBef>
            </a:pPr>
            <a:r>
              <a:rPr lang="en-AU" sz="1100" b="1" dirty="0">
                <a:solidFill>
                  <a:srgbClr val="00FF00"/>
                </a:solidFill>
                <a:latin typeface="Tahoma" pitchFamily="34" charset="0"/>
              </a:rPr>
              <a:t>IB</a:t>
            </a:r>
          </a:p>
          <a:p>
            <a:pPr>
              <a:lnSpc>
                <a:spcPct val="75000"/>
              </a:lnSpc>
              <a:spcBef>
                <a:spcPct val="50000"/>
              </a:spcBef>
            </a:pPr>
            <a:r>
              <a:rPr lang="en-AU" sz="1100" b="1" dirty="0">
                <a:solidFill>
                  <a:srgbClr val="00FF00"/>
                </a:solidFill>
                <a:latin typeface="Tahoma" pitchFamily="34" charset="0"/>
              </a:rPr>
              <a:t>Sports, exercise and health science</a:t>
            </a:r>
          </a:p>
          <a:p>
            <a:pPr>
              <a:lnSpc>
                <a:spcPct val="75000"/>
              </a:lnSpc>
              <a:spcBef>
                <a:spcPct val="50000"/>
              </a:spcBef>
            </a:pPr>
            <a:endParaRPr lang="en-AU" sz="600" b="1" dirty="0">
              <a:solidFill>
                <a:srgbClr val="00FF00"/>
              </a:solidFill>
              <a:latin typeface="Tahoma" pitchFamily="34" charset="0"/>
            </a:endParaRPr>
          </a:p>
          <a:p>
            <a:pPr>
              <a:lnSpc>
                <a:spcPct val="75000"/>
              </a:lnSpc>
              <a:spcBef>
                <a:spcPct val="50000"/>
              </a:spcBef>
            </a:pPr>
            <a:endParaRPr lang="en-AU" sz="800" b="1" dirty="0">
              <a:solidFill>
                <a:schemeClr val="accent2"/>
              </a:solidFill>
              <a:latin typeface="Tahoma" pitchFamily="34" charset="0"/>
            </a:endParaRPr>
          </a:p>
        </p:txBody>
      </p:sp>
      <p:sp>
        <p:nvSpPr>
          <p:cNvPr id="113667" name="Line 3"/>
          <p:cNvSpPr>
            <a:spLocks noChangeShapeType="1"/>
          </p:cNvSpPr>
          <p:nvPr/>
        </p:nvSpPr>
        <p:spPr bwMode="auto">
          <a:xfrm>
            <a:off x="2743200" y="0"/>
            <a:ext cx="0" cy="6858000"/>
          </a:xfrm>
          <a:prstGeom prst="line">
            <a:avLst/>
          </a:prstGeom>
          <a:noFill/>
          <a:ln w="3175">
            <a:solidFill>
              <a:srgbClr val="FF00FF"/>
            </a:solidFill>
            <a:round/>
            <a:headEnd/>
            <a:tailEnd/>
          </a:ln>
        </p:spPr>
        <p:txBody>
          <a:bodyPr/>
          <a:lstStyle/>
          <a:p>
            <a:endParaRPr lang="en-US" dirty="0"/>
          </a:p>
        </p:txBody>
      </p:sp>
      <p:sp>
        <p:nvSpPr>
          <p:cNvPr id="113668" name="Line 4"/>
          <p:cNvSpPr>
            <a:spLocks noChangeShapeType="1"/>
          </p:cNvSpPr>
          <p:nvPr/>
        </p:nvSpPr>
        <p:spPr bwMode="auto">
          <a:xfrm>
            <a:off x="1600200" y="1447800"/>
            <a:ext cx="990600" cy="0"/>
          </a:xfrm>
          <a:prstGeom prst="line">
            <a:avLst/>
          </a:prstGeom>
          <a:noFill/>
          <a:ln w="25400">
            <a:solidFill>
              <a:srgbClr val="FF00FF"/>
            </a:solidFill>
            <a:round/>
            <a:headEnd/>
            <a:tailEnd/>
          </a:ln>
        </p:spPr>
        <p:txBody>
          <a:bodyPr/>
          <a:lstStyle/>
          <a:p>
            <a:endParaRPr lang="en-US" dirty="0"/>
          </a:p>
        </p:txBody>
      </p:sp>
      <p:sp>
        <p:nvSpPr>
          <p:cNvPr id="113669" name="Line 5"/>
          <p:cNvSpPr>
            <a:spLocks noChangeShapeType="1"/>
          </p:cNvSpPr>
          <p:nvPr/>
        </p:nvSpPr>
        <p:spPr bwMode="auto">
          <a:xfrm>
            <a:off x="1600200" y="2362200"/>
            <a:ext cx="990600" cy="0"/>
          </a:xfrm>
          <a:prstGeom prst="line">
            <a:avLst/>
          </a:prstGeom>
          <a:noFill/>
          <a:ln w="25400">
            <a:solidFill>
              <a:srgbClr val="FF00FF"/>
            </a:solidFill>
            <a:round/>
            <a:headEnd/>
            <a:tailEnd/>
          </a:ln>
        </p:spPr>
        <p:txBody>
          <a:bodyPr/>
          <a:lstStyle/>
          <a:p>
            <a:endParaRPr lang="en-US" dirty="0"/>
          </a:p>
        </p:txBody>
      </p:sp>
      <p:sp>
        <p:nvSpPr>
          <p:cNvPr id="113670" name="Text Box 6"/>
          <p:cNvSpPr txBox="1">
            <a:spLocks noChangeArrowheads="1"/>
          </p:cNvSpPr>
          <p:nvPr/>
        </p:nvSpPr>
        <p:spPr bwMode="auto">
          <a:xfrm>
            <a:off x="1524000" y="2727326"/>
            <a:ext cx="1219200" cy="244475"/>
          </a:xfrm>
          <a:prstGeom prst="rect">
            <a:avLst/>
          </a:prstGeom>
          <a:noFill/>
          <a:ln w="3175">
            <a:noFill/>
            <a:miter lim="800000"/>
            <a:headEnd/>
            <a:tailEnd/>
          </a:ln>
        </p:spPr>
        <p:txBody>
          <a:bodyPr>
            <a:spAutoFit/>
          </a:bodyPr>
          <a:lstStyle/>
          <a:p>
            <a:pPr>
              <a:spcBef>
                <a:spcPct val="50000"/>
              </a:spcBef>
            </a:pPr>
            <a:r>
              <a:rPr lang="en-AU" sz="1000" b="1" dirty="0">
                <a:solidFill>
                  <a:srgbClr val="660066"/>
                </a:solidFill>
                <a:latin typeface="Tahoma" pitchFamily="34" charset="0"/>
              </a:rPr>
              <a:t>Sub-topics</a:t>
            </a:r>
          </a:p>
        </p:txBody>
      </p:sp>
      <p:sp>
        <p:nvSpPr>
          <p:cNvPr id="113671" name="Line 8"/>
          <p:cNvSpPr>
            <a:spLocks noChangeShapeType="1"/>
          </p:cNvSpPr>
          <p:nvPr/>
        </p:nvSpPr>
        <p:spPr bwMode="auto">
          <a:xfrm>
            <a:off x="1600200" y="2667000"/>
            <a:ext cx="990600" cy="0"/>
          </a:xfrm>
          <a:prstGeom prst="line">
            <a:avLst/>
          </a:prstGeom>
          <a:noFill/>
          <a:ln w="25400">
            <a:solidFill>
              <a:srgbClr val="FF00FF"/>
            </a:solidFill>
            <a:round/>
            <a:headEnd/>
            <a:tailEnd/>
          </a:ln>
        </p:spPr>
        <p:txBody>
          <a:bodyPr/>
          <a:lstStyle/>
          <a:p>
            <a:endParaRPr lang="en-US" dirty="0"/>
          </a:p>
        </p:txBody>
      </p:sp>
      <p:sp>
        <p:nvSpPr>
          <p:cNvPr id="113672" name="Line 9"/>
          <p:cNvSpPr>
            <a:spLocks noChangeShapeType="1"/>
          </p:cNvSpPr>
          <p:nvPr/>
        </p:nvSpPr>
        <p:spPr bwMode="auto">
          <a:xfrm>
            <a:off x="1600200" y="3200400"/>
            <a:ext cx="990600" cy="0"/>
          </a:xfrm>
          <a:prstGeom prst="line">
            <a:avLst/>
          </a:prstGeom>
          <a:noFill/>
          <a:ln w="25400">
            <a:solidFill>
              <a:srgbClr val="FF00FF"/>
            </a:solidFill>
            <a:round/>
            <a:headEnd/>
            <a:tailEnd/>
          </a:ln>
        </p:spPr>
        <p:txBody>
          <a:bodyPr/>
          <a:lstStyle/>
          <a:p>
            <a:endParaRPr lang="en-US" dirty="0"/>
          </a:p>
        </p:txBody>
      </p:sp>
      <p:sp>
        <p:nvSpPr>
          <p:cNvPr id="113673" name="Line 12"/>
          <p:cNvSpPr>
            <a:spLocks noChangeShapeType="1"/>
          </p:cNvSpPr>
          <p:nvPr/>
        </p:nvSpPr>
        <p:spPr bwMode="auto">
          <a:xfrm flipV="1">
            <a:off x="1524000" y="1295400"/>
            <a:ext cx="9144000" cy="0"/>
          </a:xfrm>
          <a:prstGeom prst="line">
            <a:avLst/>
          </a:prstGeom>
          <a:noFill/>
          <a:ln w="3175">
            <a:solidFill>
              <a:srgbClr val="FF00FF"/>
            </a:solidFill>
            <a:round/>
            <a:headEnd/>
            <a:tailEnd/>
          </a:ln>
        </p:spPr>
        <p:txBody>
          <a:bodyPr/>
          <a:lstStyle/>
          <a:p>
            <a:endParaRPr lang="en-US" dirty="0"/>
          </a:p>
        </p:txBody>
      </p:sp>
      <p:sp>
        <p:nvSpPr>
          <p:cNvPr id="113674" name="Line 13"/>
          <p:cNvSpPr>
            <a:spLocks noChangeShapeType="1"/>
          </p:cNvSpPr>
          <p:nvPr/>
        </p:nvSpPr>
        <p:spPr bwMode="auto">
          <a:xfrm>
            <a:off x="1600200" y="1143000"/>
            <a:ext cx="990600" cy="0"/>
          </a:xfrm>
          <a:prstGeom prst="line">
            <a:avLst/>
          </a:prstGeom>
          <a:noFill/>
          <a:ln w="25400">
            <a:solidFill>
              <a:srgbClr val="FF00FF"/>
            </a:solidFill>
            <a:round/>
            <a:headEnd/>
            <a:tailEnd/>
          </a:ln>
        </p:spPr>
        <p:txBody>
          <a:bodyPr/>
          <a:lstStyle/>
          <a:p>
            <a:endParaRPr lang="en-US" dirty="0"/>
          </a:p>
        </p:txBody>
      </p:sp>
      <p:sp>
        <p:nvSpPr>
          <p:cNvPr id="113675" name="Line 14"/>
          <p:cNvSpPr>
            <a:spLocks noChangeShapeType="1"/>
          </p:cNvSpPr>
          <p:nvPr/>
        </p:nvSpPr>
        <p:spPr bwMode="auto">
          <a:xfrm>
            <a:off x="1600200" y="152400"/>
            <a:ext cx="990600" cy="0"/>
          </a:xfrm>
          <a:prstGeom prst="line">
            <a:avLst/>
          </a:prstGeom>
          <a:noFill/>
          <a:ln w="25400">
            <a:solidFill>
              <a:srgbClr val="FF00FF"/>
            </a:solidFill>
            <a:round/>
            <a:headEnd/>
            <a:tailEnd/>
          </a:ln>
        </p:spPr>
        <p:txBody>
          <a:bodyPr/>
          <a:lstStyle/>
          <a:p>
            <a:endParaRPr lang="en-US" dirty="0"/>
          </a:p>
        </p:txBody>
      </p:sp>
      <p:sp>
        <p:nvSpPr>
          <p:cNvPr id="113676" name="Text Box 15"/>
          <p:cNvSpPr txBox="1">
            <a:spLocks noChangeArrowheads="1"/>
          </p:cNvSpPr>
          <p:nvPr/>
        </p:nvSpPr>
        <p:spPr bwMode="auto">
          <a:xfrm>
            <a:off x="2743200" y="395289"/>
            <a:ext cx="7772400" cy="954087"/>
          </a:xfrm>
          <a:prstGeom prst="rect">
            <a:avLst/>
          </a:prstGeom>
          <a:noFill/>
          <a:ln w="9525">
            <a:noFill/>
            <a:miter lim="800000"/>
            <a:headEnd/>
            <a:tailEnd/>
          </a:ln>
        </p:spPr>
        <p:txBody>
          <a:bodyPr>
            <a:spAutoFit/>
          </a:bodyPr>
          <a:lstStyle/>
          <a:p>
            <a:pPr algn="r">
              <a:spcBef>
                <a:spcPct val="50000"/>
              </a:spcBef>
            </a:pPr>
            <a:r>
              <a:rPr lang="en-AU" sz="2800" b="1" dirty="0">
                <a:solidFill>
                  <a:srgbClr val="660066"/>
                </a:solidFill>
                <a:latin typeface="Tahoma" pitchFamily="34" charset="0"/>
              </a:rPr>
              <a:t>Measurement &amp; evaluation of human performance</a:t>
            </a:r>
          </a:p>
        </p:txBody>
      </p:sp>
      <p:sp>
        <p:nvSpPr>
          <p:cNvPr id="113677" name="Text Box 16"/>
          <p:cNvSpPr txBox="1">
            <a:spLocks noChangeArrowheads="1"/>
          </p:cNvSpPr>
          <p:nvPr/>
        </p:nvSpPr>
        <p:spPr bwMode="auto">
          <a:xfrm>
            <a:off x="3048000" y="1341438"/>
            <a:ext cx="7467600" cy="1066800"/>
          </a:xfrm>
          <a:prstGeom prst="rect">
            <a:avLst/>
          </a:prstGeom>
          <a:noFill/>
          <a:ln w="9525">
            <a:noFill/>
            <a:miter lim="800000"/>
            <a:headEnd/>
            <a:tailEnd/>
          </a:ln>
        </p:spPr>
        <p:txBody>
          <a:bodyPr>
            <a:spAutoFit/>
          </a:bodyPr>
          <a:lstStyle/>
          <a:p>
            <a:pPr>
              <a:spcBef>
                <a:spcPct val="50000"/>
              </a:spcBef>
            </a:pPr>
            <a:r>
              <a:rPr lang="en-AU" sz="3200" dirty="0" smtClean="0">
                <a:solidFill>
                  <a:srgbClr val="660066"/>
                </a:solidFill>
                <a:latin typeface="Tahoma" pitchFamily="34" charset="0"/>
              </a:rPr>
              <a:t>6.4.1 </a:t>
            </a:r>
            <a:r>
              <a:rPr lang="en-AU" sz="3200" dirty="0">
                <a:solidFill>
                  <a:srgbClr val="660066"/>
                </a:solidFill>
                <a:latin typeface="Tahoma" pitchFamily="34" charset="0"/>
              </a:rPr>
              <a:t>Describe the essential elements of a general training programme</a:t>
            </a:r>
          </a:p>
        </p:txBody>
      </p:sp>
      <p:sp>
        <p:nvSpPr>
          <p:cNvPr id="113678" name="Line 17"/>
          <p:cNvSpPr>
            <a:spLocks noChangeShapeType="1"/>
          </p:cNvSpPr>
          <p:nvPr/>
        </p:nvSpPr>
        <p:spPr bwMode="auto">
          <a:xfrm>
            <a:off x="1524000" y="2514600"/>
            <a:ext cx="5181600" cy="0"/>
          </a:xfrm>
          <a:prstGeom prst="line">
            <a:avLst/>
          </a:prstGeom>
          <a:noFill/>
          <a:ln w="3175">
            <a:solidFill>
              <a:srgbClr val="FF00FF"/>
            </a:solidFill>
            <a:round/>
            <a:headEnd/>
            <a:tailEnd/>
          </a:ln>
        </p:spPr>
        <p:txBody>
          <a:bodyPr/>
          <a:lstStyle/>
          <a:p>
            <a:endParaRPr lang="en-US" dirty="0"/>
          </a:p>
        </p:txBody>
      </p:sp>
      <p:sp>
        <p:nvSpPr>
          <p:cNvPr id="113679" name="Rectangle 18"/>
          <p:cNvSpPr>
            <a:spLocks noChangeArrowheads="1"/>
          </p:cNvSpPr>
          <p:nvPr/>
        </p:nvSpPr>
        <p:spPr bwMode="auto">
          <a:xfrm>
            <a:off x="4943475" y="1870075"/>
            <a:ext cx="9144000" cy="369332"/>
          </a:xfrm>
          <a:prstGeom prst="rect">
            <a:avLst/>
          </a:prstGeom>
          <a:noFill/>
          <a:ln w="9525">
            <a:noFill/>
            <a:miter lim="800000"/>
            <a:headEnd/>
            <a:tailEnd/>
          </a:ln>
        </p:spPr>
        <p:txBody>
          <a:bodyPr>
            <a:spAutoFit/>
          </a:bodyPr>
          <a:lstStyle/>
          <a:p>
            <a:endParaRPr lang="en-US" dirty="0"/>
          </a:p>
        </p:txBody>
      </p:sp>
      <p:sp>
        <p:nvSpPr>
          <p:cNvPr id="113680" name="Text Box 19">
            <a:hlinkClick r:id="rId3" action="ppaction://hlinksldjump" tooltip="'Click' here"/>
          </p:cNvPr>
          <p:cNvSpPr txBox="1">
            <a:spLocks noChangeArrowheads="1"/>
          </p:cNvSpPr>
          <p:nvPr/>
        </p:nvSpPr>
        <p:spPr bwMode="auto">
          <a:xfrm>
            <a:off x="1524000" y="1295401"/>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Topic 6</a:t>
            </a:r>
          </a:p>
          <a:p>
            <a:pPr>
              <a:lnSpc>
                <a:spcPct val="72000"/>
              </a:lnSpc>
              <a:spcBef>
                <a:spcPct val="50000"/>
              </a:spcBef>
            </a:pPr>
            <a:r>
              <a:rPr lang="en-AU" sz="1100" b="1" dirty="0">
                <a:solidFill>
                  <a:srgbClr val="660066"/>
                </a:solidFill>
                <a:latin typeface="Tahoma" pitchFamily="34" charset="0"/>
              </a:rPr>
              <a:t>Measurement</a:t>
            </a:r>
          </a:p>
          <a:p>
            <a:pPr>
              <a:lnSpc>
                <a:spcPct val="72000"/>
              </a:lnSpc>
              <a:spcBef>
                <a:spcPct val="50000"/>
              </a:spcBef>
            </a:pP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113681" name="Line 20"/>
          <p:cNvSpPr>
            <a:spLocks noChangeShapeType="1"/>
          </p:cNvSpPr>
          <p:nvPr/>
        </p:nvSpPr>
        <p:spPr bwMode="auto">
          <a:xfrm>
            <a:off x="1600200" y="2362200"/>
            <a:ext cx="990600" cy="0"/>
          </a:xfrm>
          <a:prstGeom prst="line">
            <a:avLst/>
          </a:prstGeom>
          <a:noFill/>
          <a:ln w="25400">
            <a:solidFill>
              <a:srgbClr val="FF00FF"/>
            </a:solidFill>
            <a:round/>
            <a:headEnd/>
            <a:tailEnd/>
          </a:ln>
        </p:spPr>
        <p:txBody>
          <a:bodyPr/>
          <a:lstStyle/>
          <a:p>
            <a:endParaRPr lang="en-US" dirty="0"/>
          </a:p>
        </p:txBody>
      </p:sp>
      <p:sp>
        <p:nvSpPr>
          <p:cNvPr id="113682" name="Line 21"/>
          <p:cNvSpPr>
            <a:spLocks noChangeShapeType="1"/>
          </p:cNvSpPr>
          <p:nvPr/>
        </p:nvSpPr>
        <p:spPr bwMode="auto">
          <a:xfrm>
            <a:off x="1600200" y="1447800"/>
            <a:ext cx="990600" cy="0"/>
          </a:xfrm>
          <a:prstGeom prst="line">
            <a:avLst/>
          </a:prstGeom>
          <a:noFill/>
          <a:ln w="25400">
            <a:solidFill>
              <a:srgbClr val="FF00FF"/>
            </a:solidFill>
            <a:round/>
            <a:headEnd/>
            <a:tailEnd/>
          </a:ln>
        </p:spPr>
        <p:txBody>
          <a:bodyPr/>
          <a:lstStyle/>
          <a:p>
            <a:endParaRPr lang="en-US" dirty="0"/>
          </a:p>
        </p:txBody>
      </p:sp>
      <p:sp>
        <p:nvSpPr>
          <p:cNvPr id="113683" name="Rectangle 24">
            <a:hlinkClick r:id="rId4" action="ppaction://hlinksldjump" tooltip="Click here to go to this dot point"/>
          </p:cNvPr>
          <p:cNvSpPr>
            <a:spLocks noChangeArrowheads="1"/>
          </p:cNvSpPr>
          <p:nvPr/>
        </p:nvSpPr>
        <p:spPr bwMode="auto">
          <a:xfrm>
            <a:off x="2809875" y="2571750"/>
            <a:ext cx="7239000" cy="46038"/>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Tx/>
              <a:buChar char="•"/>
            </a:pPr>
            <a:r>
              <a:rPr lang="en-US" dirty="0">
                <a:solidFill>
                  <a:srgbClr val="660066"/>
                </a:solidFill>
                <a:latin typeface="Tahoma" pitchFamily="34" charset="0"/>
                <a:cs typeface="Times New Roman" pitchFamily="18" charset="0"/>
              </a:rPr>
              <a:t>Endurance </a:t>
            </a:r>
            <a:r>
              <a:rPr lang="en-US" dirty="0">
                <a:solidFill>
                  <a:srgbClr val="660066"/>
                </a:solidFill>
                <a:latin typeface="Tahoma" pitchFamily="34" charset="0"/>
                <a:cs typeface="Times New Roman" pitchFamily="18" charset="0"/>
              </a:rPr>
              <a:t>Training</a:t>
            </a:r>
          </a:p>
          <a:p>
            <a:pPr marL="742950" lvl="1" indent="-285750">
              <a:lnSpc>
                <a:spcPct val="95000"/>
              </a:lnSpc>
              <a:spcBef>
                <a:spcPct val="20000"/>
              </a:spcBef>
              <a:buClr>
                <a:srgbClr val="00FF00"/>
              </a:buClr>
              <a:buSzPct val="65000"/>
              <a:buFont typeface="Arial" pitchFamily="34" charset="0"/>
              <a:buChar char="•"/>
            </a:pPr>
            <a:endParaRPr lang="en-US" dirty="0">
              <a:solidFill>
                <a:srgbClr val="660066"/>
              </a:solidFill>
              <a:latin typeface="Tahoma" pitchFamily="34" charset="0"/>
              <a:cs typeface="Times New Roman" pitchFamily="18" charset="0"/>
            </a:endParaRPr>
          </a:p>
          <a:p>
            <a:pPr marL="742950" lvl="1" indent="-285750">
              <a:lnSpc>
                <a:spcPct val="95000"/>
              </a:lnSpc>
              <a:spcBef>
                <a:spcPct val="20000"/>
              </a:spcBef>
              <a:buClr>
                <a:srgbClr val="00FF00"/>
              </a:buClr>
              <a:buSzPct val="65000"/>
              <a:buFont typeface="Arial" pitchFamily="34" charset="0"/>
              <a:buChar char="•"/>
            </a:pPr>
            <a:r>
              <a:rPr lang="en-US" dirty="0">
                <a:solidFill>
                  <a:srgbClr val="660066"/>
                </a:solidFill>
                <a:latin typeface="Tahoma" pitchFamily="34" charset="0"/>
                <a:cs typeface="Times New Roman" pitchFamily="18" charset="0"/>
              </a:rPr>
              <a:t>Circuit Training</a:t>
            </a:r>
          </a:p>
          <a:p>
            <a:pPr marL="742950" lvl="1" indent="-285750">
              <a:lnSpc>
                <a:spcPct val="95000"/>
              </a:lnSpc>
              <a:spcBef>
                <a:spcPct val="20000"/>
              </a:spcBef>
              <a:buClr>
                <a:srgbClr val="00FF00"/>
              </a:buClr>
              <a:buSzPct val="65000"/>
            </a:pPr>
            <a:r>
              <a:rPr lang="en-US" dirty="0">
                <a:solidFill>
                  <a:srgbClr val="660066"/>
                </a:solidFill>
                <a:latin typeface="Tahoma" pitchFamily="34" charset="0"/>
                <a:cs typeface="Times New Roman" pitchFamily="18" charset="0"/>
              </a:rPr>
              <a:t>	A basic circuit session should contain exercise to improve aerobic fitness or raise the pulse rate, exercises to work the upper body, lower body and the core.</a:t>
            </a:r>
          </a:p>
          <a:p>
            <a:pPr marL="742950" lvl="1" indent="-285750">
              <a:lnSpc>
                <a:spcPct val="95000"/>
              </a:lnSpc>
              <a:spcBef>
                <a:spcPct val="20000"/>
              </a:spcBef>
              <a:buClr>
                <a:srgbClr val="00FF00"/>
              </a:buClr>
              <a:buSzPct val="65000"/>
            </a:pPr>
            <a:r>
              <a:rPr lang="en-US" dirty="0">
                <a:solidFill>
                  <a:srgbClr val="660066"/>
                </a:solidFill>
                <a:latin typeface="Tahoma" pitchFamily="34" charset="0"/>
                <a:cs typeface="Times New Roman" pitchFamily="18" charset="0"/>
              </a:rPr>
              <a:t>	The session should include: warm-up; main session; cool down; flexibility.</a:t>
            </a:r>
          </a:p>
          <a:p>
            <a:pPr marL="742950" lvl="1" indent="-285750" algn="r">
              <a:lnSpc>
                <a:spcPct val="95000"/>
              </a:lnSpc>
              <a:spcBef>
                <a:spcPct val="20000"/>
              </a:spcBef>
              <a:buClr>
                <a:srgbClr val="00FF00"/>
              </a:buClr>
              <a:buSzPct val="65000"/>
            </a:pPr>
            <a:endParaRPr lang="en-US" sz="800" dirty="0">
              <a:solidFill>
                <a:srgbClr val="660066"/>
              </a:solidFill>
              <a:latin typeface="Tahoma" pitchFamily="34" charset="0"/>
              <a:cs typeface="Times New Roman" pitchFamily="18" charset="0"/>
            </a:endParaRPr>
          </a:p>
          <a:p>
            <a:pPr marL="742950" lvl="1" indent="-285750" algn="r">
              <a:lnSpc>
                <a:spcPct val="95000"/>
              </a:lnSpc>
              <a:spcBef>
                <a:spcPct val="20000"/>
              </a:spcBef>
              <a:buClr>
                <a:srgbClr val="00FF00"/>
              </a:buClr>
              <a:buSzPct val="65000"/>
            </a:pPr>
            <a:endParaRPr lang="en-US" sz="800" dirty="0">
              <a:solidFill>
                <a:srgbClr val="660066"/>
              </a:solidFill>
              <a:latin typeface="Tahoma" pitchFamily="34" charset="0"/>
              <a:cs typeface="Times New Roman" pitchFamily="18" charset="0"/>
            </a:endParaRPr>
          </a:p>
          <a:p>
            <a:pPr marL="742950" lvl="1" indent="-285750" algn="r">
              <a:lnSpc>
                <a:spcPct val="95000"/>
              </a:lnSpc>
              <a:spcBef>
                <a:spcPct val="20000"/>
              </a:spcBef>
              <a:buClr>
                <a:srgbClr val="00FF00"/>
              </a:buClr>
              <a:buSzPct val="65000"/>
            </a:pPr>
            <a:r>
              <a:rPr lang="en-US" sz="800" dirty="0">
                <a:solidFill>
                  <a:srgbClr val="660066"/>
                </a:solidFill>
                <a:latin typeface="Tahoma" pitchFamily="34" charset="0"/>
                <a:cs typeface="Times New Roman" pitchFamily="18" charset="0"/>
              </a:rPr>
              <a:t>Stafford-Brown et.al 2007</a:t>
            </a:r>
            <a:endParaRPr lang="en-US" sz="800" dirty="0">
              <a:solidFill>
                <a:srgbClr val="660066"/>
              </a:solidFill>
              <a:latin typeface="Tahoma" pitchFamily="34" charset="0"/>
              <a:cs typeface="Times New Roman" pitchFamily="18" charset="0"/>
            </a:endParaRPr>
          </a:p>
          <a:p>
            <a:pPr marL="742950" lvl="1" indent="-285750">
              <a:lnSpc>
                <a:spcPct val="95000"/>
              </a:lnSpc>
              <a:spcBef>
                <a:spcPct val="20000"/>
              </a:spcBef>
              <a:buClr>
                <a:srgbClr val="00FF00"/>
              </a:buClr>
              <a:buSzPct val="65000"/>
            </a:pPr>
            <a:r>
              <a:rPr lang="en-US" dirty="0">
                <a:solidFill>
                  <a:srgbClr val="660066"/>
                </a:solidFill>
                <a:latin typeface="Tahoma" pitchFamily="34" charset="0"/>
                <a:cs typeface="Times New Roman" pitchFamily="18" charset="0"/>
              </a:rPr>
              <a:t>	</a:t>
            </a:r>
          </a:p>
          <a:p>
            <a:pPr marL="342900" indent="-342900">
              <a:lnSpc>
                <a:spcPct val="95000"/>
              </a:lnSpc>
              <a:spcBef>
                <a:spcPct val="20000"/>
              </a:spcBef>
              <a:buClr>
                <a:srgbClr val="00FF00"/>
              </a:buClr>
              <a:buSzPct val="65000"/>
            </a:pPr>
            <a:r>
              <a:rPr lang="en-US" dirty="0">
                <a:solidFill>
                  <a:srgbClr val="660066"/>
                </a:solidFill>
                <a:latin typeface="Tahoma" pitchFamily="34" charset="0"/>
                <a:cs typeface="Times New Roman" pitchFamily="18" charset="0"/>
              </a:rPr>
              <a:t>	</a:t>
            </a:r>
          </a:p>
          <a:p>
            <a:pPr marL="742950" lvl="1" indent="-285750">
              <a:lnSpc>
                <a:spcPct val="95000"/>
              </a:lnSpc>
              <a:spcBef>
                <a:spcPct val="20000"/>
              </a:spcBef>
              <a:buClr>
                <a:srgbClr val="00FF00"/>
              </a:buClr>
              <a:buSzPct val="65000"/>
            </a:pPr>
            <a:endParaRPr lang="en-US"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pPr>
            <a:endParaRPr lang="en-US" sz="8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buFont typeface="Arial" charset="0"/>
              <a:buChar char="•"/>
            </a:pPr>
            <a:endParaRPr lang="en-US" sz="800" i="1" dirty="0">
              <a:solidFill>
                <a:srgbClr val="660066"/>
              </a:solidFill>
              <a:latin typeface="Tahoma" pitchFamily="34" charset="0"/>
              <a:cs typeface="Times New Roman" pitchFamily="18" charset="0"/>
            </a:endParaRPr>
          </a:p>
        </p:txBody>
      </p:sp>
      <p:sp>
        <p:nvSpPr>
          <p:cNvPr id="113684" name="Rectangle 26"/>
          <p:cNvSpPr>
            <a:spLocks noChangeArrowheads="1"/>
          </p:cNvSpPr>
          <p:nvPr/>
        </p:nvSpPr>
        <p:spPr bwMode="auto">
          <a:xfrm>
            <a:off x="2782888" y="3573463"/>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dirty="0">
              <a:solidFill>
                <a:srgbClr val="660066"/>
              </a:solidFill>
              <a:latin typeface="Tahoma" pitchFamily="34" charset="0"/>
              <a:cs typeface="Times New Roman" pitchFamily="18" charset="0"/>
            </a:endParaRPr>
          </a:p>
        </p:txBody>
      </p:sp>
      <p:sp>
        <p:nvSpPr>
          <p:cNvPr id="113685" name="Text Box 43">
            <a:hlinkClick r:id="rId3" action="ppaction://hlinksldjump" tooltip="'Click' to go to this Critical Question"/>
          </p:cNvPr>
          <p:cNvSpPr txBox="1">
            <a:spLocks noChangeArrowheads="1"/>
          </p:cNvSpPr>
          <p:nvPr/>
        </p:nvSpPr>
        <p:spPr bwMode="auto">
          <a:xfrm>
            <a:off x="1524000" y="3351214"/>
            <a:ext cx="1219200" cy="369887"/>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1. Statistical Analysis</a:t>
            </a:r>
          </a:p>
        </p:txBody>
      </p:sp>
      <p:sp>
        <p:nvSpPr>
          <p:cNvPr id="113686" name="Text Box 44"/>
          <p:cNvSpPr txBox="1">
            <a:spLocks noChangeArrowheads="1"/>
          </p:cNvSpPr>
          <p:nvPr/>
        </p:nvSpPr>
        <p:spPr bwMode="auto">
          <a:xfrm>
            <a:off x="1524000" y="3960813"/>
            <a:ext cx="1219200" cy="1200150"/>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2. Components of fitness</a:t>
            </a:r>
          </a:p>
          <a:p>
            <a:pPr>
              <a:spcBef>
                <a:spcPct val="50000"/>
              </a:spcBef>
            </a:pPr>
            <a:endParaRPr lang="en-AU" sz="900" b="1" dirty="0">
              <a:solidFill>
                <a:srgbClr val="660066"/>
              </a:solidFill>
              <a:latin typeface="Tahoma" pitchFamily="34" charset="0"/>
            </a:endParaRPr>
          </a:p>
          <a:p>
            <a:pPr>
              <a:spcBef>
                <a:spcPct val="50000"/>
              </a:spcBef>
            </a:pPr>
            <a:r>
              <a:rPr lang="en-AU" sz="900" b="1" dirty="0">
                <a:solidFill>
                  <a:srgbClr val="660066"/>
                </a:solidFill>
                <a:latin typeface="Tahoma" pitchFamily="34" charset="0"/>
              </a:rPr>
              <a:t>3. Principles of training programme design</a:t>
            </a:r>
          </a:p>
        </p:txBody>
      </p:sp>
    </p:spTree>
    <p:extLst>
      <p:ext uri="{BB962C8B-B14F-4D97-AF65-F5344CB8AC3E}">
        <p14:creationId xmlns:p14="http://schemas.microsoft.com/office/powerpoint/2010/main" val="3494114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Text Box 2"/>
          <p:cNvSpPr txBox="1">
            <a:spLocks noChangeArrowheads="1"/>
          </p:cNvSpPr>
          <p:nvPr/>
        </p:nvSpPr>
        <p:spPr bwMode="auto">
          <a:xfrm>
            <a:off x="152400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dirty="0">
              <a:solidFill>
                <a:schemeClr val="accent2"/>
              </a:solidFill>
              <a:latin typeface="Tahoma" pitchFamily="34" charset="0"/>
            </a:endParaRPr>
          </a:p>
          <a:p>
            <a:pPr>
              <a:lnSpc>
                <a:spcPct val="75000"/>
              </a:lnSpc>
              <a:spcBef>
                <a:spcPct val="50000"/>
              </a:spcBef>
            </a:pPr>
            <a:r>
              <a:rPr lang="en-AU" sz="1100" b="1" dirty="0">
                <a:solidFill>
                  <a:srgbClr val="00FF00"/>
                </a:solidFill>
                <a:latin typeface="Tahoma" pitchFamily="34" charset="0"/>
              </a:rPr>
              <a:t>IB</a:t>
            </a:r>
          </a:p>
          <a:p>
            <a:pPr>
              <a:lnSpc>
                <a:spcPct val="75000"/>
              </a:lnSpc>
              <a:spcBef>
                <a:spcPct val="50000"/>
              </a:spcBef>
            </a:pPr>
            <a:r>
              <a:rPr lang="en-AU" sz="1100" b="1" dirty="0">
                <a:solidFill>
                  <a:srgbClr val="00FF00"/>
                </a:solidFill>
                <a:latin typeface="Tahoma" pitchFamily="34" charset="0"/>
              </a:rPr>
              <a:t>Sports, exercise and health science</a:t>
            </a:r>
          </a:p>
          <a:p>
            <a:pPr>
              <a:lnSpc>
                <a:spcPct val="75000"/>
              </a:lnSpc>
              <a:spcBef>
                <a:spcPct val="50000"/>
              </a:spcBef>
            </a:pPr>
            <a:endParaRPr lang="en-AU" sz="600" b="1" dirty="0">
              <a:solidFill>
                <a:srgbClr val="00FF00"/>
              </a:solidFill>
              <a:latin typeface="Tahoma" pitchFamily="34" charset="0"/>
            </a:endParaRPr>
          </a:p>
          <a:p>
            <a:pPr>
              <a:lnSpc>
                <a:spcPct val="75000"/>
              </a:lnSpc>
              <a:spcBef>
                <a:spcPct val="50000"/>
              </a:spcBef>
            </a:pPr>
            <a:endParaRPr lang="en-AU" sz="800" b="1" dirty="0">
              <a:solidFill>
                <a:schemeClr val="accent2"/>
              </a:solidFill>
              <a:latin typeface="Tahoma" pitchFamily="34" charset="0"/>
            </a:endParaRPr>
          </a:p>
        </p:txBody>
      </p:sp>
      <p:sp>
        <p:nvSpPr>
          <p:cNvPr id="113667" name="Line 3"/>
          <p:cNvSpPr>
            <a:spLocks noChangeShapeType="1"/>
          </p:cNvSpPr>
          <p:nvPr/>
        </p:nvSpPr>
        <p:spPr bwMode="auto">
          <a:xfrm>
            <a:off x="2743200" y="0"/>
            <a:ext cx="0" cy="6858000"/>
          </a:xfrm>
          <a:prstGeom prst="line">
            <a:avLst/>
          </a:prstGeom>
          <a:noFill/>
          <a:ln w="3175">
            <a:solidFill>
              <a:srgbClr val="FF00FF"/>
            </a:solidFill>
            <a:round/>
            <a:headEnd/>
            <a:tailEnd/>
          </a:ln>
        </p:spPr>
        <p:txBody>
          <a:bodyPr/>
          <a:lstStyle/>
          <a:p>
            <a:endParaRPr lang="en-US" dirty="0"/>
          </a:p>
        </p:txBody>
      </p:sp>
      <p:sp>
        <p:nvSpPr>
          <p:cNvPr id="113668" name="Line 4"/>
          <p:cNvSpPr>
            <a:spLocks noChangeShapeType="1"/>
          </p:cNvSpPr>
          <p:nvPr/>
        </p:nvSpPr>
        <p:spPr bwMode="auto">
          <a:xfrm>
            <a:off x="1600200" y="1447800"/>
            <a:ext cx="990600" cy="0"/>
          </a:xfrm>
          <a:prstGeom prst="line">
            <a:avLst/>
          </a:prstGeom>
          <a:noFill/>
          <a:ln w="25400">
            <a:solidFill>
              <a:srgbClr val="FF00FF"/>
            </a:solidFill>
            <a:round/>
            <a:headEnd/>
            <a:tailEnd/>
          </a:ln>
        </p:spPr>
        <p:txBody>
          <a:bodyPr/>
          <a:lstStyle/>
          <a:p>
            <a:endParaRPr lang="en-US" dirty="0"/>
          </a:p>
        </p:txBody>
      </p:sp>
      <p:sp>
        <p:nvSpPr>
          <p:cNvPr id="113669" name="Line 5"/>
          <p:cNvSpPr>
            <a:spLocks noChangeShapeType="1"/>
          </p:cNvSpPr>
          <p:nvPr/>
        </p:nvSpPr>
        <p:spPr bwMode="auto">
          <a:xfrm>
            <a:off x="1600200" y="2362200"/>
            <a:ext cx="990600" cy="0"/>
          </a:xfrm>
          <a:prstGeom prst="line">
            <a:avLst/>
          </a:prstGeom>
          <a:noFill/>
          <a:ln w="25400">
            <a:solidFill>
              <a:srgbClr val="FF00FF"/>
            </a:solidFill>
            <a:round/>
            <a:headEnd/>
            <a:tailEnd/>
          </a:ln>
        </p:spPr>
        <p:txBody>
          <a:bodyPr/>
          <a:lstStyle/>
          <a:p>
            <a:endParaRPr lang="en-US" dirty="0"/>
          </a:p>
        </p:txBody>
      </p:sp>
      <p:sp>
        <p:nvSpPr>
          <p:cNvPr id="113670" name="Text Box 6"/>
          <p:cNvSpPr txBox="1">
            <a:spLocks noChangeArrowheads="1"/>
          </p:cNvSpPr>
          <p:nvPr/>
        </p:nvSpPr>
        <p:spPr bwMode="auto">
          <a:xfrm>
            <a:off x="1524000" y="2727326"/>
            <a:ext cx="1219200" cy="244475"/>
          </a:xfrm>
          <a:prstGeom prst="rect">
            <a:avLst/>
          </a:prstGeom>
          <a:noFill/>
          <a:ln w="3175">
            <a:noFill/>
            <a:miter lim="800000"/>
            <a:headEnd/>
            <a:tailEnd/>
          </a:ln>
        </p:spPr>
        <p:txBody>
          <a:bodyPr>
            <a:spAutoFit/>
          </a:bodyPr>
          <a:lstStyle/>
          <a:p>
            <a:pPr>
              <a:spcBef>
                <a:spcPct val="50000"/>
              </a:spcBef>
            </a:pPr>
            <a:r>
              <a:rPr lang="en-AU" sz="1000" b="1" dirty="0">
                <a:solidFill>
                  <a:srgbClr val="660066"/>
                </a:solidFill>
                <a:latin typeface="Tahoma" pitchFamily="34" charset="0"/>
              </a:rPr>
              <a:t>Sub-topics</a:t>
            </a:r>
          </a:p>
        </p:txBody>
      </p:sp>
      <p:sp>
        <p:nvSpPr>
          <p:cNvPr id="113671" name="Line 8"/>
          <p:cNvSpPr>
            <a:spLocks noChangeShapeType="1"/>
          </p:cNvSpPr>
          <p:nvPr/>
        </p:nvSpPr>
        <p:spPr bwMode="auto">
          <a:xfrm>
            <a:off x="1600200" y="2667000"/>
            <a:ext cx="990600" cy="0"/>
          </a:xfrm>
          <a:prstGeom prst="line">
            <a:avLst/>
          </a:prstGeom>
          <a:noFill/>
          <a:ln w="25400">
            <a:solidFill>
              <a:srgbClr val="FF00FF"/>
            </a:solidFill>
            <a:round/>
            <a:headEnd/>
            <a:tailEnd/>
          </a:ln>
        </p:spPr>
        <p:txBody>
          <a:bodyPr/>
          <a:lstStyle/>
          <a:p>
            <a:endParaRPr lang="en-US" dirty="0"/>
          </a:p>
        </p:txBody>
      </p:sp>
      <p:sp>
        <p:nvSpPr>
          <p:cNvPr id="113672" name="Line 9"/>
          <p:cNvSpPr>
            <a:spLocks noChangeShapeType="1"/>
          </p:cNvSpPr>
          <p:nvPr/>
        </p:nvSpPr>
        <p:spPr bwMode="auto">
          <a:xfrm>
            <a:off x="1600200" y="3200400"/>
            <a:ext cx="990600" cy="0"/>
          </a:xfrm>
          <a:prstGeom prst="line">
            <a:avLst/>
          </a:prstGeom>
          <a:noFill/>
          <a:ln w="25400">
            <a:solidFill>
              <a:srgbClr val="FF00FF"/>
            </a:solidFill>
            <a:round/>
            <a:headEnd/>
            <a:tailEnd/>
          </a:ln>
        </p:spPr>
        <p:txBody>
          <a:bodyPr/>
          <a:lstStyle/>
          <a:p>
            <a:endParaRPr lang="en-US" dirty="0"/>
          </a:p>
        </p:txBody>
      </p:sp>
      <p:sp>
        <p:nvSpPr>
          <p:cNvPr id="113673" name="Line 12"/>
          <p:cNvSpPr>
            <a:spLocks noChangeShapeType="1"/>
          </p:cNvSpPr>
          <p:nvPr/>
        </p:nvSpPr>
        <p:spPr bwMode="auto">
          <a:xfrm flipV="1">
            <a:off x="1524000" y="1295400"/>
            <a:ext cx="9144000" cy="0"/>
          </a:xfrm>
          <a:prstGeom prst="line">
            <a:avLst/>
          </a:prstGeom>
          <a:noFill/>
          <a:ln w="3175">
            <a:solidFill>
              <a:srgbClr val="FF00FF"/>
            </a:solidFill>
            <a:round/>
            <a:headEnd/>
            <a:tailEnd/>
          </a:ln>
        </p:spPr>
        <p:txBody>
          <a:bodyPr/>
          <a:lstStyle/>
          <a:p>
            <a:endParaRPr lang="en-US" dirty="0"/>
          </a:p>
        </p:txBody>
      </p:sp>
      <p:sp>
        <p:nvSpPr>
          <p:cNvPr id="113674" name="Line 13"/>
          <p:cNvSpPr>
            <a:spLocks noChangeShapeType="1"/>
          </p:cNvSpPr>
          <p:nvPr/>
        </p:nvSpPr>
        <p:spPr bwMode="auto">
          <a:xfrm>
            <a:off x="1600200" y="1143000"/>
            <a:ext cx="990600" cy="0"/>
          </a:xfrm>
          <a:prstGeom prst="line">
            <a:avLst/>
          </a:prstGeom>
          <a:noFill/>
          <a:ln w="25400">
            <a:solidFill>
              <a:srgbClr val="FF00FF"/>
            </a:solidFill>
            <a:round/>
            <a:headEnd/>
            <a:tailEnd/>
          </a:ln>
        </p:spPr>
        <p:txBody>
          <a:bodyPr/>
          <a:lstStyle/>
          <a:p>
            <a:endParaRPr lang="en-US" dirty="0"/>
          </a:p>
        </p:txBody>
      </p:sp>
      <p:sp>
        <p:nvSpPr>
          <p:cNvPr id="113675" name="Line 14"/>
          <p:cNvSpPr>
            <a:spLocks noChangeShapeType="1"/>
          </p:cNvSpPr>
          <p:nvPr/>
        </p:nvSpPr>
        <p:spPr bwMode="auto">
          <a:xfrm>
            <a:off x="1600200" y="152400"/>
            <a:ext cx="990600" cy="0"/>
          </a:xfrm>
          <a:prstGeom prst="line">
            <a:avLst/>
          </a:prstGeom>
          <a:noFill/>
          <a:ln w="25400">
            <a:solidFill>
              <a:srgbClr val="FF00FF"/>
            </a:solidFill>
            <a:round/>
            <a:headEnd/>
            <a:tailEnd/>
          </a:ln>
        </p:spPr>
        <p:txBody>
          <a:bodyPr/>
          <a:lstStyle/>
          <a:p>
            <a:endParaRPr lang="en-US" dirty="0"/>
          </a:p>
        </p:txBody>
      </p:sp>
      <p:sp>
        <p:nvSpPr>
          <p:cNvPr id="113676" name="Text Box 15"/>
          <p:cNvSpPr txBox="1">
            <a:spLocks noChangeArrowheads="1"/>
          </p:cNvSpPr>
          <p:nvPr/>
        </p:nvSpPr>
        <p:spPr bwMode="auto">
          <a:xfrm>
            <a:off x="2743200" y="395289"/>
            <a:ext cx="7772400" cy="954087"/>
          </a:xfrm>
          <a:prstGeom prst="rect">
            <a:avLst/>
          </a:prstGeom>
          <a:noFill/>
          <a:ln w="9525">
            <a:noFill/>
            <a:miter lim="800000"/>
            <a:headEnd/>
            <a:tailEnd/>
          </a:ln>
        </p:spPr>
        <p:txBody>
          <a:bodyPr>
            <a:spAutoFit/>
          </a:bodyPr>
          <a:lstStyle/>
          <a:p>
            <a:pPr algn="r">
              <a:spcBef>
                <a:spcPct val="50000"/>
              </a:spcBef>
            </a:pPr>
            <a:r>
              <a:rPr lang="en-AU" sz="2800" b="1" dirty="0">
                <a:solidFill>
                  <a:srgbClr val="660066"/>
                </a:solidFill>
                <a:latin typeface="Tahoma" pitchFamily="34" charset="0"/>
              </a:rPr>
              <a:t>Measurement &amp; evaluation of human performance</a:t>
            </a:r>
          </a:p>
        </p:txBody>
      </p:sp>
      <p:sp>
        <p:nvSpPr>
          <p:cNvPr id="113677" name="Text Box 16"/>
          <p:cNvSpPr txBox="1">
            <a:spLocks noChangeArrowheads="1"/>
          </p:cNvSpPr>
          <p:nvPr/>
        </p:nvSpPr>
        <p:spPr bwMode="auto">
          <a:xfrm>
            <a:off x="3048000" y="1341438"/>
            <a:ext cx="7467600" cy="1066800"/>
          </a:xfrm>
          <a:prstGeom prst="rect">
            <a:avLst/>
          </a:prstGeom>
          <a:noFill/>
          <a:ln w="9525">
            <a:noFill/>
            <a:miter lim="800000"/>
            <a:headEnd/>
            <a:tailEnd/>
          </a:ln>
        </p:spPr>
        <p:txBody>
          <a:bodyPr>
            <a:spAutoFit/>
          </a:bodyPr>
          <a:lstStyle/>
          <a:p>
            <a:pPr>
              <a:spcBef>
                <a:spcPct val="50000"/>
              </a:spcBef>
            </a:pPr>
            <a:r>
              <a:rPr lang="en-AU" sz="3200" dirty="0" smtClean="0">
                <a:solidFill>
                  <a:srgbClr val="660066"/>
                </a:solidFill>
                <a:latin typeface="Tahoma" pitchFamily="34" charset="0"/>
              </a:rPr>
              <a:t>6.4.1 </a:t>
            </a:r>
            <a:r>
              <a:rPr lang="en-AU" sz="3200" dirty="0">
                <a:solidFill>
                  <a:srgbClr val="660066"/>
                </a:solidFill>
                <a:latin typeface="Tahoma" pitchFamily="34" charset="0"/>
              </a:rPr>
              <a:t>Describe the essential elements of a general training programme</a:t>
            </a:r>
          </a:p>
        </p:txBody>
      </p:sp>
      <p:sp>
        <p:nvSpPr>
          <p:cNvPr id="113678" name="Line 17"/>
          <p:cNvSpPr>
            <a:spLocks noChangeShapeType="1"/>
          </p:cNvSpPr>
          <p:nvPr/>
        </p:nvSpPr>
        <p:spPr bwMode="auto">
          <a:xfrm>
            <a:off x="1524000" y="2514600"/>
            <a:ext cx="5181600" cy="0"/>
          </a:xfrm>
          <a:prstGeom prst="line">
            <a:avLst/>
          </a:prstGeom>
          <a:noFill/>
          <a:ln w="3175">
            <a:solidFill>
              <a:srgbClr val="FF00FF"/>
            </a:solidFill>
            <a:round/>
            <a:headEnd/>
            <a:tailEnd/>
          </a:ln>
        </p:spPr>
        <p:txBody>
          <a:bodyPr/>
          <a:lstStyle/>
          <a:p>
            <a:endParaRPr lang="en-US" dirty="0"/>
          </a:p>
        </p:txBody>
      </p:sp>
      <p:sp>
        <p:nvSpPr>
          <p:cNvPr id="113679" name="Rectangle 18"/>
          <p:cNvSpPr>
            <a:spLocks noChangeArrowheads="1"/>
          </p:cNvSpPr>
          <p:nvPr/>
        </p:nvSpPr>
        <p:spPr bwMode="auto">
          <a:xfrm>
            <a:off x="4943475" y="1870075"/>
            <a:ext cx="9144000" cy="369332"/>
          </a:xfrm>
          <a:prstGeom prst="rect">
            <a:avLst/>
          </a:prstGeom>
          <a:noFill/>
          <a:ln w="9525">
            <a:noFill/>
            <a:miter lim="800000"/>
            <a:headEnd/>
            <a:tailEnd/>
          </a:ln>
        </p:spPr>
        <p:txBody>
          <a:bodyPr>
            <a:spAutoFit/>
          </a:bodyPr>
          <a:lstStyle/>
          <a:p>
            <a:endParaRPr lang="en-US" dirty="0"/>
          </a:p>
        </p:txBody>
      </p:sp>
      <p:sp>
        <p:nvSpPr>
          <p:cNvPr id="113680" name="Text Box 19">
            <a:hlinkClick r:id="rId3" action="ppaction://hlinksldjump" tooltip="'Click' here"/>
          </p:cNvPr>
          <p:cNvSpPr txBox="1">
            <a:spLocks noChangeArrowheads="1"/>
          </p:cNvSpPr>
          <p:nvPr/>
        </p:nvSpPr>
        <p:spPr bwMode="auto">
          <a:xfrm>
            <a:off x="1524000" y="1295401"/>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Topic 6</a:t>
            </a:r>
          </a:p>
          <a:p>
            <a:pPr>
              <a:lnSpc>
                <a:spcPct val="72000"/>
              </a:lnSpc>
              <a:spcBef>
                <a:spcPct val="50000"/>
              </a:spcBef>
            </a:pPr>
            <a:r>
              <a:rPr lang="en-AU" sz="1100" b="1" dirty="0">
                <a:solidFill>
                  <a:srgbClr val="660066"/>
                </a:solidFill>
                <a:latin typeface="Tahoma" pitchFamily="34" charset="0"/>
              </a:rPr>
              <a:t>Measurement</a:t>
            </a:r>
          </a:p>
          <a:p>
            <a:pPr>
              <a:lnSpc>
                <a:spcPct val="72000"/>
              </a:lnSpc>
              <a:spcBef>
                <a:spcPct val="50000"/>
              </a:spcBef>
            </a:pP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113681" name="Line 20"/>
          <p:cNvSpPr>
            <a:spLocks noChangeShapeType="1"/>
          </p:cNvSpPr>
          <p:nvPr/>
        </p:nvSpPr>
        <p:spPr bwMode="auto">
          <a:xfrm>
            <a:off x="1600200" y="2362200"/>
            <a:ext cx="990600" cy="0"/>
          </a:xfrm>
          <a:prstGeom prst="line">
            <a:avLst/>
          </a:prstGeom>
          <a:noFill/>
          <a:ln w="25400">
            <a:solidFill>
              <a:srgbClr val="FF00FF"/>
            </a:solidFill>
            <a:round/>
            <a:headEnd/>
            <a:tailEnd/>
          </a:ln>
        </p:spPr>
        <p:txBody>
          <a:bodyPr/>
          <a:lstStyle/>
          <a:p>
            <a:endParaRPr lang="en-US" dirty="0"/>
          </a:p>
        </p:txBody>
      </p:sp>
      <p:sp>
        <p:nvSpPr>
          <p:cNvPr id="113682" name="Line 21"/>
          <p:cNvSpPr>
            <a:spLocks noChangeShapeType="1"/>
          </p:cNvSpPr>
          <p:nvPr/>
        </p:nvSpPr>
        <p:spPr bwMode="auto">
          <a:xfrm>
            <a:off x="1600200" y="1447800"/>
            <a:ext cx="990600" cy="0"/>
          </a:xfrm>
          <a:prstGeom prst="line">
            <a:avLst/>
          </a:prstGeom>
          <a:noFill/>
          <a:ln w="25400">
            <a:solidFill>
              <a:srgbClr val="FF00FF"/>
            </a:solidFill>
            <a:round/>
            <a:headEnd/>
            <a:tailEnd/>
          </a:ln>
        </p:spPr>
        <p:txBody>
          <a:bodyPr/>
          <a:lstStyle/>
          <a:p>
            <a:endParaRPr lang="en-US" dirty="0"/>
          </a:p>
        </p:txBody>
      </p:sp>
      <p:sp>
        <p:nvSpPr>
          <p:cNvPr id="113683" name="Rectangle 24">
            <a:hlinkClick r:id="rId4" action="ppaction://hlinksldjump" tooltip="Click here to go to this dot point"/>
          </p:cNvPr>
          <p:cNvSpPr>
            <a:spLocks noChangeArrowheads="1"/>
          </p:cNvSpPr>
          <p:nvPr/>
        </p:nvSpPr>
        <p:spPr bwMode="auto">
          <a:xfrm>
            <a:off x="2809875" y="2571750"/>
            <a:ext cx="7239000" cy="46038"/>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Tx/>
              <a:buChar char="•"/>
            </a:pPr>
            <a:r>
              <a:rPr lang="en-US" dirty="0">
                <a:solidFill>
                  <a:srgbClr val="660066"/>
                </a:solidFill>
                <a:latin typeface="Tahoma" pitchFamily="34" charset="0"/>
                <a:cs typeface="Times New Roman" pitchFamily="18" charset="0"/>
              </a:rPr>
              <a:t>Endurance </a:t>
            </a:r>
            <a:r>
              <a:rPr lang="en-US" dirty="0">
                <a:solidFill>
                  <a:srgbClr val="660066"/>
                </a:solidFill>
                <a:latin typeface="Tahoma" pitchFamily="34" charset="0"/>
                <a:cs typeface="Times New Roman" pitchFamily="18" charset="0"/>
              </a:rPr>
              <a:t>Training</a:t>
            </a:r>
          </a:p>
          <a:p>
            <a:pPr marL="742950" lvl="1" indent="-285750">
              <a:lnSpc>
                <a:spcPct val="95000"/>
              </a:lnSpc>
              <a:spcBef>
                <a:spcPct val="20000"/>
              </a:spcBef>
              <a:buClr>
                <a:srgbClr val="00FF00"/>
              </a:buClr>
              <a:buSzPct val="65000"/>
              <a:buFont typeface="Arial" pitchFamily="34" charset="0"/>
              <a:buChar char="•"/>
            </a:pPr>
            <a:endParaRPr lang="en-US" dirty="0">
              <a:solidFill>
                <a:srgbClr val="660066"/>
              </a:solidFill>
              <a:latin typeface="Tahoma" pitchFamily="34" charset="0"/>
              <a:cs typeface="Times New Roman" pitchFamily="18" charset="0"/>
            </a:endParaRPr>
          </a:p>
          <a:p>
            <a:pPr marL="742950" lvl="1" indent="-285750">
              <a:lnSpc>
                <a:spcPct val="95000"/>
              </a:lnSpc>
              <a:spcBef>
                <a:spcPct val="20000"/>
              </a:spcBef>
              <a:buClr>
                <a:srgbClr val="00FF00"/>
              </a:buClr>
              <a:buSzPct val="65000"/>
              <a:buFont typeface="Arial" pitchFamily="34" charset="0"/>
              <a:buChar char="•"/>
            </a:pPr>
            <a:r>
              <a:rPr lang="en-US" dirty="0">
                <a:solidFill>
                  <a:srgbClr val="660066"/>
                </a:solidFill>
                <a:latin typeface="Tahoma" pitchFamily="34" charset="0"/>
                <a:cs typeface="Times New Roman" pitchFamily="18" charset="0"/>
              </a:rPr>
              <a:t>Circuit Training</a:t>
            </a:r>
          </a:p>
          <a:p>
            <a:pPr marL="742950" lvl="1" indent="-285750">
              <a:lnSpc>
                <a:spcPct val="95000"/>
              </a:lnSpc>
              <a:spcBef>
                <a:spcPct val="20000"/>
              </a:spcBef>
              <a:buClr>
                <a:srgbClr val="00FF00"/>
              </a:buClr>
              <a:buSzPct val="65000"/>
            </a:pPr>
            <a:r>
              <a:rPr lang="en-US" dirty="0">
                <a:solidFill>
                  <a:srgbClr val="660066"/>
                </a:solidFill>
                <a:latin typeface="Tahoma" pitchFamily="34" charset="0"/>
                <a:cs typeface="Times New Roman" pitchFamily="18" charset="0"/>
              </a:rPr>
              <a:t>	 	Design an aerobic circuit training session of 8 	stations for 16 people to work out in pairs. 	Choose a target audience and consider the 	amount of space and equipment you have 	available. Design a warm up and cool down 	specific to the session.</a:t>
            </a:r>
            <a:endParaRPr lang="en-US" sz="800" dirty="0">
              <a:solidFill>
                <a:srgbClr val="660066"/>
              </a:solidFill>
              <a:latin typeface="Tahoma" pitchFamily="34" charset="0"/>
              <a:cs typeface="Times New Roman" pitchFamily="18" charset="0"/>
            </a:endParaRPr>
          </a:p>
          <a:p>
            <a:pPr marL="742950" lvl="1" indent="-285750" algn="r">
              <a:lnSpc>
                <a:spcPct val="95000"/>
              </a:lnSpc>
              <a:spcBef>
                <a:spcPct val="20000"/>
              </a:spcBef>
              <a:buClr>
                <a:srgbClr val="00FF00"/>
              </a:buClr>
              <a:buSzPct val="65000"/>
            </a:pPr>
            <a:endParaRPr lang="en-US" sz="800" dirty="0">
              <a:solidFill>
                <a:srgbClr val="660066"/>
              </a:solidFill>
              <a:latin typeface="Tahoma" pitchFamily="34" charset="0"/>
              <a:cs typeface="Times New Roman" pitchFamily="18" charset="0"/>
            </a:endParaRPr>
          </a:p>
          <a:p>
            <a:pPr marL="742950" lvl="1" indent="-285750" algn="r">
              <a:lnSpc>
                <a:spcPct val="95000"/>
              </a:lnSpc>
              <a:spcBef>
                <a:spcPct val="20000"/>
              </a:spcBef>
              <a:buClr>
                <a:srgbClr val="00FF00"/>
              </a:buClr>
              <a:buSzPct val="65000"/>
            </a:pPr>
            <a:r>
              <a:rPr lang="en-US" sz="800" dirty="0">
                <a:solidFill>
                  <a:srgbClr val="660066"/>
                </a:solidFill>
                <a:latin typeface="Tahoma" pitchFamily="34" charset="0"/>
                <a:cs typeface="Times New Roman" pitchFamily="18" charset="0"/>
              </a:rPr>
              <a:t>Stafford-Brown et.al 2007</a:t>
            </a:r>
            <a:endParaRPr lang="en-US" sz="800" dirty="0">
              <a:solidFill>
                <a:srgbClr val="660066"/>
              </a:solidFill>
              <a:latin typeface="Tahoma" pitchFamily="34" charset="0"/>
              <a:cs typeface="Times New Roman" pitchFamily="18" charset="0"/>
            </a:endParaRPr>
          </a:p>
          <a:p>
            <a:pPr marL="742950" lvl="1" indent="-285750">
              <a:lnSpc>
                <a:spcPct val="95000"/>
              </a:lnSpc>
              <a:spcBef>
                <a:spcPct val="20000"/>
              </a:spcBef>
              <a:buClr>
                <a:srgbClr val="00FF00"/>
              </a:buClr>
              <a:buSzPct val="65000"/>
            </a:pPr>
            <a:r>
              <a:rPr lang="en-US" dirty="0">
                <a:solidFill>
                  <a:srgbClr val="660066"/>
                </a:solidFill>
                <a:latin typeface="Tahoma" pitchFamily="34" charset="0"/>
                <a:cs typeface="Times New Roman" pitchFamily="18" charset="0"/>
              </a:rPr>
              <a:t>	</a:t>
            </a:r>
          </a:p>
          <a:p>
            <a:pPr marL="342900" indent="-342900">
              <a:lnSpc>
                <a:spcPct val="95000"/>
              </a:lnSpc>
              <a:spcBef>
                <a:spcPct val="20000"/>
              </a:spcBef>
              <a:buClr>
                <a:srgbClr val="00FF00"/>
              </a:buClr>
              <a:buSzPct val="65000"/>
            </a:pPr>
            <a:r>
              <a:rPr lang="en-US" dirty="0">
                <a:solidFill>
                  <a:srgbClr val="660066"/>
                </a:solidFill>
                <a:latin typeface="Tahoma" pitchFamily="34" charset="0"/>
                <a:cs typeface="Times New Roman" pitchFamily="18" charset="0"/>
              </a:rPr>
              <a:t>	</a:t>
            </a:r>
          </a:p>
          <a:p>
            <a:pPr marL="742950" lvl="1" indent="-285750">
              <a:lnSpc>
                <a:spcPct val="95000"/>
              </a:lnSpc>
              <a:spcBef>
                <a:spcPct val="20000"/>
              </a:spcBef>
              <a:buClr>
                <a:srgbClr val="00FF00"/>
              </a:buClr>
              <a:buSzPct val="65000"/>
            </a:pPr>
            <a:endParaRPr lang="en-US"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pPr>
            <a:endParaRPr lang="en-US" sz="8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buFont typeface="Arial" charset="0"/>
              <a:buChar char="•"/>
            </a:pPr>
            <a:endParaRPr lang="en-US" sz="800" i="1" dirty="0">
              <a:solidFill>
                <a:srgbClr val="660066"/>
              </a:solidFill>
              <a:latin typeface="Tahoma" pitchFamily="34" charset="0"/>
              <a:cs typeface="Times New Roman" pitchFamily="18" charset="0"/>
            </a:endParaRPr>
          </a:p>
        </p:txBody>
      </p:sp>
      <p:sp>
        <p:nvSpPr>
          <p:cNvPr id="113684" name="Rectangle 26"/>
          <p:cNvSpPr>
            <a:spLocks noChangeArrowheads="1"/>
          </p:cNvSpPr>
          <p:nvPr/>
        </p:nvSpPr>
        <p:spPr bwMode="auto">
          <a:xfrm>
            <a:off x="2782888" y="3573463"/>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dirty="0">
              <a:solidFill>
                <a:srgbClr val="660066"/>
              </a:solidFill>
              <a:latin typeface="Tahoma" pitchFamily="34" charset="0"/>
              <a:cs typeface="Times New Roman" pitchFamily="18" charset="0"/>
            </a:endParaRPr>
          </a:p>
        </p:txBody>
      </p:sp>
      <p:sp>
        <p:nvSpPr>
          <p:cNvPr id="113685" name="Text Box 43">
            <a:hlinkClick r:id="rId3" action="ppaction://hlinksldjump" tooltip="'Click' to go to this Critical Question"/>
          </p:cNvPr>
          <p:cNvSpPr txBox="1">
            <a:spLocks noChangeArrowheads="1"/>
          </p:cNvSpPr>
          <p:nvPr/>
        </p:nvSpPr>
        <p:spPr bwMode="auto">
          <a:xfrm>
            <a:off x="1524000" y="3351214"/>
            <a:ext cx="1219200" cy="369887"/>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1. Statistical Analysis</a:t>
            </a:r>
          </a:p>
        </p:txBody>
      </p:sp>
      <p:sp>
        <p:nvSpPr>
          <p:cNvPr id="113686" name="Text Box 44"/>
          <p:cNvSpPr txBox="1">
            <a:spLocks noChangeArrowheads="1"/>
          </p:cNvSpPr>
          <p:nvPr/>
        </p:nvSpPr>
        <p:spPr bwMode="auto">
          <a:xfrm>
            <a:off x="1524000" y="3960813"/>
            <a:ext cx="1219200" cy="1200150"/>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2. Components of fitness</a:t>
            </a:r>
          </a:p>
          <a:p>
            <a:pPr>
              <a:spcBef>
                <a:spcPct val="50000"/>
              </a:spcBef>
            </a:pPr>
            <a:endParaRPr lang="en-AU" sz="900" b="1" dirty="0">
              <a:solidFill>
                <a:srgbClr val="660066"/>
              </a:solidFill>
              <a:latin typeface="Tahoma" pitchFamily="34" charset="0"/>
            </a:endParaRPr>
          </a:p>
          <a:p>
            <a:pPr>
              <a:spcBef>
                <a:spcPct val="50000"/>
              </a:spcBef>
            </a:pPr>
            <a:r>
              <a:rPr lang="en-AU" sz="900" b="1" dirty="0">
                <a:solidFill>
                  <a:srgbClr val="660066"/>
                </a:solidFill>
                <a:latin typeface="Tahoma" pitchFamily="34" charset="0"/>
              </a:rPr>
              <a:t>3. Principles of training programme design</a:t>
            </a:r>
          </a:p>
        </p:txBody>
      </p:sp>
    </p:spTree>
    <p:extLst>
      <p:ext uri="{BB962C8B-B14F-4D97-AF65-F5344CB8AC3E}">
        <p14:creationId xmlns:p14="http://schemas.microsoft.com/office/powerpoint/2010/main" val="386061940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Text Box 2"/>
          <p:cNvSpPr txBox="1">
            <a:spLocks noChangeArrowheads="1"/>
          </p:cNvSpPr>
          <p:nvPr/>
        </p:nvSpPr>
        <p:spPr bwMode="auto">
          <a:xfrm>
            <a:off x="152400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dirty="0">
              <a:solidFill>
                <a:schemeClr val="accent2"/>
              </a:solidFill>
              <a:latin typeface="Tahoma" pitchFamily="34" charset="0"/>
            </a:endParaRPr>
          </a:p>
          <a:p>
            <a:pPr>
              <a:lnSpc>
                <a:spcPct val="75000"/>
              </a:lnSpc>
              <a:spcBef>
                <a:spcPct val="50000"/>
              </a:spcBef>
            </a:pPr>
            <a:r>
              <a:rPr lang="en-AU" sz="1100" b="1" dirty="0">
                <a:solidFill>
                  <a:srgbClr val="00FF00"/>
                </a:solidFill>
                <a:latin typeface="Tahoma" pitchFamily="34" charset="0"/>
              </a:rPr>
              <a:t>IB</a:t>
            </a:r>
          </a:p>
          <a:p>
            <a:pPr>
              <a:lnSpc>
                <a:spcPct val="75000"/>
              </a:lnSpc>
              <a:spcBef>
                <a:spcPct val="50000"/>
              </a:spcBef>
            </a:pPr>
            <a:r>
              <a:rPr lang="en-AU" sz="1100" b="1" dirty="0">
                <a:solidFill>
                  <a:srgbClr val="00FF00"/>
                </a:solidFill>
                <a:latin typeface="Tahoma" pitchFamily="34" charset="0"/>
              </a:rPr>
              <a:t>Sports, exercise and health science</a:t>
            </a:r>
          </a:p>
          <a:p>
            <a:pPr>
              <a:lnSpc>
                <a:spcPct val="75000"/>
              </a:lnSpc>
              <a:spcBef>
                <a:spcPct val="50000"/>
              </a:spcBef>
            </a:pPr>
            <a:endParaRPr lang="en-AU" sz="600" b="1" dirty="0">
              <a:solidFill>
                <a:srgbClr val="00FF00"/>
              </a:solidFill>
              <a:latin typeface="Tahoma" pitchFamily="34" charset="0"/>
            </a:endParaRPr>
          </a:p>
          <a:p>
            <a:pPr>
              <a:lnSpc>
                <a:spcPct val="75000"/>
              </a:lnSpc>
              <a:spcBef>
                <a:spcPct val="50000"/>
              </a:spcBef>
            </a:pPr>
            <a:endParaRPr lang="en-AU" sz="800" b="1" dirty="0">
              <a:solidFill>
                <a:schemeClr val="accent2"/>
              </a:solidFill>
              <a:latin typeface="Tahoma" pitchFamily="34" charset="0"/>
            </a:endParaRPr>
          </a:p>
        </p:txBody>
      </p:sp>
      <p:sp>
        <p:nvSpPr>
          <p:cNvPr id="113667" name="Line 3"/>
          <p:cNvSpPr>
            <a:spLocks noChangeShapeType="1"/>
          </p:cNvSpPr>
          <p:nvPr/>
        </p:nvSpPr>
        <p:spPr bwMode="auto">
          <a:xfrm>
            <a:off x="2743200" y="0"/>
            <a:ext cx="0" cy="6858000"/>
          </a:xfrm>
          <a:prstGeom prst="line">
            <a:avLst/>
          </a:prstGeom>
          <a:noFill/>
          <a:ln w="3175">
            <a:solidFill>
              <a:srgbClr val="FF00FF"/>
            </a:solidFill>
            <a:round/>
            <a:headEnd/>
            <a:tailEnd/>
          </a:ln>
        </p:spPr>
        <p:txBody>
          <a:bodyPr/>
          <a:lstStyle/>
          <a:p>
            <a:endParaRPr lang="en-US" dirty="0"/>
          </a:p>
        </p:txBody>
      </p:sp>
      <p:sp>
        <p:nvSpPr>
          <p:cNvPr id="113668" name="Line 4"/>
          <p:cNvSpPr>
            <a:spLocks noChangeShapeType="1"/>
          </p:cNvSpPr>
          <p:nvPr/>
        </p:nvSpPr>
        <p:spPr bwMode="auto">
          <a:xfrm>
            <a:off x="1600200" y="1447800"/>
            <a:ext cx="990600" cy="0"/>
          </a:xfrm>
          <a:prstGeom prst="line">
            <a:avLst/>
          </a:prstGeom>
          <a:noFill/>
          <a:ln w="25400">
            <a:solidFill>
              <a:srgbClr val="FF00FF"/>
            </a:solidFill>
            <a:round/>
            <a:headEnd/>
            <a:tailEnd/>
          </a:ln>
        </p:spPr>
        <p:txBody>
          <a:bodyPr/>
          <a:lstStyle/>
          <a:p>
            <a:endParaRPr lang="en-US" dirty="0"/>
          </a:p>
        </p:txBody>
      </p:sp>
      <p:sp>
        <p:nvSpPr>
          <p:cNvPr id="113669" name="Line 5"/>
          <p:cNvSpPr>
            <a:spLocks noChangeShapeType="1"/>
          </p:cNvSpPr>
          <p:nvPr/>
        </p:nvSpPr>
        <p:spPr bwMode="auto">
          <a:xfrm>
            <a:off x="1600200" y="2362200"/>
            <a:ext cx="990600" cy="0"/>
          </a:xfrm>
          <a:prstGeom prst="line">
            <a:avLst/>
          </a:prstGeom>
          <a:noFill/>
          <a:ln w="25400">
            <a:solidFill>
              <a:srgbClr val="FF00FF"/>
            </a:solidFill>
            <a:round/>
            <a:headEnd/>
            <a:tailEnd/>
          </a:ln>
        </p:spPr>
        <p:txBody>
          <a:bodyPr/>
          <a:lstStyle/>
          <a:p>
            <a:endParaRPr lang="en-US" dirty="0"/>
          </a:p>
        </p:txBody>
      </p:sp>
      <p:sp>
        <p:nvSpPr>
          <p:cNvPr id="113670" name="Text Box 6"/>
          <p:cNvSpPr txBox="1">
            <a:spLocks noChangeArrowheads="1"/>
          </p:cNvSpPr>
          <p:nvPr/>
        </p:nvSpPr>
        <p:spPr bwMode="auto">
          <a:xfrm>
            <a:off x="1524000" y="2727326"/>
            <a:ext cx="1219200" cy="244475"/>
          </a:xfrm>
          <a:prstGeom prst="rect">
            <a:avLst/>
          </a:prstGeom>
          <a:noFill/>
          <a:ln w="3175">
            <a:noFill/>
            <a:miter lim="800000"/>
            <a:headEnd/>
            <a:tailEnd/>
          </a:ln>
        </p:spPr>
        <p:txBody>
          <a:bodyPr>
            <a:spAutoFit/>
          </a:bodyPr>
          <a:lstStyle/>
          <a:p>
            <a:pPr>
              <a:spcBef>
                <a:spcPct val="50000"/>
              </a:spcBef>
            </a:pPr>
            <a:r>
              <a:rPr lang="en-AU" sz="1000" b="1" dirty="0">
                <a:solidFill>
                  <a:srgbClr val="660066"/>
                </a:solidFill>
                <a:latin typeface="Tahoma" pitchFamily="34" charset="0"/>
              </a:rPr>
              <a:t>Sub-topics</a:t>
            </a:r>
          </a:p>
        </p:txBody>
      </p:sp>
      <p:sp>
        <p:nvSpPr>
          <p:cNvPr id="113671" name="Line 8"/>
          <p:cNvSpPr>
            <a:spLocks noChangeShapeType="1"/>
          </p:cNvSpPr>
          <p:nvPr/>
        </p:nvSpPr>
        <p:spPr bwMode="auto">
          <a:xfrm>
            <a:off x="1600200" y="2667000"/>
            <a:ext cx="990600" cy="0"/>
          </a:xfrm>
          <a:prstGeom prst="line">
            <a:avLst/>
          </a:prstGeom>
          <a:noFill/>
          <a:ln w="25400">
            <a:solidFill>
              <a:srgbClr val="FF00FF"/>
            </a:solidFill>
            <a:round/>
            <a:headEnd/>
            <a:tailEnd/>
          </a:ln>
        </p:spPr>
        <p:txBody>
          <a:bodyPr/>
          <a:lstStyle/>
          <a:p>
            <a:endParaRPr lang="en-US" dirty="0"/>
          </a:p>
        </p:txBody>
      </p:sp>
      <p:sp>
        <p:nvSpPr>
          <p:cNvPr id="113672" name="Line 9"/>
          <p:cNvSpPr>
            <a:spLocks noChangeShapeType="1"/>
          </p:cNvSpPr>
          <p:nvPr/>
        </p:nvSpPr>
        <p:spPr bwMode="auto">
          <a:xfrm>
            <a:off x="1600200" y="3200400"/>
            <a:ext cx="990600" cy="0"/>
          </a:xfrm>
          <a:prstGeom prst="line">
            <a:avLst/>
          </a:prstGeom>
          <a:noFill/>
          <a:ln w="25400">
            <a:solidFill>
              <a:srgbClr val="FF00FF"/>
            </a:solidFill>
            <a:round/>
            <a:headEnd/>
            <a:tailEnd/>
          </a:ln>
        </p:spPr>
        <p:txBody>
          <a:bodyPr/>
          <a:lstStyle/>
          <a:p>
            <a:endParaRPr lang="en-US" dirty="0"/>
          </a:p>
        </p:txBody>
      </p:sp>
      <p:sp>
        <p:nvSpPr>
          <p:cNvPr id="113673" name="Line 12"/>
          <p:cNvSpPr>
            <a:spLocks noChangeShapeType="1"/>
          </p:cNvSpPr>
          <p:nvPr/>
        </p:nvSpPr>
        <p:spPr bwMode="auto">
          <a:xfrm flipV="1">
            <a:off x="1524000" y="1295400"/>
            <a:ext cx="9144000" cy="0"/>
          </a:xfrm>
          <a:prstGeom prst="line">
            <a:avLst/>
          </a:prstGeom>
          <a:noFill/>
          <a:ln w="3175">
            <a:solidFill>
              <a:srgbClr val="FF00FF"/>
            </a:solidFill>
            <a:round/>
            <a:headEnd/>
            <a:tailEnd/>
          </a:ln>
        </p:spPr>
        <p:txBody>
          <a:bodyPr/>
          <a:lstStyle/>
          <a:p>
            <a:endParaRPr lang="en-US" dirty="0"/>
          </a:p>
        </p:txBody>
      </p:sp>
      <p:sp>
        <p:nvSpPr>
          <p:cNvPr id="113674" name="Line 13"/>
          <p:cNvSpPr>
            <a:spLocks noChangeShapeType="1"/>
          </p:cNvSpPr>
          <p:nvPr/>
        </p:nvSpPr>
        <p:spPr bwMode="auto">
          <a:xfrm>
            <a:off x="1600200" y="1143000"/>
            <a:ext cx="990600" cy="0"/>
          </a:xfrm>
          <a:prstGeom prst="line">
            <a:avLst/>
          </a:prstGeom>
          <a:noFill/>
          <a:ln w="25400">
            <a:solidFill>
              <a:srgbClr val="FF00FF"/>
            </a:solidFill>
            <a:round/>
            <a:headEnd/>
            <a:tailEnd/>
          </a:ln>
        </p:spPr>
        <p:txBody>
          <a:bodyPr/>
          <a:lstStyle/>
          <a:p>
            <a:endParaRPr lang="en-US" dirty="0"/>
          </a:p>
        </p:txBody>
      </p:sp>
      <p:sp>
        <p:nvSpPr>
          <p:cNvPr id="113675" name="Line 14"/>
          <p:cNvSpPr>
            <a:spLocks noChangeShapeType="1"/>
          </p:cNvSpPr>
          <p:nvPr/>
        </p:nvSpPr>
        <p:spPr bwMode="auto">
          <a:xfrm>
            <a:off x="1600200" y="152400"/>
            <a:ext cx="990600" cy="0"/>
          </a:xfrm>
          <a:prstGeom prst="line">
            <a:avLst/>
          </a:prstGeom>
          <a:noFill/>
          <a:ln w="25400">
            <a:solidFill>
              <a:srgbClr val="FF00FF"/>
            </a:solidFill>
            <a:round/>
            <a:headEnd/>
            <a:tailEnd/>
          </a:ln>
        </p:spPr>
        <p:txBody>
          <a:bodyPr/>
          <a:lstStyle/>
          <a:p>
            <a:endParaRPr lang="en-US" dirty="0"/>
          </a:p>
        </p:txBody>
      </p:sp>
      <p:sp>
        <p:nvSpPr>
          <p:cNvPr id="113676" name="Text Box 15"/>
          <p:cNvSpPr txBox="1">
            <a:spLocks noChangeArrowheads="1"/>
          </p:cNvSpPr>
          <p:nvPr/>
        </p:nvSpPr>
        <p:spPr bwMode="auto">
          <a:xfrm>
            <a:off x="2743200" y="395289"/>
            <a:ext cx="7772400" cy="954087"/>
          </a:xfrm>
          <a:prstGeom prst="rect">
            <a:avLst/>
          </a:prstGeom>
          <a:noFill/>
          <a:ln w="9525">
            <a:noFill/>
            <a:miter lim="800000"/>
            <a:headEnd/>
            <a:tailEnd/>
          </a:ln>
        </p:spPr>
        <p:txBody>
          <a:bodyPr>
            <a:spAutoFit/>
          </a:bodyPr>
          <a:lstStyle/>
          <a:p>
            <a:pPr algn="r">
              <a:spcBef>
                <a:spcPct val="50000"/>
              </a:spcBef>
            </a:pPr>
            <a:r>
              <a:rPr lang="en-AU" sz="2800" b="1" dirty="0">
                <a:solidFill>
                  <a:srgbClr val="660066"/>
                </a:solidFill>
                <a:latin typeface="Tahoma" pitchFamily="34" charset="0"/>
              </a:rPr>
              <a:t>Measurement &amp; evaluation of human performance</a:t>
            </a:r>
          </a:p>
        </p:txBody>
      </p:sp>
      <p:sp>
        <p:nvSpPr>
          <p:cNvPr id="113677" name="Text Box 16"/>
          <p:cNvSpPr txBox="1">
            <a:spLocks noChangeArrowheads="1"/>
          </p:cNvSpPr>
          <p:nvPr/>
        </p:nvSpPr>
        <p:spPr bwMode="auto">
          <a:xfrm>
            <a:off x="3048000" y="1341438"/>
            <a:ext cx="7467600" cy="1066800"/>
          </a:xfrm>
          <a:prstGeom prst="rect">
            <a:avLst/>
          </a:prstGeom>
          <a:noFill/>
          <a:ln w="9525">
            <a:noFill/>
            <a:miter lim="800000"/>
            <a:headEnd/>
            <a:tailEnd/>
          </a:ln>
        </p:spPr>
        <p:txBody>
          <a:bodyPr>
            <a:spAutoFit/>
          </a:bodyPr>
          <a:lstStyle/>
          <a:p>
            <a:pPr>
              <a:spcBef>
                <a:spcPct val="50000"/>
              </a:spcBef>
            </a:pPr>
            <a:r>
              <a:rPr lang="en-AU" sz="3200" dirty="0" smtClean="0">
                <a:solidFill>
                  <a:srgbClr val="660066"/>
                </a:solidFill>
                <a:latin typeface="Tahoma" pitchFamily="34" charset="0"/>
              </a:rPr>
              <a:t>6.4.1 </a:t>
            </a:r>
            <a:r>
              <a:rPr lang="en-AU" sz="3200" dirty="0">
                <a:solidFill>
                  <a:srgbClr val="660066"/>
                </a:solidFill>
                <a:latin typeface="Tahoma" pitchFamily="34" charset="0"/>
              </a:rPr>
              <a:t>Describe the essential elements of a general training programme</a:t>
            </a:r>
          </a:p>
        </p:txBody>
      </p:sp>
      <p:sp>
        <p:nvSpPr>
          <p:cNvPr id="113678" name="Line 17"/>
          <p:cNvSpPr>
            <a:spLocks noChangeShapeType="1"/>
          </p:cNvSpPr>
          <p:nvPr/>
        </p:nvSpPr>
        <p:spPr bwMode="auto">
          <a:xfrm>
            <a:off x="1524000" y="2514600"/>
            <a:ext cx="5181600" cy="0"/>
          </a:xfrm>
          <a:prstGeom prst="line">
            <a:avLst/>
          </a:prstGeom>
          <a:noFill/>
          <a:ln w="3175">
            <a:solidFill>
              <a:srgbClr val="FF00FF"/>
            </a:solidFill>
            <a:round/>
            <a:headEnd/>
            <a:tailEnd/>
          </a:ln>
        </p:spPr>
        <p:txBody>
          <a:bodyPr/>
          <a:lstStyle/>
          <a:p>
            <a:endParaRPr lang="en-US" dirty="0"/>
          </a:p>
        </p:txBody>
      </p:sp>
      <p:sp>
        <p:nvSpPr>
          <p:cNvPr id="113679" name="Rectangle 18"/>
          <p:cNvSpPr>
            <a:spLocks noChangeArrowheads="1"/>
          </p:cNvSpPr>
          <p:nvPr/>
        </p:nvSpPr>
        <p:spPr bwMode="auto">
          <a:xfrm>
            <a:off x="4943475" y="1870075"/>
            <a:ext cx="9144000" cy="369332"/>
          </a:xfrm>
          <a:prstGeom prst="rect">
            <a:avLst/>
          </a:prstGeom>
          <a:noFill/>
          <a:ln w="9525">
            <a:noFill/>
            <a:miter lim="800000"/>
            <a:headEnd/>
            <a:tailEnd/>
          </a:ln>
        </p:spPr>
        <p:txBody>
          <a:bodyPr>
            <a:spAutoFit/>
          </a:bodyPr>
          <a:lstStyle/>
          <a:p>
            <a:endParaRPr lang="en-US" dirty="0"/>
          </a:p>
        </p:txBody>
      </p:sp>
      <p:sp>
        <p:nvSpPr>
          <p:cNvPr id="113680" name="Text Box 19">
            <a:hlinkClick r:id="rId3" action="ppaction://hlinksldjump" tooltip="'Click' here"/>
          </p:cNvPr>
          <p:cNvSpPr txBox="1">
            <a:spLocks noChangeArrowheads="1"/>
          </p:cNvSpPr>
          <p:nvPr/>
        </p:nvSpPr>
        <p:spPr bwMode="auto">
          <a:xfrm>
            <a:off x="1524000" y="1295401"/>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Topic 6</a:t>
            </a:r>
          </a:p>
          <a:p>
            <a:pPr>
              <a:lnSpc>
                <a:spcPct val="72000"/>
              </a:lnSpc>
              <a:spcBef>
                <a:spcPct val="50000"/>
              </a:spcBef>
            </a:pPr>
            <a:r>
              <a:rPr lang="en-AU" sz="1100" b="1" dirty="0">
                <a:solidFill>
                  <a:srgbClr val="660066"/>
                </a:solidFill>
                <a:latin typeface="Tahoma" pitchFamily="34" charset="0"/>
              </a:rPr>
              <a:t>Measurement</a:t>
            </a:r>
          </a:p>
          <a:p>
            <a:pPr>
              <a:lnSpc>
                <a:spcPct val="72000"/>
              </a:lnSpc>
              <a:spcBef>
                <a:spcPct val="50000"/>
              </a:spcBef>
            </a:pP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113681" name="Line 20"/>
          <p:cNvSpPr>
            <a:spLocks noChangeShapeType="1"/>
          </p:cNvSpPr>
          <p:nvPr/>
        </p:nvSpPr>
        <p:spPr bwMode="auto">
          <a:xfrm>
            <a:off x="1600200" y="2362200"/>
            <a:ext cx="990600" cy="0"/>
          </a:xfrm>
          <a:prstGeom prst="line">
            <a:avLst/>
          </a:prstGeom>
          <a:noFill/>
          <a:ln w="25400">
            <a:solidFill>
              <a:srgbClr val="FF00FF"/>
            </a:solidFill>
            <a:round/>
            <a:headEnd/>
            <a:tailEnd/>
          </a:ln>
        </p:spPr>
        <p:txBody>
          <a:bodyPr/>
          <a:lstStyle/>
          <a:p>
            <a:endParaRPr lang="en-US" dirty="0"/>
          </a:p>
        </p:txBody>
      </p:sp>
      <p:sp>
        <p:nvSpPr>
          <p:cNvPr id="113682" name="Line 21"/>
          <p:cNvSpPr>
            <a:spLocks noChangeShapeType="1"/>
          </p:cNvSpPr>
          <p:nvPr/>
        </p:nvSpPr>
        <p:spPr bwMode="auto">
          <a:xfrm>
            <a:off x="1600200" y="1447800"/>
            <a:ext cx="990600" cy="0"/>
          </a:xfrm>
          <a:prstGeom prst="line">
            <a:avLst/>
          </a:prstGeom>
          <a:noFill/>
          <a:ln w="25400">
            <a:solidFill>
              <a:srgbClr val="FF00FF"/>
            </a:solidFill>
            <a:round/>
            <a:headEnd/>
            <a:tailEnd/>
          </a:ln>
        </p:spPr>
        <p:txBody>
          <a:bodyPr/>
          <a:lstStyle/>
          <a:p>
            <a:endParaRPr lang="en-US" dirty="0"/>
          </a:p>
        </p:txBody>
      </p:sp>
      <p:sp>
        <p:nvSpPr>
          <p:cNvPr id="113683" name="Rectangle 24">
            <a:hlinkClick r:id="rId4" action="ppaction://hlinksldjump" tooltip="Click here to go to this dot point"/>
          </p:cNvPr>
          <p:cNvSpPr>
            <a:spLocks noChangeArrowheads="1"/>
          </p:cNvSpPr>
          <p:nvPr/>
        </p:nvSpPr>
        <p:spPr bwMode="auto">
          <a:xfrm>
            <a:off x="2809875" y="2571750"/>
            <a:ext cx="7239000" cy="46038"/>
          </a:xfrm>
          <a:prstGeom prst="rect">
            <a:avLst/>
          </a:prstGeom>
          <a:noFill/>
          <a:ln w="9525">
            <a:noFill/>
            <a:miter lim="800000"/>
            <a:headEnd/>
            <a:tailEnd/>
          </a:ln>
        </p:spPr>
        <p:txBody>
          <a:bodyPr/>
          <a:lstStyle/>
          <a:p>
            <a:pPr marL="742950" lvl="1" indent="-285750" algn="r">
              <a:lnSpc>
                <a:spcPct val="95000"/>
              </a:lnSpc>
              <a:spcBef>
                <a:spcPct val="20000"/>
              </a:spcBef>
              <a:buClr>
                <a:srgbClr val="00FF00"/>
              </a:buClr>
              <a:buSzPct val="65000"/>
            </a:pPr>
            <a:endParaRPr lang="en-US" sz="800" dirty="0">
              <a:solidFill>
                <a:srgbClr val="660066"/>
              </a:solidFill>
              <a:latin typeface="Tahoma" pitchFamily="34" charset="0"/>
              <a:cs typeface="Times New Roman" pitchFamily="18" charset="0"/>
            </a:endParaRPr>
          </a:p>
          <a:p>
            <a:pPr marL="742950" lvl="1" indent="-285750">
              <a:lnSpc>
                <a:spcPct val="95000"/>
              </a:lnSpc>
              <a:spcBef>
                <a:spcPct val="20000"/>
              </a:spcBef>
              <a:buClr>
                <a:srgbClr val="00FF00"/>
              </a:buClr>
              <a:buSzPct val="65000"/>
              <a:buFont typeface="Arial" pitchFamily="34" charset="0"/>
              <a:buChar char="•"/>
            </a:pPr>
            <a:r>
              <a:rPr lang="en-US" dirty="0">
                <a:solidFill>
                  <a:srgbClr val="660066"/>
                </a:solidFill>
                <a:latin typeface="Tahoma" pitchFamily="34" charset="0"/>
                <a:cs typeface="Times New Roman" pitchFamily="18" charset="0"/>
              </a:rPr>
              <a:t>Resistance Training</a:t>
            </a:r>
          </a:p>
          <a:p>
            <a:pPr marL="742950" lvl="1" indent="-285750">
              <a:lnSpc>
                <a:spcPct val="95000"/>
              </a:lnSpc>
              <a:spcBef>
                <a:spcPct val="20000"/>
              </a:spcBef>
              <a:buClr>
                <a:srgbClr val="00FF00"/>
              </a:buClr>
              <a:buSzPct val="65000"/>
            </a:pPr>
            <a:r>
              <a:rPr lang="en-US" dirty="0">
                <a:solidFill>
                  <a:srgbClr val="660066"/>
                </a:solidFill>
                <a:latin typeface="Tahoma" pitchFamily="34" charset="0"/>
                <a:cs typeface="Times New Roman" pitchFamily="18" charset="0"/>
              </a:rPr>
              <a:t>	</a:t>
            </a:r>
          </a:p>
          <a:p>
            <a:pPr marL="742950" lvl="1" indent="-285750">
              <a:lnSpc>
                <a:spcPct val="95000"/>
              </a:lnSpc>
              <a:spcBef>
                <a:spcPct val="20000"/>
              </a:spcBef>
              <a:buClr>
                <a:srgbClr val="00FF00"/>
              </a:buClr>
              <a:buSzPct val="65000"/>
            </a:pPr>
            <a:r>
              <a:rPr lang="en-US" dirty="0">
                <a:solidFill>
                  <a:srgbClr val="660066"/>
                </a:solidFill>
                <a:latin typeface="Tahoma" pitchFamily="34" charset="0"/>
                <a:cs typeface="Times New Roman" pitchFamily="18" charset="0"/>
              </a:rPr>
              <a:t>	Strength gains are sought by many athletes and usually occur through weight or resistance training methods.</a:t>
            </a:r>
          </a:p>
          <a:p>
            <a:pPr marL="742950" lvl="1" indent="-285750">
              <a:lnSpc>
                <a:spcPct val="95000"/>
              </a:lnSpc>
              <a:spcBef>
                <a:spcPct val="20000"/>
              </a:spcBef>
              <a:buClr>
                <a:srgbClr val="00FF00"/>
              </a:buClr>
              <a:buSzPct val="65000"/>
            </a:pPr>
            <a:r>
              <a:rPr lang="en-US" dirty="0">
                <a:solidFill>
                  <a:srgbClr val="660066"/>
                </a:solidFill>
                <a:latin typeface="Tahoma" pitchFamily="34" charset="0"/>
                <a:cs typeface="Times New Roman" pitchFamily="18" charset="0"/>
              </a:rPr>
              <a:t>	Resistance training can be used to develop several components of fitness, including strength, strength endurance and explosive power.</a:t>
            </a:r>
            <a:r>
              <a:rPr lang="en-US" dirty="0">
                <a:solidFill>
                  <a:srgbClr val="660066"/>
                </a:solidFill>
                <a:latin typeface="Tahoma" pitchFamily="34" charset="0"/>
                <a:cs typeface="Times New Roman" pitchFamily="18" charset="0"/>
              </a:rPr>
              <a:t>	</a:t>
            </a:r>
            <a:endParaRPr lang="en-US" dirty="0">
              <a:solidFill>
                <a:srgbClr val="660066"/>
              </a:solidFill>
              <a:latin typeface="Tahoma" pitchFamily="34" charset="0"/>
              <a:cs typeface="Times New Roman" pitchFamily="18" charset="0"/>
            </a:endParaRPr>
          </a:p>
          <a:p>
            <a:pPr marL="742950" lvl="1" indent="-285750" algn="r">
              <a:lnSpc>
                <a:spcPct val="95000"/>
              </a:lnSpc>
              <a:spcBef>
                <a:spcPct val="20000"/>
              </a:spcBef>
              <a:buClr>
                <a:srgbClr val="00FF00"/>
              </a:buClr>
              <a:buSzPct val="65000"/>
            </a:pPr>
            <a:endParaRPr lang="en-US" sz="800" dirty="0">
              <a:solidFill>
                <a:srgbClr val="660066"/>
              </a:solidFill>
              <a:latin typeface="Tahoma" pitchFamily="34" charset="0"/>
              <a:cs typeface="Times New Roman" pitchFamily="18" charset="0"/>
            </a:endParaRPr>
          </a:p>
          <a:p>
            <a:pPr marL="742950" lvl="1" indent="-285750" algn="r">
              <a:lnSpc>
                <a:spcPct val="95000"/>
              </a:lnSpc>
              <a:spcBef>
                <a:spcPct val="20000"/>
              </a:spcBef>
              <a:buClr>
                <a:srgbClr val="00FF00"/>
              </a:buClr>
              <a:buSzPct val="65000"/>
            </a:pPr>
            <a:r>
              <a:rPr lang="en-US" sz="800" dirty="0">
                <a:solidFill>
                  <a:srgbClr val="660066"/>
                </a:solidFill>
                <a:latin typeface="Tahoma" pitchFamily="34" charset="0"/>
                <a:cs typeface="Times New Roman" pitchFamily="18" charset="0"/>
              </a:rPr>
              <a:t>Wesson et.al 2005</a:t>
            </a:r>
            <a:endParaRPr lang="en-US" sz="8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pPr>
            <a:r>
              <a:rPr lang="en-US" dirty="0">
                <a:solidFill>
                  <a:srgbClr val="660066"/>
                </a:solidFill>
                <a:latin typeface="Tahoma" pitchFamily="34" charset="0"/>
                <a:cs typeface="Times New Roman" pitchFamily="18" charset="0"/>
              </a:rPr>
              <a:t>	</a:t>
            </a:r>
          </a:p>
          <a:p>
            <a:pPr marL="742950" lvl="1" indent="-285750">
              <a:lnSpc>
                <a:spcPct val="95000"/>
              </a:lnSpc>
              <a:spcBef>
                <a:spcPct val="20000"/>
              </a:spcBef>
              <a:buClr>
                <a:srgbClr val="00FF00"/>
              </a:buClr>
              <a:buSzPct val="65000"/>
            </a:pPr>
            <a:endParaRPr lang="en-US"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pPr>
            <a:endParaRPr lang="en-US" sz="8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buFont typeface="Arial" charset="0"/>
              <a:buChar char="•"/>
            </a:pPr>
            <a:endParaRPr lang="en-US" sz="800" i="1" dirty="0">
              <a:solidFill>
                <a:srgbClr val="660066"/>
              </a:solidFill>
              <a:latin typeface="Tahoma" pitchFamily="34" charset="0"/>
              <a:cs typeface="Times New Roman" pitchFamily="18" charset="0"/>
            </a:endParaRPr>
          </a:p>
        </p:txBody>
      </p:sp>
      <p:sp>
        <p:nvSpPr>
          <p:cNvPr id="113684" name="Rectangle 26"/>
          <p:cNvSpPr>
            <a:spLocks noChangeArrowheads="1"/>
          </p:cNvSpPr>
          <p:nvPr/>
        </p:nvSpPr>
        <p:spPr bwMode="auto">
          <a:xfrm>
            <a:off x="2782888" y="3573463"/>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dirty="0">
              <a:solidFill>
                <a:srgbClr val="660066"/>
              </a:solidFill>
              <a:latin typeface="Tahoma" pitchFamily="34" charset="0"/>
              <a:cs typeface="Times New Roman" pitchFamily="18" charset="0"/>
            </a:endParaRPr>
          </a:p>
        </p:txBody>
      </p:sp>
      <p:sp>
        <p:nvSpPr>
          <p:cNvPr id="113685" name="Text Box 43">
            <a:hlinkClick r:id="rId3" action="ppaction://hlinksldjump" tooltip="'Click' to go to this Critical Question"/>
          </p:cNvPr>
          <p:cNvSpPr txBox="1">
            <a:spLocks noChangeArrowheads="1"/>
          </p:cNvSpPr>
          <p:nvPr/>
        </p:nvSpPr>
        <p:spPr bwMode="auto">
          <a:xfrm>
            <a:off x="1524000" y="3351214"/>
            <a:ext cx="1219200" cy="369887"/>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1. Statistical Analysis</a:t>
            </a:r>
          </a:p>
        </p:txBody>
      </p:sp>
      <p:sp>
        <p:nvSpPr>
          <p:cNvPr id="113686" name="Text Box 44"/>
          <p:cNvSpPr txBox="1">
            <a:spLocks noChangeArrowheads="1"/>
          </p:cNvSpPr>
          <p:nvPr/>
        </p:nvSpPr>
        <p:spPr bwMode="auto">
          <a:xfrm>
            <a:off x="1524000" y="3960813"/>
            <a:ext cx="1219200" cy="1200150"/>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2. Components of fitness</a:t>
            </a:r>
          </a:p>
          <a:p>
            <a:pPr>
              <a:spcBef>
                <a:spcPct val="50000"/>
              </a:spcBef>
            </a:pPr>
            <a:endParaRPr lang="en-AU" sz="900" b="1" dirty="0">
              <a:solidFill>
                <a:srgbClr val="660066"/>
              </a:solidFill>
              <a:latin typeface="Tahoma" pitchFamily="34" charset="0"/>
            </a:endParaRPr>
          </a:p>
          <a:p>
            <a:pPr>
              <a:spcBef>
                <a:spcPct val="50000"/>
              </a:spcBef>
            </a:pPr>
            <a:r>
              <a:rPr lang="en-AU" sz="900" b="1" dirty="0">
                <a:solidFill>
                  <a:srgbClr val="660066"/>
                </a:solidFill>
                <a:latin typeface="Tahoma" pitchFamily="34" charset="0"/>
              </a:rPr>
              <a:t>3. Principles of training programme design</a:t>
            </a:r>
          </a:p>
        </p:txBody>
      </p:sp>
    </p:spTree>
    <p:extLst>
      <p:ext uri="{BB962C8B-B14F-4D97-AF65-F5344CB8AC3E}">
        <p14:creationId xmlns:p14="http://schemas.microsoft.com/office/powerpoint/2010/main" val="383334894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Text Box 2"/>
          <p:cNvSpPr txBox="1">
            <a:spLocks noChangeArrowheads="1"/>
          </p:cNvSpPr>
          <p:nvPr/>
        </p:nvSpPr>
        <p:spPr bwMode="auto">
          <a:xfrm>
            <a:off x="152400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dirty="0">
              <a:solidFill>
                <a:schemeClr val="accent2"/>
              </a:solidFill>
              <a:latin typeface="Tahoma" pitchFamily="34" charset="0"/>
            </a:endParaRPr>
          </a:p>
          <a:p>
            <a:pPr>
              <a:lnSpc>
                <a:spcPct val="75000"/>
              </a:lnSpc>
              <a:spcBef>
                <a:spcPct val="50000"/>
              </a:spcBef>
            </a:pPr>
            <a:r>
              <a:rPr lang="en-AU" sz="1100" b="1" dirty="0">
                <a:solidFill>
                  <a:srgbClr val="00FF00"/>
                </a:solidFill>
                <a:latin typeface="Tahoma" pitchFamily="34" charset="0"/>
              </a:rPr>
              <a:t>IB</a:t>
            </a:r>
          </a:p>
          <a:p>
            <a:pPr>
              <a:lnSpc>
                <a:spcPct val="75000"/>
              </a:lnSpc>
              <a:spcBef>
                <a:spcPct val="50000"/>
              </a:spcBef>
            </a:pPr>
            <a:r>
              <a:rPr lang="en-AU" sz="1100" b="1" dirty="0">
                <a:solidFill>
                  <a:srgbClr val="00FF00"/>
                </a:solidFill>
                <a:latin typeface="Tahoma" pitchFamily="34" charset="0"/>
              </a:rPr>
              <a:t>Sports, exercise and health science</a:t>
            </a:r>
          </a:p>
          <a:p>
            <a:pPr>
              <a:lnSpc>
                <a:spcPct val="75000"/>
              </a:lnSpc>
              <a:spcBef>
                <a:spcPct val="50000"/>
              </a:spcBef>
            </a:pPr>
            <a:endParaRPr lang="en-AU" sz="600" b="1" dirty="0">
              <a:solidFill>
                <a:srgbClr val="00FF00"/>
              </a:solidFill>
              <a:latin typeface="Tahoma" pitchFamily="34" charset="0"/>
            </a:endParaRPr>
          </a:p>
          <a:p>
            <a:pPr>
              <a:lnSpc>
                <a:spcPct val="75000"/>
              </a:lnSpc>
              <a:spcBef>
                <a:spcPct val="50000"/>
              </a:spcBef>
            </a:pPr>
            <a:endParaRPr lang="en-AU" sz="800" b="1" dirty="0">
              <a:solidFill>
                <a:schemeClr val="accent2"/>
              </a:solidFill>
              <a:latin typeface="Tahoma" pitchFamily="34" charset="0"/>
            </a:endParaRPr>
          </a:p>
        </p:txBody>
      </p:sp>
      <p:sp>
        <p:nvSpPr>
          <p:cNvPr id="113667" name="Line 3"/>
          <p:cNvSpPr>
            <a:spLocks noChangeShapeType="1"/>
          </p:cNvSpPr>
          <p:nvPr/>
        </p:nvSpPr>
        <p:spPr bwMode="auto">
          <a:xfrm>
            <a:off x="2743200" y="0"/>
            <a:ext cx="0" cy="6858000"/>
          </a:xfrm>
          <a:prstGeom prst="line">
            <a:avLst/>
          </a:prstGeom>
          <a:noFill/>
          <a:ln w="3175">
            <a:solidFill>
              <a:srgbClr val="FF00FF"/>
            </a:solidFill>
            <a:round/>
            <a:headEnd/>
            <a:tailEnd/>
          </a:ln>
        </p:spPr>
        <p:txBody>
          <a:bodyPr/>
          <a:lstStyle/>
          <a:p>
            <a:endParaRPr lang="en-US" dirty="0"/>
          </a:p>
        </p:txBody>
      </p:sp>
      <p:sp>
        <p:nvSpPr>
          <p:cNvPr id="113668" name="Line 4"/>
          <p:cNvSpPr>
            <a:spLocks noChangeShapeType="1"/>
          </p:cNvSpPr>
          <p:nvPr/>
        </p:nvSpPr>
        <p:spPr bwMode="auto">
          <a:xfrm>
            <a:off x="1600200" y="1447800"/>
            <a:ext cx="990600" cy="0"/>
          </a:xfrm>
          <a:prstGeom prst="line">
            <a:avLst/>
          </a:prstGeom>
          <a:noFill/>
          <a:ln w="25400">
            <a:solidFill>
              <a:srgbClr val="FF00FF"/>
            </a:solidFill>
            <a:round/>
            <a:headEnd/>
            <a:tailEnd/>
          </a:ln>
        </p:spPr>
        <p:txBody>
          <a:bodyPr/>
          <a:lstStyle/>
          <a:p>
            <a:endParaRPr lang="en-US" dirty="0"/>
          </a:p>
        </p:txBody>
      </p:sp>
      <p:sp>
        <p:nvSpPr>
          <p:cNvPr id="113669" name="Line 5"/>
          <p:cNvSpPr>
            <a:spLocks noChangeShapeType="1"/>
          </p:cNvSpPr>
          <p:nvPr/>
        </p:nvSpPr>
        <p:spPr bwMode="auto">
          <a:xfrm>
            <a:off x="1600200" y="2362200"/>
            <a:ext cx="990600" cy="0"/>
          </a:xfrm>
          <a:prstGeom prst="line">
            <a:avLst/>
          </a:prstGeom>
          <a:noFill/>
          <a:ln w="25400">
            <a:solidFill>
              <a:srgbClr val="FF00FF"/>
            </a:solidFill>
            <a:round/>
            <a:headEnd/>
            <a:tailEnd/>
          </a:ln>
        </p:spPr>
        <p:txBody>
          <a:bodyPr/>
          <a:lstStyle/>
          <a:p>
            <a:endParaRPr lang="en-US" dirty="0"/>
          </a:p>
        </p:txBody>
      </p:sp>
      <p:sp>
        <p:nvSpPr>
          <p:cNvPr id="113670" name="Text Box 6"/>
          <p:cNvSpPr txBox="1">
            <a:spLocks noChangeArrowheads="1"/>
          </p:cNvSpPr>
          <p:nvPr/>
        </p:nvSpPr>
        <p:spPr bwMode="auto">
          <a:xfrm>
            <a:off x="1524000" y="2727326"/>
            <a:ext cx="1219200" cy="244475"/>
          </a:xfrm>
          <a:prstGeom prst="rect">
            <a:avLst/>
          </a:prstGeom>
          <a:noFill/>
          <a:ln w="3175">
            <a:noFill/>
            <a:miter lim="800000"/>
            <a:headEnd/>
            <a:tailEnd/>
          </a:ln>
        </p:spPr>
        <p:txBody>
          <a:bodyPr>
            <a:spAutoFit/>
          </a:bodyPr>
          <a:lstStyle/>
          <a:p>
            <a:pPr>
              <a:spcBef>
                <a:spcPct val="50000"/>
              </a:spcBef>
            </a:pPr>
            <a:r>
              <a:rPr lang="en-AU" sz="1000" b="1" dirty="0">
                <a:solidFill>
                  <a:srgbClr val="660066"/>
                </a:solidFill>
                <a:latin typeface="Tahoma" pitchFamily="34" charset="0"/>
              </a:rPr>
              <a:t>Sub-topics</a:t>
            </a:r>
          </a:p>
        </p:txBody>
      </p:sp>
      <p:sp>
        <p:nvSpPr>
          <p:cNvPr id="113671" name="Line 8"/>
          <p:cNvSpPr>
            <a:spLocks noChangeShapeType="1"/>
          </p:cNvSpPr>
          <p:nvPr/>
        </p:nvSpPr>
        <p:spPr bwMode="auto">
          <a:xfrm>
            <a:off x="1600200" y="2667000"/>
            <a:ext cx="990600" cy="0"/>
          </a:xfrm>
          <a:prstGeom prst="line">
            <a:avLst/>
          </a:prstGeom>
          <a:noFill/>
          <a:ln w="25400">
            <a:solidFill>
              <a:srgbClr val="FF00FF"/>
            </a:solidFill>
            <a:round/>
            <a:headEnd/>
            <a:tailEnd/>
          </a:ln>
        </p:spPr>
        <p:txBody>
          <a:bodyPr/>
          <a:lstStyle/>
          <a:p>
            <a:endParaRPr lang="en-US" dirty="0"/>
          </a:p>
        </p:txBody>
      </p:sp>
      <p:sp>
        <p:nvSpPr>
          <p:cNvPr id="113672" name="Line 9"/>
          <p:cNvSpPr>
            <a:spLocks noChangeShapeType="1"/>
          </p:cNvSpPr>
          <p:nvPr/>
        </p:nvSpPr>
        <p:spPr bwMode="auto">
          <a:xfrm>
            <a:off x="1600200" y="3200400"/>
            <a:ext cx="990600" cy="0"/>
          </a:xfrm>
          <a:prstGeom prst="line">
            <a:avLst/>
          </a:prstGeom>
          <a:noFill/>
          <a:ln w="25400">
            <a:solidFill>
              <a:srgbClr val="FF00FF"/>
            </a:solidFill>
            <a:round/>
            <a:headEnd/>
            <a:tailEnd/>
          </a:ln>
        </p:spPr>
        <p:txBody>
          <a:bodyPr/>
          <a:lstStyle/>
          <a:p>
            <a:endParaRPr lang="en-US" dirty="0"/>
          </a:p>
        </p:txBody>
      </p:sp>
      <p:sp>
        <p:nvSpPr>
          <p:cNvPr id="113673" name="Line 12"/>
          <p:cNvSpPr>
            <a:spLocks noChangeShapeType="1"/>
          </p:cNvSpPr>
          <p:nvPr/>
        </p:nvSpPr>
        <p:spPr bwMode="auto">
          <a:xfrm flipV="1">
            <a:off x="1524000" y="1295400"/>
            <a:ext cx="9144000" cy="0"/>
          </a:xfrm>
          <a:prstGeom prst="line">
            <a:avLst/>
          </a:prstGeom>
          <a:noFill/>
          <a:ln w="3175">
            <a:solidFill>
              <a:srgbClr val="FF00FF"/>
            </a:solidFill>
            <a:round/>
            <a:headEnd/>
            <a:tailEnd/>
          </a:ln>
        </p:spPr>
        <p:txBody>
          <a:bodyPr/>
          <a:lstStyle/>
          <a:p>
            <a:endParaRPr lang="en-US" dirty="0"/>
          </a:p>
        </p:txBody>
      </p:sp>
      <p:sp>
        <p:nvSpPr>
          <p:cNvPr id="113674" name="Line 13"/>
          <p:cNvSpPr>
            <a:spLocks noChangeShapeType="1"/>
          </p:cNvSpPr>
          <p:nvPr/>
        </p:nvSpPr>
        <p:spPr bwMode="auto">
          <a:xfrm>
            <a:off x="1600200" y="1143000"/>
            <a:ext cx="990600" cy="0"/>
          </a:xfrm>
          <a:prstGeom prst="line">
            <a:avLst/>
          </a:prstGeom>
          <a:noFill/>
          <a:ln w="25400">
            <a:solidFill>
              <a:srgbClr val="FF00FF"/>
            </a:solidFill>
            <a:round/>
            <a:headEnd/>
            <a:tailEnd/>
          </a:ln>
        </p:spPr>
        <p:txBody>
          <a:bodyPr/>
          <a:lstStyle/>
          <a:p>
            <a:endParaRPr lang="en-US" dirty="0"/>
          </a:p>
        </p:txBody>
      </p:sp>
      <p:sp>
        <p:nvSpPr>
          <p:cNvPr id="113675" name="Line 14"/>
          <p:cNvSpPr>
            <a:spLocks noChangeShapeType="1"/>
          </p:cNvSpPr>
          <p:nvPr/>
        </p:nvSpPr>
        <p:spPr bwMode="auto">
          <a:xfrm>
            <a:off x="1600200" y="152400"/>
            <a:ext cx="990600" cy="0"/>
          </a:xfrm>
          <a:prstGeom prst="line">
            <a:avLst/>
          </a:prstGeom>
          <a:noFill/>
          <a:ln w="25400">
            <a:solidFill>
              <a:srgbClr val="FF00FF"/>
            </a:solidFill>
            <a:round/>
            <a:headEnd/>
            <a:tailEnd/>
          </a:ln>
        </p:spPr>
        <p:txBody>
          <a:bodyPr/>
          <a:lstStyle/>
          <a:p>
            <a:endParaRPr lang="en-US" dirty="0"/>
          </a:p>
        </p:txBody>
      </p:sp>
      <p:sp>
        <p:nvSpPr>
          <p:cNvPr id="113676" name="Text Box 15"/>
          <p:cNvSpPr txBox="1">
            <a:spLocks noChangeArrowheads="1"/>
          </p:cNvSpPr>
          <p:nvPr/>
        </p:nvSpPr>
        <p:spPr bwMode="auto">
          <a:xfrm>
            <a:off x="2743200" y="395289"/>
            <a:ext cx="7772400" cy="954087"/>
          </a:xfrm>
          <a:prstGeom prst="rect">
            <a:avLst/>
          </a:prstGeom>
          <a:noFill/>
          <a:ln w="9525">
            <a:noFill/>
            <a:miter lim="800000"/>
            <a:headEnd/>
            <a:tailEnd/>
          </a:ln>
        </p:spPr>
        <p:txBody>
          <a:bodyPr>
            <a:spAutoFit/>
          </a:bodyPr>
          <a:lstStyle/>
          <a:p>
            <a:pPr algn="r">
              <a:spcBef>
                <a:spcPct val="50000"/>
              </a:spcBef>
            </a:pPr>
            <a:r>
              <a:rPr lang="en-AU" sz="2800" b="1" dirty="0">
                <a:solidFill>
                  <a:srgbClr val="660066"/>
                </a:solidFill>
                <a:latin typeface="Tahoma" pitchFamily="34" charset="0"/>
              </a:rPr>
              <a:t>Measurement &amp; evaluation of human performance</a:t>
            </a:r>
          </a:p>
        </p:txBody>
      </p:sp>
      <p:sp>
        <p:nvSpPr>
          <p:cNvPr id="113677" name="Text Box 16"/>
          <p:cNvSpPr txBox="1">
            <a:spLocks noChangeArrowheads="1"/>
          </p:cNvSpPr>
          <p:nvPr/>
        </p:nvSpPr>
        <p:spPr bwMode="auto">
          <a:xfrm>
            <a:off x="3048000" y="1341438"/>
            <a:ext cx="7467600" cy="1066800"/>
          </a:xfrm>
          <a:prstGeom prst="rect">
            <a:avLst/>
          </a:prstGeom>
          <a:noFill/>
          <a:ln w="9525">
            <a:noFill/>
            <a:miter lim="800000"/>
            <a:headEnd/>
            <a:tailEnd/>
          </a:ln>
        </p:spPr>
        <p:txBody>
          <a:bodyPr>
            <a:spAutoFit/>
          </a:bodyPr>
          <a:lstStyle/>
          <a:p>
            <a:pPr>
              <a:spcBef>
                <a:spcPct val="50000"/>
              </a:spcBef>
            </a:pPr>
            <a:r>
              <a:rPr lang="en-AU" sz="3200" dirty="0" smtClean="0">
                <a:solidFill>
                  <a:srgbClr val="660066"/>
                </a:solidFill>
                <a:latin typeface="Tahoma" pitchFamily="34" charset="0"/>
              </a:rPr>
              <a:t>6.4.1 </a:t>
            </a:r>
            <a:r>
              <a:rPr lang="en-AU" sz="3200" dirty="0">
                <a:solidFill>
                  <a:srgbClr val="660066"/>
                </a:solidFill>
                <a:latin typeface="Tahoma" pitchFamily="34" charset="0"/>
              </a:rPr>
              <a:t>Describe the essential elements of a general training programme</a:t>
            </a:r>
          </a:p>
        </p:txBody>
      </p:sp>
      <p:sp>
        <p:nvSpPr>
          <p:cNvPr id="113678" name="Line 17"/>
          <p:cNvSpPr>
            <a:spLocks noChangeShapeType="1"/>
          </p:cNvSpPr>
          <p:nvPr/>
        </p:nvSpPr>
        <p:spPr bwMode="auto">
          <a:xfrm>
            <a:off x="1524000" y="2514600"/>
            <a:ext cx="5181600" cy="0"/>
          </a:xfrm>
          <a:prstGeom prst="line">
            <a:avLst/>
          </a:prstGeom>
          <a:noFill/>
          <a:ln w="3175">
            <a:solidFill>
              <a:srgbClr val="FF00FF"/>
            </a:solidFill>
            <a:round/>
            <a:headEnd/>
            <a:tailEnd/>
          </a:ln>
        </p:spPr>
        <p:txBody>
          <a:bodyPr/>
          <a:lstStyle/>
          <a:p>
            <a:endParaRPr lang="en-US" dirty="0"/>
          </a:p>
        </p:txBody>
      </p:sp>
      <p:sp>
        <p:nvSpPr>
          <p:cNvPr id="113679" name="Rectangle 18"/>
          <p:cNvSpPr>
            <a:spLocks noChangeArrowheads="1"/>
          </p:cNvSpPr>
          <p:nvPr/>
        </p:nvSpPr>
        <p:spPr bwMode="auto">
          <a:xfrm>
            <a:off x="4943475" y="1870075"/>
            <a:ext cx="9144000" cy="369332"/>
          </a:xfrm>
          <a:prstGeom prst="rect">
            <a:avLst/>
          </a:prstGeom>
          <a:noFill/>
          <a:ln w="9525">
            <a:noFill/>
            <a:miter lim="800000"/>
            <a:headEnd/>
            <a:tailEnd/>
          </a:ln>
        </p:spPr>
        <p:txBody>
          <a:bodyPr>
            <a:spAutoFit/>
          </a:bodyPr>
          <a:lstStyle/>
          <a:p>
            <a:endParaRPr lang="en-US" dirty="0"/>
          </a:p>
        </p:txBody>
      </p:sp>
      <p:sp>
        <p:nvSpPr>
          <p:cNvPr id="113680" name="Text Box 19">
            <a:hlinkClick r:id="rId3" action="ppaction://hlinksldjump" tooltip="'Click' here"/>
          </p:cNvPr>
          <p:cNvSpPr txBox="1">
            <a:spLocks noChangeArrowheads="1"/>
          </p:cNvSpPr>
          <p:nvPr/>
        </p:nvSpPr>
        <p:spPr bwMode="auto">
          <a:xfrm>
            <a:off x="1524000" y="1295401"/>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Topic 6</a:t>
            </a:r>
          </a:p>
          <a:p>
            <a:pPr>
              <a:lnSpc>
                <a:spcPct val="72000"/>
              </a:lnSpc>
              <a:spcBef>
                <a:spcPct val="50000"/>
              </a:spcBef>
            </a:pPr>
            <a:r>
              <a:rPr lang="en-AU" sz="1100" b="1" dirty="0">
                <a:solidFill>
                  <a:srgbClr val="660066"/>
                </a:solidFill>
                <a:latin typeface="Tahoma" pitchFamily="34" charset="0"/>
              </a:rPr>
              <a:t>Measurement</a:t>
            </a:r>
          </a:p>
          <a:p>
            <a:pPr>
              <a:lnSpc>
                <a:spcPct val="72000"/>
              </a:lnSpc>
              <a:spcBef>
                <a:spcPct val="50000"/>
              </a:spcBef>
            </a:pP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113681" name="Line 20"/>
          <p:cNvSpPr>
            <a:spLocks noChangeShapeType="1"/>
          </p:cNvSpPr>
          <p:nvPr/>
        </p:nvSpPr>
        <p:spPr bwMode="auto">
          <a:xfrm>
            <a:off x="1600200" y="2362200"/>
            <a:ext cx="990600" cy="0"/>
          </a:xfrm>
          <a:prstGeom prst="line">
            <a:avLst/>
          </a:prstGeom>
          <a:noFill/>
          <a:ln w="25400">
            <a:solidFill>
              <a:srgbClr val="FF00FF"/>
            </a:solidFill>
            <a:round/>
            <a:headEnd/>
            <a:tailEnd/>
          </a:ln>
        </p:spPr>
        <p:txBody>
          <a:bodyPr/>
          <a:lstStyle/>
          <a:p>
            <a:endParaRPr lang="en-US" dirty="0"/>
          </a:p>
        </p:txBody>
      </p:sp>
      <p:sp>
        <p:nvSpPr>
          <p:cNvPr id="113682" name="Line 21"/>
          <p:cNvSpPr>
            <a:spLocks noChangeShapeType="1"/>
          </p:cNvSpPr>
          <p:nvPr/>
        </p:nvSpPr>
        <p:spPr bwMode="auto">
          <a:xfrm>
            <a:off x="1600200" y="1447800"/>
            <a:ext cx="990600" cy="0"/>
          </a:xfrm>
          <a:prstGeom prst="line">
            <a:avLst/>
          </a:prstGeom>
          <a:noFill/>
          <a:ln w="25400">
            <a:solidFill>
              <a:srgbClr val="FF00FF"/>
            </a:solidFill>
            <a:round/>
            <a:headEnd/>
            <a:tailEnd/>
          </a:ln>
        </p:spPr>
        <p:txBody>
          <a:bodyPr/>
          <a:lstStyle/>
          <a:p>
            <a:endParaRPr lang="en-US" dirty="0"/>
          </a:p>
        </p:txBody>
      </p:sp>
      <p:sp>
        <p:nvSpPr>
          <p:cNvPr id="113683" name="Rectangle 24">
            <a:hlinkClick r:id="rId4" action="ppaction://hlinksldjump" tooltip="Click here to go to this dot point"/>
          </p:cNvPr>
          <p:cNvSpPr>
            <a:spLocks noChangeArrowheads="1"/>
          </p:cNvSpPr>
          <p:nvPr/>
        </p:nvSpPr>
        <p:spPr bwMode="auto">
          <a:xfrm>
            <a:off x="2809875" y="2571750"/>
            <a:ext cx="7239000" cy="46038"/>
          </a:xfrm>
          <a:prstGeom prst="rect">
            <a:avLst/>
          </a:prstGeom>
          <a:noFill/>
          <a:ln w="9525">
            <a:noFill/>
            <a:miter lim="800000"/>
            <a:headEnd/>
            <a:tailEnd/>
          </a:ln>
        </p:spPr>
        <p:txBody>
          <a:bodyPr/>
          <a:lstStyle/>
          <a:p>
            <a:pPr marL="742950" lvl="1" indent="-285750" algn="r">
              <a:lnSpc>
                <a:spcPct val="95000"/>
              </a:lnSpc>
              <a:spcBef>
                <a:spcPct val="20000"/>
              </a:spcBef>
              <a:buClr>
                <a:srgbClr val="00FF00"/>
              </a:buClr>
              <a:buSzPct val="65000"/>
            </a:pPr>
            <a:endParaRPr lang="en-US" sz="800" dirty="0">
              <a:solidFill>
                <a:srgbClr val="660066"/>
              </a:solidFill>
              <a:latin typeface="Tahoma" pitchFamily="34" charset="0"/>
              <a:cs typeface="Times New Roman" pitchFamily="18" charset="0"/>
            </a:endParaRPr>
          </a:p>
          <a:p>
            <a:pPr marL="742950" lvl="1" indent="-285750">
              <a:lnSpc>
                <a:spcPct val="95000"/>
              </a:lnSpc>
              <a:spcBef>
                <a:spcPct val="20000"/>
              </a:spcBef>
              <a:buClr>
                <a:srgbClr val="00FF00"/>
              </a:buClr>
              <a:buSzPct val="65000"/>
              <a:buFont typeface="Arial" pitchFamily="34" charset="0"/>
              <a:buChar char="•"/>
            </a:pPr>
            <a:r>
              <a:rPr lang="en-US" dirty="0">
                <a:solidFill>
                  <a:srgbClr val="660066"/>
                </a:solidFill>
                <a:latin typeface="Tahoma" pitchFamily="34" charset="0"/>
                <a:cs typeface="Times New Roman" pitchFamily="18" charset="0"/>
              </a:rPr>
              <a:t>Resistance Training</a:t>
            </a:r>
          </a:p>
          <a:p>
            <a:pPr marL="742950" lvl="1" indent="-285750">
              <a:lnSpc>
                <a:spcPct val="95000"/>
              </a:lnSpc>
              <a:spcBef>
                <a:spcPct val="20000"/>
              </a:spcBef>
              <a:buClr>
                <a:srgbClr val="00FF00"/>
              </a:buClr>
              <a:buSzPct val="65000"/>
            </a:pPr>
            <a:r>
              <a:rPr lang="en-US" dirty="0">
                <a:solidFill>
                  <a:srgbClr val="660066"/>
                </a:solidFill>
                <a:latin typeface="Tahoma" pitchFamily="34" charset="0"/>
                <a:cs typeface="Times New Roman" pitchFamily="18" charset="0"/>
              </a:rPr>
              <a:t>	</a:t>
            </a:r>
          </a:p>
          <a:p>
            <a:pPr marL="742950" lvl="1" indent="-285750">
              <a:lnSpc>
                <a:spcPct val="95000"/>
              </a:lnSpc>
              <a:spcBef>
                <a:spcPct val="20000"/>
              </a:spcBef>
              <a:buClr>
                <a:srgbClr val="00FF00"/>
              </a:buClr>
              <a:buSzPct val="65000"/>
            </a:pPr>
            <a:r>
              <a:rPr lang="en-US" dirty="0">
                <a:solidFill>
                  <a:srgbClr val="660066"/>
                </a:solidFill>
                <a:latin typeface="Tahoma" pitchFamily="34" charset="0"/>
                <a:cs typeface="Times New Roman" pitchFamily="18" charset="0"/>
              </a:rPr>
              <a:t>	Which of these is stressed at a particular time is determined by manipulating the weight or resistance, the number of repetitions and the number of sets.</a:t>
            </a:r>
          </a:p>
          <a:p>
            <a:pPr marL="742950" lvl="1" indent="-285750">
              <a:lnSpc>
                <a:spcPct val="95000"/>
              </a:lnSpc>
              <a:spcBef>
                <a:spcPct val="20000"/>
              </a:spcBef>
              <a:buClr>
                <a:srgbClr val="00FF00"/>
              </a:buClr>
              <a:buSzPct val="65000"/>
            </a:pPr>
            <a:r>
              <a:rPr lang="en-US" dirty="0">
                <a:solidFill>
                  <a:srgbClr val="660066"/>
                </a:solidFill>
                <a:latin typeface="Tahoma" pitchFamily="34" charset="0"/>
                <a:cs typeface="Times New Roman" pitchFamily="18" charset="0"/>
              </a:rPr>
              <a:t>	</a:t>
            </a:r>
            <a:endParaRPr lang="en-US" sz="800" dirty="0">
              <a:solidFill>
                <a:srgbClr val="660066"/>
              </a:solidFill>
              <a:latin typeface="Tahoma" pitchFamily="34" charset="0"/>
              <a:cs typeface="Times New Roman" pitchFamily="18" charset="0"/>
            </a:endParaRPr>
          </a:p>
          <a:p>
            <a:pPr marL="742950" lvl="1" indent="-285750" algn="r">
              <a:lnSpc>
                <a:spcPct val="95000"/>
              </a:lnSpc>
              <a:spcBef>
                <a:spcPct val="20000"/>
              </a:spcBef>
              <a:buClr>
                <a:srgbClr val="00FF00"/>
              </a:buClr>
              <a:buSzPct val="65000"/>
            </a:pPr>
            <a:r>
              <a:rPr lang="en-US" sz="800" dirty="0">
                <a:solidFill>
                  <a:srgbClr val="660066"/>
                </a:solidFill>
                <a:latin typeface="Tahoma" pitchFamily="34" charset="0"/>
                <a:cs typeface="Times New Roman" pitchFamily="18" charset="0"/>
              </a:rPr>
              <a:t>Wesson et.al 2005</a:t>
            </a:r>
            <a:endParaRPr lang="en-US" sz="8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pPr>
            <a:r>
              <a:rPr lang="en-US" dirty="0">
                <a:solidFill>
                  <a:srgbClr val="660066"/>
                </a:solidFill>
                <a:latin typeface="Tahoma" pitchFamily="34" charset="0"/>
                <a:cs typeface="Times New Roman" pitchFamily="18" charset="0"/>
              </a:rPr>
              <a:t>	</a:t>
            </a:r>
          </a:p>
          <a:p>
            <a:pPr marL="742950" lvl="1" indent="-285750">
              <a:lnSpc>
                <a:spcPct val="95000"/>
              </a:lnSpc>
              <a:spcBef>
                <a:spcPct val="20000"/>
              </a:spcBef>
              <a:buClr>
                <a:srgbClr val="00FF00"/>
              </a:buClr>
              <a:buSzPct val="65000"/>
            </a:pPr>
            <a:endParaRPr lang="en-US"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pPr>
            <a:endParaRPr lang="en-US" sz="8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buFont typeface="Arial" charset="0"/>
              <a:buChar char="•"/>
            </a:pPr>
            <a:endParaRPr lang="en-US" sz="800" i="1" dirty="0">
              <a:solidFill>
                <a:srgbClr val="660066"/>
              </a:solidFill>
              <a:latin typeface="Tahoma" pitchFamily="34" charset="0"/>
              <a:cs typeface="Times New Roman" pitchFamily="18" charset="0"/>
            </a:endParaRPr>
          </a:p>
        </p:txBody>
      </p:sp>
      <p:sp>
        <p:nvSpPr>
          <p:cNvPr id="113684" name="Rectangle 26"/>
          <p:cNvSpPr>
            <a:spLocks noChangeArrowheads="1"/>
          </p:cNvSpPr>
          <p:nvPr/>
        </p:nvSpPr>
        <p:spPr bwMode="auto">
          <a:xfrm>
            <a:off x="2782888" y="3573463"/>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dirty="0">
              <a:solidFill>
                <a:srgbClr val="660066"/>
              </a:solidFill>
              <a:latin typeface="Tahoma" pitchFamily="34" charset="0"/>
              <a:cs typeface="Times New Roman" pitchFamily="18" charset="0"/>
            </a:endParaRPr>
          </a:p>
        </p:txBody>
      </p:sp>
      <p:sp>
        <p:nvSpPr>
          <p:cNvPr id="113685" name="Text Box 43">
            <a:hlinkClick r:id="rId3" action="ppaction://hlinksldjump" tooltip="'Click' to go to this Critical Question"/>
          </p:cNvPr>
          <p:cNvSpPr txBox="1">
            <a:spLocks noChangeArrowheads="1"/>
          </p:cNvSpPr>
          <p:nvPr/>
        </p:nvSpPr>
        <p:spPr bwMode="auto">
          <a:xfrm>
            <a:off x="1524000" y="3351214"/>
            <a:ext cx="1219200" cy="369887"/>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1. Statistical Analysis</a:t>
            </a:r>
          </a:p>
        </p:txBody>
      </p:sp>
      <p:sp>
        <p:nvSpPr>
          <p:cNvPr id="113686" name="Text Box 44"/>
          <p:cNvSpPr txBox="1">
            <a:spLocks noChangeArrowheads="1"/>
          </p:cNvSpPr>
          <p:nvPr/>
        </p:nvSpPr>
        <p:spPr bwMode="auto">
          <a:xfrm>
            <a:off x="1524000" y="3960813"/>
            <a:ext cx="1219200" cy="1200150"/>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2. Components of fitness</a:t>
            </a:r>
          </a:p>
          <a:p>
            <a:pPr>
              <a:spcBef>
                <a:spcPct val="50000"/>
              </a:spcBef>
            </a:pPr>
            <a:endParaRPr lang="en-AU" sz="900" b="1" dirty="0">
              <a:solidFill>
                <a:srgbClr val="660066"/>
              </a:solidFill>
              <a:latin typeface="Tahoma" pitchFamily="34" charset="0"/>
            </a:endParaRPr>
          </a:p>
          <a:p>
            <a:pPr>
              <a:spcBef>
                <a:spcPct val="50000"/>
              </a:spcBef>
            </a:pPr>
            <a:r>
              <a:rPr lang="en-AU" sz="900" b="1" dirty="0">
                <a:solidFill>
                  <a:srgbClr val="660066"/>
                </a:solidFill>
                <a:latin typeface="Tahoma" pitchFamily="34" charset="0"/>
              </a:rPr>
              <a:t>3. Principles of training programme design</a:t>
            </a:r>
          </a:p>
        </p:txBody>
      </p:sp>
    </p:spTree>
    <p:extLst>
      <p:ext uri="{BB962C8B-B14F-4D97-AF65-F5344CB8AC3E}">
        <p14:creationId xmlns:p14="http://schemas.microsoft.com/office/powerpoint/2010/main" val="22345247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Text Box 2"/>
          <p:cNvSpPr txBox="1">
            <a:spLocks noChangeArrowheads="1"/>
          </p:cNvSpPr>
          <p:nvPr/>
        </p:nvSpPr>
        <p:spPr bwMode="auto">
          <a:xfrm>
            <a:off x="152400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dirty="0">
              <a:solidFill>
                <a:schemeClr val="accent2"/>
              </a:solidFill>
              <a:latin typeface="Tahoma" pitchFamily="34" charset="0"/>
            </a:endParaRPr>
          </a:p>
          <a:p>
            <a:pPr>
              <a:lnSpc>
                <a:spcPct val="75000"/>
              </a:lnSpc>
              <a:spcBef>
                <a:spcPct val="50000"/>
              </a:spcBef>
            </a:pPr>
            <a:r>
              <a:rPr lang="en-AU" sz="1100" b="1" dirty="0">
                <a:solidFill>
                  <a:srgbClr val="00FF00"/>
                </a:solidFill>
                <a:latin typeface="Tahoma" pitchFamily="34" charset="0"/>
              </a:rPr>
              <a:t>IB</a:t>
            </a:r>
          </a:p>
          <a:p>
            <a:pPr>
              <a:lnSpc>
                <a:spcPct val="75000"/>
              </a:lnSpc>
              <a:spcBef>
                <a:spcPct val="50000"/>
              </a:spcBef>
            </a:pPr>
            <a:r>
              <a:rPr lang="en-AU" sz="1100" b="1" dirty="0">
                <a:solidFill>
                  <a:srgbClr val="00FF00"/>
                </a:solidFill>
                <a:latin typeface="Tahoma" pitchFamily="34" charset="0"/>
              </a:rPr>
              <a:t>Sports, exercise and health science</a:t>
            </a:r>
          </a:p>
          <a:p>
            <a:pPr>
              <a:lnSpc>
                <a:spcPct val="75000"/>
              </a:lnSpc>
              <a:spcBef>
                <a:spcPct val="50000"/>
              </a:spcBef>
            </a:pPr>
            <a:endParaRPr lang="en-AU" sz="600" b="1" dirty="0">
              <a:solidFill>
                <a:srgbClr val="00FF00"/>
              </a:solidFill>
              <a:latin typeface="Tahoma" pitchFamily="34" charset="0"/>
            </a:endParaRPr>
          </a:p>
          <a:p>
            <a:pPr>
              <a:lnSpc>
                <a:spcPct val="75000"/>
              </a:lnSpc>
              <a:spcBef>
                <a:spcPct val="50000"/>
              </a:spcBef>
            </a:pPr>
            <a:endParaRPr lang="en-AU" sz="800" b="1" dirty="0">
              <a:solidFill>
                <a:schemeClr val="accent2"/>
              </a:solidFill>
              <a:latin typeface="Tahoma" pitchFamily="34" charset="0"/>
            </a:endParaRPr>
          </a:p>
        </p:txBody>
      </p:sp>
      <p:sp>
        <p:nvSpPr>
          <p:cNvPr id="113667" name="Line 3"/>
          <p:cNvSpPr>
            <a:spLocks noChangeShapeType="1"/>
          </p:cNvSpPr>
          <p:nvPr/>
        </p:nvSpPr>
        <p:spPr bwMode="auto">
          <a:xfrm>
            <a:off x="2743200" y="0"/>
            <a:ext cx="0" cy="6858000"/>
          </a:xfrm>
          <a:prstGeom prst="line">
            <a:avLst/>
          </a:prstGeom>
          <a:noFill/>
          <a:ln w="3175">
            <a:solidFill>
              <a:srgbClr val="FF00FF"/>
            </a:solidFill>
            <a:round/>
            <a:headEnd/>
            <a:tailEnd/>
          </a:ln>
        </p:spPr>
        <p:txBody>
          <a:bodyPr/>
          <a:lstStyle/>
          <a:p>
            <a:endParaRPr lang="en-US" dirty="0"/>
          </a:p>
        </p:txBody>
      </p:sp>
      <p:sp>
        <p:nvSpPr>
          <p:cNvPr id="113668" name="Line 4"/>
          <p:cNvSpPr>
            <a:spLocks noChangeShapeType="1"/>
          </p:cNvSpPr>
          <p:nvPr/>
        </p:nvSpPr>
        <p:spPr bwMode="auto">
          <a:xfrm>
            <a:off x="1600200" y="1447800"/>
            <a:ext cx="990600" cy="0"/>
          </a:xfrm>
          <a:prstGeom prst="line">
            <a:avLst/>
          </a:prstGeom>
          <a:noFill/>
          <a:ln w="25400">
            <a:solidFill>
              <a:srgbClr val="FF00FF"/>
            </a:solidFill>
            <a:round/>
            <a:headEnd/>
            <a:tailEnd/>
          </a:ln>
        </p:spPr>
        <p:txBody>
          <a:bodyPr/>
          <a:lstStyle/>
          <a:p>
            <a:endParaRPr lang="en-US" dirty="0"/>
          </a:p>
        </p:txBody>
      </p:sp>
      <p:sp>
        <p:nvSpPr>
          <p:cNvPr id="113669" name="Line 5"/>
          <p:cNvSpPr>
            <a:spLocks noChangeShapeType="1"/>
          </p:cNvSpPr>
          <p:nvPr/>
        </p:nvSpPr>
        <p:spPr bwMode="auto">
          <a:xfrm>
            <a:off x="1600200" y="2362200"/>
            <a:ext cx="990600" cy="0"/>
          </a:xfrm>
          <a:prstGeom prst="line">
            <a:avLst/>
          </a:prstGeom>
          <a:noFill/>
          <a:ln w="25400">
            <a:solidFill>
              <a:srgbClr val="FF00FF"/>
            </a:solidFill>
            <a:round/>
            <a:headEnd/>
            <a:tailEnd/>
          </a:ln>
        </p:spPr>
        <p:txBody>
          <a:bodyPr/>
          <a:lstStyle/>
          <a:p>
            <a:endParaRPr lang="en-US" dirty="0"/>
          </a:p>
        </p:txBody>
      </p:sp>
      <p:sp>
        <p:nvSpPr>
          <p:cNvPr id="113670" name="Text Box 6"/>
          <p:cNvSpPr txBox="1">
            <a:spLocks noChangeArrowheads="1"/>
          </p:cNvSpPr>
          <p:nvPr/>
        </p:nvSpPr>
        <p:spPr bwMode="auto">
          <a:xfrm>
            <a:off x="1524000" y="2727326"/>
            <a:ext cx="1219200" cy="244475"/>
          </a:xfrm>
          <a:prstGeom prst="rect">
            <a:avLst/>
          </a:prstGeom>
          <a:noFill/>
          <a:ln w="3175">
            <a:noFill/>
            <a:miter lim="800000"/>
            <a:headEnd/>
            <a:tailEnd/>
          </a:ln>
        </p:spPr>
        <p:txBody>
          <a:bodyPr>
            <a:spAutoFit/>
          </a:bodyPr>
          <a:lstStyle/>
          <a:p>
            <a:pPr>
              <a:spcBef>
                <a:spcPct val="50000"/>
              </a:spcBef>
            </a:pPr>
            <a:r>
              <a:rPr lang="en-AU" sz="1000" b="1" dirty="0">
                <a:solidFill>
                  <a:srgbClr val="660066"/>
                </a:solidFill>
                <a:latin typeface="Tahoma" pitchFamily="34" charset="0"/>
              </a:rPr>
              <a:t>Sub-topics</a:t>
            </a:r>
          </a:p>
        </p:txBody>
      </p:sp>
      <p:sp>
        <p:nvSpPr>
          <p:cNvPr id="113671" name="Line 8"/>
          <p:cNvSpPr>
            <a:spLocks noChangeShapeType="1"/>
          </p:cNvSpPr>
          <p:nvPr/>
        </p:nvSpPr>
        <p:spPr bwMode="auto">
          <a:xfrm>
            <a:off x="1600200" y="2667000"/>
            <a:ext cx="990600" cy="0"/>
          </a:xfrm>
          <a:prstGeom prst="line">
            <a:avLst/>
          </a:prstGeom>
          <a:noFill/>
          <a:ln w="25400">
            <a:solidFill>
              <a:srgbClr val="FF00FF"/>
            </a:solidFill>
            <a:round/>
            <a:headEnd/>
            <a:tailEnd/>
          </a:ln>
        </p:spPr>
        <p:txBody>
          <a:bodyPr/>
          <a:lstStyle/>
          <a:p>
            <a:endParaRPr lang="en-US" dirty="0"/>
          </a:p>
        </p:txBody>
      </p:sp>
      <p:sp>
        <p:nvSpPr>
          <p:cNvPr id="113672" name="Line 9"/>
          <p:cNvSpPr>
            <a:spLocks noChangeShapeType="1"/>
          </p:cNvSpPr>
          <p:nvPr/>
        </p:nvSpPr>
        <p:spPr bwMode="auto">
          <a:xfrm>
            <a:off x="1600200" y="3200400"/>
            <a:ext cx="990600" cy="0"/>
          </a:xfrm>
          <a:prstGeom prst="line">
            <a:avLst/>
          </a:prstGeom>
          <a:noFill/>
          <a:ln w="25400">
            <a:solidFill>
              <a:srgbClr val="FF00FF"/>
            </a:solidFill>
            <a:round/>
            <a:headEnd/>
            <a:tailEnd/>
          </a:ln>
        </p:spPr>
        <p:txBody>
          <a:bodyPr/>
          <a:lstStyle/>
          <a:p>
            <a:endParaRPr lang="en-US" dirty="0"/>
          </a:p>
        </p:txBody>
      </p:sp>
      <p:sp>
        <p:nvSpPr>
          <p:cNvPr id="113673" name="Line 12"/>
          <p:cNvSpPr>
            <a:spLocks noChangeShapeType="1"/>
          </p:cNvSpPr>
          <p:nvPr/>
        </p:nvSpPr>
        <p:spPr bwMode="auto">
          <a:xfrm flipV="1">
            <a:off x="1524000" y="1295400"/>
            <a:ext cx="9144000" cy="0"/>
          </a:xfrm>
          <a:prstGeom prst="line">
            <a:avLst/>
          </a:prstGeom>
          <a:noFill/>
          <a:ln w="3175">
            <a:solidFill>
              <a:srgbClr val="FF00FF"/>
            </a:solidFill>
            <a:round/>
            <a:headEnd/>
            <a:tailEnd/>
          </a:ln>
        </p:spPr>
        <p:txBody>
          <a:bodyPr/>
          <a:lstStyle/>
          <a:p>
            <a:endParaRPr lang="en-US" dirty="0"/>
          </a:p>
        </p:txBody>
      </p:sp>
      <p:sp>
        <p:nvSpPr>
          <p:cNvPr id="113674" name="Line 13"/>
          <p:cNvSpPr>
            <a:spLocks noChangeShapeType="1"/>
          </p:cNvSpPr>
          <p:nvPr/>
        </p:nvSpPr>
        <p:spPr bwMode="auto">
          <a:xfrm>
            <a:off x="1600200" y="1143000"/>
            <a:ext cx="990600" cy="0"/>
          </a:xfrm>
          <a:prstGeom prst="line">
            <a:avLst/>
          </a:prstGeom>
          <a:noFill/>
          <a:ln w="25400">
            <a:solidFill>
              <a:srgbClr val="FF00FF"/>
            </a:solidFill>
            <a:round/>
            <a:headEnd/>
            <a:tailEnd/>
          </a:ln>
        </p:spPr>
        <p:txBody>
          <a:bodyPr/>
          <a:lstStyle/>
          <a:p>
            <a:endParaRPr lang="en-US" dirty="0"/>
          </a:p>
        </p:txBody>
      </p:sp>
      <p:sp>
        <p:nvSpPr>
          <p:cNvPr id="113675" name="Line 14"/>
          <p:cNvSpPr>
            <a:spLocks noChangeShapeType="1"/>
          </p:cNvSpPr>
          <p:nvPr/>
        </p:nvSpPr>
        <p:spPr bwMode="auto">
          <a:xfrm>
            <a:off x="1600200" y="152400"/>
            <a:ext cx="990600" cy="0"/>
          </a:xfrm>
          <a:prstGeom prst="line">
            <a:avLst/>
          </a:prstGeom>
          <a:noFill/>
          <a:ln w="25400">
            <a:solidFill>
              <a:srgbClr val="FF00FF"/>
            </a:solidFill>
            <a:round/>
            <a:headEnd/>
            <a:tailEnd/>
          </a:ln>
        </p:spPr>
        <p:txBody>
          <a:bodyPr/>
          <a:lstStyle/>
          <a:p>
            <a:endParaRPr lang="en-US" dirty="0"/>
          </a:p>
        </p:txBody>
      </p:sp>
      <p:sp>
        <p:nvSpPr>
          <p:cNvPr id="113676" name="Text Box 15"/>
          <p:cNvSpPr txBox="1">
            <a:spLocks noChangeArrowheads="1"/>
          </p:cNvSpPr>
          <p:nvPr/>
        </p:nvSpPr>
        <p:spPr bwMode="auto">
          <a:xfrm>
            <a:off x="2743200" y="395289"/>
            <a:ext cx="7772400" cy="954087"/>
          </a:xfrm>
          <a:prstGeom prst="rect">
            <a:avLst/>
          </a:prstGeom>
          <a:noFill/>
          <a:ln w="9525">
            <a:noFill/>
            <a:miter lim="800000"/>
            <a:headEnd/>
            <a:tailEnd/>
          </a:ln>
        </p:spPr>
        <p:txBody>
          <a:bodyPr>
            <a:spAutoFit/>
          </a:bodyPr>
          <a:lstStyle/>
          <a:p>
            <a:pPr algn="r">
              <a:spcBef>
                <a:spcPct val="50000"/>
              </a:spcBef>
            </a:pPr>
            <a:r>
              <a:rPr lang="en-AU" sz="2800" b="1" dirty="0">
                <a:solidFill>
                  <a:srgbClr val="660066"/>
                </a:solidFill>
                <a:latin typeface="Tahoma" pitchFamily="34" charset="0"/>
              </a:rPr>
              <a:t>Measurement &amp; evaluation of human performance</a:t>
            </a:r>
          </a:p>
        </p:txBody>
      </p:sp>
      <p:sp>
        <p:nvSpPr>
          <p:cNvPr id="113677" name="Text Box 16"/>
          <p:cNvSpPr txBox="1">
            <a:spLocks noChangeArrowheads="1"/>
          </p:cNvSpPr>
          <p:nvPr/>
        </p:nvSpPr>
        <p:spPr bwMode="auto">
          <a:xfrm>
            <a:off x="3048000" y="1341438"/>
            <a:ext cx="7467600" cy="1066800"/>
          </a:xfrm>
          <a:prstGeom prst="rect">
            <a:avLst/>
          </a:prstGeom>
          <a:noFill/>
          <a:ln w="9525">
            <a:noFill/>
            <a:miter lim="800000"/>
            <a:headEnd/>
            <a:tailEnd/>
          </a:ln>
        </p:spPr>
        <p:txBody>
          <a:bodyPr>
            <a:spAutoFit/>
          </a:bodyPr>
          <a:lstStyle/>
          <a:p>
            <a:pPr>
              <a:spcBef>
                <a:spcPct val="50000"/>
              </a:spcBef>
            </a:pPr>
            <a:r>
              <a:rPr lang="en-AU" sz="3200" dirty="0" smtClean="0">
                <a:solidFill>
                  <a:srgbClr val="660066"/>
                </a:solidFill>
                <a:latin typeface="Tahoma" pitchFamily="34" charset="0"/>
              </a:rPr>
              <a:t>6.4.1 </a:t>
            </a:r>
            <a:r>
              <a:rPr lang="en-AU" sz="3200" dirty="0">
                <a:solidFill>
                  <a:srgbClr val="660066"/>
                </a:solidFill>
                <a:latin typeface="Tahoma" pitchFamily="34" charset="0"/>
              </a:rPr>
              <a:t>Describe the essential elements of a general training programme</a:t>
            </a:r>
          </a:p>
        </p:txBody>
      </p:sp>
      <p:sp>
        <p:nvSpPr>
          <p:cNvPr id="113678" name="Line 17"/>
          <p:cNvSpPr>
            <a:spLocks noChangeShapeType="1"/>
          </p:cNvSpPr>
          <p:nvPr/>
        </p:nvSpPr>
        <p:spPr bwMode="auto">
          <a:xfrm>
            <a:off x="1524000" y="2514600"/>
            <a:ext cx="5181600" cy="0"/>
          </a:xfrm>
          <a:prstGeom prst="line">
            <a:avLst/>
          </a:prstGeom>
          <a:noFill/>
          <a:ln w="3175">
            <a:solidFill>
              <a:srgbClr val="FF00FF"/>
            </a:solidFill>
            <a:round/>
            <a:headEnd/>
            <a:tailEnd/>
          </a:ln>
        </p:spPr>
        <p:txBody>
          <a:bodyPr/>
          <a:lstStyle/>
          <a:p>
            <a:endParaRPr lang="en-US" dirty="0"/>
          </a:p>
        </p:txBody>
      </p:sp>
      <p:sp>
        <p:nvSpPr>
          <p:cNvPr id="113679" name="Rectangle 18"/>
          <p:cNvSpPr>
            <a:spLocks noChangeArrowheads="1"/>
          </p:cNvSpPr>
          <p:nvPr/>
        </p:nvSpPr>
        <p:spPr bwMode="auto">
          <a:xfrm>
            <a:off x="4943475" y="1870075"/>
            <a:ext cx="9144000" cy="369332"/>
          </a:xfrm>
          <a:prstGeom prst="rect">
            <a:avLst/>
          </a:prstGeom>
          <a:noFill/>
          <a:ln w="9525">
            <a:noFill/>
            <a:miter lim="800000"/>
            <a:headEnd/>
            <a:tailEnd/>
          </a:ln>
        </p:spPr>
        <p:txBody>
          <a:bodyPr>
            <a:spAutoFit/>
          </a:bodyPr>
          <a:lstStyle/>
          <a:p>
            <a:endParaRPr lang="en-US" dirty="0"/>
          </a:p>
        </p:txBody>
      </p:sp>
      <p:sp>
        <p:nvSpPr>
          <p:cNvPr id="113680" name="Text Box 19">
            <a:hlinkClick r:id="rId3" action="ppaction://hlinksldjump" tooltip="'Click' here"/>
          </p:cNvPr>
          <p:cNvSpPr txBox="1">
            <a:spLocks noChangeArrowheads="1"/>
          </p:cNvSpPr>
          <p:nvPr/>
        </p:nvSpPr>
        <p:spPr bwMode="auto">
          <a:xfrm>
            <a:off x="1524000" y="1295401"/>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Topic 6</a:t>
            </a:r>
          </a:p>
          <a:p>
            <a:pPr>
              <a:lnSpc>
                <a:spcPct val="72000"/>
              </a:lnSpc>
              <a:spcBef>
                <a:spcPct val="50000"/>
              </a:spcBef>
            </a:pPr>
            <a:r>
              <a:rPr lang="en-AU" sz="1100" b="1" dirty="0">
                <a:solidFill>
                  <a:srgbClr val="660066"/>
                </a:solidFill>
                <a:latin typeface="Tahoma" pitchFamily="34" charset="0"/>
              </a:rPr>
              <a:t>Measurement</a:t>
            </a:r>
          </a:p>
          <a:p>
            <a:pPr>
              <a:lnSpc>
                <a:spcPct val="72000"/>
              </a:lnSpc>
              <a:spcBef>
                <a:spcPct val="50000"/>
              </a:spcBef>
            </a:pP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113681" name="Line 20"/>
          <p:cNvSpPr>
            <a:spLocks noChangeShapeType="1"/>
          </p:cNvSpPr>
          <p:nvPr/>
        </p:nvSpPr>
        <p:spPr bwMode="auto">
          <a:xfrm>
            <a:off x="1600200" y="2362200"/>
            <a:ext cx="990600" cy="0"/>
          </a:xfrm>
          <a:prstGeom prst="line">
            <a:avLst/>
          </a:prstGeom>
          <a:noFill/>
          <a:ln w="25400">
            <a:solidFill>
              <a:srgbClr val="FF00FF"/>
            </a:solidFill>
            <a:round/>
            <a:headEnd/>
            <a:tailEnd/>
          </a:ln>
        </p:spPr>
        <p:txBody>
          <a:bodyPr/>
          <a:lstStyle/>
          <a:p>
            <a:endParaRPr lang="en-US" dirty="0"/>
          </a:p>
        </p:txBody>
      </p:sp>
      <p:sp>
        <p:nvSpPr>
          <p:cNvPr id="113682" name="Line 21"/>
          <p:cNvSpPr>
            <a:spLocks noChangeShapeType="1"/>
          </p:cNvSpPr>
          <p:nvPr/>
        </p:nvSpPr>
        <p:spPr bwMode="auto">
          <a:xfrm>
            <a:off x="1600200" y="1447800"/>
            <a:ext cx="990600" cy="0"/>
          </a:xfrm>
          <a:prstGeom prst="line">
            <a:avLst/>
          </a:prstGeom>
          <a:noFill/>
          <a:ln w="25400">
            <a:solidFill>
              <a:srgbClr val="FF00FF"/>
            </a:solidFill>
            <a:round/>
            <a:headEnd/>
            <a:tailEnd/>
          </a:ln>
        </p:spPr>
        <p:txBody>
          <a:bodyPr/>
          <a:lstStyle/>
          <a:p>
            <a:endParaRPr lang="en-US" dirty="0"/>
          </a:p>
        </p:txBody>
      </p:sp>
      <p:sp>
        <p:nvSpPr>
          <p:cNvPr id="113683" name="Rectangle 24">
            <a:hlinkClick r:id="rId4" action="ppaction://hlinksldjump" tooltip="Click here to go to this dot point"/>
          </p:cNvPr>
          <p:cNvSpPr>
            <a:spLocks noChangeArrowheads="1"/>
          </p:cNvSpPr>
          <p:nvPr/>
        </p:nvSpPr>
        <p:spPr bwMode="auto">
          <a:xfrm>
            <a:off x="2809875" y="2571750"/>
            <a:ext cx="7239000" cy="46038"/>
          </a:xfrm>
          <a:prstGeom prst="rect">
            <a:avLst/>
          </a:prstGeom>
          <a:noFill/>
          <a:ln w="9525">
            <a:noFill/>
            <a:miter lim="800000"/>
            <a:headEnd/>
            <a:tailEnd/>
          </a:ln>
        </p:spPr>
        <p:txBody>
          <a:bodyPr/>
          <a:lstStyle/>
          <a:p>
            <a:pPr marL="742950" lvl="1" indent="-285750" algn="r">
              <a:lnSpc>
                <a:spcPct val="95000"/>
              </a:lnSpc>
              <a:spcBef>
                <a:spcPct val="20000"/>
              </a:spcBef>
              <a:buClr>
                <a:srgbClr val="00FF00"/>
              </a:buClr>
              <a:buSzPct val="65000"/>
            </a:pPr>
            <a:endParaRPr lang="en-US" sz="800" dirty="0">
              <a:solidFill>
                <a:srgbClr val="660066"/>
              </a:solidFill>
              <a:latin typeface="Tahoma" pitchFamily="34" charset="0"/>
              <a:cs typeface="Times New Roman" pitchFamily="18" charset="0"/>
            </a:endParaRPr>
          </a:p>
          <a:p>
            <a:pPr marL="742950" lvl="1" indent="-285750">
              <a:lnSpc>
                <a:spcPct val="95000"/>
              </a:lnSpc>
              <a:spcBef>
                <a:spcPct val="20000"/>
              </a:spcBef>
              <a:buClr>
                <a:srgbClr val="00FF00"/>
              </a:buClr>
              <a:buSzPct val="65000"/>
              <a:buFont typeface="Arial" pitchFamily="34" charset="0"/>
              <a:buChar char="•"/>
            </a:pPr>
            <a:r>
              <a:rPr lang="en-US" dirty="0">
                <a:solidFill>
                  <a:srgbClr val="660066"/>
                </a:solidFill>
                <a:latin typeface="Tahoma" pitchFamily="34" charset="0"/>
                <a:cs typeface="Times New Roman" pitchFamily="18" charset="0"/>
              </a:rPr>
              <a:t>Resistance Training</a:t>
            </a:r>
          </a:p>
          <a:p>
            <a:pPr marL="742950" lvl="1" indent="-285750">
              <a:lnSpc>
                <a:spcPct val="95000"/>
              </a:lnSpc>
              <a:spcBef>
                <a:spcPct val="20000"/>
              </a:spcBef>
              <a:buClr>
                <a:srgbClr val="00FF00"/>
              </a:buClr>
              <a:buSzPct val="65000"/>
            </a:pPr>
            <a:r>
              <a:rPr lang="en-US" dirty="0">
                <a:solidFill>
                  <a:srgbClr val="660066"/>
                </a:solidFill>
                <a:latin typeface="Tahoma" pitchFamily="34" charset="0"/>
                <a:cs typeface="Times New Roman" pitchFamily="18" charset="0"/>
              </a:rPr>
              <a:t>	</a:t>
            </a:r>
          </a:p>
          <a:p>
            <a:pPr marL="742950" lvl="1" indent="-285750">
              <a:lnSpc>
                <a:spcPct val="95000"/>
              </a:lnSpc>
              <a:spcBef>
                <a:spcPct val="20000"/>
              </a:spcBef>
              <a:buClr>
                <a:srgbClr val="00FF00"/>
              </a:buClr>
              <a:buSzPct val="65000"/>
            </a:pPr>
            <a:r>
              <a:rPr lang="en-US" dirty="0">
                <a:solidFill>
                  <a:srgbClr val="660066"/>
                </a:solidFill>
                <a:latin typeface="Tahoma" pitchFamily="34" charset="0"/>
                <a:cs typeface="Times New Roman" pitchFamily="18" charset="0"/>
              </a:rPr>
              <a:t>	Central to the devising of an effective weight training programme is the principle of one repetition maximum (1RM). The 1RM is the maximum amount of weight the performer can lift with one repetition. Once this has been determined for each exercise the coach can design a programme adjusting the resistance as a percentage of the athletes maximum lift.</a:t>
            </a:r>
          </a:p>
          <a:p>
            <a:pPr marL="742950" lvl="1" indent="-285750" algn="r">
              <a:lnSpc>
                <a:spcPct val="95000"/>
              </a:lnSpc>
              <a:spcBef>
                <a:spcPct val="20000"/>
              </a:spcBef>
              <a:buClr>
                <a:srgbClr val="00FF00"/>
              </a:buClr>
              <a:buSzPct val="65000"/>
            </a:pPr>
            <a:r>
              <a:rPr lang="en-US" dirty="0">
                <a:solidFill>
                  <a:srgbClr val="660066"/>
                </a:solidFill>
                <a:latin typeface="Tahoma" pitchFamily="34" charset="0"/>
                <a:cs typeface="Times New Roman" pitchFamily="18" charset="0"/>
              </a:rPr>
              <a:t>	</a:t>
            </a:r>
            <a:r>
              <a:rPr lang="en-US" sz="800" dirty="0">
                <a:solidFill>
                  <a:srgbClr val="660066"/>
                </a:solidFill>
                <a:latin typeface="Tahoma" pitchFamily="34" charset="0"/>
                <a:cs typeface="Times New Roman" pitchFamily="18" charset="0"/>
              </a:rPr>
              <a:t>Wesson et.al 2005</a:t>
            </a:r>
            <a:endParaRPr lang="en-US" sz="8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pPr>
            <a:r>
              <a:rPr lang="en-US" dirty="0">
                <a:solidFill>
                  <a:srgbClr val="660066"/>
                </a:solidFill>
                <a:latin typeface="Tahoma" pitchFamily="34" charset="0"/>
                <a:cs typeface="Times New Roman" pitchFamily="18" charset="0"/>
              </a:rPr>
              <a:t>	</a:t>
            </a:r>
          </a:p>
          <a:p>
            <a:pPr marL="742950" lvl="1" indent="-285750">
              <a:lnSpc>
                <a:spcPct val="95000"/>
              </a:lnSpc>
              <a:spcBef>
                <a:spcPct val="20000"/>
              </a:spcBef>
              <a:buClr>
                <a:srgbClr val="00FF00"/>
              </a:buClr>
              <a:buSzPct val="65000"/>
            </a:pPr>
            <a:endParaRPr lang="en-US"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pPr>
            <a:endParaRPr lang="en-US" sz="8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buFont typeface="Arial" charset="0"/>
              <a:buChar char="•"/>
            </a:pPr>
            <a:endParaRPr lang="en-US" sz="800" i="1" dirty="0">
              <a:solidFill>
                <a:srgbClr val="660066"/>
              </a:solidFill>
              <a:latin typeface="Tahoma" pitchFamily="34" charset="0"/>
              <a:cs typeface="Times New Roman" pitchFamily="18" charset="0"/>
            </a:endParaRPr>
          </a:p>
        </p:txBody>
      </p:sp>
      <p:sp>
        <p:nvSpPr>
          <p:cNvPr id="113684" name="Rectangle 26"/>
          <p:cNvSpPr>
            <a:spLocks noChangeArrowheads="1"/>
          </p:cNvSpPr>
          <p:nvPr/>
        </p:nvSpPr>
        <p:spPr bwMode="auto">
          <a:xfrm>
            <a:off x="2782888" y="3573463"/>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dirty="0">
              <a:solidFill>
                <a:srgbClr val="660066"/>
              </a:solidFill>
              <a:latin typeface="Tahoma" pitchFamily="34" charset="0"/>
              <a:cs typeface="Times New Roman" pitchFamily="18" charset="0"/>
            </a:endParaRPr>
          </a:p>
        </p:txBody>
      </p:sp>
      <p:sp>
        <p:nvSpPr>
          <p:cNvPr id="113685" name="Text Box 43">
            <a:hlinkClick r:id="rId3" action="ppaction://hlinksldjump" tooltip="'Click' to go to this Critical Question"/>
          </p:cNvPr>
          <p:cNvSpPr txBox="1">
            <a:spLocks noChangeArrowheads="1"/>
          </p:cNvSpPr>
          <p:nvPr/>
        </p:nvSpPr>
        <p:spPr bwMode="auto">
          <a:xfrm>
            <a:off x="1524000" y="3351214"/>
            <a:ext cx="1219200" cy="369887"/>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1. Statistical Analysis</a:t>
            </a:r>
          </a:p>
        </p:txBody>
      </p:sp>
      <p:sp>
        <p:nvSpPr>
          <p:cNvPr id="113686" name="Text Box 44"/>
          <p:cNvSpPr txBox="1">
            <a:spLocks noChangeArrowheads="1"/>
          </p:cNvSpPr>
          <p:nvPr/>
        </p:nvSpPr>
        <p:spPr bwMode="auto">
          <a:xfrm>
            <a:off x="1524000" y="3960813"/>
            <a:ext cx="1219200" cy="1200150"/>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2. Components of fitness</a:t>
            </a:r>
          </a:p>
          <a:p>
            <a:pPr>
              <a:spcBef>
                <a:spcPct val="50000"/>
              </a:spcBef>
            </a:pPr>
            <a:endParaRPr lang="en-AU" sz="900" b="1" dirty="0">
              <a:solidFill>
                <a:srgbClr val="660066"/>
              </a:solidFill>
              <a:latin typeface="Tahoma" pitchFamily="34" charset="0"/>
            </a:endParaRPr>
          </a:p>
          <a:p>
            <a:pPr>
              <a:spcBef>
                <a:spcPct val="50000"/>
              </a:spcBef>
            </a:pPr>
            <a:r>
              <a:rPr lang="en-AU" sz="900" b="1" dirty="0">
                <a:solidFill>
                  <a:srgbClr val="660066"/>
                </a:solidFill>
                <a:latin typeface="Tahoma" pitchFamily="34" charset="0"/>
              </a:rPr>
              <a:t>3. Principles of training programme design</a:t>
            </a:r>
          </a:p>
        </p:txBody>
      </p:sp>
    </p:spTree>
    <p:extLst>
      <p:ext uri="{BB962C8B-B14F-4D97-AF65-F5344CB8AC3E}">
        <p14:creationId xmlns:p14="http://schemas.microsoft.com/office/powerpoint/2010/main" val="85775412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Text Box 2"/>
          <p:cNvSpPr txBox="1">
            <a:spLocks noChangeArrowheads="1"/>
          </p:cNvSpPr>
          <p:nvPr/>
        </p:nvSpPr>
        <p:spPr bwMode="auto">
          <a:xfrm>
            <a:off x="152400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dirty="0">
              <a:solidFill>
                <a:schemeClr val="accent2"/>
              </a:solidFill>
              <a:latin typeface="Tahoma" pitchFamily="34" charset="0"/>
            </a:endParaRPr>
          </a:p>
          <a:p>
            <a:pPr>
              <a:lnSpc>
                <a:spcPct val="75000"/>
              </a:lnSpc>
              <a:spcBef>
                <a:spcPct val="50000"/>
              </a:spcBef>
            </a:pPr>
            <a:r>
              <a:rPr lang="en-AU" sz="1100" b="1" dirty="0">
                <a:solidFill>
                  <a:srgbClr val="00FF00"/>
                </a:solidFill>
                <a:latin typeface="Tahoma" pitchFamily="34" charset="0"/>
              </a:rPr>
              <a:t>IB</a:t>
            </a:r>
          </a:p>
          <a:p>
            <a:pPr>
              <a:lnSpc>
                <a:spcPct val="75000"/>
              </a:lnSpc>
              <a:spcBef>
                <a:spcPct val="50000"/>
              </a:spcBef>
            </a:pPr>
            <a:r>
              <a:rPr lang="en-AU" sz="1100" b="1" dirty="0">
                <a:solidFill>
                  <a:srgbClr val="00FF00"/>
                </a:solidFill>
                <a:latin typeface="Tahoma" pitchFamily="34" charset="0"/>
              </a:rPr>
              <a:t>Sports, exercise and health science</a:t>
            </a:r>
          </a:p>
          <a:p>
            <a:pPr>
              <a:lnSpc>
                <a:spcPct val="75000"/>
              </a:lnSpc>
              <a:spcBef>
                <a:spcPct val="50000"/>
              </a:spcBef>
            </a:pPr>
            <a:endParaRPr lang="en-AU" sz="600" b="1" dirty="0">
              <a:solidFill>
                <a:srgbClr val="00FF00"/>
              </a:solidFill>
              <a:latin typeface="Tahoma" pitchFamily="34" charset="0"/>
            </a:endParaRPr>
          </a:p>
          <a:p>
            <a:pPr>
              <a:lnSpc>
                <a:spcPct val="75000"/>
              </a:lnSpc>
              <a:spcBef>
                <a:spcPct val="50000"/>
              </a:spcBef>
            </a:pPr>
            <a:endParaRPr lang="en-AU" sz="800" b="1" dirty="0">
              <a:solidFill>
                <a:schemeClr val="accent2"/>
              </a:solidFill>
              <a:latin typeface="Tahoma" pitchFamily="34" charset="0"/>
            </a:endParaRPr>
          </a:p>
        </p:txBody>
      </p:sp>
      <p:sp>
        <p:nvSpPr>
          <p:cNvPr id="113667" name="Line 3"/>
          <p:cNvSpPr>
            <a:spLocks noChangeShapeType="1"/>
          </p:cNvSpPr>
          <p:nvPr/>
        </p:nvSpPr>
        <p:spPr bwMode="auto">
          <a:xfrm>
            <a:off x="2743200" y="0"/>
            <a:ext cx="0" cy="6858000"/>
          </a:xfrm>
          <a:prstGeom prst="line">
            <a:avLst/>
          </a:prstGeom>
          <a:noFill/>
          <a:ln w="3175">
            <a:solidFill>
              <a:srgbClr val="FF00FF"/>
            </a:solidFill>
            <a:round/>
            <a:headEnd/>
            <a:tailEnd/>
          </a:ln>
        </p:spPr>
        <p:txBody>
          <a:bodyPr/>
          <a:lstStyle/>
          <a:p>
            <a:endParaRPr lang="en-US" dirty="0"/>
          </a:p>
        </p:txBody>
      </p:sp>
      <p:sp>
        <p:nvSpPr>
          <p:cNvPr id="113668" name="Line 4"/>
          <p:cNvSpPr>
            <a:spLocks noChangeShapeType="1"/>
          </p:cNvSpPr>
          <p:nvPr/>
        </p:nvSpPr>
        <p:spPr bwMode="auto">
          <a:xfrm>
            <a:off x="1600200" y="1447800"/>
            <a:ext cx="990600" cy="0"/>
          </a:xfrm>
          <a:prstGeom prst="line">
            <a:avLst/>
          </a:prstGeom>
          <a:noFill/>
          <a:ln w="25400">
            <a:solidFill>
              <a:srgbClr val="FF00FF"/>
            </a:solidFill>
            <a:round/>
            <a:headEnd/>
            <a:tailEnd/>
          </a:ln>
        </p:spPr>
        <p:txBody>
          <a:bodyPr/>
          <a:lstStyle/>
          <a:p>
            <a:endParaRPr lang="en-US" dirty="0"/>
          </a:p>
        </p:txBody>
      </p:sp>
      <p:sp>
        <p:nvSpPr>
          <p:cNvPr id="113669" name="Line 5"/>
          <p:cNvSpPr>
            <a:spLocks noChangeShapeType="1"/>
          </p:cNvSpPr>
          <p:nvPr/>
        </p:nvSpPr>
        <p:spPr bwMode="auto">
          <a:xfrm>
            <a:off x="1600200" y="2362200"/>
            <a:ext cx="990600" cy="0"/>
          </a:xfrm>
          <a:prstGeom prst="line">
            <a:avLst/>
          </a:prstGeom>
          <a:noFill/>
          <a:ln w="25400">
            <a:solidFill>
              <a:srgbClr val="FF00FF"/>
            </a:solidFill>
            <a:round/>
            <a:headEnd/>
            <a:tailEnd/>
          </a:ln>
        </p:spPr>
        <p:txBody>
          <a:bodyPr/>
          <a:lstStyle/>
          <a:p>
            <a:endParaRPr lang="en-US" dirty="0"/>
          </a:p>
        </p:txBody>
      </p:sp>
      <p:sp>
        <p:nvSpPr>
          <p:cNvPr id="113670" name="Text Box 6"/>
          <p:cNvSpPr txBox="1">
            <a:spLocks noChangeArrowheads="1"/>
          </p:cNvSpPr>
          <p:nvPr/>
        </p:nvSpPr>
        <p:spPr bwMode="auto">
          <a:xfrm>
            <a:off x="1524000" y="2727326"/>
            <a:ext cx="1219200" cy="244475"/>
          </a:xfrm>
          <a:prstGeom prst="rect">
            <a:avLst/>
          </a:prstGeom>
          <a:noFill/>
          <a:ln w="3175">
            <a:noFill/>
            <a:miter lim="800000"/>
            <a:headEnd/>
            <a:tailEnd/>
          </a:ln>
        </p:spPr>
        <p:txBody>
          <a:bodyPr>
            <a:spAutoFit/>
          </a:bodyPr>
          <a:lstStyle/>
          <a:p>
            <a:pPr>
              <a:spcBef>
                <a:spcPct val="50000"/>
              </a:spcBef>
            </a:pPr>
            <a:r>
              <a:rPr lang="en-AU" sz="1000" b="1" dirty="0">
                <a:solidFill>
                  <a:srgbClr val="660066"/>
                </a:solidFill>
                <a:latin typeface="Tahoma" pitchFamily="34" charset="0"/>
              </a:rPr>
              <a:t>Sub-topics</a:t>
            </a:r>
          </a:p>
        </p:txBody>
      </p:sp>
      <p:sp>
        <p:nvSpPr>
          <p:cNvPr id="113671" name="Line 8"/>
          <p:cNvSpPr>
            <a:spLocks noChangeShapeType="1"/>
          </p:cNvSpPr>
          <p:nvPr/>
        </p:nvSpPr>
        <p:spPr bwMode="auto">
          <a:xfrm>
            <a:off x="1600200" y="2667000"/>
            <a:ext cx="990600" cy="0"/>
          </a:xfrm>
          <a:prstGeom prst="line">
            <a:avLst/>
          </a:prstGeom>
          <a:noFill/>
          <a:ln w="25400">
            <a:solidFill>
              <a:srgbClr val="FF00FF"/>
            </a:solidFill>
            <a:round/>
            <a:headEnd/>
            <a:tailEnd/>
          </a:ln>
        </p:spPr>
        <p:txBody>
          <a:bodyPr/>
          <a:lstStyle/>
          <a:p>
            <a:endParaRPr lang="en-US" dirty="0"/>
          </a:p>
        </p:txBody>
      </p:sp>
      <p:sp>
        <p:nvSpPr>
          <p:cNvPr id="113672" name="Line 9"/>
          <p:cNvSpPr>
            <a:spLocks noChangeShapeType="1"/>
          </p:cNvSpPr>
          <p:nvPr/>
        </p:nvSpPr>
        <p:spPr bwMode="auto">
          <a:xfrm>
            <a:off x="1600200" y="3200400"/>
            <a:ext cx="990600" cy="0"/>
          </a:xfrm>
          <a:prstGeom prst="line">
            <a:avLst/>
          </a:prstGeom>
          <a:noFill/>
          <a:ln w="25400">
            <a:solidFill>
              <a:srgbClr val="FF00FF"/>
            </a:solidFill>
            <a:round/>
            <a:headEnd/>
            <a:tailEnd/>
          </a:ln>
        </p:spPr>
        <p:txBody>
          <a:bodyPr/>
          <a:lstStyle/>
          <a:p>
            <a:endParaRPr lang="en-US" dirty="0"/>
          </a:p>
        </p:txBody>
      </p:sp>
      <p:sp>
        <p:nvSpPr>
          <p:cNvPr id="113673" name="Line 12"/>
          <p:cNvSpPr>
            <a:spLocks noChangeShapeType="1"/>
          </p:cNvSpPr>
          <p:nvPr/>
        </p:nvSpPr>
        <p:spPr bwMode="auto">
          <a:xfrm flipV="1">
            <a:off x="1524000" y="1295400"/>
            <a:ext cx="9144000" cy="0"/>
          </a:xfrm>
          <a:prstGeom prst="line">
            <a:avLst/>
          </a:prstGeom>
          <a:noFill/>
          <a:ln w="3175">
            <a:solidFill>
              <a:srgbClr val="FF00FF"/>
            </a:solidFill>
            <a:round/>
            <a:headEnd/>
            <a:tailEnd/>
          </a:ln>
        </p:spPr>
        <p:txBody>
          <a:bodyPr/>
          <a:lstStyle/>
          <a:p>
            <a:endParaRPr lang="en-US" dirty="0"/>
          </a:p>
        </p:txBody>
      </p:sp>
      <p:sp>
        <p:nvSpPr>
          <p:cNvPr id="113674" name="Line 13"/>
          <p:cNvSpPr>
            <a:spLocks noChangeShapeType="1"/>
          </p:cNvSpPr>
          <p:nvPr/>
        </p:nvSpPr>
        <p:spPr bwMode="auto">
          <a:xfrm>
            <a:off x="1600200" y="1143000"/>
            <a:ext cx="990600" cy="0"/>
          </a:xfrm>
          <a:prstGeom prst="line">
            <a:avLst/>
          </a:prstGeom>
          <a:noFill/>
          <a:ln w="25400">
            <a:solidFill>
              <a:srgbClr val="FF00FF"/>
            </a:solidFill>
            <a:round/>
            <a:headEnd/>
            <a:tailEnd/>
          </a:ln>
        </p:spPr>
        <p:txBody>
          <a:bodyPr/>
          <a:lstStyle/>
          <a:p>
            <a:endParaRPr lang="en-US" dirty="0"/>
          </a:p>
        </p:txBody>
      </p:sp>
      <p:sp>
        <p:nvSpPr>
          <p:cNvPr id="113675" name="Line 14"/>
          <p:cNvSpPr>
            <a:spLocks noChangeShapeType="1"/>
          </p:cNvSpPr>
          <p:nvPr/>
        </p:nvSpPr>
        <p:spPr bwMode="auto">
          <a:xfrm>
            <a:off x="1600200" y="152400"/>
            <a:ext cx="990600" cy="0"/>
          </a:xfrm>
          <a:prstGeom prst="line">
            <a:avLst/>
          </a:prstGeom>
          <a:noFill/>
          <a:ln w="25400">
            <a:solidFill>
              <a:srgbClr val="FF00FF"/>
            </a:solidFill>
            <a:round/>
            <a:headEnd/>
            <a:tailEnd/>
          </a:ln>
        </p:spPr>
        <p:txBody>
          <a:bodyPr/>
          <a:lstStyle/>
          <a:p>
            <a:endParaRPr lang="en-US" dirty="0"/>
          </a:p>
        </p:txBody>
      </p:sp>
      <p:sp>
        <p:nvSpPr>
          <p:cNvPr id="113676" name="Text Box 15"/>
          <p:cNvSpPr txBox="1">
            <a:spLocks noChangeArrowheads="1"/>
          </p:cNvSpPr>
          <p:nvPr/>
        </p:nvSpPr>
        <p:spPr bwMode="auto">
          <a:xfrm>
            <a:off x="2743200" y="395289"/>
            <a:ext cx="7772400" cy="954087"/>
          </a:xfrm>
          <a:prstGeom prst="rect">
            <a:avLst/>
          </a:prstGeom>
          <a:noFill/>
          <a:ln w="9525">
            <a:noFill/>
            <a:miter lim="800000"/>
            <a:headEnd/>
            <a:tailEnd/>
          </a:ln>
        </p:spPr>
        <p:txBody>
          <a:bodyPr>
            <a:spAutoFit/>
          </a:bodyPr>
          <a:lstStyle/>
          <a:p>
            <a:pPr algn="r">
              <a:spcBef>
                <a:spcPct val="50000"/>
              </a:spcBef>
            </a:pPr>
            <a:r>
              <a:rPr lang="en-AU" sz="2800" b="1" dirty="0">
                <a:solidFill>
                  <a:srgbClr val="660066"/>
                </a:solidFill>
                <a:latin typeface="Tahoma" pitchFamily="34" charset="0"/>
              </a:rPr>
              <a:t>Measurement &amp; evaluation of human performance</a:t>
            </a:r>
          </a:p>
        </p:txBody>
      </p:sp>
      <p:sp>
        <p:nvSpPr>
          <p:cNvPr id="113677" name="Text Box 16"/>
          <p:cNvSpPr txBox="1">
            <a:spLocks noChangeArrowheads="1"/>
          </p:cNvSpPr>
          <p:nvPr/>
        </p:nvSpPr>
        <p:spPr bwMode="auto">
          <a:xfrm>
            <a:off x="3048000" y="1341438"/>
            <a:ext cx="7467600" cy="1066800"/>
          </a:xfrm>
          <a:prstGeom prst="rect">
            <a:avLst/>
          </a:prstGeom>
          <a:noFill/>
          <a:ln w="9525">
            <a:noFill/>
            <a:miter lim="800000"/>
            <a:headEnd/>
            <a:tailEnd/>
          </a:ln>
        </p:spPr>
        <p:txBody>
          <a:bodyPr>
            <a:spAutoFit/>
          </a:bodyPr>
          <a:lstStyle/>
          <a:p>
            <a:pPr>
              <a:spcBef>
                <a:spcPct val="50000"/>
              </a:spcBef>
            </a:pPr>
            <a:r>
              <a:rPr lang="en-AU" sz="3200" dirty="0" smtClean="0">
                <a:solidFill>
                  <a:srgbClr val="660066"/>
                </a:solidFill>
                <a:latin typeface="Tahoma" pitchFamily="34" charset="0"/>
              </a:rPr>
              <a:t>6.4.1 </a:t>
            </a:r>
            <a:r>
              <a:rPr lang="en-AU" sz="3200" dirty="0">
                <a:solidFill>
                  <a:srgbClr val="660066"/>
                </a:solidFill>
                <a:latin typeface="Tahoma" pitchFamily="34" charset="0"/>
              </a:rPr>
              <a:t>Describe the essential elements of a general training programme</a:t>
            </a:r>
          </a:p>
        </p:txBody>
      </p:sp>
      <p:sp>
        <p:nvSpPr>
          <p:cNvPr id="113678" name="Line 17"/>
          <p:cNvSpPr>
            <a:spLocks noChangeShapeType="1"/>
          </p:cNvSpPr>
          <p:nvPr/>
        </p:nvSpPr>
        <p:spPr bwMode="auto">
          <a:xfrm>
            <a:off x="1524000" y="2514600"/>
            <a:ext cx="5181600" cy="0"/>
          </a:xfrm>
          <a:prstGeom prst="line">
            <a:avLst/>
          </a:prstGeom>
          <a:noFill/>
          <a:ln w="3175">
            <a:solidFill>
              <a:srgbClr val="FF00FF"/>
            </a:solidFill>
            <a:round/>
            <a:headEnd/>
            <a:tailEnd/>
          </a:ln>
        </p:spPr>
        <p:txBody>
          <a:bodyPr/>
          <a:lstStyle/>
          <a:p>
            <a:endParaRPr lang="en-US" dirty="0"/>
          </a:p>
        </p:txBody>
      </p:sp>
      <p:sp>
        <p:nvSpPr>
          <p:cNvPr id="113679" name="Rectangle 18"/>
          <p:cNvSpPr>
            <a:spLocks noChangeArrowheads="1"/>
          </p:cNvSpPr>
          <p:nvPr/>
        </p:nvSpPr>
        <p:spPr bwMode="auto">
          <a:xfrm>
            <a:off x="4943475" y="1870075"/>
            <a:ext cx="9144000" cy="369332"/>
          </a:xfrm>
          <a:prstGeom prst="rect">
            <a:avLst/>
          </a:prstGeom>
          <a:noFill/>
          <a:ln w="9525">
            <a:noFill/>
            <a:miter lim="800000"/>
            <a:headEnd/>
            <a:tailEnd/>
          </a:ln>
        </p:spPr>
        <p:txBody>
          <a:bodyPr>
            <a:spAutoFit/>
          </a:bodyPr>
          <a:lstStyle/>
          <a:p>
            <a:endParaRPr lang="en-US" dirty="0"/>
          </a:p>
        </p:txBody>
      </p:sp>
      <p:sp>
        <p:nvSpPr>
          <p:cNvPr id="113680" name="Text Box 19">
            <a:hlinkClick r:id="rId3" action="ppaction://hlinksldjump" tooltip="'Click' here"/>
          </p:cNvPr>
          <p:cNvSpPr txBox="1">
            <a:spLocks noChangeArrowheads="1"/>
          </p:cNvSpPr>
          <p:nvPr/>
        </p:nvSpPr>
        <p:spPr bwMode="auto">
          <a:xfrm>
            <a:off x="1524000" y="1295401"/>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Topic 6</a:t>
            </a:r>
          </a:p>
          <a:p>
            <a:pPr>
              <a:lnSpc>
                <a:spcPct val="72000"/>
              </a:lnSpc>
              <a:spcBef>
                <a:spcPct val="50000"/>
              </a:spcBef>
            </a:pPr>
            <a:r>
              <a:rPr lang="en-AU" sz="1100" b="1" dirty="0">
                <a:solidFill>
                  <a:srgbClr val="660066"/>
                </a:solidFill>
                <a:latin typeface="Tahoma" pitchFamily="34" charset="0"/>
              </a:rPr>
              <a:t>Measurement</a:t>
            </a:r>
          </a:p>
          <a:p>
            <a:pPr>
              <a:lnSpc>
                <a:spcPct val="72000"/>
              </a:lnSpc>
              <a:spcBef>
                <a:spcPct val="50000"/>
              </a:spcBef>
            </a:pP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113681" name="Line 20"/>
          <p:cNvSpPr>
            <a:spLocks noChangeShapeType="1"/>
          </p:cNvSpPr>
          <p:nvPr/>
        </p:nvSpPr>
        <p:spPr bwMode="auto">
          <a:xfrm>
            <a:off x="1600200" y="2362200"/>
            <a:ext cx="990600" cy="0"/>
          </a:xfrm>
          <a:prstGeom prst="line">
            <a:avLst/>
          </a:prstGeom>
          <a:noFill/>
          <a:ln w="25400">
            <a:solidFill>
              <a:srgbClr val="FF00FF"/>
            </a:solidFill>
            <a:round/>
            <a:headEnd/>
            <a:tailEnd/>
          </a:ln>
        </p:spPr>
        <p:txBody>
          <a:bodyPr/>
          <a:lstStyle/>
          <a:p>
            <a:endParaRPr lang="en-US" dirty="0"/>
          </a:p>
        </p:txBody>
      </p:sp>
      <p:sp>
        <p:nvSpPr>
          <p:cNvPr id="113682" name="Line 21"/>
          <p:cNvSpPr>
            <a:spLocks noChangeShapeType="1"/>
          </p:cNvSpPr>
          <p:nvPr/>
        </p:nvSpPr>
        <p:spPr bwMode="auto">
          <a:xfrm>
            <a:off x="1600200" y="1447800"/>
            <a:ext cx="990600" cy="0"/>
          </a:xfrm>
          <a:prstGeom prst="line">
            <a:avLst/>
          </a:prstGeom>
          <a:noFill/>
          <a:ln w="25400">
            <a:solidFill>
              <a:srgbClr val="FF00FF"/>
            </a:solidFill>
            <a:round/>
            <a:headEnd/>
            <a:tailEnd/>
          </a:ln>
        </p:spPr>
        <p:txBody>
          <a:bodyPr/>
          <a:lstStyle/>
          <a:p>
            <a:endParaRPr lang="en-US" dirty="0"/>
          </a:p>
        </p:txBody>
      </p:sp>
      <p:sp>
        <p:nvSpPr>
          <p:cNvPr id="113683" name="Rectangle 24">
            <a:hlinkClick r:id="rId4" action="ppaction://hlinksldjump" tooltip="Click here to go to this dot point"/>
          </p:cNvPr>
          <p:cNvSpPr>
            <a:spLocks noChangeArrowheads="1"/>
          </p:cNvSpPr>
          <p:nvPr/>
        </p:nvSpPr>
        <p:spPr bwMode="auto">
          <a:xfrm>
            <a:off x="2809875" y="2571750"/>
            <a:ext cx="7239000" cy="46038"/>
          </a:xfrm>
          <a:prstGeom prst="rect">
            <a:avLst/>
          </a:prstGeom>
          <a:noFill/>
          <a:ln w="9525">
            <a:noFill/>
            <a:miter lim="800000"/>
            <a:headEnd/>
            <a:tailEnd/>
          </a:ln>
        </p:spPr>
        <p:txBody>
          <a:bodyPr/>
          <a:lstStyle/>
          <a:p>
            <a:pPr marL="742950" lvl="1" indent="-285750" algn="r">
              <a:lnSpc>
                <a:spcPct val="95000"/>
              </a:lnSpc>
              <a:spcBef>
                <a:spcPct val="20000"/>
              </a:spcBef>
              <a:buClr>
                <a:srgbClr val="00FF00"/>
              </a:buClr>
              <a:buSzPct val="65000"/>
            </a:pPr>
            <a:endParaRPr lang="en-US" sz="800" dirty="0">
              <a:solidFill>
                <a:srgbClr val="660066"/>
              </a:solidFill>
              <a:latin typeface="Tahoma" pitchFamily="34" charset="0"/>
              <a:cs typeface="Times New Roman" pitchFamily="18" charset="0"/>
            </a:endParaRPr>
          </a:p>
          <a:p>
            <a:pPr marL="742950" lvl="1" indent="-285750">
              <a:lnSpc>
                <a:spcPct val="95000"/>
              </a:lnSpc>
              <a:spcBef>
                <a:spcPct val="20000"/>
              </a:spcBef>
              <a:buClr>
                <a:srgbClr val="00FF00"/>
              </a:buClr>
              <a:buSzPct val="65000"/>
              <a:buFont typeface="Arial" pitchFamily="34" charset="0"/>
              <a:buChar char="•"/>
            </a:pPr>
            <a:r>
              <a:rPr lang="en-US" dirty="0">
                <a:solidFill>
                  <a:srgbClr val="660066"/>
                </a:solidFill>
                <a:latin typeface="Tahoma" pitchFamily="34" charset="0"/>
                <a:cs typeface="Times New Roman" pitchFamily="18" charset="0"/>
              </a:rPr>
              <a:t>Resistance Training</a:t>
            </a:r>
          </a:p>
          <a:p>
            <a:pPr marL="742950" lvl="1" indent="-285750">
              <a:lnSpc>
                <a:spcPct val="95000"/>
              </a:lnSpc>
              <a:spcBef>
                <a:spcPct val="20000"/>
              </a:spcBef>
              <a:buClr>
                <a:srgbClr val="00FF00"/>
              </a:buClr>
              <a:buSzPct val="65000"/>
            </a:pPr>
            <a:r>
              <a:rPr lang="en-US" dirty="0">
                <a:solidFill>
                  <a:srgbClr val="660066"/>
                </a:solidFill>
                <a:latin typeface="Tahoma" pitchFamily="34" charset="0"/>
                <a:cs typeface="Times New Roman" pitchFamily="18" charset="0"/>
              </a:rPr>
              <a:t>	Maximum Strength = very high resistance, low repetition exercise.</a:t>
            </a:r>
          </a:p>
          <a:p>
            <a:pPr marL="742950" lvl="1" indent="-285750">
              <a:lnSpc>
                <a:spcPct val="95000"/>
              </a:lnSpc>
              <a:spcBef>
                <a:spcPct val="20000"/>
              </a:spcBef>
              <a:buClr>
                <a:srgbClr val="00FF00"/>
              </a:buClr>
              <a:buSzPct val="65000"/>
            </a:pPr>
            <a:r>
              <a:rPr lang="en-US" dirty="0">
                <a:solidFill>
                  <a:srgbClr val="660066"/>
                </a:solidFill>
                <a:latin typeface="Tahoma" pitchFamily="34" charset="0"/>
                <a:cs typeface="Times New Roman" pitchFamily="18" charset="0"/>
              </a:rPr>
              <a:t>	e.g. 3 sets of 2-6 reps @ 80-100% of 1RM, with  a full recovery (2 minutes between sets)</a:t>
            </a:r>
          </a:p>
          <a:p>
            <a:pPr marL="742950" lvl="1" indent="-285750">
              <a:lnSpc>
                <a:spcPct val="95000"/>
              </a:lnSpc>
              <a:spcBef>
                <a:spcPct val="20000"/>
              </a:spcBef>
              <a:buClr>
                <a:srgbClr val="00FF00"/>
              </a:buClr>
              <a:buSzPct val="65000"/>
            </a:pPr>
            <a:r>
              <a:rPr lang="en-US" dirty="0">
                <a:solidFill>
                  <a:srgbClr val="660066"/>
                </a:solidFill>
                <a:latin typeface="Tahoma" pitchFamily="34" charset="0"/>
                <a:cs typeface="Times New Roman" pitchFamily="18" charset="0"/>
              </a:rPr>
              <a:t>	</a:t>
            </a:r>
          </a:p>
          <a:p>
            <a:pPr marL="742950" lvl="1" indent="-285750">
              <a:lnSpc>
                <a:spcPct val="95000"/>
              </a:lnSpc>
              <a:spcBef>
                <a:spcPct val="20000"/>
              </a:spcBef>
              <a:buClr>
                <a:srgbClr val="00FF00"/>
              </a:buClr>
              <a:buSzPct val="65000"/>
            </a:pPr>
            <a:r>
              <a:rPr lang="en-US" dirty="0">
                <a:solidFill>
                  <a:srgbClr val="660066"/>
                </a:solidFill>
                <a:latin typeface="Tahoma" pitchFamily="34" charset="0"/>
                <a:cs typeface="Times New Roman" pitchFamily="18" charset="0"/>
              </a:rPr>
              <a:t>	Strength Endurance = greater repetitions, lighter load.</a:t>
            </a:r>
          </a:p>
          <a:p>
            <a:pPr marL="742950" lvl="1" indent="-285750">
              <a:lnSpc>
                <a:spcPct val="95000"/>
              </a:lnSpc>
              <a:spcBef>
                <a:spcPct val="20000"/>
              </a:spcBef>
              <a:buClr>
                <a:srgbClr val="00FF00"/>
              </a:buClr>
              <a:buSzPct val="65000"/>
            </a:pPr>
            <a:r>
              <a:rPr lang="en-US" dirty="0">
                <a:solidFill>
                  <a:srgbClr val="660066"/>
                </a:solidFill>
                <a:latin typeface="Tahoma" pitchFamily="34" charset="0"/>
                <a:cs typeface="Times New Roman" pitchFamily="18" charset="0"/>
              </a:rPr>
              <a:t>	e.g. 3 sets of 20 reps @ 50-60% of 1RM with a full recovery.</a:t>
            </a:r>
          </a:p>
          <a:p>
            <a:pPr marL="742950" lvl="1" indent="-285750" algn="r">
              <a:lnSpc>
                <a:spcPct val="95000"/>
              </a:lnSpc>
              <a:spcBef>
                <a:spcPct val="20000"/>
              </a:spcBef>
              <a:buClr>
                <a:srgbClr val="00FF00"/>
              </a:buClr>
              <a:buSzPct val="65000"/>
            </a:pPr>
            <a:r>
              <a:rPr lang="en-US" sz="800" dirty="0">
                <a:solidFill>
                  <a:srgbClr val="660066"/>
                </a:solidFill>
                <a:latin typeface="Tahoma" pitchFamily="34" charset="0"/>
                <a:cs typeface="Times New Roman" pitchFamily="18" charset="0"/>
              </a:rPr>
              <a:t>Wesson et.al 2005</a:t>
            </a:r>
            <a:endParaRPr lang="en-US" sz="8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pPr>
            <a:r>
              <a:rPr lang="en-US" dirty="0">
                <a:solidFill>
                  <a:srgbClr val="660066"/>
                </a:solidFill>
                <a:latin typeface="Tahoma" pitchFamily="34" charset="0"/>
                <a:cs typeface="Times New Roman" pitchFamily="18" charset="0"/>
              </a:rPr>
              <a:t>	</a:t>
            </a:r>
          </a:p>
          <a:p>
            <a:pPr marL="742950" lvl="1" indent="-285750">
              <a:lnSpc>
                <a:spcPct val="95000"/>
              </a:lnSpc>
              <a:spcBef>
                <a:spcPct val="20000"/>
              </a:spcBef>
              <a:buClr>
                <a:srgbClr val="00FF00"/>
              </a:buClr>
              <a:buSzPct val="65000"/>
            </a:pPr>
            <a:endParaRPr lang="en-US"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pPr>
            <a:endParaRPr lang="en-US" sz="8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buFont typeface="Arial" charset="0"/>
              <a:buChar char="•"/>
            </a:pPr>
            <a:endParaRPr lang="en-US" sz="800" i="1" dirty="0">
              <a:solidFill>
                <a:srgbClr val="660066"/>
              </a:solidFill>
              <a:latin typeface="Tahoma" pitchFamily="34" charset="0"/>
              <a:cs typeface="Times New Roman" pitchFamily="18" charset="0"/>
            </a:endParaRPr>
          </a:p>
        </p:txBody>
      </p:sp>
      <p:sp>
        <p:nvSpPr>
          <p:cNvPr id="113684" name="Rectangle 26"/>
          <p:cNvSpPr>
            <a:spLocks noChangeArrowheads="1"/>
          </p:cNvSpPr>
          <p:nvPr/>
        </p:nvSpPr>
        <p:spPr bwMode="auto">
          <a:xfrm>
            <a:off x="2782888" y="3573463"/>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dirty="0">
              <a:solidFill>
                <a:srgbClr val="660066"/>
              </a:solidFill>
              <a:latin typeface="Tahoma" pitchFamily="34" charset="0"/>
              <a:cs typeface="Times New Roman" pitchFamily="18" charset="0"/>
            </a:endParaRPr>
          </a:p>
        </p:txBody>
      </p:sp>
      <p:sp>
        <p:nvSpPr>
          <p:cNvPr id="113685" name="Text Box 43">
            <a:hlinkClick r:id="rId3" action="ppaction://hlinksldjump" tooltip="'Click' to go to this Critical Question"/>
          </p:cNvPr>
          <p:cNvSpPr txBox="1">
            <a:spLocks noChangeArrowheads="1"/>
          </p:cNvSpPr>
          <p:nvPr/>
        </p:nvSpPr>
        <p:spPr bwMode="auto">
          <a:xfrm>
            <a:off x="1524000" y="3351214"/>
            <a:ext cx="1219200" cy="369887"/>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1. Statistical Analysis</a:t>
            </a:r>
          </a:p>
        </p:txBody>
      </p:sp>
      <p:sp>
        <p:nvSpPr>
          <p:cNvPr id="113686" name="Text Box 44"/>
          <p:cNvSpPr txBox="1">
            <a:spLocks noChangeArrowheads="1"/>
          </p:cNvSpPr>
          <p:nvPr/>
        </p:nvSpPr>
        <p:spPr bwMode="auto">
          <a:xfrm>
            <a:off x="1524000" y="3960813"/>
            <a:ext cx="1219200" cy="1200150"/>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2. Components of fitness</a:t>
            </a:r>
          </a:p>
          <a:p>
            <a:pPr>
              <a:spcBef>
                <a:spcPct val="50000"/>
              </a:spcBef>
            </a:pPr>
            <a:endParaRPr lang="en-AU" sz="900" b="1" dirty="0">
              <a:solidFill>
                <a:srgbClr val="660066"/>
              </a:solidFill>
              <a:latin typeface="Tahoma" pitchFamily="34" charset="0"/>
            </a:endParaRPr>
          </a:p>
          <a:p>
            <a:pPr>
              <a:spcBef>
                <a:spcPct val="50000"/>
              </a:spcBef>
            </a:pPr>
            <a:r>
              <a:rPr lang="en-AU" sz="900" b="1" dirty="0">
                <a:solidFill>
                  <a:srgbClr val="660066"/>
                </a:solidFill>
                <a:latin typeface="Tahoma" pitchFamily="34" charset="0"/>
              </a:rPr>
              <a:t>3. Principles of training programme design</a:t>
            </a:r>
          </a:p>
        </p:txBody>
      </p:sp>
    </p:spTree>
    <p:extLst>
      <p:ext uri="{BB962C8B-B14F-4D97-AF65-F5344CB8AC3E}">
        <p14:creationId xmlns:p14="http://schemas.microsoft.com/office/powerpoint/2010/main" val="362792624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Text Box 2"/>
          <p:cNvSpPr txBox="1">
            <a:spLocks noChangeArrowheads="1"/>
          </p:cNvSpPr>
          <p:nvPr/>
        </p:nvSpPr>
        <p:spPr bwMode="auto">
          <a:xfrm>
            <a:off x="152400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dirty="0">
              <a:solidFill>
                <a:schemeClr val="accent2"/>
              </a:solidFill>
              <a:latin typeface="Tahoma" pitchFamily="34" charset="0"/>
            </a:endParaRPr>
          </a:p>
          <a:p>
            <a:pPr>
              <a:lnSpc>
                <a:spcPct val="75000"/>
              </a:lnSpc>
              <a:spcBef>
                <a:spcPct val="50000"/>
              </a:spcBef>
            </a:pPr>
            <a:r>
              <a:rPr lang="en-AU" sz="1100" b="1" dirty="0">
                <a:solidFill>
                  <a:srgbClr val="00FF00"/>
                </a:solidFill>
                <a:latin typeface="Tahoma" pitchFamily="34" charset="0"/>
              </a:rPr>
              <a:t>IB</a:t>
            </a:r>
          </a:p>
          <a:p>
            <a:pPr>
              <a:lnSpc>
                <a:spcPct val="75000"/>
              </a:lnSpc>
              <a:spcBef>
                <a:spcPct val="50000"/>
              </a:spcBef>
            </a:pPr>
            <a:r>
              <a:rPr lang="en-AU" sz="1100" b="1" dirty="0">
                <a:solidFill>
                  <a:srgbClr val="00FF00"/>
                </a:solidFill>
                <a:latin typeface="Tahoma" pitchFamily="34" charset="0"/>
              </a:rPr>
              <a:t>Sports, exercise and health science</a:t>
            </a:r>
          </a:p>
          <a:p>
            <a:pPr>
              <a:lnSpc>
                <a:spcPct val="75000"/>
              </a:lnSpc>
              <a:spcBef>
                <a:spcPct val="50000"/>
              </a:spcBef>
            </a:pPr>
            <a:endParaRPr lang="en-AU" sz="600" b="1" dirty="0">
              <a:solidFill>
                <a:srgbClr val="00FF00"/>
              </a:solidFill>
              <a:latin typeface="Tahoma" pitchFamily="34" charset="0"/>
            </a:endParaRPr>
          </a:p>
          <a:p>
            <a:pPr>
              <a:lnSpc>
                <a:spcPct val="75000"/>
              </a:lnSpc>
              <a:spcBef>
                <a:spcPct val="50000"/>
              </a:spcBef>
            </a:pPr>
            <a:endParaRPr lang="en-AU" sz="800" b="1" dirty="0">
              <a:solidFill>
                <a:schemeClr val="accent2"/>
              </a:solidFill>
              <a:latin typeface="Tahoma" pitchFamily="34" charset="0"/>
            </a:endParaRPr>
          </a:p>
        </p:txBody>
      </p:sp>
      <p:sp>
        <p:nvSpPr>
          <p:cNvPr id="113667" name="Line 3"/>
          <p:cNvSpPr>
            <a:spLocks noChangeShapeType="1"/>
          </p:cNvSpPr>
          <p:nvPr/>
        </p:nvSpPr>
        <p:spPr bwMode="auto">
          <a:xfrm>
            <a:off x="2743200" y="0"/>
            <a:ext cx="0" cy="6858000"/>
          </a:xfrm>
          <a:prstGeom prst="line">
            <a:avLst/>
          </a:prstGeom>
          <a:noFill/>
          <a:ln w="3175">
            <a:solidFill>
              <a:srgbClr val="FF00FF"/>
            </a:solidFill>
            <a:round/>
            <a:headEnd/>
            <a:tailEnd/>
          </a:ln>
        </p:spPr>
        <p:txBody>
          <a:bodyPr/>
          <a:lstStyle/>
          <a:p>
            <a:endParaRPr lang="en-US" dirty="0"/>
          </a:p>
        </p:txBody>
      </p:sp>
      <p:sp>
        <p:nvSpPr>
          <p:cNvPr id="113668" name="Line 4"/>
          <p:cNvSpPr>
            <a:spLocks noChangeShapeType="1"/>
          </p:cNvSpPr>
          <p:nvPr/>
        </p:nvSpPr>
        <p:spPr bwMode="auto">
          <a:xfrm>
            <a:off x="1600200" y="1447800"/>
            <a:ext cx="990600" cy="0"/>
          </a:xfrm>
          <a:prstGeom prst="line">
            <a:avLst/>
          </a:prstGeom>
          <a:noFill/>
          <a:ln w="25400">
            <a:solidFill>
              <a:srgbClr val="FF00FF"/>
            </a:solidFill>
            <a:round/>
            <a:headEnd/>
            <a:tailEnd/>
          </a:ln>
        </p:spPr>
        <p:txBody>
          <a:bodyPr/>
          <a:lstStyle/>
          <a:p>
            <a:endParaRPr lang="en-US" dirty="0"/>
          </a:p>
        </p:txBody>
      </p:sp>
      <p:sp>
        <p:nvSpPr>
          <p:cNvPr id="113669" name="Line 5"/>
          <p:cNvSpPr>
            <a:spLocks noChangeShapeType="1"/>
          </p:cNvSpPr>
          <p:nvPr/>
        </p:nvSpPr>
        <p:spPr bwMode="auto">
          <a:xfrm>
            <a:off x="1600200" y="2362200"/>
            <a:ext cx="990600" cy="0"/>
          </a:xfrm>
          <a:prstGeom prst="line">
            <a:avLst/>
          </a:prstGeom>
          <a:noFill/>
          <a:ln w="25400">
            <a:solidFill>
              <a:srgbClr val="FF00FF"/>
            </a:solidFill>
            <a:round/>
            <a:headEnd/>
            <a:tailEnd/>
          </a:ln>
        </p:spPr>
        <p:txBody>
          <a:bodyPr/>
          <a:lstStyle/>
          <a:p>
            <a:endParaRPr lang="en-US" dirty="0"/>
          </a:p>
        </p:txBody>
      </p:sp>
      <p:sp>
        <p:nvSpPr>
          <p:cNvPr id="113670" name="Text Box 6"/>
          <p:cNvSpPr txBox="1">
            <a:spLocks noChangeArrowheads="1"/>
          </p:cNvSpPr>
          <p:nvPr/>
        </p:nvSpPr>
        <p:spPr bwMode="auto">
          <a:xfrm>
            <a:off x="1524000" y="2727326"/>
            <a:ext cx="1219200" cy="244475"/>
          </a:xfrm>
          <a:prstGeom prst="rect">
            <a:avLst/>
          </a:prstGeom>
          <a:noFill/>
          <a:ln w="3175">
            <a:noFill/>
            <a:miter lim="800000"/>
            <a:headEnd/>
            <a:tailEnd/>
          </a:ln>
        </p:spPr>
        <p:txBody>
          <a:bodyPr>
            <a:spAutoFit/>
          </a:bodyPr>
          <a:lstStyle/>
          <a:p>
            <a:pPr>
              <a:spcBef>
                <a:spcPct val="50000"/>
              </a:spcBef>
            </a:pPr>
            <a:r>
              <a:rPr lang="en-AU" sz="1000" b="1" dirty="0">
                <a:solidFill>
                  <a:srgbClr val="660066"/>
                </a:solidFill>
                <a:latin typeface="Tahoma" pitchFamily="34" charset="0"/>
              </a:rPr>
              <a:t>Sub-topics</a:t>
            </a:r>
          </a:p>
        </p:txBody>
      </p:sp>
      <p:sp>
        <p:nvSpPr>
          <p:cNvPr id="113671" name="Line 8"/>
          <p:cNvSpPr>
            <a:spLocks noChangeShapeType="1"/>
          </p:cNvSpPr>
          <p:nvPr/>
        </p:nvSpPr>
        <p:spPr bwMode="auto">
          <a:xfrm>
            <a:off x="1600200" y="2667000"/>
            <a:ext cx="990600" cy="0"/>
          </a:xfrm>
          <a:prstGeom prst="line">
            <a:avLst/>
          </a:prstGeom>
          <a:noFill/>
          <a:ln w="25400">
            <a:solidFill>
              <a:srgbClr val="FF00FF"/>
            </a:solidFill>
            <a:round/>
            <a:headEnd/>
            <a:tailEnd/>
          </a:ln>
        </p:spPr>
        <p:txBody>
          <a:bodyPr/>
          <a:lstStyle/>
          <a:p>
            <a:endParaRPr lang="en-US" dirty="0"/>
          </a:p>
        </p:txBody>
      </p:sp>
      <p:sp>
        <p:nvSpPr>
          <p:cNvPr id="113672" name="Line 9"/>
          <p:cNvSpPr>
            <a:spLocks noChangeShapeType="1"/>
          </p:cNvSpPr>
          <p:nvPr/>
        </p:nvSpPr>
        <p:spPr bwMode="auto">
          <a:xfrm>
            <a:off x="1600200" y="3200400"/>
            <a:ext cx="990600" cy="0"/>
          </a:xfrm>
          <a:prstGeom prst="line">
            <a:avLst/>
          </a:prstGeom>
          <a:noFill/>
          <a:ln w="25400">
            <a:solidFill>
              <a:srgbClr val="FF00FF"/>
            </a:solidFill>
            <a:round/>
            <a:headEnd/>
            <a:tailEnd/>
          </a:ln>
        </p:spPr>
        <p:txBody>
          <a:bodyPr/>
          <a:lstStyle/>
          <a:p>
            <a:endParaRPr lang="en-US" dirty="0"/>
          </a:p>
        </p:txBody>
      </p:sp>
      <p:sp>
        <p:nvSpPr>
          <p:cNvPr id="113673" name="Line 12"/>
          <p:cNvSpPr>
            <a:spLocks noChangeShapeType="1"/>
          </p:cNvSpPr>
          <p:nvPr/>
        </p:nvSpPr>
        <p:spPr bwMode="auto">
          <a:xfrm flipV="1">
            <a:off x="1524000" y="1295400"/>
            <a:ext cx="9144000" cy="0"/>
          </a:xfrm>
          <a:prstGeom prst="line">
            <a:avLst/>
          </a:prstGeom>
          <a:noFill/>
          <a:ln w="3175">
            <a:solidFill>
              <a:srgbClr val="FF00FF"/>
            </a:solidFill>
            <a:round/>
            <a:headEnd/>
            <a:tailEnd/>
          </a:ln>
        </p:spPr>
        <p:txBody>
          <a:bodyPr/>
          <a:lstStyle/>
          <a:p>
            <a:endParaRPr lang="en-US" dirty="0"/>
          </a:p>
        </p:txBody>
      </p:sp>
      <p:sp>
        <p:nvSpPr>
          <p:cNvPr id="113674" name="Line 13"/>
          <p:cNvSpPr>
            <a:spLocks noChangeShapeType="1"/>
          </p:cNvSpPr>
          <p:nvPr/>
        </p:nvSpPr>
        <p:spPr bwMode="auto">
          <a:xfrm>
            <a:off x="1600200" y="1143000"/>
            <a:ext cx="990600" cy="0"/>
          </a:xfrm>
          <a:prstGeom prst="line">
            <a:avLst/>
          </a:prstGeom>
          <a:noFill/>
          <a:ln w="25400">
            <a:solidFill>
              <a:srgbClr val="FF00FF"/>
            </a:solidFill>
            <a:round/>
            <a:headEnd/>
            <a:tailEnd/>
          </a:ln>
        </p:spPr>
        <p:txBody>
          <a:bodyPr/>
          <a:lstStyle/>
          <a:p>
            <a:endParaRPr lang="en-US" dirty="0"/>
          </a:p>
        </p:txBody>
      </p:sp>
      <p:sp>
        <p:nvSpPr>
          <p:cNvPr id="113675" name="Line 14"/>
          <p:cNvSpPr>
            <a:spLocks noChangeShapeType="1"/>
          </p:cNvSpPr>
          <p:nvPr/>
        </p:nvSpPr>
        <p:spPr bwMode="auto">
          <a:xfrm>
            <a:off x="1600200" y="152400"/>
            <a:ext cx="990600" cy="0"/>
          </a:xfrm>
          <a:prstGeom prst="line">
            <a:avLst/>
          </a:prstGeom>
          <a:noFill/>
          <a:ln w="25400">
            <a:solidFill>
              <a:srgbClr val="FF00FF"/>
            </a:solidFill>
            <a:round/>
            <a:headEnd/>
            <a:tailEnd/>
          </a:ln>
        </p:spPr>
        <p:txBody>
          <a:bodyPr/>
          <a:lstStyle/>
          <a:p>
            <a:endParaRPr lang="en-US" dirty="0"/>
          </a:p>
        </p:txBody>
      </p:sp>
      <p:sp>
        <p:nvSpPr>
          <p:cNvPr id="113676" name="Text Box 15"/>
          <p:cNvSpPr txBox="1">
            <a:spLocks noChangeArrowheads="1"/>
          </p:cNvSpPr>
          <p:nvPr/>
        </p:nvSpPr>
        <p:spPr bwMode="auto">
          <a:xfrm>
            <a:off x="2743200" y="395289"/>
            <a:ext cx="7772400" cy="954087"/>
          </a:xfrm>
          <a:prstGeom prst="rect">
            <a:avLst/>
          </a:prstGeom>
          <a:noFill/>
          <a:ln w="9525">
            <a:noFill/>
            <a:miter lim="800000"/>
            <a:headEnd/>
            <a:tailEnd/>
          </a:ln>
        </p:spPr>
        <p:txBody>
          <a:bodyPr>
            <a:spAutoFit/>
          </a:bodyPr>
          <a:lstStyle/>
          <a:p>
            <a:pPr algn="r">
              <a:spcBef>
                <a:spcPct val="50000"/>
              </a:spcBef>
            </a:pPr>
            <a:r>
              <a:rPr lang="en-AU" sz="2800" b="1" dirty="0">
                <a:solidFill>
                  <a:srgbClr val="660066"/>
                </a:solidFill>
                <a:latin typeface="Tahoma" pitchFamily="34" charset="0"/>
              </a:rPr>
              <a:t>Measurement &amp; evaluation of human performance</a:t>
            </a:r>
          </a:p>
        </p:txBody>
      </p:sp>
      <p:sp>
        <p:nvSpPr>
          <p:cNvPr id="113677" name="Text Box 16"/>
          <p:cNvSpPr txBox="1">
            <a:spLocks noChangeArrowheads="1"/>
          </p:cNvSpPr>
          <p:nvPr/>
        </p:nvSpPr>
        <p:spPr bwMode="auto">
          <a:xfrm>
            <a:off x="3048000" y="1341438"/>
            <a:ext cx="7467600" cy="1077218"/>
          </a:xfrm>
          <a:prstGeom prst="rect">
            <a:avLst/>
          </a:prstGeom>
          <a:noFill/>
          <a:ln w="9525">
            <a:noFill/>
            <a:miter lim="800000"/>
            <a:headEnd/>
            <a:tailEnd/>
          </a:ln>
        </p:spPr>
        <p:txBody>
          <a:bodyPr>
            <a:spAutoFit/>
          </a:bodyPr>
          <a:lstStyle/>
          <a:p>
            <a:pPr>
              <a:spcBef>
                <a:spcPct val="50000"/>
              </a:spcBef>
            </a:pPr>
            <a:r>
              <a:rPr lang="en-AU" sz="3200" dirty="0" smtClean="0">
                <a:solidFill>
                  <a:srgbClr val="660066"/>
                </a:solidFill>
                <a:latin typeface="Tahoma" pitchFamily="34" charset="0"/>
              </a:rPr>
              <a:t>6.4.2 </a:t>
            </a:r>
            <a:r>
              <a:rPr lang="en-AU" sz="3200" dirty="0">
                <a:solidFill>
                  <a:srgbClr val="660066"/>
                </a:solidFill>
                <a:latin typeface="Tahoma" pitchFamily="34" charset="0"/>
              </a:rPr>
              <a:t>Discuss the key principles of training programme design</a:t>
            </a:r>
            <a:endParaRPr lang="en-AU" sz="3200" dirty="0">
              <a:solidFill>
                <a:srgbClr val="660066"/>
              </a:solidFill>
              <a:latin typeface="Tahoma" pitchFamily="34" charset="0"/>
            </a:endParaRPr>
          </a:p>
        </p:txBody>
      </p:sp>
      <p:sp>
        <p:nvSpPr>
          <p:cNvPr id="113678" name="Line 17"/>
          <p:cNvSpPr>
            <a:spLocks noChangeShapeType="1"/>
          </p:cNvSpPr>
          <p:nvPr/>
        </p:nvSpPr>
        <p:spPr bwMode="auto">
          <a:xfrm>
            <a:off x="1524000" y="2514600"/>
            <a:ext cx="5181600" cy="0"/>
          </a:xfrm>
          <a:prstGeom prst="line">
            <a:avLst/>
          </a:prstGeom>
          <a:noFill/>
          <a:ln w="3175">
            <a:solidFill>
              <a:srgbClr val="FF00FF"/>
            </a:solidFill>
            <a:round/>
            <a:headEnd/>
            <a:tailEnd/>
          </a:ln>
        </p:spPr>
        <p:txBody>
          <a:bodyPr/>
          <a:lstStyle/>
          <a:p>
            <a:endParaRPr lang="en-US" dirty="0"/>
          </a:p>
        </p:txBody>
      </p:sp>
      <p:sp>
        <p:nvSpPr>
          <p:cNvPr id="113680" name="Text Box 19">
            <a:hlinkClick r:id="rId3" action="ppaction://hlinksldjump" tooltip="'Click' here"/>
          </p:cNvPr>
          <p:cNvSpPr txBox="1">
            <a:spLocks noChangeArrowheads="1"/>
          </p:cNvSpPr>
          <p:nvPr/>
        </p:nvSpPr>
        <p:spPr bwMode="auto">
          <a:xfrm>
            <a:off x="1524000" y="1295401"/>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Topic 6</a:t>
            </a:r>
          </a:p>
          <a:p>
            <a:pPr>
              <a:lnSpc>
                <a:spcPct val="72000"/>
              </a:lnSpc>
              <a:spcBef>
                <a:spcPct val="50000"/>
              </a:spcBef>
            </a:pPr>
            <a:r>
              <a:rPr lang="en-AU" sz="1100" b="1" dirty="0">
                <a:solidFill>
                  <a:srgbClr val="660066"/>
                </a:solidFill>
                <a:latin typeface="Tahoma" pitchFamily="34" charset="0"/>
              </a:rPr>
              <a:t>Measurement</a:t>
            </a:r>
          </a:p>
          <a:p>
            <a:pPr>
              <a:lnSpc>
                <a:spcPct val="72000"/>
              </a:lnSpc>
              <a:spcBef>
                <a:spcPct val="50000"/>
              </a:spcBef>
            </a:pP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113681" name="Line 20"/>
          <p:cNvSpPr>
            <a:spLocks noChangeShapeType="1"/>
          </p:cNvSpPr>
          <p:nvPr/>
        </p:nvSpPr>
        <p:spPr bwMode="auto">
          <a:xfrm>
            <a:off x="1600200" y="2362200"/>
            <a:ext cx="990600" cy="0"/>
          </a:xfrm>
          <a:prstGeom prst="line">
            <a:avLst/>
          </a:prstGeom>
          <a:noFill/>
          <a:ln w="25400">
            <a:solidFill>
              <a:srgbClr val="FF00FF"/>
            </a:solidFill>
            <a:round/>
            <a:headEnd/>
            <a:tailEnd/>
          </a:ln>
        </p:spPr>
        <p:txBody>
          <a:bodyPr/>
          <a:lstStyle/>
          <a:p>
            <a:endParaRPr lang="en-US" dirty="0"/>
          </a:p>
        </p:txBody>
      </p:sp>
      <p:sp>
        <p:nvSpPr>
          <p:cNvPr id="113682" name="Line 21"/>
          <p:cNvSpPr>
            <a:spLocks noChangeShapeType="1"/>
          </p:cNvSpPr>
          <p:nvPr/>
        </p:nvSpPr>
        <p:spPr bwMode="auto">
          <a:xfrm>
            <a:off x="1600200" y="1447800"/>
            <a:ext cx="990600" cy="0"/>
          </a:xfrm>
          <a:prstGeom prst="line">
            <a:avLst/>
          </a:prstGeom>
          <a:noFill/>
          <a:ln w="25400">
            <a:solidFill>
              <a:srgbClr val="FF00FF"/>
            </a:solidFill>
            <a:round/>
            <a:headEnd/>
            <a:tailEnd/>
          </a:ln>
        </p:spPr>
        <p:txBody>
          <a:bodyPr/>
          <a:lstStyle/>
          <a:p>
            <a:endParaRPr lang="en-US" dirty="0"/>
          </a:p>
        </p:txBody>
      </p:sp>
      <p:sp>
        <p:nvSpPr>
          <p:cNvPr id="113683" name="Rectangle 24">
            <a:hlinkClick r:id="rId4" action="ppaction://hlinksldjump" tooltip="Click here to go to this dot point"/>
          </p:cNvPr>
          <p:cNvSpPr>
            <a:spLocks noChangeArrowheads="1"/>
          </p:cNvSpPr>
          <p:nvPr/>
        </p:nvSpPr>
        <p:spPr bwMode="auto">
          <a:xfrm>
            <a:off x="2809875" y="2571750"/>
            <a:ext cx="7239000" cy="46038"/>
          </a:xfrm>
          <a:prstGeom prst="rect">
            <a:avLst/>
          </a:prstGeom>
          <a:noFill/>
          <a:ln w="9525">
            <a:noFill/>
            <a:miter lim="800000"/>
            <a:headEnd/>
            <a:tailEnd/>
          </a:ln>
        </p:spPr>
        <p:txBody>
          <a:bodyPr/>
          <a:lstStyle/>
          <a:p>
            <a:pPr marL="742950" lvl="1" indent="-285750" algn="r">
              <a:lnSpc>
                <a:spcPct val="95000"/>
              </a:lnSpc>
              <a:spcBef>
                <a:spcPct val="20000"/>
              </a:spcBef>
              <a:buClr>
                <a:srgbClr val="00FF00"/>
              </a:buClr>
              <a:buSzPct val="65000"/>
            </a:pPr>
            <a:endParaRPr lang="en-US" sz="800" dirty="0">
              <a:solidFill>
                <a:srgbClr val="660066"/>
              </a:solidFill>
              <a:latin typeface="Tahoma" pitchFamily="34" charset="0"/>
              <a:cs typeface="Times New Roman" pitchFamily="18" charset="0"/>
            </a:endParaRPr>
          </a:p>
          <a:p>
            <a:pPr marL="800100" lvl="1" indent="-342900">
              <a:lnSpc>
                <a:spcPct val="95000"/>
              </a:lnSpc>
              <a:spcBef>
                <a:spcPct val="20000"/>
              </a:spcBef>
              <a:buClr>
                <a:srgbClr val="00FF00"/>
              </a:buClr>
              <a:buSzPct val="65000"/>
              <a:buFont typeface="Arial" pitchFamily="34" charset="0"/>
              <a:buChar char="•"/>
            </a:pPr>
            <a:r>
              <a:rPr lang="en-US" dirty="0">
                <a:solidFill>
                  <a:srgbClr val="660066"/>
                </a:solidFill>
                <a:latin typeface="Tahoma" pitchFamily="34" charset="0"/>
                <a:cs typeface="Times New Roman" pitchFamily="18" charset="0"/>
              </a:rPr>
              <a:t>Progressive overload</a:t>
            </a:r>
          </a:p>
          <a:p>
            <a:pPr marL="742950" lvl="1" indent="-285750">
              <a:lnSpc>
                <a:spcPct val="95000"/>
              </a:lnSpc>
              <a:spcBef>
                <a:spcPct val="20000"/>
              </a:spcBef>
              <a:buClr>
                <a:srgbClr val="00FF00"/>
              </a:buClr>
              <a:buSzPct val="65000"/>
              <a:buFont typeface="Arial" pitchFamily="34" charset="0"/>
              <a:buChar char="•"/>
            </a:pPr>
            <a:endParaRPr lang="en-US" dirty="0">
              <a:solidFill>
                <a:srgbClr val="660066"/>
              </a:solidFill>
              <a:latin typeface="Tahoma" pitchFamily="34" charset="0"/>
              <a:cs typeface="Times New Roman" pitchFamily="18" charset="0"/>
            </a:endParaRPr>
          </a:p>
          <a:p>
            <a:pPr marL="742950" lvl="1" indent="-285750">
              <a:lnSpc>
                <a:spcPct val="95000"/>
              </a:lnSpc>
              <a:spcBef>
                <a:spcPct val="20000"/>
              </a:spcBef>
              <a:buClr>
                <a:srgbClr val="00FF00"/>
              </a:buClr>
              <a:buSzPct val="65000"/>
            </a:pPr>
            <a:r>
              <a:rPr lang="en-US" dirty="0">
                <a:solidFill>
                  <a:srgbClr val="660066"/>
                </a:solidFill>
                <a:latin typeface="Tahoma" pitchFamily="34" charset="0"/>
                <a:cs typeface="Times New Roman" pitchFamily="18" charset="0"/>
              </a:rPr>
              <a:t>	The human body responds to stress caused by physical work. This adaptation is sometimes known as a training effect. As the adaptation takes place the body becomes comfortable with the new workload. Subsequently progressive overload is required to cause further change. Otherwise a plateau in performance levels will result.</a:t>
            </a:r>
          </a:p>
          <a:p>
            <a:pPr marL="742950" lvl="1" indent="-285750" algn="r">
              <a:lnSpc>
                <a:spcPct val="95000"/>
              </a:lnSpc>
              <a:spcBef>
                <a:spcPct val="20000"/>
              </a:spcBef>
              <a:buClr>
                <a:srgbClr val="00FF00"/>
              </a:buClr>
              <a:buSzPct val="65000"/>
            </a:pPr>
            <a:r>
              <a:rPr lang="en-US" sz="800" dirty="0">
                <a:solidFill>
                  <a:srgbClr val="660066"/>
                </a:solidFill>
                <a:latin typeface="Tahoma" pitchFamily="34" charset="0"/>
                <a:cs typeface="Times New Roman" pitchFamily="18" charset="0"/>
              </a:rPr>
              <a:t>Smyth et.al 2000</a:t>
            </a:r>
          </a:p>
          <a:p>
            <a:pPr marL="742950" lvl="1" indent="-285750">
              <a:lnSpc>
                <a:spcPct val="95000"/>
              </a:lnSpc>
              <a:spcBef>
                <a:spcPct val="20000"/>
              </a:spcBef>
              <a:buClr>
                <a:srgbClr val="00FF00"/>
              </a:buClr>
              <a:buSzPct val="65000"/>
              <a:buFont typeface="Arial" pitchFamily="34" charset="0"/>
              <a:buChar char="•"/>
            </a:pPr>
            <a:endParaRPr lang="en-US" sz="800" dirty="0">
              <a:solidFill>
                <a:srgbClr val="660066"/>
              </a:solidFill>
              <a:latin typeface="Tahoma" pitchFamily="34" charset="0"/>
              <a:cs typeface="Times New Roman" pitchFamily="18" charset="0"/>
            </a:endParaRPr>
          </a:p>
          <a:p>
            <a:pPr marL="742950" lvl="1" indent="-285750">
              <a:lnSpc>
                <a:spcPct val="95000"/>
              </a:lnSpc>
              <a:spcBef>
                <a:spcPct val="20000"/>
              </a:spcBef>
              <a:buClr>
                <a:srgbClr val="00FF00"/>
              </a:buClr>
              <a:buSzPct val="65000"/>
              <a:buFont typeface="Arial" pitchFamily="34" charset="0"/>
              <a:buChar char="•"/>
            </a:pPr>
            <a:endParaRPr lang="en-US" sz="8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buFont typeface="Arial" charset="0"/>
              <a:buChar char="•"/>
            </a:pPr>
            <a:endParaRPr lang="en-US" sz="800" i="1" dirty="0">
              <a:solidFill>
                <a:srgbClr val="660066"/>
              </a:solidFill>
              <a:latin typeface="Tahoma" pitchFamily="34" charset="0"/>
              <a:cs typeface="Times New Roman" pitchFamily="18" charset="0"/>
            </a:endParaRPr>
          </a:p>
        </p:txBody>
      </p:sp>
      <p:sp>
        <p:nvSpPr>
          <p:cNvPr id="113684" name="Rectangle 26"/>
          <p:cNvSpPr>
            <a:spLocks noChangeArrowheads="1"/>
          </p:cNvSpPr>
          <p:nvPr/>
        </p:nvSpPr>
        <p:spPr bwMode="auto">
          <a:xfrm>
            <a:off x="2782888" y="3573463"/>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dirty="0">
              <a:solidFill>
                <a:srgbClr val="660066"/>
              </a:solidFill>
              <a:latin typeface="Tahoma" pitchFamily="34" charset="0"/>
              <a:cs typeface="Times New Roman" pitchFamily="18" charset="0"/>
            </a:endParaRPr>
          </a:p>
        </p:txBody>
      </p:sp>
      <p:sp>
        <p:nvSpPr>
          <p:cNvPr id="113685" name="Text Box 43">
            <a:hlinkClick r:id="rId3" action="ppaction://hlinksldjump" tooltip="'Click' to go to this Critical Question"/>
          </p:cNvPr>
          <p:cNvSpPr txBox="1">
            <a:spLocks noChangeArrowheads="1"/>
          </p:cNvSpPr>
          <p:nvPr/>
        </p:nvSpPr>
        <p:spPr bwMode="auto">
          <a:xfrm>
            <a:off x="1524000" y="3351214"/>
            <a:ext cx="1219200" cy="369887"/>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1. Statistical Analysis</a:t>
            </a:r>
          </a:p>
        </p:txBody>
      </p:sp>
      <p:sp>
        <p:nvSpPr>
          <p:cNvPr id="113686" name="Text Box 44"/>
          <p:cNvSpPr txBox="1">
            <a:spLocks noChangeArrowheads="1"/>
          </p:cNvSpPr>
          <p:nvPr/>
        </p:nvSpPr>
        <p:spPr bwMode="auto">
          <a:xfrm>
            <a:off x="1524000" y="3960813"/>
            <a:ext cx="1219200" cy="1200150"/>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2. Components of fitness</a:t>
            </a:r>
          </a:p>
          <a:p>
            <a:pPr>
              <a:spcBef>
                <a:spcPct val="50000"/>
              </a:spcBef>
            </a:pPr>
            <a:endParaRPr lang="en-AU" sz="900" b="1" dirty="0">
              <a:solidFill>
                <a:srgbClr val="660066"/>
              </a:solidFill>
              <a:latin typeface="Tahoma" pitchFamily="34" charset="0"/>
            </a:endParaRPr>
          </a:p>
          <a:p>
            <a:pPr>
              <a:spcBef>
                <a:spcPct val="50000"/>
              </a:spcBef>
            </a:pPr>
            <a:r>
              <a:rPr lang="en-AU" sz="900" b="1" dirty="0">
                <a:solidFill>
                  <a:srgbClr val="660066"/>
                </a:solidFill>
                <a:latin typeface="Tahoma" pitchFamily="34" charset="0"/>
              </a:rPr>
              <a:t>3. Principles of training programme design</a:t>
            </a:r>
          </a:p>
        </p:txBody>
      </p:sp>
    </p:spTree>
    <p:extLst>
      <p:ext uri="{BB962C8B-B14F-4D97-AF65-F5344CB8AC3E}">
        <p14:creationId xmlns:p14="http://schemas.microsoft.com/office/powerpoint/2010/main" val="113038503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Text Box 2"/>
          <p:cNvSpPr txBox="1">
            <a:spLocks noChangeArrowheads="1"/>
          </p:cNvSpPr>
          <p:nvPr/>
        </p:nvSpPr>
        <p:spPr bwMode="auto">
          <a:xfrm>
            <a:off x="152400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dirty="0">
              <a:solidFill>
                <a:schemeClr val="accent2"/>
              </a:solidFill>
              <a:latin typeface="Tahoma" pitchFamily="34" charset="0"/>
            </a:endParaRPr>
          </a:p>
          <a:p>
            <a:pPr>
              <a:lnSpc>
                <a:spcPct val="75000"/>
              </a:lnSpc>
              <a:spcBef>
                <a:spcPct val="50000"/>
              </a:spcBef>
            </a:pPr>
            <a:r>
              <a:rPr lang="en-AU" sz="1100" b="1" dirty="0">
                <a:solidFill>
                  <a:srgbClr val="00FF00"/>
                </a:solidFill>
                <a:latin typeface="Tahoma" pitchFamily="34" charset="0"/>
              </a:rPr>
              <a:t>IB</a:t>
            </a:r>
          </a:p>
          <a:p>
            <a:pPr>
              <a:lnSpc>
                <a:spcPct val="75000"/>
              </a:lnSpc>
              <a:spcBef>
                <a:spcPct val="50000"/>
              </a:spcBef>
            </a:pPr>
            <a:r>
              <a:rPr lang="en-AU" sz="1100" b="1" dirty="0">
                <a:solidFill>
                  <a:srgbClr val="00FF00"/>
                </a:solidFill>
                <a:latin typeface="Tahoma" pitchFamily="34" charset="0"/>
              </a:rPr>
              <a:t>Sports, exercise and health science</a:t>
            </a:r>
          </a:p>
          <a:p>
            <a:pPr>
              <a:lnSpc>
                <a:spcPct val="75000"/>
              </a:lnSpc>
              <a:spcBef>
                <a:spcPct val="50000"/>
              </a:spcBef>
            </a:pPr>
            <a:endParaRPr lang="en-AU" sz="600" b="1" dirty="0">
              <a:solidFill>
                <a:srgbClr val="00FF00"/>
              </a:solidFill>
              <a:latin typeface="Tahoma" pitchFamily="34" charset="0"/>
            </a:endParaRPr>
          </a:p>
          <a:p>
            <a:pPr>
              <a:lnSpc>
                <a:spcPct val="75000"/>
              </a:lnSpc>
              <a:spcBef>
                <a:spcPct val="50000"/>
              </a:spcBef>
            </a:pPr>
            <a:endParaRPr lang="en-AU" sz="800" b="1" dirty="0">
              <a:solidFill>
                <a:schemeClr val="accent2"/>
              </a:solidFill>
              <a:latin typeface="Tahoma" pitchFamily="34" charset="0"/>
            </a:endParaRPr>
          </a:p>
        </p:txBody>
      </p:sp>
      <p:sp>
        <p:nvSpPr>
          <p:cNvPr id="113667" name="Line 3"/>
          <p:cNvSpPr>
            <a:spLocks noChangeShapeType="1"/>
          </p:cNvSpPr>
          <p:nvPr/>
        </p:nvSpPr>
        <p:spPr bwMode="auto">
          <a:xfrm>
            <a:off x="2743200" y="0"/>
            <a:ext cx="0" cy="6858000"/>
          </a:xfrm>
          <a:prstGeom prst="line">
            <a:avLst/>
          </a:prstGeom>
          <a:noFill/>
          <a:ln w="3175">
            <a:solidFill>
              <a:srgbClr val="FF00FF"/>
            </a:solidFill>
            <a:round/>
            <a:headEnd/>
            <a:tailEnd/>
          </a:ln>
        </p:spPr>
        <p:txBody>
          <a:bodyPr/>
          <a:lstStyle/>
          <a:p>
            <a:endParaRPr lang="en-US" dirty="0"/>
          </a:p>
        </p:txBody>
      </p:sp>
      <p:sp>
        <p:nvSpPr>
          <p:cNvPr id="113668" name="Line 4"/>
          <p:cNvSpPr>
            <a:spLocks noChangeShapeType="1"/>
          </p:cNvSpPr>
          <p:nvPr/>
        </p:nvSpPr>
        <p:spPr bwMode="auto">
          <a:xfrm>
            <a:off x="1600200" y="1447800"/>
            <a:ext cx="990600" cy="0"/>
          </a:xfrm>
          <a:prstGeom prst="line">
            <a:avLst/>
          </a:prstGeom>
          <a:noFill/>
          <a:ln w="25400">
            <a:solidFill>
              <a:srgbClr val="FF00FF"/>
            </a:solidFill>
            <a:round/>
            <a:headEnd/>
            <a:tailEnd/>
          </a:ln>
        </p:spPr>
        <p:txBody>
          <a:bodyPr/>
          <a:lstStyle/>
          <a:p>
            <a:endParaRPr lang="en-US" dirty="0"/>
          </a:p>
        </p:txBody>
      </p:sp>
      <p:sp>
        <p:nvSpPr>
          <p:cNvPr id="113669" name="Line 5"/>
          <p:cNvSpPr>
            <a:spLocks noChangeShapeType="1"/>
          </p:cNvSpPr>
          <p:nvPr/>
        </p:nvSpPr>
        <p:spPr bwMode="auto">
          <a:xfrm>
            <a:off x="1600200" y="2362200"/>
            <a:ext cx="990600" cy="0"/>
          </a:xfrm>
          <a:prstGeom prst="line">
            <a:avLst/>
          </a:prstGeom>
          <a:noFill/>
          <a:ln w="25400">
            <a:solidFill>
              <a:srgbClr val="FF00FF"/>
            </a:solidFill>
            <a:round/>
            <a:headEnd/>
            <a:tailEnd/>
          </a:ln>
        </p:spPr>
        <p:txBody>
          <a:bodyPr/>
          <a:lstStyle/>
          <a:p>
            <a:endParaRPr lang="en-US" dirty="0"/>
          </a:p>
        </p:txBody>
      </p:sp>
      <p:sp>
        <p:nvSpPr>
          <p:cNvPr id="113670" name="Text Box 6"/>
          <p:cNvSpPr txBox="1">
            <a:spLocks noChangeArrowheads="1"/>
          </p:cNvSpPr>
          <p:nvPr/>
        </p:nvSpPr>
        <p:spPr bwMode="auto">
          <a:xfrm>
            <a:off x="1524000" y="2727326"/>
            <a:ext cx="1219200" cy="244475"/>
          </a:xfrm>
          <a:prstGeom prst="rect">
            <a:avLst/>
          </a:prstGeom>
          <a:noFill/>
          <a:ln w="3175">
            <a:noFill/>
            <a:miter lim="800000"/>
            <a:headEnd/>
            <a:tailEnd/>
          </a:ln>
        </p:spPr>
        <p:txBody>
          <a:bodyPr>
            <a:spAutoFit/>
          </a:bodyPr>
          <a:lstStyle/>
          <a:p>
            <a:pPr>
              <a:spcBef>
                <a:spcPct val="50000"/>
              </a:spcBef>
            </a:pPr>
            <a:r>
              <a:rPr lang="en-AU" sz="1000" b="1" dirty="0">
                <a:solidFill>
                  <a:srgbClr val="660066"/>
                </a:solidFill>
                <a:latin typeface="Tahoma" pitchFamily="34" charset="0"/>
              </a:rPr>
              <a:t>Sub-topics</a:t>
            </a:r>
          </a:p>
        </p:txBody>
      </p:sp>
      <p:sp>
        <p:nvSpPr>
          <p:cNvPr id="113671" name="Line 8"/>
          <p:cNvSpPr>
            <a:spLocks noChangeShapeType="1"/>
          </p:cNvSpPr>
          <p:nvPr/>
        </p:nvSpPr>
        <p:spPr bwMode="auto">
          <a:xfrm>
            <a:off x="1600200" y="2667000"/>
            <a:ext cx="990600" cy="0"/>
          </a:xfrm>
          <a:prstGeom prst="line">
            <a:avLst/>
          </a:prstGeom>
          <a:noFill/>
          <a:ln w="25400">
            <a:solidFill>
              <a:srgbClr val="FF00FF"/>
            </a:solidFill>
            <a:round/>
            <a:headEnd/>
            <a:tailEnd/>
          </a:ln>
        </p:spPr>
        <p:txBody>
          <a:bodyPr/>
          <a:lstStyle/>
          <a:p>
            <a:endParaRPr lang="en-US" dirty="0"/>
          </a:p>
        </p:txBody>
      </p:sp>
      <p:sp>
        <p:nvSpPr>
          <p:cNvPr id="113672" name="Line 9"/>
          <p:cNvSpPr>
            <a:spLocks noChangeShapeType="1"/>
          </p:cNvSpPr>
          <p:nvPr/>
        </p:nvSpPr>
        <p:spPr bwMode="auto">
          <a:xfrm>
            <a:off x="1600200" y="3200400"/>
            <a:ext cx="990600" cy="0"/>
          </a:xfrm>
          <a:prstGeom prst="line">
            <a:avLst/>
          </a:prstGeom>
          <a:noFill/>
          <a:ln w="25400">
            <a:solidFill>
              <a:srgbClr val="FF00FF"/>
            </a:solidFill>
            <a:round/>
            <a:headEnd/>
            <a:tailEnd/>
          </a:ln>
        </p:spPr>
        <p:txBody>
          <a:bodyPr/>
          <a:lstStyle/>
          <a:p>
            <a:endParaRPr lang="en-US" dirty="0"/>
          </a:p>
        </p:txBody>
      </p:sp>
      <p:sp>
        <p:nvSpPr>
          <p:cNvPr id="113673" name="Line 12"/>
          <p:cNvSpPr>
            <a:spLocks noChangeShapeType="1"/>
          </p:cNvSpPr>
          <p:nvPr/>
        </p:nvSpPr>
        <p:spPr bwMode="auto">
          <a:xfrm flipV="1">
            <a:off x="1524000" y="1295400"/>
            <a:ext cx="9144000" cy="0"/>
          </a:xfrm>
          <a:prstGeom prst="line">
            <a:avLst/>
          </a:prstGeom>
          <a:noFill/>
          <a:ln w="3175">
            <a:solidFill>
              <a:srgbClr val="FF00FF"/>
            </a:solidFill>
            <a:round/>
            <a:headEnd/>
            <a:tailEnd/>
          </a:ln>
        </p:spPr>
        <p:txBody>
          <a:bodyPr/>
          <a:lstStyle/>
          <a:p>
            <a:endParaRPr lang="en-US" dirty="0"/>
          </a:p>
        </p:txBody>
      </p:sp>
      <p:sp>
        <p:nvSpPr>
          <p:cNvPr id="113674" name="Line 13"/>
          <p:cNvSpPr>
            <a:spLocks noChangeShapeType="1"/>
          </p:cNvSpPr>
          <p:nvPr/>
        </p:nvSpPr>
        <p:spPr bwMode="auto">
          <a:xfrm>
            <a:off x="1600200" y="1143000"/>
            <a:ext cx="990600" cy="0"/>
          </a:xfrm>
          <a:prstGeom prst="line">
            <a:avLst/>
          </a:prstGeom>
          <a:noFill/>
          <a:ln w="25400">
            <a:solidFill>
              <a:srgbClr val="FF00FF"/>
            </a:solidFill>
            <a:round/>
            <a:headEnd/>
            <a:tailEnd/>
          </a:ln>
        </p:spPr>
        <p:txBody>
          <a:bodyPr/>
          <a:lstStyle/>
          <a:p>
            <a:endParaRPr lang="en-US" dirty="0"/>
          </a:p>
        </p:txBody>
      </p:sp>
      <p:sp>
        <p:nvSpPr>
          <p:cNvPr id="113675" name="Line 14"/>
          <p:cNvSpPr>
            <a:spLocks noChangeShapeType="1"/>
          </p:cNvSpPr>
          <p:nvPr/>
        </p:nvSpPr>
        <p:spPr bwMode="auto">
          <a:xfrm>
            <a:off x="1600200" y="152400"/>
            <a:ext cx="990600" cy="0"/>
          </a:xfrm>
          <a:prstGeom prst="line">
            <a:avLst/>
          </a:prstGeom>
          <a:noFill/>
          <a:ln w="25400">
            <a:solidFill>
              <a:srgbClr val="FF00FF"/>
            </a:solidFill>
            <a:round/>
            <a:headEnd/>
            <a:tailEnd/>
          </a:ln>
        </p:spPr>
        <p:txBody>
          <a:bodyPr/>
          <a:lstStyle/>
          <a:p>
            <a:endParaRPr lang="en-US" dirty="0"/>
          </a:p>
        </p:txBody>
      </p:sp>
      <p:sp>
        <p:nvSpPr>
          <p:cNvPr id="113676" name="Text Box 15"/>
          <p:cNvSpPr txBox="1">
            <a:spLocks noChangeArrowheads="1"/>
          </p:cNvSpPr>
          <p:nvPr/>
        </p:nvSpPr>
        <p:spPr bwMode="auto">
          <a:xfrm>
            <a:off x="2743200" y="395289"/>
            <a:ext cx="7772400" cy="954087"/>
          </a:xfrm>
          <a:prstGeom prst="rect">
            <a:avLst/>
          </a:prstGeom>
          <a:noFill/>
          <a:ln w="9525">
            <a:noFill/>
            <a:miter lim="800000"/>
            <a:headEnd/>
            <a:tailEnd/>
          </a:ln>
        </p:spPr>
        <p:txBody>
          <a:bodyPr>
            <a:spAutoFit/>
          </a:bodyPr>
          <a:lstStyle/>
          <a:p>
            <a:pPr algn="r">
              <a:spcBef>
                <a:spcPct val="50000"/>
              </a:spcBef>
            </a:pPr>
            <a:r>
              <a:rPr lang="en-AU" sz="2800" b="1" dirty="0">
                <a:solidFill>
                  <a:srgbClr val="660066"/>
                </a:solidFill>
                <a:latin typeface="Tahoma" pitchFamily="34" charset="0"/>
              </a:rPr>
              <a:t>Measurement &amp; evaluation of human performance</a:t>
            </a:r>
          </a:p>
        </p:txBody>
      </p:sp>
      <p:sp>
        <p:nvSpPr>
          <p:cNvPr id="113677" name="Text Box 16"/>
          <p:cNvSpPr txBox="1">
            <a:spLocks noChangeArrowheads="1"/>
          </p:cNvSpPr>
          <p:nvPr/>
        </p:nvSpPr>
        <p:spPr bwMode="auto">
          <a:xfrm>
            <a:off x="3048000" y="1341438"/>
            <a:ext cx="7467600" cy="1077218"/>
          </a:xfrm>
          <a:prstGeom prst="rect">
            <a:avLst/>
          </a:prstGeom>
          <a:noFill/>
          <a:ln w="9525">
            <a:noFill/>
            <a:miter lim="800000"/>
            <a:headEnd/>
            <a:tailEnd/>
          </a:ln>
        </p:spPr>
        <p:txBody>
          <a:bodyPr>
            <a:spAutoFit/>
          </a:bodyPr>
          <a:lstStyle/>
          <a:p>
            <a:pPr>
              <a:spcBef>
                <a:spcPct val="50000"/>
              </a:spcBef>
            </a:pPr>
            <a:r>
              <a:rPr lang="en-AU" sz="3200" dirty="0" smtClean="0">
                <a:solidFill>
                  <a:srgbClr val="660066"/>
                </a:solidFill>
                <a:latin typeface="Tahoma" pitchFamily="34" charset="0"/>
              </a:rPr>
              <a:t>6.4.2 </a:t>
            </a:r>
            <a:r>
              <a:rPr lang="en-AU" sz="3200" dirty="0">
                <a:solidFill>
                  <a:srgbClr val="660066"/>
                </a:solidFill>
                <a:latin typeface="Tahoma" pitchFamily="34" charset="0"/>
              </a:rPr>
              <a:t>Discuss the key principles of training programme design</a:t>
            </a:r>
            <a:endParaRPr lang="en-AU" sz="3200" dirty="0">
              <a:solidFill>
                <a:srgbClr val="660066"/>
              </a:solidFill>
              <a:latin typeface="Tahoma" pitchFamily="34" charset="0"/>
            </a:endParaRPr>
          </a:p>
        </p:txBody>
      </p:sp>
      <p:sp>
        <p:nvSpPr>
          <p:cNvPr id="113678" name="Line 17"/>
          <p:cNvSpPr>
            <a:spLocks noChangeShapeType="1"/>
          </p:cNvSpPr>
          <p:nvPr/>
        </p:nvSpPr>
        <p:spPr bwMode="auto">
          <a:xfrm>
            <a:off x="1524000" y="2514600"/>
            <a:ext cx="5181600" cy="0"/>
          </a:xfrm>
          <a:prstGeom prst="line">
            <a:avLst/>
          </a:prstGeom>
          <a:noFill/>
          <a:ln w="3175">
            <a:solidFill>
              <a:srgbClr val="FF00FF"/>
            </a:solidFill>
            <a:round/>
            <a:headEnd/>
            <a:tailEnd/>
          </a:ln>
        </p:spPr>
        <p:txBody>
          <a:bodyPr/>
          <a:lstStyle/>
          <a:p>
            <a:endParaRPr lang="en-US" dirty="0"/>
          </a:p>
        </p:txBody>
      </p:sp>
      <p:sp>
        <p:nvSpPr>
          <p:cNvPr id="113679" name="Rectangle 18"/>
          <p:cNvSpPr>
            <a:spLocks noChangeArrowheads="1"/>
          </p:cNvSpPr>
          <p:nvPr/>
        </p:nvSpPr>
        <p:spPr bwMode="auto">
          <a:xfrm>
            <a:off x="4943475" y="1870075"/>
            <a:ext cx="9144000" cy="369332"/>
          </a:xfrm>
          <a:prstGeom prst="rect">
            <a:avLst/>
          </a:prstGeom>
          <a:noFill/>
          <a:ln w="9525">
            <a:noFill/>
            <a:miter lim="800000"/>
            <a:headEnd/>
            <a:tailEnd/>
          </a:ln>
        </p:spPr>
        <p:txBody>
          <a:bodyPr>
            <a:spAutoFit/>
          </a:bodyPr>
          <a:lstStyle/>
          <a:p>
            <a:endParaRPr lang="en-US" dirty="0"/>
          </a:p>
        </p:txBody>
      </p:sp>
      <p:sp>
        <p:nvSpPr>
          <p:cNvPr id="113680" name="Text Box 19">
            <a:hlinkClick r:id="rId3" action="ppaction://hlinksldjump" tooltip="'Click' here"/>
          </p:cNvPr>
          <p:cNvSpPr txBox="1">
            <a:spLocks noChangeArrowheads="1"/>
          </p:cNvSpPr>
          <p:nvPr/>
        </p:nvSpPr>
        <p:spPr bwMode="auto">
          <a:xfrm>
            <a:off x="1524000" y="1295401"/>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Topic 6</a:t>
            </a:r>
          </a:p>
          <a:p>
            <a:pPr>
              <a:lnSpc>
                <a:spcPct val="72000"/>
              </a:lnSpc>
              <a:spcBef>
                <a:spcPct val="50000"/>
              </a:spcBef>
            </a:pPr>
            <a:r>
              <a:rPr lang="en-AU" sz="1100" b="1" dirty="0">
                <a:solidFill>
                  <a:srgbClr val="660066"/>
                </a:solidFill>
                <a:latin typeface="Tahoma" pitchFamily="34" charset="0"/>
              </a:rPr>
              <a:t>Measurement</a:t>
            </a:r>
          </a:p>
          <a:p>
            <a:pPr>
              <a:lnSpc>
                <a:spcPct val="72000"/>
              </a:lnSpc>
              <a:spcBef>
                <a:spcPct val="50000"/>
              </a:spcBef>
            </a:pP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113681" name="Line 20"/>
          <p:cNvSpPr>
            <a:spLocks noChangeShapeType="1"/>
          </p:cNvSpPr>
          <p:nvPr/>
        </p:nvSpPr>
        <p:spPr bwMode="auto">
          <a:xfrm>
            <a:off x="1600200" y="2362200"/>
            <a:ext cx="990600" cy="0"/>
          </a:xfrm>
          <a:prstGeom prst="line">
            <a:avLst/>
          </a:prstGeom>
          <a:noFill/>
          <a:ln w="25400">
            <a:solidFill>
              <a:srgbClr val="FF00FF"/>
            </a:solidFill>
            <a:round/>
            <a:headEnd/>
            <a:tailEnd/>
          </a:ln>
        </p:spPr>
        <p:txBody>
          <a:bodyPr/>
          <a:lstStyle/>
          <a:p>
            <a:endParaRPr lang="en-US" dirty="0"/>
          </a:p>
        </p:txBody>
      </p:sp>
      <p:sp>
        <p:nvSpPr>
          <p:cNvPr id="113682" name="Line 21"/>
          <p:cNvSpPr>
            <a:spLocks noChangeShapeType="1"/>
          </p:cNvSpPr>
          <p:nvPr/>
        </p:nvSpPr>
        <p:spPr bwMode="auto">
          <a:xfrm>
            <a:off x="1600200" y="1447800"/>
            <a:ext cx="990600" cy="0"/>
          </a:xfrm>
          <a:prstGeom prst="line">
            <a:avLst/>
          </a:prstGeom>
          <a:noFill/>
          <a:ln w="25400">
            <a:solidFill>
              <a:srgbClr val="FF00FF"/>
            </a:solidFill>
            <a:round/>
            <a:headEnd/>
            <a:tailEnd/>
          </a:ln>
        </p:spPr>
        <p:txBody>
          <a:bodyPr/>
          <a:lstStyle/>
          <a:p>
            <a:endParaRPr lang="en-US" dirty="0"/>
          </a:p>
        </p:txBody>
      </p:sp>
      <p:sp>
        <p:nvSpPr>
          <p:cNvPr id="113683" name="Rectangle 24">
            <a:hlinkClick r:id="rId4" action="ppaction://hlinksldjump" tooltip="Click here to go to this dot point"/>
          </p:cNvPr>
          <p:cNvSpPr>
            <a:spLocks noChangeArrowheads="1"/>
          </p:cNvSpPr>
          <p:nvPr/>
        </p:nvSpPr>
        <p:spPr bwMode="auto">
          <a:xfrm>
            <a:off x="2809875" y="2571750"/>
            <a:ext cx="7239000" cy="46038"/>
          </a:xfrm>
          <a:prstGeom prst="rect">
            <a:avLst/>
          </a:prstGeom>
          <a:noFill/>
          <a:ln w="9525">
            <a:noFill/>
            <a:miter lim="800000"/>
            <a:headEnd/>
            <a:tailEnd/>
          </a:ln>
        </p:spPr>
        <p:txBody>
          <a:bodyPr/>
          <a:lstStyle/>
          <a:p>
            <a:pPr marL="742950" lvl="1" indent="-285750" algn="r">
              <a:lnSpc>
                <a:spcPct val="95000"/>
              </a:lnSpc>
              <a:spcBef>
                <a:spcPct val="20000"/>
              </a:spcBef>
              <a:buClr>
                <a:srgbClr val="00FF00"/>
              </a:buClr>
              <a:buSzPct val="65000"/>
            </a:pPr>
            <a:endParaRPr lang="en-US" sz="800" dirty="0">
              <a:solidFill>
                <a:srgbClr val="660066"/>
              </a:solidFill>
              <a:latin typeface="Tahoma" pitchFamily="34" charset="0"/>
              <a:cs typeface="Times New Roman" pitchFamily="18" charset="0"/>
            </a:endParaRPr>
          </a:p>
          <a:p>
            <a:pPr marL="742950" lvl="1" indent="-285750">
              <a:lnSpc>
                <a:spcPct val="95000"/>
              </a:lnSpc>
              <a:spcBef>
                <a:spcPct val="20000"/>
              </a:spcBef>
              <a:buClr>
                <a:srgbClr val="00FF00"/>
              </a:buClr>
              <a:buSzPct val="65000"/>
              <a:buFont typeface="Arial" pitchFamily="34" charset="0"/>
              <a:buChar char="•"/>
            </a:pPr>
            <a:r>
              <a:rPr lang="en-US" dirty="0">
                <a:solidFill>
                  <a:srgbClr val="660066"/>
                </a:solidFill>
                <a:latin typeface="Tahoma" pitchFamily="34" charset="0"/>
                <a:cs typeface="Times New Roman" pitchFamily="18" charset="0"/>
              </a:rPr>
              <a:t>	Variables to apply progressive overload.</a:t>
            </a:r>
          </a:p>
          <a:p>
            <a:pPr marL="1200150" lvl="2" indent="-285750">
              <a:lnSpc>
                <a:spcPct val="95000"/>
              </a:lnSpc>
              <a:spcBef>
                <a:spcPct val="20000"/>
              </a:spcBef>
              <a:buClr>
                <a:srgbClr val="00FF00"/>
              </a:buClr>
              <a:buSzPct val="65000"/>
              <a:buFont typeface="Arial" pitchFamily="34" charset="0"/>
              <a:buChar char="•"/>
            </a:pPr>
            <a:endParaRPr lang="en-US" sz="2000" dirty="0">
              <a:solidFill>
                <a:srgbClr val="660066"/>
              </a:solidFill>
              <a:latin typeface="Tahoma" pitchFamily="34" charset="0"/>
              <a:cs typeface="Times New Roman" pitchFamily="18" charset="0"/>
            </a:endParaRPr>
          </a:p>
          <a:p>
            <a:pPr marL="1200150" lvl="2" indent="-285750">
              <a:lnSpc>
                <a:spcPct val="95000"/>
              </a:lnSpc>
              <a:spcBef>
                <a:spcPct val="20000"/>
              </a:spcBef>
              <a:buClr>
                <a:srgbClr val="00FF00"/>
              </a:buClr>
              <a:buSzPct val="65000"/>
              <a:buFont typeface="Arial" pitchFamily="34" charset="0"/>
              <a:buChar char="•"/>
            </a:pPr>
            <a:r>
              <a:rPr lang="en-US" sz="2000" dirty="0">
                <a:solidFill>
                  <a:srgbClr val="660066"/>
                </a:solidFill>
                <a:latin typeface="Tahoma" pitchFamily="34" charset="0"/>
                <a:cs typeface="Times New Roman" pitchFamily="18" charset="0"/>
              </a:rPr>
              <a:t>Distance of the work</a:t>
            </a:r>
          </a:p>
          <a:p>
            <a:pPr marL="1200150" lvl="2" indent="-285750">
              <a:lnSpc>
                <a:spcPct val="95000"/>
              </a:lnSpc>
              <a:spcBef>
                <a:spcPct val="20000"/>
              </a:spcBef>
              <a:buClr>
                <a:srgbClr val="00FF00"/>
              </a:buClr>
              <a:buSzPct val="65000"/>
              <a:buFont typeface="Arial" pitchFamily="34" charset="0"/>
              <a:buChar char="•"/>
            </a:pPr>
            <a:r>
              <a:rPr lang="en-US" sz="2000" b="1" dirty="0">
                <a:solidFill>
                  <a:srgbClr val="660066"/>
                </a:solidFill>
                <a:latin typeface="Tahoma" pitchFamily="34" charset="0"/>
                <a:cs typeface="Times New Roman" pitchFamily="18" charset="0"/>
              </a:rPr>
              <a:t>Time of the work (duration)</a:t>
            </a:r>
          </a:p>
          <a:p>
            <a:pPr marL="1200150" lvl="2" indent="-285750">
              <a:lnSpc>
                <a:spcPct val="95000"/>
              </a:lnSpc>
              <a:spcBef>
                <a:spcPct val="20000"/>
              </a:spcBef>
              <a:buClr>
                <a:srgbClr val="00FF00"/>
              </a:buClr>
              <a:buSzPct val="65000"/>
              <a:buFont typeface="Arial" pitchFamily="34" charset="0"/>
              <a:buChar char="•"/>
            </a:pPr>
            <a:r>
              <a:rPr lang="en-US" sz="2000" dirty="0">
                <a:solidFill>
                  <a:srgbClr val="660066"/>
                </a:solidFill>
                <a:latin typeface="Tahoma" pitchFamily="34" charset="0"/>
                <a:cs typeface="Times New Roman" pitchFamily="18" charset="0"/>
              </a:rPr>
              <a:t>Time of recovery periods</a:t>
            </a:r>
          </a:p>
          <a:p>
            <a:pPr marL="1200150" lvl="2" indent="-285750">
              <a:lnSpc>
                <a:spcPct val="95000"/>
              </a:lnSpc>
              <a:spcBef>
                <a:spcPct val="20000"/>
              </a:spcBef>
              <a:buClr>
                <a:srgbClr val="00FF00"/>
              </a:buClr>
              <a:buSzPct val="65000"/>
              <a:buFont typeface="Arial" pitchFamily="34" charset="0"/>
              <a:buChar char="•"/>
            </a:pPr>
            <a:r>
              <a:rPr lang="en-US" sz="2000" dirty="0">
                <a:solidFill>
                  <a:srgbClr val="660066"/>
                </a:solidFill>
                <a:latin typeface="Tahoma" pitchFamily="34" charset="0"/>
                <a:cs typeface="Times New Roman" pitchFamily="18" charset="0"/>
              </a:rPr>
              <a:t>Number of repetitions</a:t>
            </a:r>
          </a:p>
          <a:p>
            <a:pPr marL="1200150" lvl="2" indent="-285750">
              <a:lnSpc>
                <a:spcPct val="95000"/>
              </a:lnSpc>
              <a:spcBef>
                <a:spcPct val="20000"/>
              </a:spcBef>
              <a:buClr>
                <a:srgbClr val="00FF00"/>
              </a:buClr>
              <a:buSzPct val="65000"/>
              <a:buFont typeface="Arial" pitchFamily="34" charset="0"/>
              <a:buChar char="•"/>
            </a:pPr>
            <a:r>
              <a:rPr lang="en-US" sz="2000" dirty="0">
                <a:solidFill>
                  <a:srgbClr val="660066"/>
                </a:solidFill>
                <a:latin typeface="Tahoma" pitchFamily="34" charset="0"/>
                <a:cs typeface="Times New Roman" pitchFamily="18" charset="0"/>
              </a:rPr>
              <a:t>Number of sets</a:t>
            </a:r>
          </a:p>
          <a:p>
            <a:pPr marL="1200150" lvl="2" indent="-285750">
              <a:lnSpc>
                <a:spcPct val="95000"/>
              </a:lnSpc>
              <a:spcBef>
                <a:spcPct val="20000"/>
              </a:spcBef>
              <a:buClr>
                <a:srgbClr val="00FF00"/>
              </a:buClr>
              <a:buSzPct val="65000"/>
              <a:buFont typeface="Arial" pitchFamily="34" charset="0"/>
              <a:buChar char="•"/>
            </a:pPr>
            <a:r>
              <a:rPr lang="en-US" sz="2000" b="1" dirty="0">
                <a:solidFill>
                  <a:srgbClr val="660066"/>
                </a:solidFill>
                <a:latin typeface="Tahoma" pitchFamily="34" charset="0"/>
                <a:cs typeface="Times New Roman" pitchFamily="18" charset="0"/>
              </a:rPr>
              <a:t>Number of sessions/week (Frequency)</a:t>
            </a:r>
          </a:p>
          <a:p>
            <a:pPr marL="1200150" lvl="2" indent="-285750">
              <a:lnSpc>
                <a:spcPct val="95000"/>
              </a:lnSpc>
              <a:spcBef>
                <a:spcPct val="20000"/>
              </a:spcBef>
              <a:buClr>
                <a:srgbClr val="00FF00"/>
              </a:buClr>
              <a:buSzPct val="65000"/>
              <a:buFont typeface="Arial" pitchFamily="34" charset="0"/>
              <a:buChar char="•"/>
            </a:pPr>
            <a:r>
              <a:rPr lang="en-US" sz="2000" b="1" dirty="0">
                <a:solidFill>
                  <a:srgbClr val="660066"/>
                </a:solidFill>
                <a:latin typeface="Tahoma" pitchFamily="34" charset="0"/>
                <a:cs typeface="Times New Roman" pitchFamily="18" charset="0"/>
              </a:rPr>
              <a:t>Amount of resistance/% MAX HR (Intensity)</a:t>
            </a:r>
          </a:p>
          <a:p>
            <a:pPr marL="1200150" lvl="2" indent="-285750">
              <a:lnSpc>
                <a:spcPct val="95000"/>
              </a:lnSpc>
              <a:spcBef>
                <a:spcPct val="20000"/>
              </a:spcBef>
              <a:buClr>
                <a:srgbClr val="00FF00"/>
              </a:buClr>
              <a:buSzPct val="65000"/>
              <a:buFont typeface="Arial" pitchFamily="34" charset="0"/>
              <a:buChar char="•"/>
            </a:pPr>
            <a:r>
              <a:rPr lang="en-US" sz="2000" dirty="0">
                <a:solidFill>
                  <a:srgbClr val="660066"/>
                </a:solidFill>
                <a:latin typeface="Tahoma" pitchFamily="34" charset="0"/>
                <a:cs typeface="Times New Roman" pitchFamily="18" charset="0"/>
              </a:rPr>
              <a:t>Range of motion</a:t>
            </a:r>
          </a:p>
          <a:p>
            <a:pPr marL="1200150" lvl="2" indent="-285750">
              <a:lnSpc>
                <a:spcPct val="95000"/>
              </a:lnSpc>
              <a:spcBef>
                <a:spcPct val="20000"/>
              </a:spcBef>
              <a:buClr>
                <a:srgbClr val="00FF00"/>
              </a:buClr>
              <a:buSzPct val="65000"/>
              <a:buFont typeface="Arial" pitchFamily="34" charset="0"/>
              <a:buChar char="•"/>
            </a:pPr>
            <a:endParaRPr lang="en-US" sz="2000" b="1" dirty="0">
              <a:solidFill>
                <a:srgbClr val="660066"/>
              </a:solidFill>
              <a:latin typeface="Tahoma" pitchFamily="34" charset="0"/>
              <a:cs typeface="Times New Roman" pitchFamily="18" charset="0"/>
            </a:endParaRPr>
          </a:p>
          <a:p>
            <a:pPr marL="742950" lvl="1" indent="-285750" algn="r">
              <a:lnSpc>
                <a:spcPct val="95000"/>
              </a:lnSpc>
              <a:spcBef>
                <a:spcPct val="20000"/>
              </a:spcBef>
              <a:buClr>
                <a:srgbClr val="00FF00"/>
              </a:buClr>
              <a:buSzPct val="65000"/>
            </a:pPr>
            <a:r>
              <a:rPr lang="en-US" sz="800" dirty="0">
                <a:solidFill>
                  <a:srgbClr val="660066"/>
                </a:solidFill>
                <a:latin typeface="Tahoma" pitchFamily="34" charset="0"/>
                <a:cs typeface="Times New Roman" pitchFamily="18" charset="0"/>
              </a:rPr>
              <a:t>Smyth et.al 2000</a:t>
            </a:r>
          </a:p>
          <a:p>
            <a:pPr marL="742950" lvl="1" indent="-285750">
              <a:lnSpc>
                <a:spcPct val="95000"/>
              </a:lnSpc>
              <a:spcBef>
                <a:spcPct val="20000"/>
              </a:spcBef>
              <a:buClr>
                <a:srgbClr val="00FF00"/>
              </a:buClr>
              <a:buSzPct val="65000"/>
              <a:buFont typeface="Arial" pitchFamily="34" charset="0"/>
              <a:buChar char="•"/>
            </a:pPr>
            <a:endParaRPr lang="en-US" sz="800" dirty="0">
              <a:solidFill>
                <a:srgbClr val="660066"/>
              </a:solidFill>
              <a:latin typeface="Tahoma" pitchFamily="34" charset="0"/>
              <a:cs typeface="Times New Roman" pitchFamily="18" charset="0"/>
            </a:endParaRPr>
          </a:p>
          <a:p>
            <a:pPr marL="742950" lvl="1" indent="-285750">
              <a:lnSpc>
                <a:spcPct val="95000"/>
              </a:lnSpc>
              <a:spcBef>
                <a:spcPct val="20000"/>
              </a:spcBef>
              <a:buClr>
                <a:srgbClr val="00FF00"/>
              </a:buClr>
              <a:buSzPct val="65000"/>
              <a:buFont typeface="Arial" pitchFamily="34" charset="0"/>
              <a:buChar char="•"/>
            </a:pPr>
            <a:endParaRPr lang="en-US" sz="8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buFont typeface="Arial" charset="0"/>
              <a:buChar char="•"/>
            </a:pPr>
            <a:endParaRPr lang="en-US" sz="800" i="1" dirty="0">
              <a:solidFill>
                <a:srgbClr val="660066"/>
              </a:solidFill>
              <a:latin typeface="Tahoma" pitchFamily="34" charset="0"/>
              <a:cs typeface="Times New Roman" pitchFamily="18" charset="0"/>
            </a:endParaRPr>
          </a:p>
        </p:txBody>
      </p:sp>
      <p:sp>
        <p:nvSpPr>
          <p:cNvPr id="113684" name="Rectangle 26"/>
          <p:cNvSpPr>
            <a:spLocks noChangeArrowheads="1"/>
          </p:cNvSpPr>
          <p:nvPr/>
        </p:nvSpPr>
        <p:spPr bwMode="auto">
          <a:xfrm>
            <a:off x="2782888" y="3573463"/>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dirty="0">
              <a:solidFill>
                <a:srgbClr val="660066"/>
              </a:solidFill>
              <a:latin typeface="Tahoma" pitchFamily="34" charset="0"/>
              <a:cs typeface="Times New Roman" pitchFamily="18" charset="0"/>
            </a:endParaRPr>
          </a:p>
        </p:txBody>
      </p:sp>
      <p:sp>
        <p:nvSpPr>
          <p:cNvPr id="113685" name="Text Box 43">
            <a:hlinkClick r:id="rId3" action="ppaction://hlinksldjump" tooltip="'Click' to go to this Critical Question"/>
          </p:cNvPr>
          <p:cNvSpPr txBox="1">
            <a:spLocks noChangeArrowheads="1"/>
          </p:cNvSpPr>
          <p:nvPr/>
        </p:nvSpPr>
        <p:spPr bwMode="auto">
          <a:xfrm>
            <a:off x="1524000" y="3351214"/>
            <a:ext cx="1219200" cy="369887"/>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1. Statistical Analysis</a:t>
            </a:r>
          </a:p>
        </p:txBody>
      </p:sp>
      <p:sp>
        <p:nvSpPr>
          <p:cNvPr id="113686" name="Text Box 44"/>
          <p:cNvSpPr txBox="1">
            <a:spLocks noChangeArrowheads="1"/>
          </p:cNvSpPr>
          <p:nvPr/>
        </p:nvSpPr>
        <p:spPr bwMode="auto">
          <a:xfrm>
            <a:off x="1524000" y="3960813"/>
            <a:ext cx="1219200" cy="1200150"/>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2. Components of fitness</a:t>
            </a:r>
          </a:p>
          <a:p>
            <a:pPr>
              <a:spcBef>
                <a:spcPct val="50000"/>
              </a:spcBef>
            </a:pPr>
            <a:endParaRPr lang="en-AU" sz="900" b="1" dirty="0">
              <a:solidFill>
                <a:srgbClr val="660066"/>
              </a:solidFill>
              <a:latin typeface="Tahoma" pitchFamily="34" charset="0"/>
            </a:endParaRPr>
          </a:p>
          <a:p>
            <a:pPr>
              <a:spcBef>
                <a:spcPct val="50000"/>
              </a:spcBef>
            </a:pPr>
            <a:r>
              <a:rPr lang="en-AU" sz="900" b="1" dirty="0">
                <a:solidFill>
                  <a:srgbClr val="660066"/>
                </a:solidFill>
                <a:latin typeface="Tahoma" pitchFamily="34" charset="0"/>
              </a:rPr>
              <a:t>3. Principles of training programme design</a:t>
            </a:r>
          </a:p>
        </p:txBody>
      </p:sp>
    </p:spTree>
    <p:extLst>
      <p:ext uri="{BB962C8B-B14F-4D97-AF65-F5344CB8AC3E}">
        <p14:creationId xmlns:p14="http://schemas.microsoft.com/office/powerpoint/2010/main" val="298481332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Text Box 2"/>
          <p:cNvSpPr txBox="1">
            <a:spLocks noChangeArrowheads="1"/>
          </p:cNvSpPr>
          <p:nvPr/>
        </p:nvSpPr>
        <p:spPr bwMode="auto">
          <a:xfrm>
            <a:off x="152400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dirty="0">
              <a:solidFill>
                <a:schemeClr val="accent2"/>
              </a:solidFill>
              <a:latin typeface="Tahoma" pitchFamily="34" charset="0"/>
            </a:endParaRPr>
          </a:p>
          <a:p>
            <a:pPr>
              <a:lnSpc>
                <a:spcPct val="75000"/>
              </a:lnSpc>
              <a:spcBef>
                <a:spcPct val="50000"/>
              </a:spcBef>
            </a:pPr>
            <a:r>
              <a:rPr lang="en-AU" sz="1100" b="1" dirty="0">
                <a:solidFill>
                  <a:srgbClr val="00FF00"/>
                </a:solidFill>
                <a:latin typeface="Tahoma" pitchFamily="34" charset="0"/>
              </a:rPr>
              <a:t>IB</a:t>
            </a:r>
          </a:p>
          <a:p>
            <a:pPr>
              <a:lnSpc>
                <a:spcPct val="75000"/>
              </a:lnSpc>
              <a:spcBef>
                <a:spcPct val="50000"/>
              </a:spcBef>
            </a:pPr>
            <a:r>
              <a:rPr lang="en-AU" sz="1100" b="1" dirty="0">
                <a:solidFill>
                  <a:srgbClr val="00FF00"/>
                </a:solidFill>
                <a:latin typeface="Tahoma" pitchFamily="34" charset="0"/>
              </a:rPr>
              <a:t>Sports, exercise and health science</a:t>
            </a:r>
          </a:p>
          <a:p>
            <a:pPr>
              <a:lnSpc>
                <a:spcPct val="75000"/>
              </a:lnSpc>
              <a:spcBef>
                <a:spcPct val="50000"/>
              </a:spcBef>
            </a:pPr>
            <a:endParaRPr lang="en-AU" sz="600" b="1" dirty="0">
              <a:solidFill>
                <a:srgbClr val="00FF00"/>
              </a:solidFill>
              <a:latin typeface="Tahoma" pitchFamily="34" charset="0"/>
            </a:endParaRPr>
          </a:p>
          <a:p>
            <a:pPr>
              <a:lnSpc>
                <a:spcPct val="75000"/>
              </a:lnSpc>
              <a:spcBef>
                <a:spcPct val="50000"/>
              </a:spcBef>
            </a:pPr>
            <a:endParaRPr lang="en-AU" sz="800" b="1" dirty="0">
              <a:solidFill>
                <a:schemeClr val="accent2"/>
              </a:solidFill>
              <a:latin typeface="Tahoma" pitchFamily="34" charset="0"/>
            </a:endParaRPr>
          </a:p>
        </p:txBody>
      </p:sp>
      <p:sp>
        <p:nvSpPr>
          <p:cNvPr id="113667" name="Line 3"/>
          <p:cNvSpPr>
            <a:spLocks noChangeShapeType="1"/>
          </p:cNvSpPr>
          <p:nvPr/>
        </p:nvSpPr>
        <p:spPr bwMode="auto">
          <a:xfrm>
            <a:off x="2743200" y="0"/>
            <a:ext cx="0" cy="6858000"/>
          </a:xfrm>
          <a:prstGeom prst="line">
            <a:avLst/>
          </a:prstGeom>
          <a:noFill/>
          <a:ln w="3175">
            <a:solidFill>
              <a:srgbClr val="FF00FF"/>
            </a:solidFill>
            <a:round/>
            <a:headEnd/>
            <a:tailEnd/>
          </a:ln>
        </p:spPr>
        <p:txBody>
          <a:bodyPr/>
          <a:lstStyle/>
          <a:p>
            <a:endParaRPr lang="en-US" dirty="0"/>
          </a:p>
        </p:txBody>
      </p:sp>
      <p:sp>
        <p:nvSpPr>
          <p:cNvPr id="113668" name="Line 4"/>
          <p:cNvSpPr>
            <a:spLocks noChangeShapeType="1"/>
          </p:cNvSpPr>
          <p:nvPr/>
        </p:nvSpPr>
        <p:spPr bwMode="auto">
          <a:xfrm>
            <a:off x="1600200" y="1447800"/>
            <a:ext cx="990600" cy="0"/>
          </a:xfrm>
          <a:prstGeom prst="line">
            <a:avLst/>
          </a:prstGeom>
          <a:noFill/>
          <a:ln w="25400">
            <a:solidFill>
              <a:srgbClr val="FF00FF"/>
            </a:solidFill>
            <a:round/>
            <a:headEnd/>
            <a:tailEnd/>
          </a:ln>
        </p:spPr>
        <p:txBody>
          <a:bodyPr/>
          <a:lstStyle/>
          <a:p>
            <a:endParaRPr lang="en-US" dirty="0"/>
          </a:p>
        </p:txBody>
      </p:sp>
      <p:sp>
        <p:nvSpPr>
          <p:cNvPr id="113669" name="Line 5"/>
          <p:cNvSpPr>
            <a:spLocks noChangeShapeType="1"/>
          </p:cNvSpPr>
          <p:nvPr/>
        </p:nvSpPr>
        <p:spPr bwMode="auto">
          <a:xfrm>
            <a:off x="1600200" y="2362200"/>
            <a:ext cx="990600" cy="0"/>
          </a:xfrm>
          <a:prstGeom prst="line">
            <a:avLst/>
          </a:prstGeom>
          <a:noFill/>
          <a:ln w="25400">
            <a:solidFill>
              <a:srgbClr val="FF00FF"/>
            </a:solidFill>
            <a:round/>
            <a:headEnd/>
            <a:tailEnd/>
          </a:ln>
        </p:spPr>
        <p:txBody>
          <a:bodyPr/>
          <a:lstStyle/>
          <a:p>
            <a:endParaRPr lang="en-US" dirty="0"/>
          </a:p>
        </p:txBody>
      </p:sp>
      <p:sp>
        <p:nvSpPr>
          <p:cNvPr id="113670" name="Text Box 6"/>
          <p:cNvSpPr txBox="1">
            <a:spLocks noChangeArrowheads="1"/>
          </p:cNvSpPr>
          <p:nvPr/>
        </p:nvSpPr>
        <p:spPr bwMode="auto">
          <a:xfrm>
            <a:off x="1524000" y="2727326"/>
            <a:ext cx="1219200" cy="244475"/>
          </a:xfrm>
          <a:prstGeom prst="rect">
            <a:avLst/>
          </a:prstGeom>
          <a:noFill/>
          <a:ln w="3175">
            <a:noFill/>
            <a:miter lim="800000"/>
            <a:headEnd/>
            <a:tailEnd/>
          </a:ln>
        </p:spPr>
        <p:txBody>
          <a:bodyPr>
            <a:spAutoFit/>
          </a:bodyPr>
          <a:lstStyle/>
          <a:p>
            <a:pPr>
              <a:spcBef>
                <a:spcPct val="50000"/>
              </a:spcBef>
            </a:pPr>
            <a:r>
              <a:rPr lang="en-AU" sz="1000" b="1" dirty="0">
                <a:solidFill>
                  <a:srgbClr val="660066"/>
                </a:solidFill>
                <a:latin typeface="Tahoma" pitchFamily="34" charset="0"/>
              </a:rPr>
              <a:t>Sub-topics</a:t>
            </a:r>
          </a:p>
        </p:txBody>
      </p:sp>
      <p:sp>
        <p:nvSpPr>
          <p:cNvPr id="113671" name="Line 8"/>
          <p:cNvSpPr>
            <a:spLocks noChangeShapeType="1"/>
          </p:cNvSpPr>
          <p:nvPr/>
        </p:nvSpPr>
        <p:spPr bwMode="auto">
          <a:xfrm>
            <a:off x="1600200" y="2667000"/>
            <a:ext cx="990600" cy="0"/>
          </a:xfrm>
          <a:prstGeom prst="line">
            <a:avLst/>
          </a:prstGeom>
          <a:noFill/>
          <a:ln w="25400">
            <a:solidFill>
              <a:srgbClr val="FF00FF"/>
            </a:solidFill>
            <a:round/>
            <a:headEnd/>
            <a:tailEnd/>
          </a:ln>
        </p:spPr>
        <p:txBody>
          <a:bodyPr/>
          <a:lstStyle/>
          <a:p>
            <a:endParaRPr lang="en-US" dirty="0"/>
          </a:p>
        </p:txBody>
      </p:sp>
      <p:sp>
        <p:nvSpPr>
          <p:cNvPr id="113672" name="Line 9"/>
          <p:cNvSpPr>
            <a:spLocks noChangeShapeType="1"/>
          </p:cNvSpPr>
          <p:nvPr/>
        </p:nvSpPr>
        <p:spPr bwMode="auto">
          <a:xfrm>
            <a:off x="1600200" y="3200400"/>
            <a:ext cx="990600" cy="0"/>
          </a:xfrm>
          <a:prstGeom prst="line">
            <a:avLst/>
          </a:prstGeom>
          <a:noFill/>
          <a:ln w="25400">
            <a:solidFill>
              <a:srgbClr val="FF00FF"/>
            </a:solidFill>
            <a:round/>
            <a:headEnd/>
            <a:tailEnd/>
          </a:ln>
        </p:spPr>
        <p:txBody>
          <a:bodyPr/>
          <a:lstStyle/>
          <a:p>
            <a:endParaRPr lang="en-US" dirty="0"/>
          </a:p>
        </p:txBody>
      </p:sp>
      <p:sp>
        <p:nvSpPr>
          <p:cNvPr id="113673" name="Line 12"/>
          <p:cNvSpPr>
            <a:spLocks noChangeShapeType="1"/>
          </p:cNvSpPr>
          <p:nvPr/>
        </p:nvSpPr>
        <p:spPr bwMode="auto">
          <a:xfrm flipV="1">
            <a:off x="1524000" y="1295400"/>
            <a:ext cx="9144000" cy="0"/>
          </a:xfrm>
          <a:prstGeom prst="line">
            <a:avLst/>
          </a:prstGeom>
          <a:noFill/>
          <a:ln w="3175">
            <a:solidFill>
              <a:srgbClr val="FF00FF"/>
            </a:solidFill>
            <a:round/>
            <a:headEnd/>
            <a:tailEnd/>
          </a:ln>
        </p:spPr>
        <p:txBody>
          <a:bodyPr/>
          <a:lstStyle/>
          <a:p>
            <a:endParaRPr lang="en-US" dirty="0"/>
          </a:p>
        </p:txBody>
      </p:sp>
      <p:sp>
        <p:nvSpPr>
          <p:cNvPr id="113674" name="Line 13"/>
          <p:cNvSpPr>
            <a:spLocks noChangeShapeType="1"/>
          </p:cNvSpPr>
          <p:nvPr/>
        </p:nvSpPr>
        <p:spPr bwMode="auto">
          <a:xfrm>
            <a:off x="1600200" y="1143000"/>
            <a:ext cx="990600" cy="0"/>
          </a:xfrm>
          <a:prstGeom prst="line">
            <a:avLst/>
          </a:prstGeom>
          <a:noFill/>
          <a:ln w="25400">
            <a:solidFill>
              <a:srgbClr val="FF00FF"/>
            </a:solidFill>
            <a:round/>
            <a:headEnd/>
            <a:tailEnd/>
          </a:ln>
        </p:spPr>
        <p:txBody>
          <a:bodyPr/>
          <a:lstStyle/>
          <a:p>
            <a:endParaRPr lang="en-US" dirty="0"/>
          </a:p>
        </p:txBody>
      </p:sp>
      <p:sp>
        <p:nvSpPr>
          <p:cNvPr id="113675" name="Line 14"/>
          <p:cNvSpPr>
            <a:spLocks noChangeShapeType="1"/>
          </p:cNvSpPr>
          <p:nvPr/>
        </p:nvSpPr>
        <p:spPr bwMode="auto">
          <a:xfrm>
            <a:off x="1600200" y="152400"/>
            <a:ext cx="990600" cy="0"/>
          </a:xfrm>
          <a:prstGeom prst="line">
            <a:avLst/>
          </a:prstGeom>
          <a:noFill/>
          <a:ln w="25400">
            <a:solidFill>
              <a:srgbClr val="FF00FF"/>
            </a:solidFill>
            <a:round/>
            <a:headEnd/>
            <a:tailEnd/>
          </a:ln>
        </p:spPr>
        <p:txBody>
          <a:bodyPr/>
          <a:lstStyle/>
          <a:p>
            <a:endParaRPr lang="en-US" dirty="0"/>
          </a:p>
        </p:txBody>
      </p:sp>
      <p:sp>
        <p:nvSpPr>
          <p:cNvPr id="113676" name="Text Box 15"/>
          <p:cNvSpPr txBox="1">
            <a:spLocks noChangeArrowheads="1"/>
          </p:cNvSpPr>
          <p:nvPr/>
        </p:nvSpPr>
        <p:spPr bwMode="auto">
          <a:xfrm>
            <a:off x="2743200" y="395289"/>
            <a:ext cx="7772400" cy="954087"/>
          </a:xfrm>
          <a:prstGeom prst="rect">
            <a:avLst/>
          </a:prstGeom>
          <a:noFill/>
          <a:ln w="9525">
            <a:noFill/>
            <a:miter lim="800000"/>
            <a:headEnd/>
            <a:tailEnd/>
          </a:ln>
        </p:spPr>
        <p:txBody>
          <a:bodyPr>
            <a:spAutoFit/>
          </a:bodyPr>
          <a:lstStyle/>
          <a:p>
            <a:pPr algn="r">
              <a:spcBef>
                <a:spcPct val="50000"/>
              </a:spcBef>
            </a:pPr>
            <a:r>
              <a:rPr lang="en-AU" sz="2800" b="1" dirty="0">
                <a:solidFill>
                  <a:srgbClr val="660066"/>
                </a:solidFill>
                <a:latin typeface="Tahoma" pitchFamily="34" charset="0"/>
              </a:rPr>
              <a:t>Measurement &amp; evaluation of human performance</a:t>
            </a:r>
          </a:p>
        </p:txBody>
      </p:sp>
      <p:sp>
        <p:nvSpPr>
          <p:cNvPr id="113677" name="Text Box 16"/>
          <p:cNvSpPr txBox="1">
            <a:spLocks noChangeArrowheads="1"/>
          </p:cNvSpPr>
          <p:nvPr/>
        </p:nvSpPr>
        <p:spPr bwMode="auto">
          <a:xfrm>
            <a:off x="3048000" y="1341438"/>
            <a:ext cx="7467600" cy="1077218"/>
          </a:xfrm>
          <a:prstGeom prst="rect">
            <a:avLst/>
          </a:prstGeom>
          <a:noFill/>
          <a:ln w="9525">
            <a:noFill/>
            <a:miter lim="800000"/>
            <a:headEnd/>
            <a:tailEnd/>
          </a:ln>
        </p:spPr>
        <p:txBody>
          <a:bodyPr>
            <a:spAutoFit/>
          </a:bodyPr>
          <a:lstStyle/>
          <a:p>
            <a:pPr>
              <a:spcBef>
                <a:spcPct val="50000"/>
              </a:spcBef>
            </a:pPr>
            <a:r>
              <a:rPr lang="en-AU" sz="3200" dirty="0" smtClean="0">
                <a:solidFill>
                  <a:srgbClr val="660066"/>
                </a:solidFill>
                <a:latin typeface="Tahoma" pitchFamily="34" charset="0"/>
              </a:rPr>
              <a:t>6.4.2 </a:t>
            </a:r>
            <a:r>
              <a:rPr lang="en-AU" sz="3200" dirty="0">
                <a:solidFill>
                  <a:srgbClr val="660066"/>
                </a:solidFill>
                <a:latin typeface="Tahoma" pitchFamily="34" charset="0"/>
              </a:rPr>
              <a:t>Discuss the key principles of training programme design </a:t>
            </a:r>
            <a:endParaRPr lang="en-AU" sz="3200" dirty="0">
              <a:solidFill>
                <a:srgbClr val="660066"/>
              </a:solidFill>
              <a:latin typeface="Tahoma" pitchFamily="34" charset="0"/>
            </a:endParaRPr>
          </a:p>
        </p:txBody>
      </p:sp>
      <p:sp>
        <p:nvSpPr>
          <p:cNvPr id="113678" name="Line 17"/>
          <p:cNvSpPr>
            <a:spLocks noChangeShapeType="1"/>
          </p:cNvSpPr>
          <p:nvPr/>
        </p:nvSpPr>
        <p:spPr bwMode="auto">
          <a:xfrm>
            <a:off x="1524000" y="2514600"/>
            <a:ext cx="5181600" cy="0"/>
          </a:xfrm>
          <a:prstGeom prst="line">
            <a:avLst/>
          </a:prstGeom>
          <a:noFill/>
          <a:ln w="3175">
            <a:solidFill>
              <a:srgbClr val="FF00FF"/>
            </a:solidFill>
            <a:round/>
            <a:headEnd/>
            <a:tailEnd/>
          </a:ln>
        </p:spPr>
        <p:txBody>
          <a:bodyPr/>
          <a:lstStyle/>
          <a:p>
            <a:endParaRPr lang="en-US" dirty="0"/>
          </a:p>
        </p:txBody>
      </p:sp>
      <p:sp>
        <p:nvSpPr>
          <p:cNvPr id="113679" name="Rectangle 18"/>
          <p:cNvSpPr>
            <a:spLocks noChangeArrowheads="1"/>
          </p:cNvSpPr>
          <p:nvPr/>
        </p:nvSpPr>
        <p:spPr bwMode="auto">
          <a:xfrm>
            <a:off x="4943475" y="1870075"/>
            <a:ext cx="9144000" cy="369332"/>
          </a:xfrm>
          <a:prstGeom prst="rect">
            <a:avLst/>
          </a:prstGeom>
          <a:noFill/>
          <a:ln w="9525">
            <a:noFill/>
            <a:miter lim="800000"/>
            <a:headEnd/>
            <a:tailEnd/>
          </a:ln>
        </p:spPr>
        <p:txBody>
          <a:bodyPr>
            <a:spAutoFit/>
          </a:bodyPr>
          <a:lstStyle/>
          <a:p>
            <a:endParaRPr lang="en-US" dirty="0"/>
          </a:p>
        </p:txBody>
      </p:sp>
      <p:sp>
        <p:nvSpPr>
          <p:cNvPr id="113680" name="Text Box 19">
            <a:hlinkClick r:id="rId3" action="ppaction://hlinksldjump" tooltip="'Click' here"/>
          </p:cNvPr>
          <p:cNvSpPr txBox="1">
            <a:spLocks noChangeArrowheads="1"/>
          </p:cNvSpPr>
          <p:nvPr/>
        </p:nvSpPr>
        <p:spPr bwMode="auto">
          <a:xfrm>
            <a:off x="1524000" y="1295401"/>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Topic 6</a:t>
            </a:r>
          </a:p>
          <a:p>
            <a:pPr>
              <a:lnSpc>
                <a:spcPct val="72000"/>
              </a:lnSpc>
              <a:spcBef>
                <a:spcPct val="50000"/>
              </a:spcBef>
            </a:pPr>
            <a:r>
              <a:rPr lang="en-AU" sz="1100" b="1" dirty="0">
                <a:solidFill>
                  <a:srgbClr val="660066"/>
                </a:solidFill>
                <a:latin typeface="Tahoma" pitchFamily="34" charset="0"/>
              </a:rPr>
              <a:t>Measurement</a:t>
            </a:r>
          </a:p>
          <a:p>
            <a:pPr>
              <a:lnSpc>
                <a:spcPct val="72000"/>
              </a:lnSpc>
              <a:spcBef>
                <a:spcPct val="50000"/>
              </a:spcBef>
            </a:pP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113681" name="Line 20"/>
          <p:cNvSpPr>
            <a:spLocks noChangeShapeType="1"/>
          </p:cNvSpPr>
          <p:nvPr/>
        </p:nvSpPr>
        <p:spPr bwMode="auto">
          <a:xfrm>
            <a:off x="1600200" y="2362200"/>
            <a:ext cx="990600" cy="0"/>
          </a:xfrm>
          <a:prstGeom prst="line">
            <a:avLst/>
          </a:prstGeom>
          <a:noFill/>
          <a:ln w="25400">
            <a:solidFill>
              <a:srgbClr val="FF00FF"/>
            </a:solidFill>
            <a:round/>
            <a:headEnd/>
            <a:tailEnd/>
          </a:ln>
        </p:spPr>
        <p:txBody>
          <a:bodyPr/>
          <a:lstStyle/>
          <a:p>
            <a:endParaRPr lang="en-US" dirty="0"/>
          </a:p>
        </p:txBody>
      </p:sp>
      <p:sp>
        <p:nvSpPr>
          <p:cNvPr id="113682" name="Line 21"/>
          <p:cNvSpPr>
            <a:spLocks noChangeShapeType="1"/>
          </p:cNvSpPr>
          <p:nvPr/>
        </p:nvSpPr>
        <p:spPr bwMode="auto">
          <a:xfrm>
            <a:off x="1600200" y="1447800"/>
            <a:ext cx="990600" cy="0"/>
          </a:xfrm>
          <a:prstGeom prst="line">
            <a:avLst/>
          </a:prstGeom>
          <a:noFill/>
          <a:ln w="25400">
            <a:solidFill>
              <a:srgbClr val="FF00FF"/>
            </a:solidFill>
            <a:round/>
            <a:headEnd/>
            <a:tailEnd/>
          </a:ln>
        </p:spPr>
        <p:txBody>
          <a:bodyPr/>
          <a:lstStyle/>
          <a:p>
            <a:endParaRPr lang="en-US" dirty="0"/>
          </a:p>
        </p:txBody>
      </p:sp>
      <p:sp>
        <p:nvSpPr>
          <p:cNvPr id="113683" name="Rectangle 24">
            <a:hlinkClick r:id="rId4" action="ppaction://hlinksldjump" tooltip="Click here to go to this dot point"/>
          </p:cNvPr>
          <p:cNvSpPr>
            <a:spLocks noChangeArrowheads="1"/>
          </p:cNvSpPr>
          <p:nvPr/>
        </p:nvSpPr>
        <p:spPr bwMode="auto">
          <a:xfrm>
            <a:off x="2809875" y="2428869"/>
            <a:ext cx="7239000" cy="214313"/>
          </a:xfrm>
          <a:prstGeom prst="rect">
            <a:avLst/>
          </a:prstGeom>
          <a:noFill/>
          <a:ln w="9525">
            <a:noFill/>
            <a:miter lim="800000"/>
            <a:headEnd/>
            <a:tailEnd/>
          </a:ln>
        </p:spPr>
        <p:txBody>
          <a:bodyPr/>
          <a:lstStyle/>
          <a:p>
            <a:pPr marL="742950" lvl="1" indent="-285750" algn="r">
              <a:lnSpc>
                <a:spcPct val="95000"/>
              </a:lnSpc>
              <a:spcBef>
                <a:spcPct val="20000"/>
              </a:spcBef>
              <a:buClr>
                <a:srgbClr val="00FF00"/>
              </a:buClr>
              <a:buSzPct val="65000"/>
            </a:pPr>
            <a:endParaRPr lang="en-US" sz="800" dirty="0">
              <a:solidFill>
                <a:srgbClr val="660066"/>
              </a:solidFill>
              <a:latin typeface="Tahoma" pitchFamily="34" charset="0"/>
              <a:cs typeface="Times New Roman" pitchFamily="18" charset="0"/>
            </a:endParaRPr>
          </a:p>
          <a:p>
            <a:pPr marL="742950" lvl="1" indent="-285750">
              <a:lnSpc>
                <a:spcPct val="95000"/>
              </a:lnSpc>
              <a:spcBef>
                <a:spcPct val="20000"/>
              </a:spcBef>
              <a:buClr>
                <a:srgbClr val="00FF00"/>
              </a:buClr>
              <a:buSzPct val="65000"/>
              <a:buFont typeface="Arial" pitchFamily="34" charset="0"/>
              <a:buChar char="•"/>
            </a:pPr>
            <a:r>
              <a:rPr lang="en-US" dirty="0">
                <a:solidFill>
                  <a:srgbClr val="660066"/>
                </a:solidFill>
                <a:latin typeface="Tahoma" pitchFamily="34" charset="0"/>
                <a:cs typeface="Times New Roman" pitchFamily="18" charset="0"/>
              </a:rPr>
              <a:t>	Progressive Overload relies on 4 factors:</a:t>
            </a:r>
          </a:p>
          <a:p>
            <a:pPr marL="1371600" lvl="2" indent="-457200">
              <a:lnSpc>
                <a:spcPct val="95000"/>
              </a:lnSpc>
              <a:spcBef>
                <a:spcPct val="20000"/>
              </a:spcBef>
              <a:buClr>
                <a:srgbClr val="00FF00"/>
              </a:buClr>
              <a:buSzPct val="65000"/>
              <a:buFont typeface="+mj-lt"/>
              <a:buAutoNum type="arabicPeriod"/>
            </a:pPr>
            <a:r>
              <a:rPr lang="en-US" sz="2000" dirty="0">
                <a:solidFill>
                  <a:srgbClr val="660066"/>
                </a:solidFill>
                <a:latin typeface="Tahoma" pitchFamily="34" charset="0"/>
                <a:cs typeface="Times New Roman" pitchFamily="18" charset="0"/>
              </a:rPr>
              <a:t>The initial workload is appropriate to the level of fitness of the subject.</a:t>
            </a:r>
          </a:p>
          <a:p>
            <a:pPr marL="1371600" lvl="2" indent="-457200">
              <a:lnSpc>
                <a:spcPct val="95000"/>
              </a:lnSpc>
              <a:spcBef>
                <a:spcPct val="20000"/>
              </a:spcBef>
              <a:buClr>
                <a:srgbClr val="00FF00"/>
              </a:buClr>
              <a:buSzPct val="65000"/>
              <a:buFont typeface="+mj-lt"/>
              <a:buAutoNum type="arabicPeriod"/>
            </a:pPr>
            <a:r>
              <a:rPr lang="en-US" sz="2000" dirty="0">
                <a:solidFill>
                  <a:srgbClr val="660066"/>
                </a:solidFill>
                <a:latin typeface="Tahoma" pitchFamily="34" charset="0"/>
                <a:cs typeface="Times New Roman" pitchFamily="18" charset="0"/>
              </a:rPr>
              <a:t>The amount of overload is sufficient to cause adaptation and improvement without causing the subject to feel an inability to complete the session.</a:t>
            </a:r>
          </a:p>
          <a:p>
            <a:pPr marL="1371600" lvl="2" indent="-457200">
              <a:lnSpc>
                <a:spcPct val="95000"/>
              </a:lnSpc>
              <a:spcBef>
                <a:spcPct val="20000"/>
              </a:spcBef>
              <a:buClr>
                <a:srgbClr val="00FF00"/>
              </a:buClr>
              <a:buSzPct val="65000"/>
              <a:buFont typeface="+mj-lt"/>
              <a:buAutoNum type="arabicPeriod"/>
            </a:pPr>
            <a:r>
              <a:rPr lang="en-US" sz="2000" dirty="0">
                <a:solidFill>
                  <a:srgbClr val="660066"/>
                </a:solidFill>
                <a:latin typeface="Tahoma" pitchFamily="34" charset="0"/>
                <a:cs typeface="Times New Roman" pitchFamily="18" charset="0"/>
              </a:rPr>
              <a:t>The overload maintains the original aims of training.</a:t>
            </a:r>
          </a:p>
          <a:p>
            <a:pPr marL="1371600" lvl="2" indent="-457200">
              <a:lnSpc>
                <a:spcPct val="95000"/>
              </a:lnSpc>
              <a:spcBef>
                <a:spcPct val="20000"/>
              </a:spcBef>
              <a:buClr>
                <a:srgbClr val="00FF00"/>
              </a:buClr>
              <a:buSzPct val="65000"/>
              <a:buFont typeface="+mj-lt"/>
              <a:buAutoNum type="arabicPeriod"/>
            </a:pPr>
            <a:r>
              <a:rPr lang="en-US" sz="2000" dirty="0">
                <a:solidFill>
                  <a:srgbClr val="660066"/>
                </a:solidFill>
                <a:latin typeface="Tahoma" pitchFamily="34" charset="0"/>
                <a:cs typeface="Times New Roman" pitchFamily="18" charset="0"/>
              </a:rPr>
              <a:t>Not all the variables are applied at once. Rather one or two that are most appropriate in order to avoid physical fatigue, joint and muscle soreness.</a:t>
            </a:r>
          </a:p>
          <a:p>
            <a:pPr marL="742950" lvl="1" indent="-285750" algn="r">
              <a:lnSpc>
                <a:spcPct val="95000"/>
              </a:lnSpc>
              <a:spcBef>
                <a:spcPct val="20000"/>
              </a:spcBef>
              <a:buClr>
                <a:srgbClr val="00FF00"/>
              </a:buClr>
              <a:buSzPct val="65000"/>
            </a:pPr>
            <a:endParaRPr lang="en-US" sz="800" dirty="0">
              <a:solidFill>
                <a:srgbClr val="660066"/>
              </a:solidFill>
              <a:latin typeface="Tahoma" pitchFamily="34" charset="0"/>
              <a:cs typeface="Times New Roman" pitchFamily="18" charset="0"/>
            </a:endParaRPr>
          </a:p>
          <a:p>
            <a:pPr marL="742950" lvl="1" indent="-285750" algn="r">
              <a:lnSpc>
                <a:spcPct val="95000"/>
              </a:lnSpc>
              <a:spcBef>
                <a:spcPct val="20000"/>
              </a:spcBef>
              <a:buClr>
                <a:srgbClr val="00FF00"/>
              </a:buClr>
              <a:buSzPct val="65000"/>
            </a:pPr>
            <a:r>
              <a:rPr lang="en-US" sz="800" dirty="0">
                <a:solidFill>
                  <a:srgbClr val="660066"/>
                </a:solidFill>
                <a:latin typeface="Tahoma" pitchFamily="34" charset="0"/>
                <a:cs typeface="Times New Roman" pitchFamily="18" charset="0"/>
              </a:rPr>
              <a:t>Smyth et.al 2000</a:t>
            </a:r>
          </a:p>
          <a:p>
            <a:pPr marL="742950" lvl="1" indent="-285750">
              <a:lnSpc>
                <a:spcPct val="95000"/>
              </a:lnSpc>
              <a:spcBef>
                <a:spcPct val="20000"/>
              </a:spcBef>
              <a:buClr>
                <a:srgbClr val="00FF00"/>
              </a:buClr>
              <a:buSzPct val="65000"/>
              <a:buFont typeface="Arial" pitchFamily="34" charset="0"/>
              <a:buChar char="•"/>
            </a:pPr>
            <a:endParaRPr lang="en-US" sz="800" dirty="0">
              <a:solidFill>
                <a:srgbClr val="660066"/>
              </a:solidFill>
              <a:latin typeface="Tahoma" pitchFamily="34" charset="0"/>
              <a:cs typeface="Times New Roman" pitchFamily="18" charset="0"/>
            </a:endParaRPr>
          </a:p>
          <a:p>
            <a:pPr marL="742950" lvl="1" indent="-285750">
              <a:lnSpc>
                <a:spcPct val="95000"/>
              </a:lnSpc>
              <a:spcBef>
                <a:spcPct val="20000"/>
              </a:spcBef>
              <a:buClr>
                <a:srgbClr val="00FF00"/>
              </a:buClr>
              <a:buSzPct val="65000"/>
              <a:buFont typeface="Arial" pitchFamily="34" charset="0"/>
              <a:buChar char="•"/>
            </a:pPr>
            <a:endParaRPr lang="en-US" sz="8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buFont typeface="Arial" charset="0"/>
              <a:buChar char="•"/>
            </a:pPr>
            <a:endParaRPr lang="en-US" sz="800" i="1" dirty="0">
              <a:solidFill>
                <a:srgbClr val="660066"/>
              </a:solidFill>
              <a:latin typeface="Tahoma" pitchFamily="34" charset="0"/>
              <a:cs typeface="Times New Roman" pitchFamily="18" charset="0"/>
            </a:endParaRPr>
          </a:p>
        </p:txBody>
      </p:sp>
      <p:sp>
        <p:nvSpPr>
          <p:cNvPr id="113684" name="Rectangle 26"/>
          <p:cNvSpPr>
            <a:spLocks noChangeArrowheads="1"/>
          </p:cNvSpPr>
          <p:nvPr/>
        </p:nvSpPr>
        <p:spPr bwMode="auto">
          <a:xfrm>
            <a:off x="2782888" y="3573463"/>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dirty="0">
              <a:solidFill>
                <a:srgbClr val="660066"/>
              </a:solidFill>
              <a:latin typeface="Tahoma" pitchFamily="34" charset="0"/>
              <a:cs typeface="Times New Roman" pitchFamily="18" charset="0"/>
            </a:endParaRPr>
          </a:p>
        </p:txBody>
      </p:sp>
      <p:sp>
        <p:nvSpPr>
          <p:cNvPr id="113685" name="Text Box 43">
            <a:hlinkClick r:id="rId3" action="ppaction://hlinksldjump" tooltip="'Click' to go to this Critical Question"/>
          </p:cNvPr>
          <p:cNvSpPr txBox="1">
            <a:spLocks noChangeArrowheads="1"/>
          </p:cNvSpPr>
          <p:nvPr/>
        </p:nvSpPr>
        <p:spPr bwMode="auto">
          <a:xfrm>
            <a:off x="1524000" y="3351214"/>
            <a:ext cx="1219200" cy="369887"/>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1. Statistical Analysis</a:t>
            </a:r>
          </a:p>
        </p:txBody>
      </p:sp>
      <p:sp>
        <p:nvSpPr>
          <p:cNvPr id="113686" name="Text Box 44"/>
          <p:cNvSpPr txBox="1">
            <a:spLocks noChangeArrowheads="1"/>
          </p:cNvSpPr>
          <p:nvPr/>
        </p:nvSpPr>
        <p:spPr bwMode="auto">
          <a:xfrm>
            <a:off x="1524000" y="3960813"/>
            <a:ext cx="1219200" cy="1200150"/>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2. Components of fitness</a:t>
            </a:r>
          </a:p>
          <a:p>
            <a:pPr>
              <a:spcBef>
                <a:spcPct val="50000"/>
              </a:spcBef>
            </a:pPr>
            <a:endParaRPr lang="en-AU" sz="900" b="1" dirty="0">
              <a:solidFill>
                <a:srgbClr val="660066"/>
              </a:solidFill>
              <a:latin typeface="Tahoma" pitchFamily="34" charset="0"/>
            </a:endParaRPr>
          </a:p>
          <a:p>
            <a:pPr>
              <a:spcBef>
                <a:spcPct val="50000"/>
              </a:spcBef>
            </a:pPr>
            <a:r>
              <a:rPr lang="en-AU" sz="900" b="1" dirty="0">
                <a:solidFill>
                  <a:srgbClr val="660066"/>
                </a:solidFill>
                <a:latin typeface="Tahoma" pitchFamily="34" charset="0"/>
              </a:rPr>
              <a:t>3. Principles of training programme design</a:t>
            </a:r>
          </a:p>
        </p:txBody>
      </p:sp>
    </p:spTree>
    <p:extLst>
      <p:ext uri="{BB962C8B-B14F-4D97-AF65-F5344CB8AC3E}">
        <p14:creationId xmlns:p14="http://schemas.microsoft.com/office/powerpoint/2010/main" val="7979900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Text Box 2"/>
          <p:cNvSpPr txBox="1">
            <a:spLocks noChangeArrowheads="1"/>
          </p:cNvSpPr>
          <p:nvPr/>
        </p:nvSpPr>
        <p:spPr bwMode="auto">
          <a:xfrm>
            <a:off x="152400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dirty="0">
              <a:solidFill>
                <a:schemeClr val="accent2"/>
              </a:solidFill>
              <a:latin typeface="Tahoma" pitchFamily="34" charset="0"/>
            </a:endParaRPr>
          </a:p>
          <a:p>
            <a:pPr>
              <a:lnSpc>
                <a:spcPct val="75000"/>
              </a:lnSpc>
              <a:spcBef>
                <a:spcPct val="50000"/>
              </a:spcBef>
            </a:pPr>
            <a:r>
              <a:rPr lang="en-AU" sz="1100" b="1" dirty="0">
                <a:solidFill>
                  <a:srgbClr val="00FF00"/>
                </a:solidFill>
                <a:latin typeface="Tahoma" pitchFamily="34" charset="0"/>
              </a:rPr>
              <a:t>IB</a:t>
            </a:r>
          </a:p>
          <a:p>
            <a:pPr>
              <a:lnSpc>
                <a:spcPct val="75000"/>
              </a:lnSpc>
              <a:spcBef>
                <a:spcPct val="50000"/>
              </a:spcBef>
            </a:pPr>
            <a:r>
              <a:rPr lang="en-AU" sz="1100" b="1" dirty="0">
                <a:solidFill>
                  <a:srgbClr val="00FF00"/>
                </a:solidFill>
                <a:latin typeface="Tahoma" pitchFamily="34" charset="0"/>
              </a:rPr>
              <a:t>Sports, exercise and health science</a:t>
            </a:r>
          </a:p>
          <a:p>
            <a:pPr>
              <a:lnSpc>
                <a:spcPct val="75000"/>
              </a:lnSpc>
              <a:spcBef>
                <a:spcPct val="50000"/>
              </a:spcBef>
            </a:pPr>
            <a:endParaRPr lang="en-AU" sz="600" b="1" dirty="0">
              <a:solidFill>
                <a:srgbClr val="00FF00"/>
              </a:solidFill>
              <a:latin typeface="Tahoma" pitchFamily="34" charset="0"/>
            </a:endParaRPr>
          </a:p>
          <a:p>
            <a:pPr>
              <a:lnSpc>
                <a:spcPct val="75000"/>
              </a:lnSpc>
              <a:spcBef>
                <a:spcPct val="50000"/>
              </a:spcBef>
            </a:pPr>
            <a:endParaRPr lang="en-AU" sz="800" b="1" dirty="0">
              <a:solidFill>
                <a:schemeClr val="accent2"/>
              </a:solidFill>
              <a:latin typeface="Tahoma" pitchFamily="34" charset="0"/>
            </a:endParaRPr>
          </a:p>
        </p:txBody>
      </p:sp>
      <p:sp>
        <p:nvSpPr>
          <p:cNvPr id="113667" name="Line 3"/>
          <p:cNvSpPr>
            <a:spLocks noChangeShapeType="1"/>
          </p:cNvSpPr>
          <p:nvPr/>
        </p:nvSpPr>
        <p:spPr bwMode="auto">
          <a:xfrm>
            <a:off x="2743200" y="0"/>
            <a:ext cx="0" cy="6858000"/>
          </a:xfrm>
          <a:prstGeom prst="line">
            <a:avLst/>
          </a:prstGeom>
          <a:noFill/>
          <a:ln w="3175">
            <a:solidFill>
              <a:srgbClr val="FF00FF"/>
            </a:solidFill>
            <a:round/>
            <a:headEnd/>
            <a:tailEnd/>
          </a:ln>
        </p:spPr>
        <p:txBody>
          <a:bodyPr/>
          <a:lstStyle/>
          <a:p>
            <a:endParaRPr lang="en-US" dirty="0"/>
          </a:p>
        </p:txBody>
      </p:sp>
      <p:sp>
        <p:nvSpPr>
          <p:cNvPr id="113668" name="Line 4"/>
          <p:cNvSpPr>
            <a:spLocks noChangeShapeType="1"/>
          </p:cNvSpPr>
          <p:nvPr/>
        </p:nvSpPr>
        <p:spPr bwMode="auto">
          <a:xfrm>
            <a:off x="1600200" y="1447800"/>
            <a:ext cx="990600" cy="0"/>
          </a:xfrm>
          <a:prstGeom prst="line">
            <a:avLst/>
          </a:prstGeom>
          <a:noFill/>
          <a:ln w="25400">
            <a:solidFill>
              <a:srgbClr val="FF00FF"/>
            </a:solidFill>
            <a:round/>
            <a:headEnd/>
            <a:tailEnd/>
          </a:ln>
        </p:spPr>
        <p:txBody>
          <a:bodyPr/>
          <a:lstStyle/>
          <a:p>
            <a:endParaRPr lang="en-US" dirty="0"/>
          </a:p>
        </p:txBody>
      </p:sp>
      <p:sp>
        <p:nvSpPr>
          <p:cNvPr id="113669" name="Line 5"/>
          <p:cNvSpPr>
            <a:spLocks noChangeShapeType="1"/>
          </p:cNvSpPr>
          <p:nvPr/>
        </p:nvSpPr>
        <p:spPr bwMode="auto">
          <a:xfrm>
            <a:off x="1600200" y="2362200"/>
            <a:ext cx="990600" cy="0"/>
          </a:xfrm>
          <a:prstGeom prst="line">
            <a:avLst/>
          </a:prstGeom>
          <a:noFill/>
          <a:ln w="25400">
            <a:solidFill>
              <a:srgbClr val="FF00FF"/>
            </a:solidFill>
            <a:round/>
            <a:headEnd/>
            <a:tailEnd/>
          </a:ln>
        </p:spPr>
        <p:txBody>
          <a:bodyPr/>
          <a:lstStyle/>
          <a:p>
            <a:endParaRPr lang="en-US" dirty="0"/>
          </a:p>
        </p:txBody>
      </p:sp>
      <p:sp>
        <p:nvSpPr>
          <p:cNvPr id="113670" name="Text Box 6"/>
          <p:cNvSpPr txBox="1">
            <a:spLocks noChangeArrowheads="1"/>
          </p:cNvSpPr>
          <p:nvPr/>
        </p:nvSpPr>
        <p:spPr bwMode="auto">
          <a:xfrm>
            <a:off x="1524000" y="2727326"/>
            <a:ext cx="1219200" cy="244475"/>
          </a:xfrm>
          <a:prstGeom prst="rect">
            <a:avLst/>
          </a:prstGeom>
          <a:noFill/>
          <a:ln w="3175">
            <a:noFill/>
            <a:miter lim="800000"/>
            <a:headEnd/>
            <a:tailEnd/>
          </a:ln>
        </p:spPr>
        <p:txBody>
          <a:bodyPr>
            <a:spAutoFit/>
          </a:bodyPr>
          <a:lstStyle/>
          <a:p>
            <a:pPr>
              <a:spcBef>
                <a:spcPct val="50000"/>
              </a:spcBef>
            </a:pPr>
            <a:r>
              <a:rPr lang="en-AU" sz="1000" b="1" dirty="0">
                <a:solidFill>
                  <a:srgbClr val="660066"/>
                </a:solidFill>
                <a:latin typeface="Tahoma" pitchFamily="34" charset="0"/>
              </a:rPr>
              <a:t>Sub-topics</a:t>
            </a:r>
          </a:p>
        </p:txBody>
      </p:sp>
      <p:sp>
        <p:nvSpPr>
          <p:cNvPr id="113671" name="Line 8"/>
          <p:cNvSpPr>
            <a:spLocks noChangeShapeType="1"/>
          </p:cNvSpPr>
          <p:nvPr/>
        </p:nvSpPr>
        <p:spPr bwMode="auto">
          <a:xfrm>
            <a:off x="1600200" y="2667000"/>
            <a:ext cx="990600" cy="0"/>
          </a:xfrm>
          <a:prstGeom prst="line">
            <a:avLst/>
          </a:prstGeom>
          <a:noFill/>
          <a:ln w="25400">
            <a:solidFill>
              <a:srgbClr val="FF00FF"/>
            </a:solidFill>
            <a:round/>
            <a:headEnd/>
            <a:tailEnd/>
          </a:ln>
        </p:spPr>
        <p:txBody>
          <a:bodyPr/>
          <a:lstStyle/>
          <a:p>
            <a:endParaRPr lang="en-US" dirty="0"/>
          </a:p>
        </p:txBody>
      </p:sp>
      <p:sp>
        <p:nvSpPr>
          <p:cNvPr id="113672" name="Line 9"/>
          <p:cNvSpPr>
            <a:spLocks noChangeShapeType="1"/>
          </p:cNvSpPr>
          <p:nvPr/>
        </p:nvSpPr>
        <p:spPr bwMode="auto">
          <a:xfrm>
            <a:off x="1600200" y="3200400"/>
            <a:ext cx="990600" cy="0"/>
          </a:xfrm>
          <a:prstGeom prst="line">
            <a:avLst/>
          </a:prstGeom>
          <a:noFill/>
          <a:ln w="25400">
            <a:solidFill>
              <a:srgbClr val="FF00FF"/>
            </a:solidFill>
            <a:round/>
            <a:headEnd/>
            <a:tailEnd/>
          </a:ln>
        </p:spPr>
        <p:txBody>
          <a:bodyPr/>
          <a:lstStyle/>
          <a:p>
            <a:endParaRPr lang="en-US" dirty="0"/>
          </a:p>
        </p:txBody>
      </p:sp>
      <p:sp>
        <p:nvSpPr>
          <p:cNvPr id="113673" name="Line 12"/>
          <p:cNvSpPr>
            <a:spLocks noChangeShapeType="1"/>
          </p:cNvSpPr>
          <p:nvPr/>
        </p:nvSpPr>
        <p:spPr bwMode="auto">
          <a:xfrm flipV="1">
            <a:off x="1524000" y="1295400"/>
            <a:ext cx="9144000" cy="0"/>
          </a:xfrm>
          <a:prstGeom prst="line">
            <a:avLst/>
          </a:prstGeom>
          <a:noFill/>
          <a:ln w="3175">
            <a:solidFill>
              <a:srgbClr val="FF00FF"/>
            </a:solidFill>
            <a:round/>
            <a:headEnd/>
            <a:tailEnd/>
          </a:ln>
        </p:spPr>
        <p:txBody>
          <a:bodyPr/>
          <a:lstStyle/>
          <a:p>
            <a:endParaRPr lang="en-US" dirty="0"/>
          </a:p>
        </p:txBody>
      </p:sp>
      <p:sp>
        <p:nvSpPr>
          <p:cNvPr id="113674" name="Line 13"/>
          <p:cNvSpPr>
            <a:spLocks noChangeShapeType="1"/>
          </p:cNvSpPr>
          <p:nvPr/>
        </p:nvSpPr>
        <p:spPr bwMode="auto">
          <a:xfrm>
            <a:off x="1600200" y="1143000"/>
            <a:ext cx="990600" cy="0"/>
          </a:xfrm>
          <a:prstGeom prst="line">
            <a:avLst/>
          </a:prstGeom>
          <a:noFill/>
          <a:ln w="25400">
            <a:solidFill>
              <a:srgbClr val="FF00FF"/>
            </a:solidFill>
            <a:round/>
            <a:headEnd/>
            <a:tailEnd/>
          </a:ln>
        </p:spPr>
        <p:txBody>
          <a:bodyPr/>
          <a:lstStyle/>
          <a:p>
            <a:endParaRPr lang="en-US" dirty="0"/>
          </a:p>
        </p:txBody>
      </p:sp>
      <p:sp>
        <p:nvSpPr>
          <p:cNvPr id="113675" name="Line 14"/>
          <p:cNvSpPr>
            <a:spLocks noChangeShapeType="1"/>
          </p:cNvSpPr>
          <p:nvPr/>
        </p:nvSpPr>
        <p:spPr bwMode="auto">
          <a:xfrm>
            <a:off x="1600200" y="152400"/>
            <a:ext cx="990600" cy="0"/>
          </a:xfrm>
          <a:prstGeom prst="line">
            <a:avLst/>
          </a:prstGeom>
          <a:noFill/>
          <a:ln w="25400">
            <a:solidFill>
              <a:srgbClr val="FF00FF"/>
            </a:solidFill>
            <a:round/>
            <a:headEnd/>
            <a:tailEnd/>
          </a:ln>
        </p:spPr>
        <p:txBody>
          <a:bodyPr/>
          <a:lstStyle/>
          <a:p>
            <a:endParaRPr lang="en-US" dirty="0"/>
          </a:p>
        </p:txBody>
      </p:sp>
      <p:sp>
        <p:nvSpPr>
          <p:cNvPr id="113676" name="Text Box 15"/>
          <p:cNvSpPr txBox="1">
            <a:spLocks noChangeArrowheads="1"/>
          </p:cNvSpPr>
          <p:nvPr/>
        </p:nvSpPr>
        <p:spPr bwMode="auto">
          <a:xfrm>
            <a:off x="2743200" y="395289"/>
            <a:ext cx="7772400" cy="954087"/>
          </a:xfrm>
          <a:prstGeom prst="rect">
            <a:avLst/>
          </a:prstGeom>
          <a:noFill/>
          <a:ln w="9525">
            <a:noFill/>
            <a:miter lim="800000"/>
            <a:headEnd/>
            <a:tailEnd/>
          </a:ln>
        </p:spPr>
        <p:txBody>
          <a:bodyPr>
            <a:spAutoFit/>
          </a:bodyPr>
          <a:lstStyle/>
          <a:p>
            <a:pPr algn="r">
              <a:spcBef>
                <a:spcPct val="50000"/>
              </a:spcBef>
            </a:pPr>
            <a:r>
              <a:rPr lang="en-AU" sz="2800" b="1" dirty="0">
                <a:solidFill>
                  <a:srgbClr val="660066"/>
                </a:solidFill>
                <a:latin typeface="Tahoma" pitchFamily="34" charset="0"/>
              </a:rPr>
              <a:t>Measurement &amp; evaluation of human performance</a:t>
            </a:r>
          </a:p>
        </p:txBody>
      </p:sp>
      <p:sp>
        <p:nvSpPr>
          <p:cNvPr id="113677" name="Text Box 16"/>
          <p:cNvSpPr txBox="1">
            <a:spLocks noChangeArrowheads="1"/>
          </p:cNvSpPr>
          <p:nvPr/>
        </p:nvSpPr>
        <p:spPr bwMode="auto">
          <a:xfrm>
            <a:off x="3048000" y="1341438"/>
            <a:ext cx="7467600" cy="1077218"/>
          </a:xfrm>
          <a:prstGeom prst="rect">
            <a:avLst/>
          </a:prstGeom>
          <a:noFill/>
          <a:ln w="9525">
            <a:noFill/>
            <a:miter lim="800000"/>
            <a:headEnd/>
            <a:tailEnd/>
          </a:ln>
        </p:spPr>
        <p:txBody>
          <a:bodyPr>
            <a:spAutoFit/>
          </a:bodyPr>
          <a:lstStyle/>
          <a:p>
            <a:pPr>
              <a:spcBef>
                <a:spcPct val="50000"/>
              </a:spcBef>
            </a:pPr>
            <a:r>
              <a:rPr lang="en-AU" sz="3200" dirty="0" smtClean="0">
                <a:solidFill>
                  <a:srgbClr val="660066"/>
                </a:solidFill>
                <a:latin typeface="Tahoma" pitchFamily="34" charset="0"/>
              </a:rPr>
              <a:t>6.4.2 </a:t>
            </a:r>
            <a:r>
              <a:rPr lang="en-AU" sz="3200" dirty="0">
                <a:solidFill>
                  <a:srgbClr val="660066"/>
                </a:solidFill>
                <a:latin typeface="Tahoma" pitchFamily="34" charset="0"/>
              </a:rPr>
              <a:t>Discuss the key principles of training programme design</a:t>
            </a:r>
            <a:endParaRPr lang="en-AU" sz="3200" dirty="0">
              <a:solidFill>
                <a:srgbClr val="660066"/>
              </a:solidFill>
              <a:latin typeface="Tahoma" pitchFamily="34" charset="0"/>
            </a:endParaRPr>
          </a:p>
        </p:txBody>
      </p:sp>
      <p:sp>
        <p:nvSpPr>
          <p:cNvPr id="113678" name="Line 17"/>
          <p:cNvSpPr>
            <a:spLocks noChangeShapeType="1"/>
          </p:cNvSpPr>
          <p:nvPr/>
        </p:nvSpPr>
        <p:spPr bwMode="auto">
          <a:xfrm>
            <a:off x="1524000" y="2514600"/>
            <a:ext cx="5181600" cy="0"/>
          </a:xfrm>
          <a:prstGeom prst="line">
            <a:avLst/>
          </a:prstGeom>
          <a:noFill/>
          <a:ln w="3175">
            <a:solidFill>
              <a:srgbClr val="FF00FF"/>
            </a:solidFill>
            <a:round/>
            <a:headEnd/>
            <a:tailEnd/>
          </a:ln>
        </p:spPr>
        <p:txBody>
          <a:bodyPr/>
          <a:lstStyle/>
          <a:p>
            <a:endParaRPr lang="en-US" dirty="0"/>
          </a:p>
        </p:txBody>
      </p:sp>
      <p:sp>
        <p:nvSpPr>
          <p:cNvPr id="113679" name="Rectangle 18"/>
          <p:cNvSpPr>
            <a:spLocks noChangeArrowheads="1"/>
          </p:cNvSpPr>
          <p:nvPr/>
        </p:nvSpPr>
        <p:spPr bwMode="auto">
          <a:xfrm>
            <a:off x="4943475" y="1870075"/>
            <a:ext cx="9144000" cy="369332"/>
          </a:xfrm>
          <a:prstGeom prst="rect">
            <a:avLst/>
          </a:prstGeom>
          <a:noFill/>
          <a:ln w="9525">
            <a:noFill/>
            <a:miter lim="800000"/>
            <a:headEnd/>
            <a:tailEnd/>
          </a:ln>
        </p:spPr>
        <p:txBody>
          <a:bodyPr>
            <a:spAutoFit/>
          </a:bodyPr>
          <a:lstStyle/>
          <a:p>
            <a:endParaRPr lang="en-US" dirty="0"/>
          </a:p>
        </p:txBody>
      </p:sp>
      <p:sp>
        <p:nvSpPr>
          <p:cNvPr id="113680" name="Text Box 19">
            <a:hlinkClick r:id="rId3" action="ppaction://hlinksldjump" tooltip="'Click' here"/>
          </p:cNvPr>
          <p:cNvSpPr txBox="1">
            <a:spLocks noChangeArrowheads="1"/>
          </p:cNvSpPr>
          <p:nvPr/>
        </p:nvSpPr>
        <p:spPr bwMode="auto">
          <a:xfrm>
            <a:off x="1524000" y="1295401"/>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Topic 6</a:t>
            </a:r>
          </a:p>
          <a:p>
            <a:pPr>
              <a:lnSpc>
                <a:spcPct val="72000"/>
              </a:lnSpc>
              <a:spcBef>
                <a:spcPct val="50000"/>
              </a:spcBef>
            </a:pPr>
            <a:r>
              <a:rPr lang="en-AU" sz="1100" b="1" dirty="0">
                <a:solidFill>
                  <a:srgbClr val="660066"/>
                </a:solidFill>
                <a:latin typeface="Tahoma" pitchFamily="34" charset="0"/>
              </a:rPr>
              <a:t>Measurement</a:t>
            </a:r>
          </a:p>
          <a:p>
            <a:pPr>
              <a:lnSpc>
                <a:spcPct val="72000"/>
              </a:lnSpc>
              <a:spcBef>
                <a:spcPct val="50000"/>
              </a:spcBef>
            </a:pP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113681" name="Line 20"/>
          <p:cNvSpPr>
            <a:spLocks noChangeShapeType="1"/>
          </p:cNvSpPr>
          <p:nvPr/>
        </p:nvSpPr>
        <p:spPr bwMode="auto">
          <a:xfrm>
            <a:off x="1600200" y="2362200"/>
            <a:ext cx="990600" cy="0"/>
          </a:xfrm>
          <a:prstGeom prst="line">
            <a:avLst/>
          </a:prstGeom>
          <a:noFill/>
          <a:ln w="25400">
            <a:solidFill>
              <a:srgbClr val="FF00FF"/>
            </a:solidFill>
            <a:round/>
            <a:headEnd/>
            <a:tailEnd/>
          </a:ln>
        </p:spPr>
        <p:txBody>
          <a:bodyPr/>
          <a:lstStyle/>
          <a:p>
            <a:endParaRPr lang="en-US" dirty="0"/>
          </a:p>
        </p:txBody>
      </p:sp>
      <p:sp>
        <p:nvSpPr>
          <p:cNvPr id="113682" name="Line 21"/>
          <p:cNvSpPr>
            <a:spLocks noChangeShapeType="1"/>
          </p:cNvSpPr>
          <p:nvPr/>
        </p:nvSpPr>
        <p:spPr bwMode="auto">
          <a:xfrm>
            <a:off x="1600200" y="1447800"/>
            <a:ext cx="990600" cy="0"/>
          </a:xfrm>
          <a:prstGeom prst="line">
            <a:avLst/>
          </a:prstGeom>
          <a:noFill/>
          <a:ln w="25400">
            <a:solidFill>
              <a:srgbClr val="FF00FF"/>
            </a:solidFill>
            <a:round/>
            <a:headEnd/>
            <a:tailEnd/>
          </a:ln>
        </p:spPr>
        <p:txBody>
          <a:bodyPr/>
          <a:lstStyle/>
          <a:p>
            <a:endParaRPr lang="en-US" dirty="0"/>
          </a:p>
        </p:txBody>
      </p:sp>
      <p:sp>
        <p:nvSpPr>
          <p:cNvPr id="113683" name="Rectangle 24">
            <a:hlinkClick r:id="rId4" action="ppaction://hlinksldjump" tooltip="Click here to go to this dot point"/>
          </p:cNvPr>
          <p:cNvSpPr>
            <a:spLocks noChangeArrowheads="1"/>
          </p:cNvSpPr>
          <p:nvPr/>
        </p:nvSpPr>
        <p:spPr bwMode="auto">
          <a:xfrm>
            <a:off x="2809875" y="2428869"/>
            <a:ext cx="7239000" cy="214313"/>
          </a:xfrm>
          <a:prstGeom prst="rect">
            <a:avLst/>
          </a:prstGeom>
          <a:noFill/>
          <a:ln w="9525">
            <a:noFill/>
            <a:miter lim="800000"/>
            <a:headEnd/>
            <a:tailEnd/>
          </a:ln>
        </p:spPr>
        <p:txBody>
          <a:bodyPr/>
          <a:lstStyle/>
          <a:p>
            <a:pPr marL="742950" lvl="1" indent="-285750" algn="r">
              <a:lnSpc>
                <a:spcPct val="95000"/>
              </a:lnSpc>
              <a:spcBef>
                <a:spcPct val="20000"/>
              </a:spcBef>
              <a:buClr>
                <a:srgbClr val="00FF00"/>
              </a:buClr>
              <a:buSzPct val="65000"/>
            </a:pPr>
            <a:endParaRPr lang="en-US" sz="800" dirty="0">
              <a:solidFill>
                <a:srgbClr val="660066"/>
              </a:solidFill>
              <a:latin typeface="Tahoma" pitchFamily="34" charset="0"/>
              <a:cs typeface="Times New Roman" pitchFamily="18" charset="0"/>
            </a:endParaRPr>
          </a:p>
          <a:p>
            <a:pPr marL="742950" lvl="1" indent="-285750">
              <a:lnSpc>
                <a:spcPct val="95000"/>
              </a:lnSpc>
              <a:spcBef>
                <a:spcPct val="20000"/>
              </a:spcBef>
              <a:buClr>
                <a:srgbClr val="00FF00"/>
              </a:buClr>
              <a:buSzPct val="65000"/>
              <a:buFont typeface="Arial" pitchFamily="34" charset="0"/>
              <a:buChar char="•"/>
            </a:pPr>
            <a:r>
              <a:rPr lang="en-US" dirty="0">
                <a:solidFill>
                  <a:srgbClr val="660066"/>
                </a:solidFill>
                <a:latin typeface="Tahoma" pitchFamily="34" charset="0"/>
                <a:cs typeface="Times New Roman" pitchFamily="18" charset="0"/>
              </a:rPr>
              <a:t>Specificity</a:t>
            </a:r>
          </a:p>
          <a:p>
            <a:pPr marL="742950" lvl="1" indent="-285750">
              <a:lnSpc>
                <a:spcPct val="95000"/>
              </a:lnSpc>
              <a:spcBef>
                <a:spcPct val="20000"/>
              </a:spcBef>
              <a:buClr>
                <a:srgbClr val="00FF00"/>
              </a:buClr>
              <a:buSzPct val="65000"/>
            </a:pPr>
            <a:r>
              <a:rPr lang="en-US" dirty="0">
                <a:solidFill>
                  <a:srgbClr val="660066"/>
                </a:solidFill>
                <a:latin typeface="Tahoma" pitchFamily="34" charset="0"/>
                <a:cs typeface="Times New Roman" pitchFamily="18" charset="0"/>
              </a:rPr>
              <a:t>	Is the process of replicating the characteristics of physical activity in training to ensure it benefits performance. The 4 categories to consider are:</a:t>
            </a:r>
          </a:p>
          <a:p>
            <a:pPr marL="1371600" lvl="2" indent="-457200">
              <a:lnSpc>
                <a:spcPct val="95000"/>
              </a:lnSpc>
              <a:spcBef>
                <a:spcPct val="20000"/>
              </a:spcBef>
              <a:buClr>
                <a:srgbClr val="00FF00"/>
              </a:buClr>
              <a:buSzPct val="65000"/>
              <a:buFont typeface="+mj-lt"/>
              <a:buAutoNum type="arabicPeriod"/>
            </a:pPr>
            <a:r>
              <a:rPr lang="en-US" dirty="0">
                <a:solidFill>
                  <a:srgbClr val="660066"/>
                </a:solidFill>
                <a:latin typeface="Tahoma" pitchFamily="34" charset="0"/>
                <a:cs typeface="Times New Roman" pitchFamily="18" charset="0"/>
              </a:rPr>
              <a:t>Muscle group used</a:t>
            </a:r>
          </a:p>
          <a:p>
            <a:pPr marL="1371600" lvl="2" indent="-457200">
              <a:lnSpc>
                <a:spcPct val="95000"/>
              </a:lnSpc>
              <a:spcBef>
                <a:spcPct val="20000"/>
              </a:spcBef>
              <a:buClr>
                <a:srgbClr val="00FF00"/>
              </a:buClr>
              <a:buSzPct val="65000"/>
              <a:buFont typeface="+mj-lt"/>
              <a:buAutoNum type="arabicPeriod"/>
            </a:pPr>
            <a:r>
              <a:rPr lang="en-US" dirty="0">
                <a:solidFill>
                  <a:srgbClr val="660066"/>
                </a:solidFill>
                <a:latin typeface="Tahoma" pitchFamily="34" charset="0"/>
                <a:cs typeface="Times New Roman" pitchFamily="18" charset="0"/>
              </a:rPr>
              <a:t>Skills performed</a:t>
            </a:r>
          </a:p>
          <a:p>
            <a:pPr marL="1371600" lvl="2" indent="-457200">
              <a:lnSpc>
                <a:spcPct val="95000"/>
              </a:lnSpc>
              <a:spcBef>
                <a:spcPct val="20000"/>
              </a:spcBef>
              <a:buClr>
                <a:srgbClr val="00FF00"/>
              </a:buClr>
              <a:buSzPct val="65000"/>
              <a:buFont typeface="+mj-lt"/>
              <a:buAutoNum type="arabicPeriod"/>
            </a:pPr>
            <a:r>
              <a:rPr lang="en-US" dirty="0">
                <a:solidFill>
                  <a:srgbClr val="660066"/>
                </a:solidFill>
                <a:latin typeface="Tahoma" pitchFamily="34" charset="0"/>
                <a:cs typeface="Times New Roman" pitchFamily="18" charset="0"/>
              </a:rPr>
              <a:t>Fitness components used</a:t>
            </a:r>
          </a:p>
          <a:p>
            <a:pPr marL="1371600" lvl="2" indent="-457200">
              <a:lnSpc>
                <a:spcPct val="95000"/>
              </a:lnSpc>
              <a:spcBef>
                <a:spcPct val="20000"/>
              </a:spcBef>
              <a:buClr>
                <a:srgbClr val="00FF00"/>
              </a:buClr>
              <a:buSzPct val="65000"/>
              <a:buFont typeface="+mj-lt"/>
              <a:buAutoNum type="arabicPeriod"/>
            </a:pPr>
            <a:r>
              <a:rPr lang="en-US" dirty="0">
                <a:solidFill>
                  <a:srgbClr val="660066"/>
                </a:solidFill>
                <a:latin typeface="Tahoma" pitchFamily="34" charset="0"/>
                <a:cs typeface="Times New Roman" pitchFamily="18" charset="0"/>
              </a:rPr>
              <a:t>Predominant energy systems used</a:t>
            </a:r>
          </a:p>
          <a:p>
            <a:pPr marL="1371600" lvl="2" indent="-457200" algn="r">
              <a:lnSpc>
                <a:spcPct val="95000"/>
              </a:lnSpc>
              <a:spcBef>
                <a:spcPct val="20000"/>
              </a:spcBef>
              <a:buClr>
                <a:srgbClr val="00FF00"/>
              </a:buClr>
              <a:buSzPct val="65000"/>
            </a:pPr>
            <a:r>
              <a:rPr lang="en-US" sz="800" dirty="0">
                <a:solidFill>
                  <a:srgbClr val="660066"/>
                </a:solidFill>
                <a:latin typeface="Tahoma" pitchFamily="34" charset="0"/>
                <a:cs typeface="Times New Roman" pitchFamily="18" charset="0"/>
              </a:rPr>
              <a:t>Smyth et.al 2000</a:t>
            </a:r>
            <a:r>
              <a:rPr lang="en-US" dirty="0">
                <a:solidFill>
                  <a:srgbClr val="660066"/>
                </a:solidFill>
                <a:latin typeface="Tahoma" pitchFamily="34" charset="0"/>
                <a:cs typeface="Times New Roman" pitchFamily="18" charset="0"/>
              </a:rPr>
              <a:t>	</a:t>
            </a:r>
            <a:endParaRPr lang="en-US" sz="800" dirty="0">
              <a:solidFill>
                <a:srgbClr val="660066"/>
              </a:solidFill>
              <a:latin typeface="Tahoma" pitchFamily="34" charset="0"/>
              <a:cs typeface="Times New Roman" pitchFamily="18" charset="0"/>
            </a:endParaRPr>
          </a:p>
          <a:p>
            <a:pPr marL="742950" lvl="1" indent="-285750" algn="r">
              <a:lnSpc>
                <a:spcPct val="95000"/>
              </a:lnSpc>
              <a:spcBef>
                <a:spcPct val="20000"/>
              </a:spcBef>
              <a:buClr>
                <a:srgbClr val="00FF00"/>
              </a:buClr>
              <a:buSzPct val="65000"/>
            </a:pPr>
            <a:r>
              <a:rPr lang="en-US" sz="800" dirty="0">
                <a:solidFill>
                  <a:srgbClr val="660066"/>
                </a:solidFill>
                <a:latin typeface="Tahoma" pitchFamily="34" charset="0"/>
                <a:cs typeface="Times New Roman" pitchFamily="18" charset="0"/>
              </a:rPr>
              <a:t>0</a:t>
            </a:r>
          </a:p>
          <a:p>
            <a:pPr marL="742950" lvl="1" indent="-285750">
              <a:lnSpc>
                <a:spcPct val="95000"/>
              </a:lnSpc>
              <a:spcBef>
                <a:spcPct val="20000"/>
              </a:spcBef>
              <a:buClr>
                <a:srgbClr val="00FF00"/>
              </a:buClr>
              <a:buSzPct val="65000"/>
              <a:buFont typeface="Arial" pitchFamily="34" charset="0"/>
              <a:buChar char="•"/>
            </a:pPr>
            <a:endParaRPr lang="en-US" sz="800" dirty="0">
              <a:solidFill>
                <a:srgbClr val="660066"/>
              </a:solidFill>
              <a:latin typeface="Tahoma" pitchFamily="34" charset="0"/>
              <a:cs typeface="Times New Roman" pitchFamily="18" charset="0"/>
            </a:endParaRPr>
          </a:p>
          <a:p>
            <a:pPr marL="742950" lvl="1" indent="-285750">
              <a:lnSpc>
                <a:spcPct val="95000"/>
              </a:lnSpc>
              <a:spcBef>
                <a:spcPct val="20000"/>
              </a:spcBef>
              <a:buClr>
                <a:srgbClr val="00FF00"/>
              </a:buClr>
              <a:buSzPct val="65000"/>
              <a:buFont typeface="Arial" pitchFamily="34" charset="0"/>
              <a:buChar char="•"/>
            </a:pPr>
            <a:endParaRPr lang="en-US" sz="8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buFont typeface="Arial" charset="0"/>
              <a:buChar char="•"/>
            </a:pPr>
            <a:endParaRPr lang="en-US" sz="800" i="1" dirty="0">
              <a:solidFill>
                <a:srgbClr val="660066"/>
              </a:solidFill>
              <a:latin typeface="Tahoma" pitchFamily="34" charset="0"/>
              <a:cs typeface="Times New Roman" pitchFamily="18" charset="0"/>
            </a:endParaRPr>
          </a:p>
        </p:txBody>
      </p:sp>
      <p:sp>
        <p:nvSpPr>
          <p:cNvPr id="113684" name="Rectangle 26"/>
          <p:cNvSpPr>
            <a:spLocks noChangeArrowheads="1"/>
          </p:cNvSpPr>
          <p:nvPr/>
        </p:nvSpPr>
        <p:spPr bwMode="auto">
          <a:xfrm>
            <a:off x="2782888" y="3573463"/>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dirty="0">
              <a:solidFill>
                <a:srgbClr val="660066"/>
              </a:solidFill>
              <a:latin typeface="Tahoma" pitchFamily="34" charset="0"/>
              <a:cs typeface="Times New Roman" pitchFamily="18" charset="0"/>
            </a:endParaRPr>
          </a:p>
        </p:txBody>
      </p:sp>
      <p:sp>
        <p:nvSpPr>
          <p:cNvPr id="113685" name="Text Box 43">
            <a:hlinkClick r:id="rId3" action="ppaction://hlinksldjump" tooltip="'Click' to go to this Critical Question"/>
          </p:cNvPr>
          <p:cNvSpPr txBox="1">
            <a:spLocks noChangeArrowheads="1"/>
          </p:cNvSpPr>
          <p:nvPr/>
        </p:nvSpPr>
        <p:spPr bwMode="auto">
          <a:xfrm>
            <a:off x="1524000" y="3351214"/>
            <a:ext cx="1219200" cy="369887"/>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1. Statistical Analysis</a:t>
            </a:r>
          </a:p>
        </p:txBody>
      </p:sp>
      <p:sp>
        <p:nvSpPr>
          <p:cNvPr id="113686" name="Text Box 44"/>
          <p:cNvSpPr txBox="1">
            <a:spLocks noChangeArrowheads="1"/>
          </p:cNvSpPr>
          <p:nvPr/>
        </p:nvSpPr>
        <p:spPr bwMode="auto">
          <a:xfrm>
            <a:off x="1524000" y="3960813"/>
            <a:ext cx="1219200" cy="1200150"/>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2. Components of fitness</a:t>
            </a:r>
          </a:p>
          <a:p>
            <a:pPr>
              <a:spcBef>
                <a:spcPct val="50000"/>
              </a:spcBef>
            </a:pPr>
            <a:endParaRPr lang="en-AU" sz="900" b="1" dirty="0">
              <a:solidFill>
                <a:srgbClr val="660066"/>
              </a:solidFill>
              <a:latin typeface="Tahoma" pitchFamily="34" charset="0"/>
            </a:endParaRPr>
          </a:p>
          <a:p>
            <a:pPr>
              <a:spcBef>
                <a:spcPct val="50000"/>
              </a:spcBef>
            </a:pPr>
            <a:r>
              <a:rPr lang="en-AU" sz="900" b="1" dirty="0">
                <a:solidFill>
                  <a:srgbClr val="660066"/>
                </a:solidFill>
                <a:latin typeface="Tahoma" pitchFamily="34" charset="0"/>
              </a:rPr>
              <a:t>3. Principles of training programme design</a:t>
            </a:r>
          </a:p>
        </p:txBody>
      </p:sp>
    </p:spTree>
    <p:extLst>
      <p:ext uri="{BB962C8B-B14F-4D97-AF65-F5344CB8AC3E}">
        <p14:creationId xmlns:p14="http://schemas.microsoft.com/office/powerpoint/2010/main" val="14258284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Text Box 2"/>
          <p:cNvSpPr txBox="1">
            <a:spLocks noChangeArrowheads="1"/>
          </p:cNvSpPr>
          <p:nvPr/>
        </p:nvSpPr>
        <p:spPr bwMode="auto">
          <a:xfrm>
            <a:off x="152400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dirty="0">
              <a:solidFill>
                <a:schemeClr val="accent2"/>
              </a:solidFill>
              <a:latin typeface="Tahoma" pitchFamily="34" charset="0"/>
            </a:endParaRPr>
          </a:p>
          <a:p>
            <a:pPr>
              <a:lnSpc>
                <a:spcPct val="75000"/>
              </a:lnSpc>
              <a:spcBef>
                <a:spcPct val="50000"/>
              </a:spcBef>
            </a:pPr>
            <a:r>
              <a:rPr lang="en-AU" sz="1100" b="1" dirty="0">
                <a:solidFill>
                  <a:srgbClr val="00FF00"/>
                </a:solidFill>
                <a:latin typeface="Tahoma" pitchFamily="34" charset="0"/>
              </a:rPr>
              <a:t>IB</a:t>
            </a:r>
          </a:p>
          <a:p>
            <a:pPr>
              <a:lnSpc>
                <a:spcPct val="75000"/>
              </a:lnSpc>
              <a:spcBef>
                <a:spcPct val="50000"/>
              </a:spcBef>
            </a:pPr>
            <a:r>
              <a:rPr lang="en-AU" sz="1100" b="1" dirty="0">
                <a:solidFill>
                  <a:srgbClr val="00FF00"/>
                </a:solidFill>
                <a:latin typeface="Tahoma" pitchFamily="34" charset="0"/>
              </a:rPr>
              <a:t>Sports, exercise and health science</a:t>
            </a:r>
          </a:p>
          <a:p>
            <a:pPr>
              <a:lnSpc>
                <a:spcPct val="75000"/>
              </a:lnSpc>
              <a:spcBef>
                <a:spcPct val="50000"/>
              </a:spcBef>
            </a:pPr>
            <a:endParaRPr lang="en-AU" sz="600" b="1" dirty="0">
              <a:solidFill>
                <a:srgbClr val="00FF00"/>
              </a:solidFill>
              <a:latin typeface="Tahoma" pitchFamily="34" charset="0"/>
            </a:endParaRPr>
          </a:p>
          <a:p>
            <a:pPr>
              <a:lnSpc>
                <a:spcPct val="75000"/>
              </a:lnSpc>
              <a:spcBef>
                <a:spcPct val="50000"/>
              </a:spcBef>
            </a:pPr>
            <a:endParaRPr lang="en-AU" sz="800" b="1" dirty="0">
              <a:solidFill>
                <a:schemeClr val="accent2"/>
              </a:solidFill>
              <a:latin typeface="Tahoma" pitchFamily="34" charset="0"/>
            </a:endParaRPr>
          </a:p>
        </p:txBody>
      </p:sp>
      <p:sp>
        <p:nvSpPr>
          <p:cNvPr id="113667" name="Line 3"/>
          <p:cNvSpPr>
            <a:spLocks noChangeShapeType="1"/>
          </p:cNvSpPr>
          <p:nvPr/>
        </p:nvSpPr>
        <p:spPr bwMode="auto">
          <a:xfrm>
            <a:off x="2743200" y="0"/>
            <a:ext cx="0" cy="6858000"/>
          </a:xfrm>
          <a:prstGeom prst="line">
            <a:avLst/>
          </a:prstGeom>
          <a:noFill/>
          <a:ln w="3175">
            <a:solidFill>
              <a:srgbClr val="FF00FF"/>
            </a:solidFill>
            <a:round/>
            <a:headEnd/>
            <a:tailEnd/>
          </a:ln>
        </p:spPr>
        <p:txBody>
          <a:bodyPr/>
          <a:lstStyle/>
          <a:p>
            <a:endParaRPr lang="en-US" dirty="0"/>
          </a:p>
        </p:txBody>
      </p:sp>
      <p:sp>
        <p:nvSpPr>
          <p:cNvPr id="113668" name="Line 4"/>
          <p:cNvSpPr>
            <a:spLocks noChangeShapeType="1"/>
          </p:cNvSpPr>
          <p:nvPr/>
        </p:nvSpPr>
        <p:spPr bwMode="auto">
          <a:xfrm>
            <a:off x="1600200" y="1447800"/>
            <a:ext cx="990600" cy="0"/>
          </a:xfrm>
          <a:prstGeom prst="line">
            <a:avLst/>
          </a:prstGeom>
          <a:noFill/>
          <a:ln w="25400">
            <a:solidFill>
              <a:srgbClr val="FF00FF"/>
            </a:solidFill>
            <a:round/>
            <a:headEnd/>
            <a:tailEnd/>
          </a:ln>
        </p:spPr>
        <p:txBody>
          <a:bodyPr/>
          <a:lstStyle/>
          <a:p>
            <a:endParaRPr lang="en-US" dirty="0"/>
          </a:p>
        </p:txBody>
      </p:sp>
      <p:sp>
        <p:nvSpPr>
          <p:cNvPr id="113669" name="Line 5"/>
          <p:cNvSpPr>
            <a:spLocks noChangeShapeType="1"/>
          </p:cNvSpPr>
          <p:nvPr/>
        </p:nvSpPr>
        <p:spPr bwMode="auto">
          <a:xfrm>
            <a:off x="1600200" y="2362200"/>
            <a:ext cx="990600" cy="0"/>
          </a:xfrm>
          <a:prstGeom prst="line">
            <a:avLst/>
          </a:prstGeom>
          <a:noFill/>
          <a:ln w="25400">
            <a:solidFill>
              <a:srgbClr val="FF00FF"/>
            </a:solidFill>
            <a:round/>
            <a:headEnd/>
            <a:tailEnd/>
          </a:ln>
        </p:spPr>
        <p:txBody>
          <a:bodyPr/>
          <a:lstStyle/>
          <a:p>
            <a:endParaRPr lang="en-US" dirty="0"/>
          </a:p>
        </p:txBody>
      </p:sp>
      <p:sp>
        <p:nvSpPr>
          <p:cNvPr id="113670" name="Text Box 6"/>
          <p:cNvSpPr txBox="1">
            <a:spLocks noChangeArrowheads="1"/>
          </p:cNvSpPr>
          <p:nvPr/>
        </p:nvSpPr>
        <p:spPr bwMode="auto">
          <a:xfrm>
            <a:off x="1524000" y="2727326"/>
            <a:ext cx="1219200" cy="244475"/>
          </a:xfrm>
          <a:prstGeom prst="rect">
            <a:avLst/>
          </a:prstGeom>
          <a:noFill/>
          <a:ln w="3175">
            <a:noFill/>
            <a:miter lim="800000"/>
            <a:headEnd/>
            <a:tailEnd/>
          </a:ln>
        </p:spPr>
        <p:txBody>
          <a:bodyPr>
            <a:spAutoFit/>
          </a:bodyPr>
          <a:lstStyle/>
          <a:p>
            <a:pPr>
              <a:spcBef>
                <a:spcPct val="50000"/>
              </a:spcBef>
            </a:pPr>
            <a:r>
              <a:rPr lang="en-AU" sz="1000" b="1" dirty="0">
                <a:solidFill>
                  <a:srgbClr val="660066"/>
                </a:solidFill>
                <a:latin typeface="Tahoma" pitchFamily="34" charset="0"/>
              </a:rPr>
              <a:t>Sub-topics</a:t>
            </a:r>
          </a:p>
        </p:txBody>
      </p:sp>
      <p:sp>
        <p:nvSpPr>
          <p:cNvPr id="113671" name="Line 8"/>
          <p:cNvSpPr>
            <a:spLocks noChangeShapeType="1"/>
          </p:cNvSpPr>
          <p:nvPr/>
        </p:nvSpPr>
        <p:spPr bwMode="auto">
          <a:xfrm>
            <a:off x="1600200" y="2667000"/>
            <a:ext cx="990600" cy="0"/>
          </a:xfrm>
          <a:prstGeom prst="line">
            <a:avLst/>
          </a:prstGeom>
          <a:noFill/>
          <a:ln w="25400">
            <a:solidFill>
              <a:srgbClr val="FF00FF"/>
            </a:solidFill>
            <a:round/>
            <a:headEnd/>
            <a:tailEnd/>
          </a:ln>
        </p:spPr>
        <p:txBody>
          <a:bodyPr/>
          <a:lstStyle/>
          <a:p>
            <a:endParaRPr lang="en-US" dirty="0"/>
          </a:p>
        </p:txBody>
      </p:sp>
      <p:sp>
        <p:nvSpPr>
          <p:cNvPr id="113672" name="Line 9"/>
          <p:cNvSpPr>
            <a:spLocks noChangeShapeType="1"/>
          </p:cNvSpPr>
          <p:nvPr/>
        </p:nvSpPr>
        <p:spPr bwMode="auto">
          <a:xfrm>
            <a:off x="1600200" y="3200400"/>
            <a:ext cx="990600" cy="0"/>
          </a:xfrm>
          <a:prstGeom prst="line">
            <a:avLst/>
          </a:prstGeom>
          <a:noFill/>
          <a:ln w="25400">
            <a:solidFill>
              <a:srgbClr val="FF00FF"/>
            </a:solidFill>
            <a:round/>
            <a:headEnd/>
            <a:tailEnd/>
          </a:ln>
        </p:spPr>
        <p:txBody>
          <a:bodyPr/>
          <a:lstStyle/>
          <a:p>
            <a:endParaRPr lang="en-US" dirty="0"/>
          </a:p>
        </p:txBody>
      </p:sp>
      <p:sp>
        <p:nvSpPr>
          <p:cNvPr id="113673" name="Line 12"/>
          <p:cNvSpPr>
            <a:spLocks noChangeShapeType="1"/>
          </p:cNvSpPr>
          <p:nvPr/>
        </p:nvSpPr>
        <p:spPr bwMode="auto">
          <a:xfrm flipV="1">
            <a:off x="1524000" y="1295400"/>
            <a:ext cx="9144000" cy="0"/>
          </a:xfrm>
          <a:prstGeom prst="line">
            <a:avLst/>
          </a:prstGeom>
          <a:noFill/>
          <a:ln w="3175">
            <a:solidFill>
              <a:srgbClr val="FF00FF"/>
            </a:solidFill>
            <a:round/>
            <a:headEnd/>
            <a:tailEnd/>
          </a:ln>
        </p:spPr>
        <p:txBody>
          <a:bodyPr/>
          <a:lstStyle/>
          <a:p>
            <a:endParaRPr lang="en-US" dirty="0"/>
          </a:p>
        </p:txBody>
      </p:sp>
      <p:sp>
        <p:nvSpPr>
          <p:cNvPr id="113674" name="Line 13"/>
          <p:cNvSpPr>
            <a:spLocks noChangeShapeType="1"/>
          </p:cNvSpPr>
          <p:nvPr/>
        </p:nvSpPr>
        <p:spPr bwMode="auto">
          <a:xfrm>
            <a:off x="1600200" y="1143000"/>
            <a:ext cx="990600" cy="0"/>
          </a:xfrm>
          <a:prstGeom prst="line">
            <a:avLst/>
          </a:prstGeom>
          <a:noFill/>
          <a:ln w="25400">
            <a:solidFill>
              <a:srgbClr val="FF00FF"/>
            </a:solidFill>
            <a:round/>
            <a:headEnd/>
            <a:tailEnd/>
          </a:ln>
        </p:spPr>
        <p:txBody>
          <a:bodyPr/>
          <a:lstStyle/>
          <a:p>
            <a:endParaRPr lang="en-US" dirty="0"/>
          </a:p>
        </p:txBody>
      </p:sp>
      <p:sp>
        <p:nvSpPr>
          <p:cNvPr id="113675" name="Line 14"/>
          <p:cNvSpPr>
            <a:spLocks noChangeShapeType="1"/>
          </p:cNvSpPr>
          <p:nvPr/>
        </p:nvSpPr>
        <p:spPr bwMode="auto">
          <a:xfrm>
            <a:off x="1600200" y="152400"/>
            <a:ext cx="990600" cy="0"/>
          </a:xfrm>
          <a:prstGeom prst="line">
            <a:avLst/>
          </a:prstGeom>
          <a:noFill/>
          <a:ln w="25400">
            <a:solidFill>
              <a:srgbClr val="FF00FF"/>
            </a:solidFill>
            <a:round/>
            <a:headEnd/>
            <a:tailEnd/>
          </a:ln>
        </p:spPr>
        <p:txBody>
          <a:bodyPr/>
          <a:lstStyle/>
          <a:p>
            <a:endParaRPr lang="en-US" dirty="0"/>
          </a:p>
        </p:txBody>
      </p:sp>
      <p:sp>
        <p:nvSpPr>
          <p:cNvPr id="113676" name="Text Box 15"/>
          <p:cNvSpPr txBox="1">
            <a:spLocks noChangeArrowheads="1"/>
          </p:cNvSpPr>
          <p:nvPr/>
        </p:nvSpPr>
        <p:spPr bwMode="auto">
          <a:xfrm>
            <a:off x="2743200" y="395289"/>
            <a:ext cx="7772400" cy="954087"/>
          </a:xfrm>
          <a:prstGeom prst="rect">
            <a:avLst/>
          </a:prstGeom>
          <a:noFill/>
          <a:ln w="9525">
            <a:noFill/>
            <a:miter lim="800000"/>
            <a:headEnd/>
            <a:tailEnd/>
          </a:ln>
        </p:spPr>
        <p:txBody>
          <a:bodyPr>
            <a:spAutoFit/>
          </a:bodyPr>
          <a:lstStyle/>
          <a:p>
            <a:pPr algn="r">
              <a:spcBef>
                <a:spcPct val="50000"/>
              </a:spcBef>
            </a:pPr>
            <a:r>
              <a:rPr lang="en-AU" sz="2800" b="1" dirty="0">
                <a:solidFill>
                  <a:srgbClr val="660066"/>
                </a:solidFill>
                <a:latin typeface="Tahoma" pitchFamily="34" charset="0"/>
              </a:rPr>
              <a:t>Measurement &amp; evaluation of human performance</a:t>
            </a:r>
          </a:p>
        </p:txBody>
      </p:sp>
      <p:sp>
        <p:nvSpPr>
          <p:cNvPr id="113677" name="Text Box 16"/>
          <p:cNvSpPr txBox="1">
            <a:spLocks noChangeArrowheads="1"/>
          </p:cNvSpPr>
          <p:nvPr/>
        </p:nvSpPr>
        <p:spPr bwMode="auto">
          <a:xfrm>
            <a:off x="3048000" y="1341438"/>
            <a:ext cx="7467600" cy="1077218"/>
          </a:xfrm>
          <a:prstGeom prst="rect">
            <a:avLst/>
          </a:prstGeom>
          <a:noFill/>
          <a:ln w="9525">
            <a:noFill/>
            <a:miter lim="800000"/>
            <a:headEnd/>
            <a:tailEnd/>
          </a:ln>
        </p:spPr>
        <p:txBody>
          <a:bodyPr>
            <a:spAutoFit/>
          </a:bodyPr>
          <a:lstStyle/>
          <a:p>
            <a:pPr>
              <a:spcBef>
                <a:spcPct val="50000"/>
              </a:spcBef>
            </a:pPr>
            <a:r>
              <a:rPr lang="en-AU" sz="3200" dirty="0" smtClean="0">
                <a:solidFill>
                  <a:srgbClr val="660066"/>
                </a:solidFill>
                <a:latin typeface="Tahoma" pitchFamily="34" charset="0"/>
              </a:rPr>
              <a:t>6.4.2 </a:t>
            </a:r>
            <a:r>
              <a:rPr lang="en-AU" sz="3200" dirty="0">
                <a:solidFill>
                  <a:srgbClr val="660066"/>
                </a:solidFill>
                <a:latin typeface="Tahoma" pitchFamily="34" charset="0"/>
              </a:rPr>
              <a:t>Discuss the key principles of training programme design</a:t>
            </a:r>
            <a:endParaRPr lang="en-AU" sz="3200" dirty="0">
              <a:solidFill>
                <a:srgbClr val="660066"/>
              </a:solidFill>
              <a:latin typeface="Tahoma" pitchFamily="34" charset="0"/>
            </a:endParaRPr>
          </a:p>
        </p:txBody>
      </p:sp>
      <p:sp>
        <p:nvSpPr>
          <p:cNvPr id="113678" name="Line 17"/>
          <p:cNvSpPr>
            <a:spLocks noChangeShapeType="1"/>
          </p:cNvSpPr>
          <p:nvPr/>
        </p:nvSpPr>
        <p:spPr bwMode="auto">
          <a:xfrm>
            <a:off x="1524000" y="2514600"/>
            <a:ext cx="5181600" cy="0"/>
          </a:xfrm>
          <a:prstGeom prst="line">
            <a:avLst/>
          </a:prstGeom>
          <a:noFill/>
          <a:ln w="3175">
            <a:solidFill>
              <a:srgbClr val="FF00FF"/>
            </a:solidFill>
            <a:round/>
            <a:headEnd/>
            <a:tailEnd/>
          </a:ln>
        </p:spPr>
        <p:txBody>
          <a:bodyPr/>
          <a:lstStyle/>
          <a:p>
            <a:endParaRPr lang="en-US" dirty="0"/>
          </a:p>
        </p:txBody>
      </p:sp>
      <p:sp>
        <p:nvSpPr>
          <p:cNvPr id="113679" name="Rectangle 18"/>
          <p:cNvSpPr>
            <a:spLocks noChangeArrowheads="1"/>
          </p:cNvSpPr>
          <p:nvPr/>
        </p:nvSpPr>
        <p:spPr bwMode="auto">
          <a:xfrm>
            <a:off x="4943475" y="1870075"/>
            <a:ext cx="9144000" cy="369332"/>
          </a:xfrm>
          <a:prstGeom prst="rect">
            <a:avLst/>
          </a:prstGeom>
          <a:noFill/>
          <a:ln w="9525">
            <a:noFill/>
            <a:miter lim="800000"/>
            <a:headEnd/>
            <a:tailEnd/>
          </a:ln>
        </p:spPr>
        <p:txBody>
          <a:bodyPr>
            <a:spAutoFit/>
          </a:bodyPr>
          <a:lstStyle/>
          <a:p>
            <a:endParaRPr lang="en-US" dirty="0"/>
          </a:p>
        </p:txBody>
      </p:sp>
      <p:sp>
        <p:nvSpPr>
          <p:cNvPr id="113680" name="Text Box 19">
            <a:hlinkClick r:id="rId3" action="ppaction://hlinksldjump" tooltip="'Click' here"/>
          </p:cNvPr>
          <p:cNvSpPr txBox="1">
            <a:spLocks noChangeArrowheads="1"/>
          </p:cNvSpPr>
          <p:nvPr/>
        </p:nvSpPr>
        <p:spPr bwMode="auto">
          <a:xfrm>
            <a:off x="1524000" y="1295401"/>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Topic 6</a:t>
            </a:r>
          </a:p>
          <a:p>
            <a:pPr>
              <a:lnSpc>
                <a:spcPct val="72000"/>
              </a:lnSpc>
              <a:spcBef>
                <a:spcPct val="50000"/>
              </a:spcBef>
            </a:pPr>
            <a:r>
              <a:rPr lang="en-AU" sz="1100" b="1" dirty="0">
                <a:solidFill>
                  <a:srgbClr val="660066"/>
                </a:solidFill>
                <a:latin typeface="Tahoma" pitchFamily="34" charset="0"/>
              </a:rPr>
              <a:t>Measurement</a:t>
            </a:r>
          </a:p>
          <a:p>
            <a:pPr>
              <a:lnSpc>
                <a:spcPct val="72000"/>
              </a:lnSpc>
              <a:spcBef>
                <a:spcPct val="50000"/>
              </a:spcBef>
            </a:pP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113681" name="Line 20"/>
          <p:cNvSpPr>
            <a:spLocks noChangeShapeType="1"/>
          </p:cNvSpPr>
          <p:nvPr/>
        </p:nvSpPr>
        <p:spPr bwMode="auto">
          <a:xfrm>
            <a:off x="1600200" y="2362200"/>
            <a:ext cx="990600" cy="0"/>
          </a:xfrm>
          <a:prstGeom prst="line">
            <a:avLst/>
          </a:prstGeom>
          <a:noFill/>
          <a:ln w="25400">
            <a:solidFill>
              <a:srgbClr val="FF00FF"/>
            </a:solidFill>
            <a:round/>
            <a:headEnd/>
            <a:tailEnd/>
          </a:ln>
        </p:spPr>
        <p:txBody>
          <a:bodyPr/>
          <a:lstStyle/>
          <a:p>
            <a:endParaRPr lang="en-US" dirty="0"/>
          </a:p>
        </p:txBody>
      </p:sp>
      <p:sp>
        <p:nvSpPr>
          <p:cNvPr id="113682" name="Line 21"/>
          <p:cNvSpPr>
            <a:spLocks noChangeShapeType="1"/>
          </p:cNvSpPr>
          <p:nvPr/>
        </p:nvSpPr>
        <p:spPr bwMode="auto">
          <a:xfrm>
            <a:off x="1600200" y="1447800"/>
            <a:ext cx="990600" cy="0"/>
          </a:xfrm>
          <a:prstGeom prst="line">
            <a:avLst/>
          </a:prstGeom>
          <a:noFill/>
          <a:ln w="25400">
            <a:solidFill>
              <a:srgbClr val="FF00FF"/>
            </a:solidFill>
            <a:round/>
            <a:headEnd/>
            <a:tailEnd/>
          </a:ln>
        </p:spPr>
        <p:txBody>
          <a:bodyPr/>
          <a:lstStyle/>
          <a:p>
            <a:endParaRPr lang="en-US" dirty="0"/>
          </a:p>
        </p:txBody>
      </p:sp>
      <p:sp>
        <p:nvSpPr>
          <p:cNvPr id="113683" name="Rectangle 24">
            <a:hlinkClick r:id="rId4" action="ppaction://hlinksldjump" tooltip="Click here to go to this dot point"/>
          </p:cNvPr>
          <p:cNvSpPr>
            <a:spLocks noChangeArrowheads="1"/>
          </p:cNvSpPr>
          <p:nvPr/>
        </p:nvSpPr>
        <p:spPr bwMode="auto">
          <a:xfrm>
            <a:off x="2809875" y="2428869"/>
            <a:ext cx="7239000" cy="214313"/>
          </a:xfrm>
          <a:prstGeom prst="rect">
            <a:avLst/>
          </a:prstGeom>
          <a:noFill/>
          <a:ln w="9525">
            <a:noFill/>
            <a:miter lim="800000"/>
            <a:headEnd/>
            <a:tailEnd/>
          </a:ln>
        </p:spPr>
        <p:txBody>
          <a:bodyPr/>
          <a:lstStyle/>
          <a:p>
            <a:pPr marL="742950" lvl="1" indent="-285750" algn="r">
              <a:lnSpc>
                <a:spcPct val="95000"/>
              </a:lnSpc>
              <a:spcBef>
                <a:spcPct val="20000"/>
              </a:spcBef>
              <a:buClr>
                <a:srgbClr val="00FF00"/>
              </a:buClr>
              <a:buSzPct val="65000"/>
            </a:pPr>
            <a:endParaRPr lang="en-US" sz="800" dirty="0">
              <a:solidFill>
                <a:srgbClr val="660066"/>
              </a:solidFill>
              <a:latin typeface="Tahoma" pitchFamily="34" charset="0"/>
              <a:cs typeface="Times New Roman" pitchFamily="18" charset="0"/>
            </a:endParaRPr>
          </a:p>
          <a:p>
            <a:pPr marL="742950" lvl="1" indent="-285750">
              <a:lnSpc>
                <a:spcPct val="95000"/>
              </a:lnSpc>
              <a:spcBef>
                <a:spcPct val="20000"/>
              </a:spcBef>
              <a:buClr>
                <a:srgbClr val="00FF00"/>
              </a:buClr>
              <a:buSzPct val="65000"/>
              <a:buFont typeface="Arial" pitchFamily="34" charset="0"/>
              <a:buChar char="•"/>
            </a:pPr>
            <a:r>
              <a:rPr lang="en-US" dirty="0">
                <a:solidFill>
                  <a:srgbClr val="660066"/>
                </a:solidFill>
                <a:latin typeface="Tahoma" pitchFamily="34" charset="0"/>
                <a:cs typeface="Times New Roman" pitchFamily="18" charset="0"/>
              </a:rPr>
              <a:t>Specificity</a:t>
            </a:r>
          </a:p>
          <a:p>
            <a:pPr marL="742950" lvl="1" indent="-285750">
              <a:lnSpc>
                <a:spcPct val="95000"/>
              </a:lnSpc>
              <a:spcBef>
                <a:spcPct val="20000"/>
              </a:spcBef>
              <a:buClr>
                <a:srgbClr val="00FF00"/>
              </a:buClr>
              <a:buSzPct val="65000"/>
            </a:pPr>
            <a:r>
              <a:rPr lang="en-US" dirty="0">
                <a:solidFill>
                  <a:srgbClr val="660066"/>
                </a:solidFill>
                <a:latin typeface="Tahoma" pitchFamily="34" charset="0"/>
                <a:cs typeface="Times New Roman" pitchFamily="18" charset="0"/>
              </a:rPr>
              <a:t>	</a:t>
            </a:r>
          </a:p>
          <a:p>
            <a:pPr marL="742950" lvl="1" indent="-285750">
              <a:lnSpc>
                <a:spcPct val="95000"/>
              </a:lnSpc>
              <a:spcBef>
                <a:spcPct val="20000"/>
              </a:spcBef>
              <a:buClr>
                <a:srgbClr val="00FF00"/>
              </a:buClr>
              <a:buSzPct val="65000"/>
            </a:pPr>
            <a:r>
              <a:rPr lang="en-US" dirty="0">
                <a:solidFill>
                  <a:srgbClr val="660066"/>
                </a:solidFill>
                <a:latin typeface="Tahoma" pitchFamily="34" charset="0"/>
                <a:cs typeface="Times New Roman" pitchFamily="18" charset="0"/>
              </a:rPr>
              <a:t>	e.g. For example, it would be highly inappropriate for a swimmer to carry out the majority of his/her training on land. Although there are certainly benefits gained from land-based training, the majority of the training programme should involve pool based work.</a:t>
            </a:r>
          </a:p>
          <a:p>
            <a:pPr marL="742950" lvl="1" indent="-285750">
              <a:lnSpc>
                <a:spcPct val="95000"/>
              </a:lnSpc>
              <a:spcBef>
                <a:spcPct val="20000"/>
              </a:spcBef>
              <a:buClr>
                <a:srgbClr val="00FF00"/>
              </a:buClr>
              <a:buSzPct val="65000"/>
            </a:pPr>
            <a:r>
              <a:rPr lang="en-US" dirty="0">
                <a:solidFill>
                  <a:srgbClr val="660066"/>
                </a:solidFill>
                <a:latin typeface="Tahoma" pitchFamily="34" charset="0"/>
                <a:cs typeface="Times New Roman" pitchFamily="18" charset="0"/>
              </a:rPr>
              <a:t>	i.e. it is specific to the demands of the sport.</a:t>
            </a:r>
          </a:p>
          <a:p>
            <a:pPr marL="742950" lvl="1" indent="-285750">
              <a:lnSpc>
                <a:spcPct val="95000"/>
              </a:lnSpc>
              <a:spcBef>
                <a:spcPct val="20000"/>
              </a:spcBef>
              <a:buClr>
                <a:srgbClr val="00FF00"/>
              </a:buClr>
              <a:buSzPct val="65000"/>
            </a:pPr>
            <a:endParaRPr lang="en-US" sz="800" dirty="0">
              <a:solidFill>
                <a:srgbClr val="660066"/>
              </a:solidFill>
              <a:latin typeface="Tahoma" pitchFamily="34" charset="0"/>
              <a:cs typeface="Times New Roman" pitchFamily="18" charset="0"/>
            </a:endParaRPr>
          </a:p>
          <a:p>
            <a:pPr marL="742950" lvl="1" indent="-285750">
              <a:lnSpc>
                <a:spcPct val="95000"/>
              </a:lnSpc>
              <a:spcBef>
                <a:spcPct val="20000"/>
              </a:spcBef>
              <a:buClr>
                <a:srgbClr val="00FF00"/>
              </a:buClr>
              <a:buSzPct val="65000"/>
            </a:pPr>
            <a:endParaRPr lang="en-US" sz="800" dirty="0">
              <a:solidFill>
                <a:srgbClr val="660066"/>
              </a:solidFill>
              <a:latin typeface="Tahoma" pitchFamily="34" charset="0"/>
              <a:cs typeface="Times New Roman" pitchFamily="18" charset="0"/>
            </a:endParaRPr>
          </a:p>
          <a:p>
            <a:pPr marL="742950" lvl="1" indent="-285750">
              <a:lnSpc>
                <a:spcPct val="95000"/>
              </a:lnSpc>
              <a:spcBef>
                <a:spcPct val="20000"/>
              </a:spcBef>
              <a:buClr>
                <a:srgbClr val="00FF00"/>
              </a:buClr>
              <a:buSzPct val="65000"/>
            </a:pPr>
            <a:endParaRPr lang="en-US" sz="800" dirty="0">
              <a:solidFill>
                <a:srgbClr val="660066"/>
              </a:solidFill>
              <a:latin typeface="Tahoma" pitchFamily="34" charset="0"/>
              <a:cs typeface="Times New Roman" pitchFamily="18" charset="0"/>
            </a:endParaRPr>
          </a:p>
          <a:p>
            <a:pPr marL="742950" lvl="1" indent="-285750">
              <a:lnSpc>
                <a:spcPct val="95000"/>
              </a:lnSpc>
              <a:spcBef>
                <a:spcPct val="20000"/>
              </a:spcBef>
              <a:buClr>
                <a:srgbClr val="00FF00"/>
              </a:buClr>
              <a:buSzPct val="65000"/>
            </a:pPr>
            <a:endParaRPr lang="en-US" sz="800" dirty="0">
              <a:solidFill>
                <a:srgbClr val="660066"/>
              </a:solidFill>
              <a:latin typeface="Tahoma" pitchFamily="34" charset="0"/>
              <a:cs typeface="Times New Roman" pitchFamily="18" charset="0"/>
            </a:endParaRPr>
          </a:p>
          <a:p>
            <a:pPr marL="742950" lvl="1" indent="-285750" algn="r">
              <a:lnSpc>
                <a:spcPct val="95000"/>
              </a:lnSpc>
              <a:spcBef>
                <a:spcPct val="20000"/>
              </a:spcBef>
              <a:buClr>
                <a:srgbClr val="00FF00"/>
              </a:buClr>
              <a:buSzPct val="65000"/>
            </a:pPr>
            <a:r>
              <a:rPr lang="en-US" sz="800" dirty="0">
                <a:solidFill>
                  <a:srgbClr val="660066"/>
                </a:solidFill>
                <a:latin typeface="Tahoma" pitchFamily="34" charset="0"/>
                <a:cs typeface="Times New Roman" pitchFamily="18" charset="0"/>
              </a:rPr>
              <a:t>Wesson et.al 2005</a:t>
            </a:r>
          </a:p>
          <a:p>
            <a:pPr marL="742950" lvl="1" indent="-285750" algn="r">
              <a:lnSpc>
                <a:spcPct val="95000"/>
              </a:lnSpc>
              <a:spcBef>
                <a:spcPct val="20000"/>
              </a:spcBef>
              <a:buClr>
                <a:srgbClr val="00FF00"/>
              </a:buClr>
              <a:buSzPct val="65000"/>
            </a:pPr>
            <a:r>
              <a:rPr lang="en-US" sz="800" dirty="0">
                <a:solidFill>
                  <a:srgbClr val="660066"/>
                </a:solidFill>
                <a:latin typeface="Tahoma" pitchFamily="34" charset="0"/>
                <a:cs typeface="Times New Roman" pitchFamily="18" charset="0"/>
              </a:rPr>
              <a:t>0</a:t>
            </a:r>
          </a:p>
          <a:p>
            <a:pPr marL="742950" lvl="1" indent="-285750">
              <a:lnSpc>
                <a:spcPct val="95000"/>
              </a:lnSpc>
              <a:spcBef>
                <a:spcPct val="20000"/>
              </a:spcBef>
              <a:buClr>
                <a:srgbClr val="00FF00"/>
              </a:buClr>
              <a:buSzPct val="65000"/>
              <a:buFont typeface="Arial" pitchFamily="34" charset="0"/>
              <a:buChar char="•"/>
            </a:pPr>
            <a:endParaRPr lang="en-US" sz="800" dirty="0">
              <a:solidFill>
                <a:srgbClr val="660066"/>
              </a:solidFill>
              <a:latin typeface="Tahoma" pitchFamily="34" charset="0"/>
              <a:cs typeface="Times New Roman" pitchFamily="18" charset="0"/>
            </a:endParaRPr>
          </a:p>
          <a:p>
            <a:pPr marL="742950" lvl="1" indent="-285750">
              <a:lnSpc>
                <a:spcPct val="95000"/>
              </a:lnSpc>
              <a:spcBef>
                <a:spcPct val="20000"/>
              </a:spcBef>
              <a:buClr>
                <a:srgbClr val="00FF00"/>
              </a:buClr>
              <a:buSzPct val="65000"/>
              <a:buFont typeface="Arial" pitchFamily="34" charset="0"/>
              <a:buChar char="•"/>
            </a:pPr>
            <a:endParaRPr lang="en-US" sz="8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buFont typeface="Arial" charset="0"/>
              <a:buChar char="•"/>
            </a:pPr>
            <a:endParaRPr lang="en-US" sz="800" i="1" dirty="0">
              <a:solidFill>
                <a:srgbClr val="660066"/>
              </a:solidFill>
              <a:latin typeface="Tahoma" pitchFamily="34" charset="0"/>
              <a:cs typeface="Times New Roman" pitchFamily="18" charset="0"/>
            </a:endParaRPr>
          </a:p>
        </p:txBody>
      </p:sp>
      <p:sp>
        <p:nvSpPr>
          <p:cNvPr id="113684" name="Rectangle 26"/>
          <p:cNvSpPr>
            <a:spLocks noChangeArrowheads="1"/>
          </p:cNvSpPr>
          <p:nvPr/>
        </p:nvSpPr>
        <p:spPr bwMode="auto">
          <a:xfrm>
            <a:off x="2782888" y="3573463"/>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dirty="0">
              <a:solidFill>
                <a:srgbClr val="660066"/>
              </a:solidFill>
              <a:latin typeface="Tahoma" pitchFamily="34" charset="0"/>
              <a:cs typeface="Times New Roman" pitchFamily="18" charset="0"/>
            </a:endParaRPr>
          </a:p>
        </p:txBody>
      </p:sp>
      <p:sp>
        <p:nvSpPr>
          <p:cNvPr id="113685" name="Text Box 43">
            <a:hlinkClick r:id="rId3" action="ppaction://hlinksldjump" tooltip="'Click' to go to this Critical Question"/>
          </p:cNvPr>
          <p:cNvSpPr txBox="1">
            <a:spLocks noChangeArrowheads="1"/>
          </p:cNvSpPr>
          <p:nvPr/>
        </p:nvSpPr>
        <p:spPr bwMode="auto">
          <a:xfrm>
            <a:off x="1524000" y="3351214"/>
            <a:ext cx="1219200" cy="369887"/>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1. Statistical Analysis</a:t>
            </a:r>
          </a:p>
        </p:txBody>
      </p:sp>
      <p:sp>
        <p:nvSpPr>
          <p:cNvPr id="113686" name="Text Box 44"/>
          <p:cNvSpPr txBox="1">
            <a:spLocks noChangeArrowheads="1"/>
          </p:cNvSpPr>
          <p:nvPr/>
        </p:nvSpPr>
        <p:spPr bwMode="auto">
          <a:xfrm>
            <a:off x="1524000" y="3960813"/>
            <a:ext cx="1219200" cy="1200150"/>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2. Components of fitness</a:t>
            </a:r>
          </a:p>
          <a:p>
            <a:pPr>
              <a:spcBef>
                <a:spcPct val="50000"/>
              </a:spcBef>
            </a:pPr>
            <a:endParaRPr lang="en-AU" sz="900" b="1" dirty="0">
              <a:solidFill>
                <a:srgbClr val="660066"/>
              </a:solidFill>
              <a:latin typeface="Tahoma" pitchFamily="34" charset="0"/>
            </a:endParaRPr>
          </a:p>
          <a:p>
            <a:pPr>
              <a:spcBef>
                <a:spcPct val="50000"/>
              </a:spcBef>
            </a:pPr>
            <a:r>
              <a:rPr lang="en-AU" sz="900" b="1" dirty="0">
                <a:solidFill>
                  <a:srgbClr val="660066"/>
                </a:solidFill>
                <a:latin typeface="Tahoma" pitchFamily="34" charset="0"/>
              </a:rPr>
              <a:t>3. Principles of training programme design</a:t>
            </a:r>
          </a:p>
        </p:txBody>
      </p:sp>
    </p:spTree>
    <p:extLst>
      <p:ext uri="{BB962C8B-B14F-4D97-AF65-F5344CB8AC3E}">
        <p14:creationId xmlns:p14="http://schemas.microsoft.com/office/powerpoint/2010/main" val="113997544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Text Box 2"/>
          <p:cNvSpPr txBox="1">
            <a:spLocks noChangeArrowheads="1"/>
          </p:cNvSpPr>
          <p:nvPr/>
        </p:nvSpPr>
        <p:spPr bwMode="auto">
          <a:xfrm>
            <a:off x="152400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dirty="0">
              <a:solidFill>
                <a:schemeClr val="accent2"/>
              </a:solidFill>
              <a:latin typeface="Tahoma" pitchFamily="34" charset="0"/>
            </a:endParaRPr>
          </a:p>
          <a:p>
            <a:pPr>
              <a:lnSpc>
                <a:spcPct val="75000"/>
              </a:lnSpc>
              <a:spcBef>
                <a:spcPct val="50000"/>
              </a:spcBef>
            </a:pPr>
            <a:r>
              <a:rPr lang="en-AU" sz="1100" b="1" dirty="0">
                <a:solidFill>
                  <a:srgbClr val="00FF00"/>
                </a:solidFill>
                <a:latin typeface="Tahoma" pitchFamily="34" charset="0"/>
              </a:rPr>
              <a:t>IB</a:t>
            </a:r>
          </a:p>
          <a:p>
            <a:pPr>
              <a:lnSpc>
                <a:spcPct val="75000"/>
              </a:lnSpc>
              <a:spcBef>
                <a:spcPct val="50000"/>
              </a:spcBef>
            </a:pPr>
            <a:r>
              <a:rPr lang="en-AU" sz="1100" b="1" dirty="0">
                <a:solidFill>
                  <a:srgbClr val="00FF00"/>
                </a:solidFill>
                <a:latin typeface="Tahoma" pitchFamily="34" charset="0"/>
              </a:rPr>
              <a:t>Sports, exercise and health science</a:t>
            </a:r>
          </a:p>
          <a:p>
            <a:pPr>
              <a:lnSpc>
                <a:spcPct val="75000"/>
              </a:lnSpc>
              <a:spcBef>
                <a:spcPct val="50000"/>
              </a:spcBef>
            </a:pPr>
            <a:endParaRPr lang="en-AU" sz="600" b="1" dirty="0">
              <a:solidFill>
                <a:srgbClr val="00FF00"/>
              </a:solidFill>
              <a:latin typeface="Tahoma" pitchFamily="34" charset="0"/>
            </a:endParaRPr>
          </a:p>
          <a:p>
            <a:pPr>
              <a:lnSpc>
                <a:spcPct val="75000"/>
              </a:lnSpc>
              <a:spcBef>
                <a:spcPct val="50000"/>
              </a:spcBef>
            </a:pPr>
            <a:endParaRPr lang="en-AU" sz="800" b="1" dirty="0">
              <a:solidFill>
                <a:schemeClr val="accent2"/>
              </a:solidFill>
              <a:latin typeface="Tahoma" pitchFamily="34" charset="0"/>
            </a:endParaRPr>
          </a:p>
        </p:txBody>
      </p:sp>
      <p:sp>
        <p:nvSpPr>
          <p:cNvPr id="113667" name="Line 3"/>
          <p:cNvSpPr>
            <a:spLocks noChangeShapeType="1"/>
          </p:cNvSpPr>
          <p:nvPr/>
        </p:nvSpPr>
        <p:spPr bwMode="auto">
          <a:xfrm>
            <a:off x="2743200" y="0"/>
            <a:ext cx="0" cy="6858000"/>
          </a:xfrm>
          <a:prstGeom prst="line">
            <a:avLst/>
          </a:prstGeom>
          <a:noFill/>
          <a:ln w="3175">
            <a:solidFill>
              <a:srgbClr val="FF00FF"/>
            </a:solidFill>
            <a:round/>
            <a:headEnd/>
            <a:tailEnd/>
          </a:ln>
        </p:spPr>
        <p:txBody>
          <a:bodyPr/>
          <a:lstStyle/>
          <a:p>
            <a:endParaRPr lang="en-US" dirty="0"/>
          </a:p>
        </p:txBody>
      </p:sp>
      <p:sp>
        <p:nvSpPr>
          <p:cNvPr id="113668" name="Line 4"/>
          <p:cNvSpPr>
            <a:spLocks noChangeShapeType="1"/>
          </p:cNvSpPr>
          <p:nvPr/>
        </p:nvSpPr>
        <p:spPr bwMode="auto">
          <a:xfrm>
            <a:off x="1600200" y="1447800"/>
            <a:ext cx="990600" cy="0"/>
          </a:xfrm>
          <a:prstGeom prst="line">
            <a:avLst/>
          </a:prstGeom>
          <a:noFill/>
          <a:ln w="25400">
            <a:solidFill>
              <a:srgbClr val="FF00FF"/>
            </a:solidFill>
            <a:round/>
            <a:headEnd/>
            <a:tailEnd/>
          </a:ln>
        </p:spPr>
        <p:txBody>
          <a:bodyPr/>
          <a:lstStyle/>
          <a:p>
            <a:endParaRPr lang="en-US" dirty="0"/>
          </a:p>
        </p:txBody>
      </p:sp>
      <p:sp>
        <p:nvSpPr>
          <p:cNvPr id="113669" name="Line 5"/>
          <p:cNvSpPr>
            <a:spLocks noChangeShapeType="1"/>
          </p:cNvSpPr>
          <p:nvPr/>
        </p:nvSpPr>
        <p:spPr bwMode="auto">
          <a:xfrm>
            <a:off x="1600200" y="2362200"/>
            <a:ext cx="990600" cy="0"/>
          </a:xfrm>
          <a:prstGeom prst="line">
            <a:avLst/>
          </a:prstGeom>
          <a:noFill/>
          <a:ln w="25400">
            <a:solidFill>
              <a:srgbClr val="FF00FF"/>
            </a:solidFill>
            <a:round/>
            <a:headEnd/>
            <a:tailEnd/>
          </a:ln>
        </p:spPr>
        <p:txBody>
          <a:bodyPr/>
          <a:lstStyle/>
          <a:p>
            <a:endParaRPr lang="en-US" dirty="0"/>
          </a:p>
        </p:txBody>
      </p:sp>
      <p:sp>
        <p:nvSpPr>
          <p:cNvPr id="113670" name="Text Box 6"/>
          <p:cNvSpPr txBox="1">
            <a:spLocks noChangeArrowheads="1"/>
          </p:cNvSpPr>
          <p:nvPr/>
        </p:nvSpPr>
        <p:spPr bwMode="auto">
          <a:xfrm>
            <a:off x="1524000" y="2727326"/>
            <a:ext cx="1219200" cy="244475"/>
          </a:xfrm>
          <a:prstGeom prst="rect">
            <a:avLst/>
          </a:prstGeom>
          <a:noFill/>
          <a:ln w="3175">
            <a:noFill/>
            <a:miter lim="800000"/>
            <a:headEnd/>
            <a:tailEnd/>
          </a:ln>
        </p:spPr>
        <p:txBody>
          <a:bodyPr>
            <a:spAutoFit/>
          </a:bodyPr>
          <a:lstStyle/>
          <a:p>
            <a:pPr>
              <a:spcBef>
                <a:spcPct val="50000"/>
              </a:spcBef>
            </a:pPr>
            <a:r>
              <a:rPr lang="en-AU" sz="1000" b="1" dirty="0">
                <a:solidFill>
                  <a:srgbClr val="660066"/>
                </a:solidFill>
                <a:latin typeface="Tahoma" pitchFamily="34" charset="0"/>
              </a:rPr>
              <a:t>Sub-topics</a:t>
            </a:r>
          </a:p>
        </p:txBody>
      </p:sp>
      <p:sp>
        <p:nvSpPr>
          <p:cNvPr id="113671" name="Line 8"/>
          <p:cNvSpPr>
            <a:spLocks noChangeShapeType="1"/>
          </p:cNvSpPr>
          <p:nvPr/>
        </p:nvSpPr>
        <p:spPr bwMode="auto">
          <a:xfrm>
            <a:off x="1600200" y="2667000"/>
            <a:ext cx="990600" cy="0"/>
          </a:xfrm>
          <a:prstGeom prst="line">
            <a:avLst/>
          </a:prstGeom>
          <a:noFill/>
          <a:ln w="25400">
            <a:solidFill>
              <a:srgbClr val="FF00FF"/>
            </a:solidFill>
            <a:round/>
            <a:headEnd/>
            <a:tailEnd/>
          </a:ln>
        </p:spPr>
        <p:txBody>
          <a:bodyPr/>
          <a:lstStyle/>
          <a:p>
            <a:endParaRPr lang="en-US" dirty="0"/>
          </a:p>
        </p:txBody>
      </p:sp>
      <p:sp>
        <p:nvSpPr>
          <p:cNvPr id="113672" name="Line 9"/>
          <p:cNvSpPr>
            <a:spLocks noChangeShapeType="1"/>
          </p:cNvSpPr>
          <p:nvPr/>
        </p:nvSpPr>
        <p:spPr bwMode="auto">
          <a:xfrm>
            <a:off x="1600200" y="3200400"/>
            <a:ext cx="990600" cy="0"/>
          </a:xfrm>
          <a:prstGeom prst="line">
            <a:avLst/>
          </a:prstGeom>
          <a:noFill/>
          <a:ln w="25400">
            <a:solidFill>
              <a:srgbClr val="FF00FF"/>
            </a:solidFill>
            <a:round/>
            <a:headEnd/>
            <a:tailEnd/>
          </a:ln>
        </p:spPr>
        <p:txBody>
          <a:bodyPr/>
          <a:lstStyle/>
          <a:p>
            <a:endParaRPr lang="en-US" dirty="0"/>
          </a:p>
        </p:txBody>
      </p:sp>
      <p:sp>
        <p:nvSpPr>
          <p:cNvPr id="113673" name="Line 12"/>
          <p:cNvSpPr>
            <a:spLocks noChangeShapeType="1"/>
          </p:cNvSpPr>
          <p:nvPr/>
        </p:nvSpPr>
        <p:spPr bwMode="auto">
          <a:xfrm flipV="1">
            <a:off x="1524000" y="1295400"/>
            <a:ext cx="9144000" cy="0"/>
          </a:xfrm>
          <a:prstGeom prst="line">
            <a:avLst/>
          </a:prstGeom>
          <a:noFill/>
          <a:ln w="3175">
            <a:solidFill>
              <a:srgbClr val="FF00FF"/>
            </a:solidFill>
            <a:round/>
            <a:headEnd/>
            <a:tailEnd/>
          </a:ln>
        </p:spPr>
        <p:txBody>
          <a:bodyPr/>
          <a:lstStyle/>
          <a:p>
            <a:endParaRPr lang="en-US" dirty="0"/>
          </a:p>
        </p:txBody>
      </p:sp>
      <p:sp>
        <p:nvSpPr>
          <p:cNvPr id="113674" name="Line 13"/>
          <p:cNvSpPr>
            <a:spLocks noChangeShapeType="1"/>
          </p:cNvSpPr>
          <p:nvPr/>
        </p:nvSpPr>
        <p:spPr bwMode="auto">
          <a:xfrm>
            <a:off x="1600200" y="1143000"/>
            <a:ext cx="990600" cy="0"/>
          </a:xfrm>
          <a:prstGeom prst="line">
            <a:avLst/>
          </a:prstGeom>
          <a:noFill/>
          <a:ln w="25400">
            <a:solidFill>
              <a:srgbClr val="FF00FF"/>
            </a:solidFill>
            <a:round/>
            <a:headEnd/>
            <a:tailEnd/>
          </a:ln>
        </p:spPr>
        <p:txBody>
          <a:bodyPr/>
          <a:lstStyle/>
          <a:p>
            <a:endParaRPr lang="en-US" dirty="0"/>
          </a:p>
        </p:txBody>
      </p:sp>
      <p:sp>
        <p:nvSpPr>
          <p:cNvPr id="113675" name="Line 14"/>
          <p:cNvSpPr>
            <a:spLocks noChangeShapeType="1"/>
          </p:cNvSpPr>
          <p:nvPr/>
        </p:nvSpPr>
        <p:spPr bwMode="auto">
          <a:xfrm>
            <a:off x="1600200" y="152400"/>
            <a:ext cx="990600" cy="0"/>
          </a:xfrm>
          <a:prstGeom prst="line">
            <a:avLst/>
          </a:prstGeom>
          <a:noFill/>
          <a:ln w="25400">
            <a:solidFill>
              <a:srgbClr val="FF00FF"/>
            </a:solidFill>
            <a:round/>
            <a:headEnd/>
            <a:tailEnd/>
          </a:ln>
        </p:spPr>
        <p:txBody>
          <a:bodyPr/>
          <a:lstStyle/>
          <a:p>
            <a:endParaRPr lang="en-US" dirty="0"/>
          </a:p>
        </p:txBody>
      </p:sp>
      <p:sp>
        <p:nvSpPr>
          <p:cNvPr id="113676" name="Text Box 15"/>
          <p:cNvSpPr txBox="1">
            <a:spLocks noChangeArrowheads="1"/>
          </p:cNvSpPr>
          <p:nvPr/>
        </p:nvSpPr>
        <p:spPr bwMode="auto">
          <a:xfrm>
            <a:off x="2743200" y="395289"/>
            <a:ext cx="7772400" cy="954087"/>
          </a:xfrm>
          <a:prstGeom prst="rect">
            <a:avLst/>
          </a:prstGeom>
          <a:noFill/>
          <a:ln w="9525">
            <a:noFill/>
            <a:miter lim="800000"/>
            <a:headEnd/>
            <a:tailEnd/>
          </a:ln>
        </p:spPr>
        <p:txBody>
          <a:bodyPr>
            <a:spAutoFit/>
          </a:bodyPr>
          <a:lstStyle/>
          <a:p>
            <a:pPr algn="r">
              <a:spcBef>
                <a:spcPct val="50000"/>
              </a:spcBef>
            </a:pPr>
            <a:r>
              <a:rPr lang="en-AU" sz="2800" b="1" dirty="0">
                <a:solidFill>
                  <a:srgbClr val="660066"/>
                </a:solidFill>
                <a:latin typeface="Tahoma" pitchFamily="34" charset="0"/>
              </a:rPr>
              <a:t>Measurement &amp; evaluation of human performance</a:t>
            </a:r>
          </a:p>
        </p:txBody>
      </p:sp>
      <p:sp>
        <p:nvSpPr>
          <p:cNvPr id="113677" name="Text Box 16"/>
          <p:cNvSpPr txBox="1">
            <a:spLocks noChangeArrowheads="1"/>
          </p:cNvSpPr>
          <p:nvPr/>
        </p:nvSpPr>
        <p:spPr bwMode="auto">
          <a:xfrm>
            <a:off x="3048000" y="1341438"/>
            <a:ext cx="7467600" cy="1077218"/>
          </a:xfrm>
          <a:prstGeom prst="rect">
            <a:avLst/>
          </a:prstGeom>
          <a:noFill/>
          <a:ln w="9525">
            <a:noFill/>
            <a:miter lim="800000"/>
            <a:headEnd/>
            <a:tailEnd/>
          </a:ln>
        </p:spPr>
        <p:txBody>
          <a:bodyPr>
            <a:spAutoFit/>
          </a:bodyPr>
          <a:lstStyle/>
          <a:p>
            <a:pPr>
              <a:spcBef>
                <a:spcPct val="50000"/>
              </a:spcBef>
            </a:pPr>
            <a:r>
              <a:rPr lang="en-AU" sz="3200" dirty="0" smtClean="0">
                <a:solidFill>
                  <a:srgbClr val="660066"/>
                </a:solidFill>
                <a:latin typeface="Tahoma" pitchFamily="34" charset="0"/>
              </a:rPr>
              <a:t>6.4.2 </a:t>
            </a:r>
            <a:r>
              <a:rPr lang="en-AU" sz="3200" dirty="0">
                <a:solidFill>
                  <a:srgbClr val="660066"/>
                </a:solidFill>
                <a:latin typeface="Tahoma" pitchFamily="34" charset="0"/>
              </a:rPr>
              <a:t>Discuss the key principles of training programme design</a:t>
            </a:r>
            <a:endParaRPr lang="en-AU" sz="3200" dirty="0">
              <a:solidFill>
                <a:srgbClr val="660066"/>
              </a:solidFill>
              <a:latin typeface="Tahoma" pitchFamily="34" charset="0"/>
            </a:endParaRPr>
          </a:p>
        </p:txBody>
      </p:sp>
      <p:sp>
        <p:nvSpPr>
          <p:cNvPr id="113678" name="Line 17"/>
          <p:cNvSpPr>
            <a:spLocks noChangeShapeType="1"/>
          </p:cNvSpPr>
          <p:nvPr/>
        </p:nvSpPr>
        <p:spPr bwMode="auto">
          <a:xfrm>
            <a:off x="1524000" y="2514600"/>
            <a:ext cx="5181600" cy="0"/>
          </a:xfrm>
          <a:prstGeom prst="line">
            <a:avLst/>
          </a:prstGeom>
          <a:noFill/>
          <a:ln w="3175">
            <a:solidFill>
              <a:srgbClr val="FF00FF"/>
            </a:solidFill>
            <a:round/>
            <a:headEnd/>
            <a:tailEnd/>
          </a:ln>
        </p:spPr>
        <p:txBody>
          <a:bodyPr/>
          <a:lstStyle/>
          <a:p>
            <a:endParaRPr lang="en-US" dirty="0"/>
          </a:p>
        </p:txBody>
      </p:sp>
      <p:sp>
        <p:nvSpPr>
          <p:cNvPr id="113679" name="Rectangle 18"/>
          <p:cNvSpPr>
            <a:spLocks noChangeArrowheads="1"/>
          </p:cNvSpPr>
          <p:nvPr/>
        </p:nvSpPr>
        <p:spPr bwMode="auto">
          <a:xfrm>
            <a:off x="4943475" y="1870075"/>
            <a:ext cx="9144000" cy="369332"/>
          </a:xfrm>
          <a:prstGeom prst="rect">
            <a:avLst/>
          </a:prstGeom>
          <a:noFill/>
          <a:ln w="9525">
            <a:noFill/>
            <a:miter lim="800000"/>
            <a:headEnd/>
            <a:tailEnd/>
          </a:ln>
        </p:spPr>
        <p:txBody>
          <a:bodyPr>
            <a:spAutoFit/>
          </a:bodyPr>
          <a:lstStyle/>
          <a:p>
            <a:endParaRPr lang="en-US" dirty="0"/>
          </a:p>
        </p:txBody>
      </p:sp>
      <p:sp>
        <p:nvSpPr>
          <p:cNvPr id="113680" name="Text Box 19">
            <a:hlinkClick r:id="rId3" action="ppaction://hlinksldjump" tooltip="'Click' here"/>
          </p:cNvPr>
          <p:cNvSpPr txBox="1">
            <a:spLocks noChangeArrowheads="1"/>
          </p:cNvSpPr>
          <p:nvPr/>
        </p:nvSpPr>
        <p:spPr bwMode="auto">
          <a:xfrm>
            <a:off x="1524000" y="1295401"/>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Topic 6</a:t>
            </a:r>
          </a:p>
          <a:p>
            <a:pPr>
              <a:lnSpc>
                <a:spcPct val="72000"/>
              </a:lnSpc>
              <a:spcBef>
                <a:spcPct val="50000"/>
              </a:spcBef>
            </a:pPr>
            <a:r>
              <a:rPr lang="en-AU" sz="1100" b="1" dirty="0">
                <a:solidFill>
                  <a:srgbClr val="660066"/>
                </a:solidFill>
                <a:latin typeface="Tahoma" pitchFamily="34" charset="0"/>
              </a:rPr>
              <a:t>Measurement</a:t>
            </a:r>
          </a:p>
          <a:p>
            <a:pPr>
              <a:lnSpc>
                <a:spcPct val="72000"/>
              </a:lnSpc>
              <a:spcBef>
                <a:spcPct val="50000"/>
              </a:spcBef>
            </a:pP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113681" name="Line 20"/>
          <p:cNvSpPr>
            <a:spLocks noChangeShapeType="1"/>
          </p:cNvSpPr>
          <p:nvPr/>
        </p:nvSpPr>
        <p:spPr bwMode="auto">
          <a:xfrm>
            <a:off x="1600200" y="2362200"/>
            <a:ext cx="990600" cy="0"/>
          </a:xfrm>
          <a:prstGeom prst="line">
            <a:avLst/>
          </a:prstGeom>
          <a:noFill/>
          <a:ln w="25400">
            <a:solidFill>
              <a:srgbClr val="FF00FF"/>
            </a:solidFill>
            <a:round/>
            <a:headEnd/>
            <a:tailEnd/>
          </a:ln>
        </p:spPr>
        <p:txBody>
          <a:bodyPr/>
          <a:lstStyle/>
          <a:p>
            <a:endParaRPr lang="en-US" dirty="0"/>
          </a:p>
        </p:txBody>
      </p:sp>
      <p:sp>
        <p:nvSpPr>
          <p:cNvPr id="113682" name="Line 21"/>
          <p:cNvSpPr>
            <a:spLocks noChangeShapeType="1"/>
          </p:cNvSpPr>
          <p:nvPr/>
        </p:nvSpPr>
        <p:spPr bwMode="auto">
          <a:xfrm>
            <a:off x="1600200" y="1447800"/>
            <a:ext cx="990600" cy="0"/>
          </a:xfrm>
          <a:prstGeom prst="line">
            <a:avLst/>
          </a:prstGeom>
          <a:noFill/>
          <a:ln w="25400">
            <a:solidFill>
              <a:srgbClr val="FF00FF"/>
            </a:solidFill>
            <a:round/>
            <a:headEnd/>
            <a:tailEnd/>
          </a:ln>
        </p:spPr>
        <p:txBody>
          <a:bodyPr/>
          <a:lstStyle/>
          <a:p>
            <a:endParaRPr lang="en-US" dirty="0"/>
          </a:p>
        </p:txBody>
      </p:sp>
      <p:sp>
        <p:nvSpPr>
          <p:cNvPr id="113683" name="Rectangle 24">
            <a:hlinkClick r:id="rId4" action="ppaction://hlinksldjump" tooltip="Click here to go to this dot point"/>
          </p:cNvPr>
          <p:cNvSpPr>
            <a:spLocks noChangeArrowheads="1"/>
          </p:cNvSpPr>
          <p:nvPr/>
        </p:nvSpPr>
        <p:spPr bwMode="auto">
          <a:xfrm>
            <a:off x="2809875" y="2428869"/>
            <a:ext cx="7239000" cy="214313"/>
          </a:xfrm>
          <a:prstGeom prst="rect">
            <a:avLst/>
          </a:prstGeom>
          <a:noFill/>
          <a:ln w="9525">
            <a:noFill/>
            <a:miter lim="800000"/>
            <a:headEnd/>
            <a:tailEnd/>
          </a:ln>
        </p:spPr>
        <p:txBody>
          <a:bodyPr/>
          <a:lstStyle/>
          <a:p>
            <a:pPr marL="742950" lvl="1" indent="-285750" algn="r">
              <a:lnSpc>
                <a:spcPct val="95000"/>
              </a:lnSpc>
              <a:spcBef>
                <a:spcPct val="20000"/>
              </a:spcBef>
              <a:buClr>
                <a:srgbClr val="00FF00"/>
              </a:buClr>
              <a:buSzPct val="65000"/>
            </a:pPr>
            <a:endParaRPr lang="en-US" sz="800" dirty="0">
              <a:solidFill>
                <a:srgbClr val="660066"/>
              </a:solidFill>
              <a:latin typeface="Tahoma" pitchFamily="34" charset="0"/>
              <a:cs typeface="Times New Roman" pitchFamily="18" charset="0"/>
            </a:endParaRPr>
          </a:p>
          <a:p>
            <a:pPr marL="742950" lvl="1" indent="-285750">
              <a:lnSpc>
                <a:spcPct val="95000"/>
              </a:lnSpc>
              <a:spcBef>
                <a:spcPct val="20000"/>
              </a:spcBef>
              <a:buClr>
                <a:srgbClr val="00FF00"/>
              </a:buClr>
              <a:buSzPct val="65000"/>
              <a:buFont typeface="Arial" pitchFamily="34" charset="0"/>
              <a:buChar char="•"/>
            </a:pPr>
            <a:r>
              <a:rPr lang="en-US" dirty="0">
                <a:solidFill>
                  <a:srgbClr val="660066"/>
                </a:solidFill>
                <a:latin typeface="Tahoma" pitchFamily="34" charset="0"/>
                <a:cs typeface="Times New Roman" pitchFamily="18" charset="0"/>
              </a:rPr>
              <a:t>Reversibility</a:t>
            </a:r>
          </a:p>
          <a:p>
            <a:pPr marL="742950" lvl="1" indent="-285750">
              <a:lnSpc>
                <a:spcPct val="95000"/>
              </a:lnSpc>
              <a:spcBef>
                <a:spcPct val="20000"/>
              </a:spcBef>
              <a:buClr>
                <a:srgbClr val="00FF00"/>
              </a:buClr>
              <a:buSzPct val="65000"/>
            </a:pPr>
            <a:r>
              <a:rPr lang="en-US" dirty="0">
                <a:solidFill>
                  <a:srgbClr val="660066"/>
                </a:solidFill>
                <a:latin typeface="Tahoma" pitchFamily="34" charset="0"/>
                <a:cs typeface="Times New Roman" pitchFamily="18" charset="0"/>
              </a:rPr>
              <a:t>	</a:t>
            </a:r>
          </a:p>
          <a:p>
            <a:pPr marL="742950" lvl="1" indent="-285750">
              <a:lnSpc>
                <a:spcPct val="95000"/>
              </a:lnSpc>
              <a:spcBef>
                <a:spcPct val="20000"/>
              </a:spcBef>
              <a:buClr>
                <a:srgbClr val="00FF00"/>
              </a:buClr>
              <a:buSzPct val="65000"/>
            </a:pPr>
            <a:r>
              <a:rPr lang="en-US" dirty="0">
                <a:solidFill>
                  <a:srgbClr val="660066"/>
                </a:solidFill>
                <a:latin typeface="Tahoma" pitchFamily="34" charset="0"/>
                <a:cs typeface="Times New Roman" pitchFamily="18" charset="0"/>
              </a:rPr>
              <a:t>	Also known as “regression” or detraining, explains why performance deteriorates when training ceases or the intensity of training decreases for extended periods of time. Quite simply, if you don’t use it you lose it!</a:t>
            </a:r>
          </a:p>
          <a:p>
            <a:pPr marL="742950" lvl="1" indent="-285750">
              <a:lnSpc>
                <a:spcPct val="95000"/>
              </a:lnSpc>
              <a:spcBef>
                <a:spcPct val="20000"/>
              </a:spcBef>
              <a:buClr>
                <a:srgbClr val="00FF00"/>
              </a:buClr>
              <a:buSzPct val="65000"/>
            </a:pPr>
            <a:endParaRPr lang="en-US" sz="800" dirty="0">
              <a:solidFill>
                <a:srgbClr val="660066"/>
              </a:solidFill>
              <a:latin typeface="Tahoma" pitchFamily="34" charset="0"/>
              <a:cs typeface="Times New Roman" pitchFamily="18" charset="0"/>
            </a:endParaRPr>
          </a:p>
          <a:p>
            <a:pPr marL="742950" lvl="1" indent="-285750">
              <a:lnSpc>
                <a:spcPct val="95000"/>
              </a:lnSpc>
              <a:spcBef>
                <a:spcPct val="20000"/>
              </a:spcBef>
              <a:buClr>
                <a:srgbClr val="00FF00"/>
              </a:buClr>
              <a:buSzPct val="65000"/>
            </a:pPr>
            <a:endParaRPr lang="en-US" sz="800" dirty="0">
              <a:solidFill>
                <a:srgbClr val="660066"/>
              </a:solidFill>
              <a:latin typeface="Tahoma" pitchFamily="34" charset="0"/>
              <a:cs typeface="Times New Roman" pitchFamily="18" charset="0"/>
            </a:endParaRPr>
          </a:p>
          <a:p>
            <a:pPr marL="742950" lvl="1" indent="-285750">
              <a:lnSpc>
                <a:spcPct val="95000"/>
              </a:lnSpc>
              <a:spcBef>
                <a:spcPct val="20000"/>
              </a:spcBef>
              <a:buClr>
                <a:srgbClr val="00FF00"/>
              </a:buClr>
              <a:buSzPct val="65000"/>
            </a:pPr>
            <a:endParaRPr lang="en-US" sz="800" dirty="0">
              <a:solidFill>
                <a:srgbClr val="660066"/>
              </a:solidFill>
              <a:latin typeface="Tahoma" pitchFamily="34" charset="0"/>
              <a:cs typeface="Times New Roman" pitchFamily="18" charset="0"/>
            </a:endParaRPr>
          </a:p>
          <a:p>
            <a:pPr marL="742950" lvl="1" indent="-285750">
              <a:lnSpc>
                <a:spcPct val="95000"/>
              </a:lnSpc>
              <a:spcBef>
                <a:spcPct val="20000"/>
              </a:spcBef>
              <a:buClr>
                <a:srgbClr val="00FF00"/>
              </a:buClr>
              <a:buSzPct val="65000"/>
            </a:pPr>
            <a:endParaRPr lang="en-US" sz="800" dirty="0">
              <a:solidFill>
                <a:srgbClr val="660066"/>
              </a:solidFill>
              <a:latin typeface="Tahoma" pitchFamily="34" charset="0"/>
              <a:cs typeface="Times New Roman" pitchFamily="18" charset="0"/>
            </a:endParaRPr>
          </a:p>
          <a:p>
            <a:pPr marL="742950" lvl="1" indent="-285750" algn="r">
              <a:lnSpc>
                <a:spcPct val="95000"/>
              </a:lnSpc>
              <a:spcBef>
                <a:spcPct val="20000"/>
              </a:spcBef>
              <a:buClr>
                <a:srgbClr val="00FF00"/>
              </a:buClr>
              <a:buSzPct val="65000"/>
            </a:pPr>
            <a:r>
              <a:rPr lang="en-US" sz="800" dirty="0">
                <a:solidFill>
                  <a:srgbClr val="660066"/>
                </a:solidFill>
                <a:latin typeface="Tahoma" pitchFamily="34" charset="0"/>
                <a:cs typeface="Times New Roman" pitchFamily="18" charset="0"/>
              </a:rPr>
              <a:t>Wesson et.al 2005</a:t>
            </a:r>
          </a:p>
          <a:p>
            <a:pPr marL="742950" lvl="1" indent="-285750">
              <a:lnSpc>
                <a:spcPct val="95000"/>
              </a:lnSpc>
              <a:spcBef>
                <a:spcPct val="20000"/>
              </a:spcBef>
              <a:buClr>
                <a:srgbClr val="00FF00"/>
              </a:buClr>
              <a:buSzPct val="65000"/>
              <a:buFont typeface="Arial" pitchFamily="34" charset="0"/>
              <a:buChar char="•"/>
            </a:pPr>
            <a:endParaRPr lang="en-US" sz="8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buFont typeface="Arial" charset="0"/>
              <a:buChar char="•"/>
            </a:pPr>
            <a:endParaRPr lang="en-US" sz="800" i="1" dirty="0">
              <a:solidFill>
                <a:srgbClr val="660066"/>
              </a:solidFill>
              <a:latin typeface="Tahoma" pitchFamily="34" charset="0"/>
              <a:cs typeface="Times New Roman" pitchFamily="18" charset="0"/>
            </a:endParaRPr>
          </a:p>
        </p:txBody>
      </p:sp>
      <p:sp>
        <p:nvSpPr>
          <p:cNvPr id="113684" name="Rectangle 26"/>
          <p:cNvSpPr>
            <a:spLocks noChangeArrowheads="1"/>
          </p:cNvSpPr>
          <p:nvPr/>
        </p:nvSpPr>
        <p:spPr bwMode="auto">
          <a:xfrm>
            <a:off x="2782888" y="3573463"/>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dirty="0">
              <a:solidFill>
                <a:srgbClr val="660066"/>
              </a:solidFill>
              <a:latin typeface="Tahoma" pitchFamily="34" charset="0"/>
              <a:cs typeface="Times New Roman" pitchFamily="18" charset="0"/>
            </a:endParaRPr>
          </a:p>
        </p:txBody>
      </p:sp>
      <p:sp>
        <p:nvSpPr>
          <p:cNvPr id="113685" name="Text Box 43">
            <a:hlinkClick r:id="rId3" action="ppaction://hlinksldjump" tooltip="'Click' to go to this Critical Question"/>
          </p:cNvPr>
          <p:cNvSpPr txBox="1">
            <a:spLocks noChangeArrowheads="1"/>
          </p:cNvSpPr>
          <p:nvPr/>
        </p:nvSpPr>
        <p:spPr bwMode="auto">
          <a:xfrm>
            <a:off x="1524000" y="3351214"/>
            <a:ext cx="1219200" cy="369887"/>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1. Statistical Analysis</a:t>
            </a:r>
          </a:p>
        </p:txBody>
      </p:sp>
      <p:sp>
        <p:nvSpPr>
          <p:cNvPr id="113686" name="Text Box 44"/>
          <p:cNvSpPr txBox="1">
            <a:spLocks noChangeArrowheads="1"/>
          </p:cNvSpPr>
          <p:nvPr/>
        </p:nvSpPr>
        <p:spPr bwMode="auto">
          <a:xfrm>
            <a:off x="1524000" y="3960813"/>
            <a:ext cx="1219200" cy="1200150"/>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2. Components of fitness</a:t>
            </a:r>
          </a:p>
          <a:p>
            <a:pPr>
              <a:spcBef>
                <a:spcPct val="50000"/>
              </a:spcBef>
            </a:pPr>
            <a:endParaRPr lang="en-AU" sz="900" b="1" dirty="0">
              <a:solidFill>
                <a:srgbClr val="660066"/>
              </a:solidFill>
              <a:latin typeface="Tahoma" pitchFamily="34" charset="0"/>
            </a:endParaRPr>
          </a:p>
          <a:p>
            <a:pPr>
              <a:spcBef>
                <a:spcPct val="50000"/>
              </a:spcBef>
            </a:pPr>
            <a:r>
              <a:rPr lang="en-AU" sz="900" b="1" dirty="0">
                <a:solidFill>
                  <a:srgbClr val="660066"/>
                </a:solidFill>
                <a:latin typeface="Tahoma" pitchFamily="34" charset="0"/>
              </a:rPr>
              <a:t>3. Principles of training programme design</a:t>
            </a:r>
          </a:p>
        </p:txBody>
      </p:sp>
    </p:spTree>
    <p:extLst>
      <p:ext uri="{BB962C8B-B14F-4D97-AF65-F5344CB8AC3E}">
        <p14:creationId xmlns:p14="http://schemas.microsoft.com/office/powerpoint/2010/main" val="71286605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Text Box 2"/>
          <p:cNvSpPr txBox="1">
            <a:spLocks noChangeArrowheads="1"/>
          </p:cNvSpPr>
          <p:nvPr/>
        </p:nvSpPr>
        <p:spPr bwMode="auto">
          <a:xfrm>
            <a:off x="152400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dirty="0">
              <a:solidFill>
                <a:schemeClr val="accent2"/>
              </a:solidFill>
              <a:latin typeface="Tahoma" pitchFamily="34" charset="0"/>
            </a:endParaRPr>
          </a:p>
          <a:p>
            <a:pPr>
              <a:lnSpc>
                <a:spcPct val="75000"/>
              </a:lnSpc>
              <a:spcBef>
                <a:spcPct val="50000"/>
              </a:spcBef>
            </a:pPr>
            <a:r>
              <a:rPr lang="en-AU" sz="1100" b="1" dirty="0">
                <a:solidFill>
                  <a:srgbClr val="00FF00"/>
                </a:solidFill>
                <a:latin typeface="Tahoma" pitchFamily="34" charset="0"/>
              </a:rPr>
              <a:t>IB</a:t>
            </a:r>
          </a:p>
          <a:p>
            <a:pPr>
              <a:lnSpc>
                <a:spcPct val="75000"/>
              </a:lnSpc>
              <a:spcBef>
                <a:spcPct val="50000"/>
              </a:spcBef>
            </a:pPr>
            <a:r>
              <a:rPr lang="en-AU" sz="1100" b="1" dirty="0">
                <a:solidFill>
                  <a:srgbClr val="00FF00"/>
                </a:solidFill>
                <a:latin typeface="Tahoma" pitchFamily="34" charset="0"/>
              </a:rPr>
              <a:t>Sports, exercise and health science</a:t>
            </a:r>
          </a:p>
          <a:p>
            <a:pPr>
              <a:lnSpc>
                <a:spcPct val="75000"/>
              </a:lnSpc>
              <a:spcBef>
                <a:spcPct val="50000"/>
              </a:spcBef>
            </a:pPr>
            <a:endParaRPr lang="en-AU" sz="600" b="1" dirty="0">
              <a:solidFill>
                <a:srgbClr val="00FF00"/>
              </a:solidFill>
              <a:latin typeface="Tahoma" pitchFamily="34" charset="0"/>
            </a:endParaRPr>
          </a:p>
          <a:p>
            <a:pPr>
              <a:lnSpc>
                <a:spcPct val="75000"/>
              </a:lnSpc>
              <a:spcBef>
                <a:spcPct val="50000"/>
              </a:spcBef>
            </a:pPr>
            <a:endParaRPr lang="en-AU" sz="800" b="1" dirty="0">
              <a:solidFill>
                <a:schemeClr val="accent2"/>
              </a:solidFill>
              <a:latin typeface="Tahoma" pitchFamily="34" charset="0"/>
            </a:endParaRPr>
          </a:p>
        </p:txBody>
      </p:sp>
      <p:sp>
        <p:nvSpPr>
          <p:cNvPr id="113667" name="Line 3"/>
          <p:cNvSpPr>
            <a:spLocks noChangeShapeType="1"/>
          </p:cNvSpPr>
          <p:nvPr/>
        </p:nvSpPr>
        <p:spPr bwMode="auto">
          <a:xfrm>
            <a:off x="2743200" y="0"/>
            <a:ext cx="0" cy="6858000"/>
          </a:xfrm>
          <a:prstGeom prst="line">
            <a:avLst/>
          </a:prstGeom>
          <a:noFill/>
          <a:ln w="3175">
            <a:solidFill>
              <a:srgbClr val="FF00FF"/>
            </a:solidFill>
            <a:round/>
            <a:headEnd/>
            <a:tailEnd/>
          </a:ln>
        </p:spPr>
        <p:txBody>
          <a:bodyPr/>
          <a:lstStyle/>
          <a:p>
            <a:endParaRPr lang="en-US" dirty="0"/>
          </a:p>
        </p:txBody>
      </p:sp>
      <p:sp>
        <p:nvSpPr>
          <p:cNvPr id="113668" name="Line 4"/>
          <p:cNvSpPr>
            <a:spLocks noChangeShapeType="1"/>
          </p:cNvSpPr>
          <p:nvPr/>
        </p:nvSpPr>
        <p:spPr bwMode="auto">
          <a:xfrm>
            <a:off x="1600200" y="1447800"/>
            <a:ext cx="990600" cy="0"/>
          </a:xfrm>
          <a:prstGeom prst="line">
            <a:avLst/>
          </a:prstGeom>
          <a:noFill/>
          <a:ln w="25400">
            <a:solidFill>
              <a:srgbClr val="FF00FF"/>
            </a:solidFill>
            <a:round/>
            <a:headEnd/>
            <a:tailEnd/>
          </a:ln>
        </p:spPr>
        <p:txBody>
          <a:bodyPr/>
          <a:lstStyle/>
          <a:p>
            <a:endParaRPr lang="en-US" dirty="0"/>
          </a:p>
        </p:txBody>
      </p:sp>
      <p:sp>
        <p:nvSpPr>
          <p:cNvPr id="113669" name="Line 5"/>
          <p:cNvSpPr>
            <a:spLocks noChangeShapeType="1"/>
          </p:cNvSpPr>
          <p:nvPr/>
        </p:nvSpPr>
        <p:spPr bwMode="auto">
          <a:xfrm>
            <a:off x="1600200" y="2362200"/>
            <a:ext cx="990600" cy="0"/>
          </a:xfrm>
          <a:prstGeom prst="line">
            <a:avLst/>
          </a:prstGeom>
          <a:noFill/>
          <a:ln w="25400">
            <a:solidFill>
              <a:srgbClr val="FF00FF"/>
            </a:solidFill>
            <a:round/>
            <a:headEnd/>
            <a:tailEnd/>
          </a:ln>
        </p:spPr>
        <p:txBody>
          <a:bodyPr/>
          <a:lstStyle/>
          <a:p>
            <a:endParaRPr lang="en-US" dirty="0"/>
          </a:p>
        </p:txBody>
      </p:sp>
      <p:sp>
        <p:nvSpPr>
          <p:cNvPr id="113670" name="Text Box 6"/>
          <p:cNvSpPr txBox="1">
            <a:spLocks noChangeArrowheads="1"/>
          </p:cNvSpPr>
          <p:nvPr/>
        </p:nvSpPr>
        <p:spPr bwMode="auto">
          <a:xfrm>
            <a:off x="1524000" y="2727326"/>
            <a:ext cx="1219200" cy="244475"/>
          </a:xfrm>
          <a:prstGeom prst="rect">
            <a:avLst/>
          </a:prstGeom>
          <a:noFill/>
          <a:ln w="3175">
            <a:noFill/>
            <a:miter lim="800000"/>
            <a:headEnd/>
            <a:tailEnd/>
          </a:ln>
        </p:spPr>
        <p:txBody>
          <a:bodyPr>
            <a:spAutoFit/>
          </a:bodyPr>
          <a:lstStyle/>
          <a:p>
            <a:pPr>
              <a:spcBef>
                <a:spcPct val="50000"/>
              </a:spcBef>
            </a:pPr>
            <a:r>
              <a:rPr lang="en-AU" sz="1000" b="1" dirty="0">
                <a:solidFill>
                  <a:srgbClr val="660066"/>
                </a:solidFill>
                <a:latin typeface="Tahoma" pitchFamily="34" charset="0"/>
              </a:rPr>
              <a:t>Sub-topics</a:t>
            </a:r>
          </a:p>
        </p:txBody>
      </p:sp>
      <p:sp>
        <p:nvSpPr>
          <p:cNvPr id="113671" name="Line 8"/>
          <p:cNvSpPr>
            <a:spLocks noChangeShapeType="1"/>
          </p:cNvSpPr>
          <p:nvPr/>
        </p:nvSpPr>
        <p:spPr bwMode="auto">
          <a:xfrm>
            <a:off x="1600200" y="2667000"/>
            <a:ext cx="990600" cy="0"/>
          </a:xfrm>
          <a:prstGeom prst="line">
            <a:avLst/>
          </a:prstGeom>
          <a:noFill/>
          <a:ln w="25400">
            <a:solidFill>
              <a:srgbClr val="FF00FF"/>
            </a:solidFill>
            <a:round/>
            <a:headEnd/>
            <a:tailEnd/>
          </a:ln>
        </p:spPr>
        <p:txBody>
          <a:bodyPr/>
          <a:lstStyle/>
          <a:p>
            <a:endParaRPr lang="en-US" dirty="0"/>
          </a:p>
        </p:txBody>
      </p:sp>
      <p:sp>
        <p:nvSpPr>
          <p:cNvPr id="113672" name="Line 9"/>
          <p:cNvSpPr>
            <a:spLocks noChangeShapeType="1"/>
          </p:cNvSpPr>
          <p:nvPr/>
        </p:nvSpPr>
        <p:spPr bwMode="auto">
          <a:xfrm>
            <a:off x="1600200" y="3200400"/>
            <a:ext cx="990600" cy="0"/>
          </a:xfrm>
          <a:prstGeom prst="line">
            <a:avLst/>
          </a:prstGeom>
          <a:noFill/>
          <a:ln w="25400">
            <a:solidFill>
              <a:srgbClr val="FF00FF"/>
            </a:solidFill>
            <a:round/>
            <a:headEnd/>
            <a:tailEnd/>
          </a:ln>
        </p:spPr>
        <p:txBody>
          <a:bodyPr/>
          <a:lstStyle/>
          <a:p>
            <a:endParaRPr lang="en-US" dirty="0"/>
          </a:p>
        </p:txBody>
      </p:sp>
      <p:sp>
        <p:nvSpPr>
          <p:cNvPr id="113673" name="Line 12"/>
          <p:cNvSpPr>
            <a:spLocks noChangeShapeType="1"/>
          </p:cNvSpPr>
          <p:nvPr/>
        </p:nvSpPr>
        <p:spPr bwMode="auto">
          <a:xfrm flipV="1">
            <a:off x="1524000" y="1295400"/>
            <a:ext cx="9144000" cy="0"/>
          </a:xfrm>
          <a:prstGeom prst="line">
            <a:avLst/>
          </a:prstGeom>
          <a:noFill/>
          <a:ln w="3175">
            <a:solidFill>
              <a:srgbClr val="FF00FF"/>
            </a:solidFill>
            <a:round/>
            <a:headEnd/>
            <a:tailEnd/>
          </a:ln>
        </p:spPr>
        <p:txBody>
          <a:bodyPr/>
          <a:lstStyle/>
          <a:p>
            <a:endParaRPr lang="en-US" dirty="0"/>
          </a:p>
        </p:txBody>
      </p:sp>
      <p:sp>
        <p:nvSpPr>
          <p:cNvPr id="113674" name="Line 13"/>
          <p:cNvSpPr>
            <a:spLocks noChangeShapeType="1"/>
          </p:cNvSpPr>
          <p:nvPr/>
        </p:nvSpPr>
        <p:spPr bwMode="auto">
          <a:xfrm>
            <a:off x="1600200" y="1143000"/>
            <a:ext cx="990600" cy="0"/>
          </a:xfrm>
          <a:prstGeom prst="line">
            <a:avLst/>
          </a:prstGeom>
          <a:noFill/>
          <a:ln w="25400">
            <a:solidFill>
              <a:srgbClr val="FF00FF"/>
            </a:solidFill>
            <a:round/>
            <a:headEnd/>
            <a:tailEnd/>
          </a:ln>
        </p:spPr>
        <p:txBody>
          <a:bodyPr/>
          <a:lstStyle/>
          <a:p>
            <a:endParaRPr lang="en-US" dirty="0"/>
          </a:p>
        </p:txBody>
      </p:sp>
      <p:sp>
        <p:nvSpPr>
          <p:cNvPr id="113675" name="Line 14"/>
          <p:cNvSpPr>
            <a:spLocks noChangeShapeType="1"/>
          </p:cNvSpPr>
          <p:nvPr/>
        </p:nvSpPr>
        <p:spPr bwMode="auto">
          <a:xfrm>
            <a:off x="1600200" y="152400"/>
            <a:ext cx="990600" cy="0"/>
          </a:xfrm>
          <a:prstGeom prst="line">
            <a:avLst/>
          </a:prstGeom>
          <a:noFill/>
          <a:ln w="25400">
            <a:solidFill>
              <a:srgbClr val="FF00FF"/>
            </a:solidFill>
            <a:round/>
            <a:headEnd/>
            <a:tailEnd/>
          </a:ln>
        </p:spPr>
        <p:txBody>
          <a:bodyPr/>
          <a:lstStyle/>
          <a:p>
            <a:endParaRPr lang="en-US" dirty="0"/>
          </a:p>
        </p:txBody>
      </p:sp>
      <p:sp>
        <p:nvSpPr>
          <p:cNvPr id="113676" name="Text Box 15"/>
          <p:cNvSpPr txBox="1">
            <a:spLocks noChangeArrowheads="1"/>
          </p:cNvSpPr>
          <p:nvPr/>
        </p:nvSpPr>
        <p:spPr bwMode="auto">
          <a:xfrm>
            <a:off x="2743200" y="395289"/>
            <a:ext cx="7772400" cy="954087"/>
          </a:xfrm>
          <a:prstGeom prst="rect">
            <a:avLst/>
          </a:prstGeom>
          <a:noFill/>
          <a:ln w="9525">
            <a:noFill/>
            <a:miter lim="800000"/>
            <a:headEnd/>
            <a:tailEnd/>
          </a:ln>
        </p:spPr>
        <p:txBody>
          <a:bodyPr>
            <a:spAutoFit/>
          </a:bodyPr>
          <a:lstStyle/>
          <a:p>
            <a:pPr algn="r">
              <a:spcBef>
                <a:spcPct val="50000"/>
              </a:spcBef>
            </a:pPr>
            <a:r>
              <a:rPr lang="en-AU" sz="2800" b="1" dirty="0">
                <a:solidFill>
                  <a:srgbClr val="660066"/>
                </a:solidFill>
                <a:latin typeface="Tahoma" pitchFamily="34" charset="0"/>
              </a:rPr>
              <a:t>Measurement &amp; evaluation of human performance</a:t>
            </a:r>
          </a:p>
        </p:txBody>
      </p:sp>
      <p:sp>
        <p:nvSpPr>
          <p:cNvPr id="113677" name="Text Box 16"/>
          <p:cNvSpPr txBox="1">
            <a:spLocks noChangeArrowheads="1"/>
          </p:cNvSpPr>
          <p:nvPr/>
        </p:nvSpPr>
        <p:spPr bwMode="auto">
          <a:xfrm>
            <a:off x="3048000" y="1341438"/>
            <a:ext cx="7467600" cy="1077218"/>
          </a:xfrm>
          <a:prstGeom prst="rect">
            <a:avLst/>
          </a:prstGeom>
          <a:noFill/>
          <a:ln w="9525">
            <a:noFill/>
            <a:miter lim="800000"/>
            <a:headEnd/>
            <a:tailEnd/>
          </a:ln>
        </p:spPr>
        <p:txBody>
          <a:bodyPr>
            <a:spAutoFit/>
          </a:bodyPr>
          <a:lstStyle/>
          <a:p>
            <a:pPr>
              <a:spcBef>
                <a:spcPct val="50000"/>
              </a:spcBef>
            </a:pPr>
            <a:r>
              <a:rPr lang="en-AU" sz="3200" dirty="0" smtClean="0">
                <a:solidFill>
                  <a:srgbClr val="660066"/>
                </a:solidFill>
                <a:latin typeface="Tahoma" pitchFamily="34" charset="0"/>
              </a:rPr>
              <a:t>6.4.2 </a:t>
            </a:r>
            <a:r>
              <a:rPr lang="en-AU" sz="3200" dirty="0">
                <a:solidFill>
                  <a:srgbClr val="660066"/>
                </a:solidFill>
                <a:latin typeface="Tahoma" pitchFamily="34" charset="0"/>
              </a:rPr>
              <a:t>Discuss the key principles of training programme design</a:t>
            </a:r>
            <a:endParaRPr lang="en-AU" sz="3200" dirty="0">
              <a:solidFill>
                <a:srgbClr val="660066"/>
              </a:solidFill>
              <a:latin typeface="Tahoma" pitchFamily="34" charset="0"/>
            </a:endParaRPr>
          </a:p>
        </p:txBody>
      </p:sp>
      <p:sp>
        <p:nvSpPr>
          <p:cNvPr id="113678" name="Line 17"/>
          <p:cNvSpPr>
            <a:spLocks noChangeShapeType="1"/>
          </p:cNvSpPr>
          <p:nvPr/>
        </p:nvSpPr>
        <p:spPr bwMode="auto">
          <a:xfrm>
            <a:off x="1524000" y="2514600"/>
            <a:ext cx="5181600" cy="0"/>
          </a:xfrm>
          <a:prstGeom prst="line">
            <a:avLst/>
          </a:prstGeom>
          <a:noFill/>
          <a:ln w="3175">
            <a:solidFill>
              <a:srgbClr val="FF00FF"/>
            </a:solidFill>
            <a:round/>
            <a:headEnd/>
            <a:tailEnd/>
          </a:ln>
        </p:spPr>
        <p:txBody>
          <a:bodyPr/>
          <a:lstStyle/>
          <a:p>
            <a:endParaRPr lang="en-US" dirty="0"/>
          </a:p>
        </p:txBody>
      </p:sp>
      <p:sp>
        <p:nvSpPr>
          <p:cNvPr id="113679" name="Rectangle 18"/>
          <p:cNvSpPr>
            <a:spLocks noChangeArrowheads="1"/>
          </p:cNvSpPr>
          <p:nvPr/>
        </p:nvSpPr>
        <p:spPr bwMode="auto">
          <a:xfrm>
            <a:off x="4943475" y="1870075"/>
            <a:ext cx="9144000" cy="369332"/>
          </a:xfrm>
          <a:prstGeom prst="rect">
            <a:avLst/>
          </a:prstGeom>
          <a:noFill/>
          <a:ln w="9525">
            <a:noFill/>
            <a:miter lim="800000"/>
            <a:headEnd/>
            <a:tailEnd/>
          </a:ln>
        </p:spPr>
        <p:txBody>
          <a:bodyPr>
            <a:spAutoFit/>
          </a:bodyPr>
          <a:lstStyle/>
          <a:p>
            <a:endParaRPr lang="en-US" dirty="0"/>
          </a:p>
        </p:txBody>
      </p:sp>
      <p:sp>
        <p:nvSpPr>
          <p:cNvPr id="113680" name="Text Box 19">
            <a:hlinkClick r:id="rId3" action="ppaction://hlinksldjump" tooltip="'Click' here"/>
          </p:cNvPr>
          <p:cNvSpPr txBox="1">
            <a:spLocks noChangeArrowheads="1"/>
          </p:cNvSpPr>
          <p:nvPr/>
        </p:nvSpPr>
        <p:spPr bwMode="auto">
          <a:xfrm>
            <a:off x="1524000" y="1295401"/>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Topic 6</a:t>
            </a:r>
          </a:p>
          <a:p>
            <a:pPr>
              <a:lnSpc>
                <a:spcPct val="72000"/>
              </a:lnSpc>
              <a:spcBef>
                <a:spcPct val="50000"/>
              </a:spcBef>
            </a:pPr>
            <a:r>
              <a:rPr lang="en-AU" sz="1100" b="1" dirty="0">
                <a:solidFill>
                  <a:srgbClr val="660066"/>
                </a:solidFill>
                <a:latin typeface="Tahoma" pitchFamily="34" charset="0"/>
              </a:rPr>
              <a:t>Measurement</a:t>
            </a:r>
          </a:p>
          <a:p>
            <a:pPr>
              <a:lnSpc>
                <a:spcPct val="72000"/>
              </a:lnSpc>
              <a:spcBef>
                <a:spcPct val="50000"/>
              </a:spcBef>
            </a:pP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113681" name="Line 20"/>
          <p:cNvSpPr>
            <a:spLocks noChangeShapeType="1"/>
          </p:cNvSpPr>
          <p:nvPr/>
        </p:nvSpPr>
        <p:spPr bwMode="auto">
          <a:xfrm>
            <a:off x="1600200" y="2362200"/>
            <a:ext cx="990600" cy="0"/>
          </a:xfrm>
          <a:prstGeom prst="line">
            <a:avLst/>
          </a:prstGeom>
          <a:noFill/>
          <a:ln w="25400">
            <a:solidFill>
              <a:srgbClr val="FF00FF"/>
            </a:solidFill>
            <a:round/>
            <a:headEnd/>
            <a:tailEnd/>
          </a:ln>
        </p:spPr>
        <p:txBody>
          <a:bodyPr/>
          <a:lstStyle/>
          <a:p>
            <a:endParaRPr lang="en-US" dirty="0"/>
          </a:p>
        </p:txBody>
      </p:sp>
      <p:sp>
        <p:nvSpPr>
          <p:cNvPr id="113682" name="Line 21"/>
          <p:cNvSpPr>
            <a:spLocks noChangeShapeType="1"/>
          </p:cNvSpPr>
          <p:nvPr/>
        </p:nvSpPr>
        <p:spPr bwMode="auto">
          <a:xfrm>
            <a:off x="1600200" y="1447800"/>
            <a:ext cx="990600" cy="0"/>
          </a:xfrm>
          <a:prstGeom prst="line">
            <a:avLst/>
          </a:prstGeom>
          <a:noFill/>
          <a:ln w="25400">
            <a:solidFill>
              <a:srgbClr val="FF00FF"/>
            </a:solidFill>
            <a:round/>
            <a:headEnd/>
            <a:tailEnd/>
          </a:ln>
        </p:spPr>
        <p:txBody>
          <a:bodyPr/>
          <a:lstStyle/>
          <a:p>
            <a:endParaRPr lang="en-US" dirty="0"/>
          </a:p>
        </p:txBody>
      </p:sp>
      <p:sp>
        <p:nvSpPr>
          <p:cNvPr id="113683" name="Rectangle 24">
            <a:hlinkClick r:id="rId4" action="ppaction://hlinksldjump" tooltip="Click here to go to this dot point"/>
          </p:cNvPr>
          <p:cNvSpPr>
            <a:spLocks noChangeArrowheads="1"/>
          </p:cNvSpPr>
          <p:nvPr/>
        </p:nvSpPr>
        <p:spPr bwMode="auto">
          <a:xfrm>
            <a:off x="2809875" y="2428869"/>
            <a:ext cx="7239000" cy="214313"/>
          </a:xfrm>
          <a:prstGeom prst="rect">
            <a:avLst/>
          </a:prstGeom>
          <a:noFill/>
          <a:ln w="9525">
            <a:noFill/>
            <a:miter lim="800000"/>
            <a:headEnd/>
            <a:tailEnd/>
          </a:ln>
        </p:spPr>
        <p:txBody>
          <a:bodyPr/>
          <a:lstStyle/>
          <a:p>
            <a:pPr marL="742950" lvl="1" indent="-285750" algn="r">
              <a:lnSpc>
                <a:spcPct val="95000"/>
              </a:lnSpc>
              <a:spcBef>
                <a:spcPct val="20000"/>
              </a:spcBef>
              <a:buClr>
                <a:srgbClr val="00FF00"/>
              </a:buClr>
              <a:buSzPct val="65000"/>
            </a:pPr>
            <a:endParaRPr lang="en-US" sz="800" dirty="0">
              <a:solidFill>
                <a:srgbClr val="660066"/>
              </a:solidFill>
              <a:latin typeface="Tahoma" pitchFamily="34" charset="0"/>
              <a:cs typeface="Times New Roman" pitchFamily="18" charset="0"/>
            </a:endParaRPr>
          </a:p>
          <a:p>
            <a:pPr marL="742950" lvl="1" indent="-285750">
              <a:lnSpc>
                <a:spcPct val="95000"/>
              </a:lnSpc>
              <a:spcBef>
                <a:spcPct val="20000"/>
              </a:spcBef>
              <a:buClr>
                <a:srgbClr val="00FF00"/>
              </a:buClr>
              <a:buSzPct val="65000"/>
              <a:buFont typeface="Arial" pitchFamily="34" charset="0"/>
              <a:buChar char="•"/>
            </a:pPr>
            <a:r>
              <a:rPr lang="en-US" dirty="0">
                <a:solidFill>
                  <a:srgbClr val="660066"/>
                </a:solidFill>
                <a:latin typeface="Tahoma" pitchFamily="34" charset="0"/>
                <a:cs typeface="Times New Roman" pitchFamily="18" charset="0"/>
              </a:rPr>
              <a:t>Reversibility</a:t>
            </a:r>
          </a:p>
          <a:p>
            <a:pPr marL="742950" lvl="1" indent="-285750">
              <a:lnSpc>
                <a:spcPct val="95000"/>
              </a:lnSpc>
              <a:spcBef>
                <a:spcPct val="20000"/>
              </a:spcBef>
              <a:buClr>
                <a:srgbClr val="00FF00"/>
              </a:buClr>
              <a:buSzPct val="65000"/>
            </a:pPr>
            <a:r>
              <a:rPr lang="en-US" dirty="0">
                <a:solidFill>
                  <a:srgbClr val="660066"/>
                </a:solidFill>
                <a:latin typeface="Tahoma" pitchFamily="34" charset="0"/>
                <a:cs typeface="Times New Roman" pitchFamily="18" charset="0"/>
              </a:rPr>
              <a:t>	</a:t>
            </a:r>
            <a:r>
              <a:rPr lang="en-US" sz="2000" dirty="0">
                <a:solidFill>
                  <a:srgbClr val="660066"/>
                </a:solidFill>
                <a:latin typeface="Tahoma" pitchFamily="34" charset="0"/>
                <a:cs typeface="Times New Roman" pitchFamily="18" charset="0"/>
              </a:rPr>
              <a:t>Seven weeks of inactivity has been shown to have the following physiological effects:</a:t>
            </a:r>
          </a:p>
          <a:p>
            <a:pPr marL="1200150" lvl="2" indent="-285750">
              <a:lnSpc>
                <a:spcPct val="95000"/>
              </a:lnSpc>
              <a:spcBef>
                <a:spcPct val="20000"/>
              </a:spcBef>
              <a:buClr>
                <a:srgbClr val="00FF00"/>
              </a:buClr>
              <a:buSzPct val="65000"/>
              <a:buFont typeface="Arial" pitchFamily="34" charset="0"/>
              <a:buChar char="•"/>
            </a:pPr>
            <a:endParaRPr lang="en-US" sz="2000" dirty="0">
              <a:solidFill>
                <a:srgbClr val="660066"/>
              </a:solidFill>
              <a:latin typeface="Tahoma" pitchFamily="34" charset="0"/>
              <a:cs typeface="Times New Roman" pitchFamily="18" charset="0"/>
            </a:endParaRPr>
          </a:p>
          <a:p>
            <a:pPr marL="1200150" lvl="2" indent="-285750">
              <a:lnSpc>
                <a:spcPct val="95000"/>
              </a:lnSpc>
              <a:spcBef>
                <a:spcPct val="20000"/>
              </a:spcBef>
              <a:buClr>
                <a:srgbClr val="00FF00"/>
              </a:buClr>
              <a:buSzPct val="65000"/>
              <a:buFont typeface="Arial" pitchFamily="34" charset="0"/>
              <a:buChar char="•"/>
            </a:pPr>
            <a:r>
              <a:rPr lang="en-US" sz="2000" dirty="0">
                <a:solidFill>
                  <a:srgbClr val="660066"/>
                </a:solidFill>
                <a:latin typeface="Tahoma" pitchFamily="34" charset="0"/>
                <a:cs typeface="Times New Roman" pitchFamily="18" charset="0"/>
              </a:rPr>
              <a:t>Significant decreases in Max oxygen uptake have been recorded – up to 27%.</a:t>
            </a:r>
          </a:p>
          <a:p>
            <a:pPr marL="1200150" lvl="2" indent="-285750">
              <a:lnSpc>
                <a:spcPct val="95000"/>
              </a:lnSpc>
              <a:spcBef>
                <a:spcPct val="20000"/>
              </a:spcBef>
              <a:buClr>
                <a:srgbClr val="00FF00"/>
              </a:buClr>
              <a:buSzPct val="65000"/>
              <a:buFont typeface="Arial" pitchFamily="34" charset="0"/>
              <a:buChar char="•"/>
            </a:pPr>
            <a:r>
              <a:rPr lang="en-US" sz="2000" dirty="0">
                <a:solidFill>
                  <a:srgbClr val="660066"/>
                </a:solidFill>
                <a:latin typeface="Tahoma" pitchFamily="34" charset="0"/>
                <a:cs typeface="Times New Roman" pitchFamily="18" charset="0"/>
              </a:rPr>
              <a:t>In particular, stroke volume and cardiac output can decrease by up to 30%.</a:t>
            </a:r>
          </a:p>
          <a:p>
            <a:pPr marL="1200150" lvl="2" indent="-285750">
              <a:lnSpc>
                <a:spcPct val="95000"/>
              </a:lnSpc>
              <a:spcBef>
                <a:spcPct val="20000"/>
              </a:spcBef>
              <a:buClr>
                <a:srgbClr val="00FF00"/>
              </a:buClr>
              <a:buSzPct val="65000"/>
              <a:buFont typeface="Arial" pitchFamily="34" charset="0"/>
              <a:buChar char="•"/>
            </a:pPr>
            <a:r>
              <a:rPr lang="en-US" sz="2000" dirty="0">
                <a:solidFill>
                  <a:srgbClr val="660066"/>
                </a:solidFill>
                <a:latin typeface="Tahoma" pitchFamily="34" charset="0"/>
                <a:cs typeface="Times New Roman" pitchFamily="18" charset="0"/>
              </a:rPr>
              <a:t>Muscle mass and strength decrease. Particular if a limb has been immobilised due to injury/surgery.</a:t>
            </a:r>
          </a:p>
          <a:p>
            <a:pPr marL="742950" lvl="1" indent="-285750" algn="r">
              <a:lnSpc>
                <a:spcPct val="95000"/>
              </a:lnSpc>
              <a:spcBef>
                <a:spcPct val="20000"/>
              </a:spcBef>
              <a:buClr>
                <a:srgbClr val="00FF00"/>
              </a:buClr>
              <a:buSzPct val="65000"/>
            </a:pPr>
            <a:endParaRPr lang="en-US" sz="800" dirty="0">
              <a:solidFill>
                <a:srgbClr val="660066"/>
              </a:solidFill>
              <a:latin typeface="Tahoma" pitchFamily="34" charset="0"/>
              <a:cs typeface="Times New Roman" pitchFamily="18" charset="0"/>
            </a:endParaRPr>
          </a:p>
          <a:p>
            <a:pPr marL="742950" lvl="1" indent="-285750" algn="r">
              <a:lnSpc>
                <a:spcPct val="95000"/>
              </a:lnSpc>
              <a:spcBef>
                <a:spcPct val="20000"/>
              </a:spcBef>
              <a:buClr>
                <a:srgbClr val="00FF00"/>
              </a:buClr>
              <a:buSzPct val="65000"/>
            </a:pPr>
            <a:endParaRPr lang="en-US" sz="800" dirty="0">
              <a:solidFill>
                <a:srgbClr val="660066"/>
              </a:solidFill>
              <a:latin typeface="Tahoma" pitchFamily="34" charset="0"/>
              <a:cs typeface="Times New Roman" pitchFamily="18" charset="0"/>
            </a:endParaRPr>
          </a:p>
          <a:p>
            <a:pPr marL="742950" lvl="1" indent="-285750" algn="r">
              <a:lnSpc>
                <a:spcPct val="95000"/>
              </a:lnSpc>
              <a:spcBef>
                <a:spcPct val="20000"/>
              </a:spcBef>
              <a:buClr>
                <a:srgbClr val="00FF00"/>
              </a:buClr>
              <a:buSzPct val="65000"/>
            </a:pPr>
            <a:r>
              <a:rPr lang="en-US" sz="800" dirty="0">
                <a:solidFill>
                  <a:srgbClr val="660066"/>
                </a:solidFill>
                <a:latin typeface="Tahoma" pitchFamily="34" charset="0"/>
                <a:cs typeface="Times New Roman" pitchFamily="18" charset="0"/>
              </a:rPr>
              <a:t>Wesson et.al 2005</a:t>
            </a:r>
          </a:p>
          <a:p>
            <a:pPr marL="742950" lvl="1" indent="-285750">
              <a:lnSpc>
                <a:spcPct val="95000"/>
              </a:lnSpc>
              <a:spcBef>
                <a:spcPct val="20000"/>
              </a:spcBef>
              <a:buClr>
                <a:srgbClr val="00FF00"/>
              </a:buClr>
              <a:buSzPct val="65000"/>
              <a:buFont typeface="Arial" pitchFamily="34" charset="0"/>
              <a:buChar char="•"/>
            </a:pPr>
            <a:endParaRPr lang="en-US" sz="8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buFont typeface="Arial" charset="0"/>
              <a:buChar char="•"/>
            </a:pPr>
            <a:endParaRPr lang="en-US" sz="800" i="1" dirty="0">
              <a:solidFill>
                <a:srgbClr val="660066"/>
              </a:solidFill>
              <a:latin typeface="Tahoma" pitchFamily="34" charset="0"/>
              <a:cs typeface="Times New Roman" pitchFamily="18" charset="0"/>
            </a:endParaRPr>
          </a:p>
        </p:txBody>
      </p:sp>
      <p:sp>
        <p:nvSpPr>
          <p:cNvPr id="113684" name="Rectangle 26"/>
          <p:cNvSpPr>
            <a:spLocks noChangeArrowheads="1"/>
          </p:cNvSpPr>
          <p:nvPr/>
        </p:nvSpPr>
        <p:spPr bwMode="auto">
          <a:xfrm>
            <a:off x="2782888" y="3573463"/>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dirty="0">
              <a:solidFill>
                <a:srgbClr val="660066"/>
              </a:solidFill>
              <a:latin typeface="Tahoma" pitchFamily="34" charset="0"/>
              <a:cs typeface="Times New Roman" pitchFamily="18" charset="0"/>
            </a:endParaRPr>
          </a:p>
        </p:txBody>
      </p:sp>
      <p:sp>
        <p:nvSpPr>
          <p:cNvPr id="113685" name="Text Box 43">
            <a:hlinkClick r:id="rId3" action="ppaction://hlinksldjump" tooltip="'Click' to go to this Critical Question"/>
          </p:cNvPr>
          <p:cNvSpPr txBox="1">
            <a:spLocks noChangeArrowheads="1"/>
          </p:cNvSpPr>
          <p:nvPr/>
        </p:nvSpPr>
        <p:spPr bwMode="auto">
          <a:xfrm>
            <a:off x="1524000" y="3351214"/>
            <a:ext cx="1219200" cy="369887"/>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1. Statistical Analysis</a:t>
            </a:r>
          </a:p>
        </p:txBody>
      </p:sp>
      <p:sp>
        <p:nvSpPr>
          <p:cNvPr id="113686" name="Text Box 44"/>
          <p:cNvSpPr txBox="1">
            <a:spLocks noChangeArrowheads="1"/>
          </p:cNvSpPr>
          <p:nvPr/>
        </p:nvSpPr>
        <p:spPr bwMode="auto">
          <a:xfrm>
            <a:off x="1524000" y="3960813"/>
            <a:ext cx="1219200" cy="1200150"/>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2. Components of fitness</a:t>
            </a:r>
          </a:p>
          <a:p>
            <a:pPr>
              <a:spcBef>
                <a:spcPct val="50000"/>
              </a:spcBef>
            </a:pPr>
            <a:endParaRPr lang="en-AU" sz="900" b="1" dirty="0">
              <a:solidFill>
                <a:srgbClr val="660066"/>
              </a:solidFill>
              <a:latin typeface="Tahoma" pitchFamily="34" charset="0"/>
            </a:endParaRPr>
          </a:p>
          <a:p>
            <a:pPr>
              <a:spcBef>
                <a:spcPct val="50000"/>
              </a:spcBef>
            </a:pPr>
            <a:r>
              <a:rPr lang="en-AU" sz="900" b="1" dirty="0">
                <a:solidFill>
                  <a:srgbClr val="660066"/>
                </a:solidFill>
                <a:latin typeface="Tahoma" pitchFamily="34" charset="0"/>
              </a:rPr>
              <a:t>3. Principles of training programme design</a:t>
            </a:r>
          </a:p>
        </p:txBody>
      </p:sp>
    </p:spTree>
    <p:extLst>
      <p:ext uri="{BB962C8B-B14F-4D97-AF65-F5344CB8AC3E}">
        <p14:creationId xmlns:p14="http://schemas.microsoft.com/office/powerpoint/2010/main" val="364126606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Text Box 2"/>
          <p:cNvSpPr txBox="1">
            <a:spLocks noChangeArrowheads="1"/>
          </p:cNvSpPr>
          <p:nvPr/>
        </p:nvSpPr>
        <p:spPr bwMode="auto">
          <a:xfrm>
            <a:off x="152400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dirty="0">
              <a:solidFill>
                <a:schemeClr val="accent2"/>
              </a:solidFill>
              <a:latin typeface="Tahoma" pitchFamily="34" charset="0"/>
            </a:endParaRPr>
          </a:p>
          <a:p>
            <a:pPr>
              <a:lnSpc>
                <a:spcPct val="75000"/>
              </a:lnSpc>
              <a:spcBef>
                <a:spcPct val="50000"/>
              </a:spcBef>
            </a:pPr>
            <a:r>
              <a:rPr lang="en-AU" sz="1100" b="1" dirty="0">
                <a:solidFill>
                  <a:srgbClr val="00FF00"/>
                </a:solidFill>
                <a:latin typeface="Tahoma" pitchFamily="34" charset="0"/>
              </a:rPr>
              <a:t>IB</a:t>
            </a:r>
          </a:p>
          <a:p>
            <a:pPr>
              <a:lnSpc>
                <a:spcPct val="75000"/>
              </a:lnSpc>
              <a:spcBef>
                <a:spcPct val="50000"/>
              </a:spcBef>
            </a:pPr>
            <a:r>
              <a:rPr lang="en-AU" sz="1100" b="1" dirty="0">
                <a:solidFill>
                  <a:srgbClr val="00FF00"/>
                </a:solidFill>
                <a:latin typeface="Tahoma" pitchFamily="34" charset="0"/>
              </a:rPr>
              <a:t>Sports, exercise and health science</a:t>
            </a:r>
          </a:p>
          <a:p>
            <a:pPr>
              <a:lnSpc>
                <a:spcPct val="75000"/>
              </a:lnSpc>
              <a:spcBef>
                <a:spcPct val="50000"/>
              </a:spcBef>
            </a:pPr>
            <a:endParaRPr lang="en-AU" sz="600" b="1" dirty="0">
              <a:solidFill>
                <a:srgbClr val="00FF00"/>
              </a:solidFill>
              <a:latin typeface="Tahoma" pitchFamily="34" charset="0"/>
            </a:endParaRPr>
          </a:p>
          <a:p>
            <a:pPr>
              <a:lnSpc>
                <a:spcPct val="75000"/>
              </a:lnSpc>
              <a:spcBef>
                <a:spcPct val="50000"/>
              </a:spcBef>
            </a:pPr>
            <a:endParaRPr lang="en-AU" sz="800" b="1" dirty="0">
              <a:solidFill>
                <a:schemeClr val="accent2"/>
              </a:solidFill>
              <a:latin typeface="Tahoma" pitchFamily="34" charset="0"/>
            </a:endParaRPr>
          </a:p>
        </p:txBody>
      </p:sp>
      <p:sp>
        <p:nvSpPr>
          <p:cNvPr id="113667" name="Line 3"/>
          <p:cNvSpPr>
            <a:spLocks noChangeShapeType="1"/>
          </p:cNvSpPr>
          <p:nvPr/>
        </p:nvSpPr>
        <p:spPr bwMode="auto">
          <a:xfrm>
            <a:off x="2743200" y="0"/>
            <a:ext cx="0" cy="6858000"/>
          </a:xfrm>
          <a:prstGeom prst="line">
            <a:avLst/>
          </a:prstGeom>
          <a:noFill/>
          <a:ln w="3175">
            <a:solidFill>
              <a:srgbClr val="FF00FF"/>
            </a:solidFill>
            <a:round/>
            <a:headEnd/>
            <a:tailEnd/>
          </a:ln>
        </p:spPr>
        <p:txBody>
          <a:bodyPr/>
          <a:lstStyle/>
          <a:p>
            <a:endParaRPr lang="en-US" dirty="0"/>
          </a:p>
        </p:txBody>
      </p:sp>
      <p:sp>
        <p:nvSpPr>
          <p:cNvPr id="113668" name="Line 4"/>
          <p:cNvSpPr>
            <a:spLocks noChangeShapeType="1"/>
          </p:cNvSpPr>
          <p:nvPr/>
        </p:nvSpPr>
        <p:spPr bwMode="auto">
          <a:xfrm>
            <a:off x="1600200" y="1447800"/>
            <a:ext cx="990600" cy="0"/>
          </a:xfrm>
          <a:prstGeom prst="line">
            <a:avLst/>
          </a:prstGeom>
          <a:noFill/>
          <a:ln w="25400">
            <a:solidFill>
              <a:srgbClr val="FF00FF"/>
            </a:solidFill>
            <a:round/>
            <a:headEnd/>
            <a:tailEnd/>
          </a:ln>
        </p:spPr>
        <p:txBody>
          <a:bodyPr/>
          <a:lstStyle/>
          <a:p>
            <a:endParaRPr lang="en-US" dirty="0"/>
          </a:p>
        </p:txBody>
      </p:sp>
      <p:sp>
        <p:nvSpPr>
          <p:cNvPr id="113669" name="Line 5"/>
          <p:cNvSpPr>
            <a:spLocks noChangeShapeType="1"/>
          </p:cNvSpPr>
          <p:nvPr/>
        </p:nvSpPr>
        <p:spPr bwMode="auto">
          <a:xfrm>
            <a:off x="1600200" y="2362200"/>
            <a:ext cx="990600" cy="0"/>
          </a:xfrm>
          <a:prstGeom prst="line">
            <a:avLst/>
          </a:prstGeom>
          <a:noFill/>
          <a:ln w="25400">
            <a:solidFill>
              <a:srgbClr val="FF00FF"/>
            </a:solidFill>
            <a:round/>
            <a:headEnd/>
            <a:tailEnd/>
          </a:ln>
        </p:spPr>
        <p:txBody>
          <a:bodyPr/>
          <a:lstStyle/>
          <a:p>
            <a:endParaRPr lang="en-US" dirty="0"/>
          </a:p>
        </p:txBody>
      </p:sp>
      <p:sp>
        <p:nvSpPr>
          <p:cNvPr id="113670" name="Text Box 6"/>
          <p:cNvSpPr txBox="1">
            <a:spLocks noChangeArrowheads="1"/>
          </p:cNvSpPr>
          <p:nvPr/>
        </p:nvSpPr>
        <p:spPr bwMode="auto">
          <a:xfrm>
            <a:off x="1524000" y="2727326"/>
            <a:ext cx="1219200" cy="244475"/>
          </a:xfrm>
          <a:prstGeom prst="rect">
            <a:avLst/>
          </a:prstGeom>
          <a:noFill/>
          <a:ln w="3175">
            <a:noFill/>
            <a:miter lim="800000"/>
            <a:headEnd/>
            <a:tailEnd/>
          </a:ln>
        </p:spPr>
        <p:txBody>
          <a:bodyPr>
            <a:spAutoFit/>
          </a:bodyPr>
          <a:lstStyle/>
          <a:p>
            <a:pPr>
              <a:spcBef>
                <a:spcPct val="50000"/>
              </a:spcBef>
            </a:pPr>
            <a:r>
              <a:rPr lang="en-AU" sz="1000" b="1" dirty="0">
                <a:solidFill>
                  <a:srgbClr val="660066"/>
                </a:solidFill>
                <a:latin typeface="Tahoma" pitchFamily="34" charset="0"/>
              </a:rPr>
              <a:t>Sub-topics</a:t>
            </a:r>
          </a:p>
        </p:txBody>
      </p:sp>
      <p:sp>
        <p:nvSpPr>
          <p:cNvPr id="113671" name="Line 8"/>
          <p:cNvSpPr>
            <a:spLocks noChangeShapeType="1"/>
          </p:cNvSpPr>
          <p:nvPr/>
        </p:nvSpPr>
        <p:spPr bwMode="auto">
          <a:xfrm>
            <a:off x="1600200" y="2667000"/>
            <a:ext cx="990600" cy="0"/>
          </a:xfrm>
          <a:prstGeom prst="line">
            <a:avLst/>
          </a:prstGeom>
          <a:noFill/>
          <a:ln w="25400">
            <a:solidFill>
              <a:srgbClr val="FF00FF"/>
            </a:solidFill>
            <a:round/>
            <a:headEnd/>
            <a:tailEnd/>
          </a:ln>
        </p:spPr>
        <p:txBody>
          <a:bodyPr/>
          <a:lstStyle/>
          <a:p>
            <a:endParaRPr lang="en-US" dirty="0"/>
          </a:p>
        </p:txBody>
      </p:sp>
      <p:sp>
        <p:nvSpPr>
          <p:cNvPr id="113672" name="Line 9"/>
          <p:cNvSpPr>
            <a:spLocks noChangeShapeType="1"/>
          </p:cNvSpPr>
          <p:nvPr/>
        </p:nvSpPr>
        <p:spPr bwMode="auto">
          <a:xfrm>
            <a:off x="1600200" y="3200400"/>
            <a:ext cx="990600" cy="0"/>
          </a:xfrm>
          <a:prstGeom prst="line">
            <a:avLst/>
          </a:prstGeom>
          <a:noFill/>
          <a:ln w="25400">
            <a:solidFill>
              <a:srgbClr val="FF00FF"/>
            </a:solidFill>
            <a:round/>
            <a:headEnd/>
            <a:tailEnd/>
          </a:ln>
        </p:spPr>
        <p:txBody>
          <a:bodyPr/>
          <a:lstStyle/>
          <a:p>
            <a:endParaRPr lang="en-US" dirty="0"/>
          </a:p>
        </p:txBody>
      </p:sp>
      <p:sp>
        <p:nvSpPr>
          <p:cNvPr id="113673" name="Line 12"/>
          <p:cNvSpPr>
            <a:spLocks noChangeShapeType="1"/>
          </p:cNvSpPr>
          <p:nvPr/>
        </p:nvSpPr>
        <p:spPr bwMode="auto">
          <a:xfrm flipV="1">
            <a:off x="1524000" y="1295400"/>
            <a:ext cx="9144000" cy="0"/>
          </a:xfrm>
          <a:prstGeom prst="line">
            <a:avLst/>
          </a:prstGeom>
          <a:noFill/>
          <a:ln w="3175">
            <a:solidFill>
              <a:srgbClr val="FF00FF"/>
            </a:solidFill>
            <a:round/>
            <a:headEnd/>
            <a:tailEnd/>
          </a:ln>
        </p:spPr>
        <p:txBody>
          <a:bodyPr/>
          <a:lstStyle/>
          <a:p>
            <a:endParaRPr lang="en-US" dirty="0"/>
          </a:p>
        </p:txBody>
      </p:sp>
      <p:sp>
        <p:nvSpPr>
          <p:cNvPr id="113674" name="Line 13"/>
          <p:cNvSpPr>
            <a:spLocks noChangeShapeType="1"/>
          </p:cNvSpPr>
          <p:nvPr/>
        </p:nvSpPr>
        <p:spPr bwMode="auto">
          <a:xfrm>
            <a:off x="1600200" y="1143000"/>
            <a:ext cx="990600" cy="0"/>
          </a:xfrm>
          <a:prstGeom prst="line">
            <a:avLst/>
          </a:prstGeom>
          <a:noFill/>
          <a:ln w="25400">
            <a:solidFill>
              <a:srgbClr val="FF00FF"/>
            </a:solidFill>
            <a:round/>
            <a:headEnd/>
            <a:tailEnd/>
          </a:ln>
        </p:spPr>
        <p:txBody>
          <a:bodyPr/>
          <a:lstStyle/>
          <a:p>
            <a:endParaRPr lang="en-US" dirty="0"/>
          </a:p>
        </p:txBody>
      </p:sp>
      <p:sp>
        <p:nvSpPr>
          <p:cNvPr id="113675" name="Line 14"/>
          <p:cNvSpPr>
            <a:spLocks noChangeShapeType="1"/>
          </p:cNvSpPr>
          <p:nvPr/>
        </p:nvSpPr>
        <p:spPr bwMode="auto">
          <a:xfrm>
            <a:off x="1600200" y="152400"/>
            <a:ext cx="990600" cy="0"/>
          </a:xfrm>
          <a:prstGeom prst="line">
            <a:avLst/>
          </a:prstGeom>
          <a:noFill/>
          <a:ln w="25400">
            <a:solidFill>
              <a:srgbClr val="FF00FF"/>
            </a:solidFill>
            <a:round/>
            <a:headEnd/>
            <a:tailEnd/>
          </a:ln>
        </p:spPr>
        <p:txBody>
          <a:bodyPr/>
          <a:lstStyle/>
          <a:p>
            <a:endParaRPr lang="en-US" dirty="0"/>
          </a:p>
        </p:txBody>
      </p:sp>
      <p:sp>
        <p:nvSpPr>
          <p:cNvPr id="113676" name="Text Box 15"/>
          <p:cNvSpPr txBox="1">
            <a:spLocks noChangeArrowheads="1"/>
          </p:cNvSpPr>
          <p:nvPr/>
        </p:nvSpPr>
        <p:spPr bwMode="auto">
          <a:xfrm>
            <a:off x="2743200" y="395289"/>
            <a:ext cx="7772400" cy="954087"/>
          </a:xfrm>
          <a:prstGeom prst="rect">
            <a:avLst/>
          </a:prstGeom>
          <a:noFill/>
          <a:ln w="9525">
            <a:noFill/>
            <a:miter lim="800000"/>
            <a:headEnd/>
            <a:tailEnd/>
          </a:ln>
        </p:spPr>
        <p:txBody>
          <a:bodyPr>
            <a:spAutoFit/>
          </a:bodyPr>
          <a:lstStyle/>
          <a:p>
            <a:pPr algn="r">
              <a:spcBef>
                <a:spcPct val="50000"/>
              </a:spcBef>
            </a:pPr>
            <a:r>
              <a:rPr lang="en-AU" sz="2800" b="1" dirty="0">
                <a:solidFill>
                  <a:srgbClr val="660066"/>
                </a:solidFill>
                <a:latin typeface="Tahoma" pitchFamily="34" charset="0"/>
              </a:rPr>
              <a:t>Measurement &amp; evaluation of human performance</a:t>
            </a:r>
          </a:p>
        </p:txBody>
      </p:sp>
      <p:sp>
        <p:nvSpPr>
          <p:cNvPr id="113677" name="Text Box 16"/>
          <p:cNvSpPr txBox="1">
            <a:spLocks noChangeArrowheads="1"/>
          </p:cNvSpPr>
          <p:nvPr/>
        </p:nvSpPr>
        <p:spPr bwMode="auto">
          <a:xfrm>
            <a:off x="3048000" y="1341438"/>
            <a:ext cx="7467600" cy="1077218"/>
          </a:xfrm>
          <a:prstGeom prst="rect">
            <a:avLst/>
          </a:prstGeom>
          <a:noFill/>
          <a:ln w="9525">
            <a:noFill/>
            <a:miter lim="800000"/>
            <a:headEnd/>
            <a:tailEnd/>
          </a:ln>
        </p:spPr>
        <p:txBody>
          <a:bodyPr>
            <a:spAutoFit/>
          </a:bodyPr>
          <a:lstStyle/>
          <a:p>
            <a:pPr>
              <a:spcBef>
                <a:spcPct val="50000"/>
              </a:spcBef>
            </a:pPr>
            <a:r>
              <a:rPr lang="en-AU" sz="3200" dirty="0" smtClean="0">
                <a:solidFill>
                  <a:srgbClr val="660066"/>
                </a:solidFill>
                <a:latin typeface="Tahoma" pitchFamily="34" charset="0"/>
              </a:rPr>
              <a:t>6.4.2 </a:t>
            </a:r>
            <a:r>
              <a:rPr lang="en-AU" sz="3200" dirty="0">
                <a:solidFill>
                  <a:srgbClr val="660066"/>
                </a:solidFill>
                <a:latin typeface="Tahoma" pitchFamily="34" charset="0"/>
              </a:rPr>
              <a:t>Discuss the key principles of training programme design</a:t>
            </a:r>
            <a:endParaRPr lang="en-AU" sz="3200" dirty="0">
              <a:solidFill>
                <a:srgbClr val="660066"/>
              </a:solidFill>
              <a:latin typeface="Tahoma" pitchFamily="34" charset="0"/>
            </a:endParaRPr>
          </a:p>
        </p:txBody>
      </p:sp>
      <p:sp>
        <p:nvSpPr>
          <p:cNvPr id="113678" name="Line 17"/>
          <p:cNvSpPr>
            <a:spLocks noChangeShapeType="1"/>
          </p:cNvSpPr>
          <p:nvPr/>
        </p:nvSpPr>
        <p:spPr bwMode="auto">
          <a:xfrm>
            <a:off x="1524000" y="2514600"/>
            <a:ext cx="5181600" cy="0"/>
          </a:xfrm>
          <a:prstGeom prst="line">
            <a:avLst/>
          </a:prstGeom>
          <a:noFill/>
          <a:ln w="3175">
            <a:solidFill>
              <a:srgbClr val="FF00FF"/>
            </a:solidFill>
            <a:round/>
            <a:headEnd/>
            <a:tailEnd/>
          </a:ln>
        </p:spPr>
        <p:txBody>
          <a:bodyPr/>
          <a:lstStyle/>
          <a:p>
            <a:endParaRPr lang="en-US" dirty="0"/>
          </a:p>
        </p:txBody>
      </p:sp>
      <p:sp>
        <p:nvSpPr>
          <p:cNvPr id="113679" name="Rectangle 18"/>
          <p:cNvSpPr>
            <a:spLocks noChangeArrowheads="1"/>
          </p:cNvSpPr>
          <p:nvPr/>
        </p:nvSpPr>
        <p:spPr bwMode="auto">
          <a:xfrm>
            <a:off x="4943475" y="1870075"/>
            <a:ext cx="9144000" cy="369332"/>
          </a:xfrm>
          <a:prstGeom prst="rect">
            <a:avLst/>
          </a:prstGeom>
          <a:noFill/>
          <a:ln w="9525">
            <a:noFill/>
            <a:miter lim="800000"/>
            <a:headEnd/>
            <a:tailEnd/>
          </a:ln>
        </p:spPr>
        <p:txBody>
          <a:bodyPr>
            <a:spAutoFit/>
          </a:bodyPr>
          <a:lstStyle/>
          <a:p>
            <a:endParaRPr lang="en-US" dirty="0"/>
          </a:p>
        </p:txBody>
      </p:sp>
      <p:sp>
        <p:nvSpPr>
          <p:cNvPr id="113680" name="Text Box 19">
            <a:hlinkClick r:id="rId3" action="ppaction://hlinksldjump" tooltip="'Click' here"/>
          </p:cNvPr>
          <p:cNvSpPr txBox="1">
            <a:spLocks noChangeArrowheads="1"/>
          </p:cNvSpPr>
          <p:nvPr/>
        </p:nvSpPr>
        <p:spPr bwMode="auto">
          <a:xfrm>
            <a:off x="1524000" y="1295401"/>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Topic 6</a:t>
            </a:r>
          </a:p>
          <a:p>
            <a:pPr>
              <a:lnSpc>
                <a:spcPct val="72000"/>
              </a:lnSpc>
              <a:spcBef>
                <a:spcPct val="50000"/>
              </a:spcBef>
            </a:pPr>
            <a:r>
              <a:rPr lang="en-AU" sz="1100" b="1" dirty="0">
                <a:solidFill>
                  <a:srgbClr val="660066"/>
                </a:solidFill>
                <a:latin typeface="Tahoma" pitchFamily="34" charset="0"/>
              </a:rPr>
              <a:t>Measurement</a:t>
            </a:r>
          </a:p>
          <a:p>
            <a:pPr>
              <a:lnSpc>
                <a:spcPct val="72000"/>
              </a:lnSpc>
              <a:spcBef>
                <a:spcPct val="50000"/>
              </a:spcBef>
            </a:pP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113681" name="Line 20"/>
          <p:cNvSpPr>
            <a:spLocks noChangeShapeType="1"/>
          </p:cNvSpPr>
          <p:nvPr/>
        </p:nvSpPr>
        <p:spPr bwMode="auto">
          <a:xfrm>
            <a:off x="1600200" y="2362200"/>
            <a:ext cx="990600" cy="0"/>
          </a:xfrm>
          <a:prstGeom prst="line">
            <a:avLst/>
          </a:prstGeom>
          <a:noFill/>
          <a:ln w="25400">
            <a:solidFill>
              <a:srgbClr val="FF00FF"/>
            </a:solidFill>
            <a:round/>
            <a:headEnd/>
            <a:tailEnd/>
          </a:ln>
        </p:spPr>
        <p:txBody>
          <a:bodyPr/>
          <a:lstStyle/>
          <a:p>
            <a:endParaRPr lang="en-US" dirty="0"/>
          </a:p>
        </p:txBody>
      </p:sp>
      <p:sp>
        <p:nvSpPr>
          <p:cNvPr id="113682" name="Line 21"/>
          <p:cNvSpPr>
            <a:spLocks noChangeShapeType="1"/>
          </p:cNvSpPr>
          <p:nvPr/>
        </p:nvSpPr>
        <p:spPr bwMode="auto">
          <a:xfrm>
            <a:off x="1600200" y="1447800"/>
            <a:ext cx="990600" cy="0"/>
          </a:xfrm>
          <a:prstGeom prst="line">
            <a:avLst/>
          </a:prstGeom>
          <a:noFill/>
          <a:ln w="25400">
            <a:solidFill>
              <a:srgbClr val="FF00FF"/>
            </a:solidFill>
            <a:round/>
            <a:headEnd/>
            <a:tailEnd/>
          </a:ln>
        </p:spPr>
        <p:txBody>
          <a:bodyPr/>
          <a:lstStyle/>
          <a:p>
            <a:endParaRPr lang="en-US" dirty="0"/>
          </a:p>
        </p:txBody>
      </p:sp>
      <p:sp>
        <p:nvSpPr>
          <p:cNvPr id="113683" name="Rectangle 24">
            <a:hlinkClick r:id="rId4" action="ppaction://hlinksldjump" tooltip="Click here to go to this dot point"/>
          </p:cNvPr>
          <p:cNvSpPr>
            <a:spLocks noChangeArrowheads="1"/>
          </p:cNvSpPr>
          <p:nvPr/>
        </p:nvSpPr>
        <p:spPr bwMode="auto">
          <a:xfrm>
            <a:off x="2809875" y="2428869"/>
            <a:ext cx="7239000" cy="214313"/>
          </a:xfrm>
          <a:prstGeom prst="rect">
            <a:avLst/>
          </a:prstGeom>
          <a:noFill/>
          <a:ln w="9525">
            <a:noFill/>
            <a:miter lim="800000"/>
            <a:headEnd/>
            <a:tailEnd/>
          </a:ln>
        </p:spPr>
        <p:txBody>
          <a:bodyPr/>
          <a:lstStyle/>
          <a:p>
            <a:pPr marL="742950" lvl="1" indent="-285750" algn="r">
              <a:lnSpc>
                <a:spcPct val="95000"/>
              </a:lnSpc>
              <a:spcBef>
                <a:spcPct val="20000"/>
              </a:spcBef>
              <a:buClr>
                <a:srgbClr val="00FF00"/>
              </a:buClr>
              <a:buSzPct val="65000"/>
            </a:pPr>
            <a:endParaRPr lang="en-US" sz="800" dirty="0">
              <a:solidFill>
                <a:srgbClr val="660066"/>
              </a:solidFill>
              <a:latin typeface="Tahoma" pitchFamily="34" charset="0"/>
              <a:cs typeface="Times New Roman" pitchFamily="18" charset="0"/>
            </a:endParaRPr>
          </a:p>
          <a:p>
            <a:pPr marL="742950" lvl="1" indent="-285750">
              <a:lnSpc>
                <a:spcPct val="95000"/>
              </a:lnSpc>
              <a:spcBef>
                <a:spcPct val="20000"/>
              </a:spcBef>
              <a:buClr>
                <a:srgbClr val="00FF00"/>
              </a:buClr>
              <a:buSzPct val="65000"/>
              <a:buFont typeface="Arial" pitchFamily="34" charset="0"/>
              <a:buChar char="•"/>
            </a:pPr>
            <a:r>
              <a:rPr lang="en-US" dirty="0">
                <a:solidFill>
                  <a:srgbClr val="660066"/>
                </a:solidFill>
                <a:latin typeface="Tahoma" pitchFamily="34" charset="0"/>
                <a:cs typeface="Times New Roman" pitchFamily="18" charset="0"/>
              </a:rPr>
              <a:t>Variety</a:t>
            </a:r>
          </a:p>
          <a:p>
            <a:pPr marL="742950" lvl="1" indent="-285750">
              <a:lnSpc>
                <a:spcPct val="95000"/>
              </a:lnSpc>
              <a:spcBef>
                <a:spcPct val="20000"/>
              </a:spcBef>
              <a:buClr>
                <a:srgbClr val="00FF00"/>
              </a:buClr>
              <a:buSzPct val="65000"/>
            </a:pPr>
            <a:r>
              <a:rPr lang="en-US" dirty="0">
                <a:solidFill>
                  <a:srgbClr val="660066"/>
                </a:solidFill>
                <a:latin typeface="Tahoma" pitchFamily="34" charset="0"/>
                <a:cs typeface="Times New Roman" pitchFamily="18" charset="0"/>
              </a:rPr>
              <a:t>	</a:t>
            </a:r>
          </a:p>
          <a:p>
            <a:pPr marL="742950" lvl="1" indent="-285750">
              <a:lnSpc>
                <a:spcPct val="95000"/>
              </a:lnSpc>
              <a:spcBef>
                <a:spcPct val="20000"/>
              </a:spcBef>
              <a:buClr>
                <a:srgbClr val="00FF00"/>
              </a:buClr>
              <a:buSzPct val="65000"/>
            </a:pPr>
            <a:r>
              <a:rPr lang="en-US" dirty="0">
                <a:solidFill>
                  <a:srgbClr val="660066"/>
                </a:solidFill>
                <a:latin typeface="Tahoma" pitchFamily="34" charset="0"/>
                <a:cs typeface="Times New Roman" pitchFamily="18" charset="0"/>
              </a:rPr>
              <a:t>	Is all about providing different activities, formats and drills in training while still addressing the aims of the training programme. Training can become boring, and the and the athlete may drop out of the programme if there is insufficient variety.</a:t>
            </a:r>
          </a:p>
          <a:p>
            <a:pPr marL="742950" lvl="1" indent="-285750">
              <a:lnSpc>
                <a:spcPct val="95000"/>
              </a:lnSpc>
              <a:spcBef>
                <a:spcPct val="20000"/>
              </a:spcBef>
              <a:buClr>
                <a:srgbClr val="00FF00"/>
              </a:buClr>
              <a:buSzPct val="65000"/>
            </a:pPr>
            <a:endParaRPr lang="en-US" sz="800" dirty="0">
              <a:solidFill>
                <a:srgbClr val="660066"/>
              </a:solidFill>
              <a:latin typeface="Tahoma" pitchFamily="34" charset="0"/>
              <a:cs typeface="Times New Roman" pitchFamily="18" charset="0"/>
            </a:endParaRPr>
          </a:p>
          <a:p>
            <a:pPr marL="742950" lvl="1" indent="-285750">
              <a:lnSpc>
                <a:spcPct val="95000"/>
              </a:lnSpc>
              <a:spcBef>
                <a:spcPct val="20000"/>
              </a:spcBef>
              <a:buClr>
                <a:srgbClr val="00FF00"/>
              </a:buClr>
              <a:buSzPct val="65000"/>
              <a:buFont typeface="Arial" pitchFamily="34" charset="0"/>
              <a:buChar char="•"/>
            </a:pPr>
            <a:endParaRPr lang="en-US" sz="8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buFont typeface="Arial" charset="0"/>
              <a:buChar char="•"/>
            </a:pPr>
            <a:endParaRPr lang="en-US" sz="800" i="1" dirty="0">
              <a:solidFill>
                <a:srgbClr val="660066"/>
              </a:solidFill>
              <a:latin typeface="Tahoma" pitchFamily="34" charset="0"/>
              <a:cs typeface="Times New Roman" pitchFamily="18" charset="0"/>
            </a:endParaRPr>
          </a:p>
        </p:txBody>
      </p:sp>
      <p:sp>
        <p:nvSpPr>
          <p:cNvPr id="113684" name="Rectangle 26"/>
          <p:cNvSpPr>
            <a:spLocks noChangeArrowheads="1"/>
          </p:cNvSpPr>
          <p:nvPr/>
        </p:nvSpPr>
        <p:spPr bwMode="auto">
          <a:xfrm>
            <a:off x="2782888" y="3573463"/>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dirty="0">
              <a:solidFill>
                <a:srgbClr val="660066"/>
              </a:solidFill>
              <a:latin typeface="Tahoma" pitchFamily="34" charset="0"/>
              <a:cs typeface="Times New Roman" pitchFamily="18" charset="0"/>
            </a:endParaRPr>
          </a:p>
        </p:txBody>
      </p:sp>
      <p:sp>
        <p:nvSpPr>
          <p:cNvPr id="113685" name="Text Box 43">
            <a:hlinkClick r:id="rId3" action="ppaction://hlinksldjump" tooltip="'Click' to go to this Critical Question"/>
          </p:cNvPr>
          <p:cNvSpPr txBox="1">
            <a:spLocks noChangeArrowheads="1"/>
          </p:cNvSpPr>
          <p:nvPr/>
        </p:nvSpPr>
        <p:spPr bwMode="auto">
          <a:xfrm>
            <a:off x="1524000" y="3351214"/>
            <a:ext cx="1219200" cy="369887"/>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1. Statistical Analysis</a:t>
            </a:r>
          </a:p>
        </p:txBody>
      </p:sp>
      <p:sp>
        <p:nvSpPr>
          <p:cNvPr id="113686" name="Text Box 44"/>
          <p:cNvSpPr txBox="1">
            <a:spLocks noChangeArrowheads="1"/>
          </p:cNvSpPr>
          <p:nvPr/>
        </p:nvSpPr>
        <p:spPr bwMode="auto">
          <a:xfrm>
            <a:off x="1524000" y="3960813"/>
            <a:ext cx="1219200" cy="1200150"/>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2. Components of fitness</a:t>
            </a:r>
          </a:p>
          <a:p>
            <a:pPr>
              <a:spcBef>
                <a:spcPct val="50000"/>
              </a:spcBef>
            </a:pPr>
            <a:endParaRPr lang="en-AU" sz="900" b="1" dirty="0">
              <a:solidFill>
                <a:srgbClr val="660066"/>
              </a:solidFill>
              <a:latin typeface="Tahoma" pitchFamily="34" charset="0"/>
            </a:endParaRPr>
          </a:p>
          <a:p>
            <a:pPr>
              <a:spcBef>
                <a:spcPct val="50000"/>
              </a:spcBef>
            </a:pPr>
            <a:r>
              <a:rPr lang="en-AU" sz="900" b="1" dirty="0">
                <a:solidFill>
                  <a:srgbClr val="660066"/>
                </a:solidFill>
                <a:latin typeface="Tahoma" pitchFamily="34" charset="0"/>
              </a:rPr>
              <a:t>3. Principles of training programme design</a:t>
            </a:r>
          </a:p>
        </p:txBody>
      </p:sp>
    </p:spTree>
    <p:extLst>
      <p:ext uri="{BB962C8B-B14F-4D97-AF65-F5344CB8AC3E}">
        <p14:creationId xmlns:p14="http://schemas.microsoft.com/office/powerpoint/2010/main" val="293147827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Text Box 2"/>
          <p:cNvSpPr txBox="1">
            <a:spLocks noChangeArrowheads="1"/>
          </p:cNvSpPr>
          <p:nvPr/>
        </p:nvSpPr>
        <p:spPr bwMode="auto">
          <a:xfrm>
            <a:off x="152400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dirty="0">
              <a:solidFill>
                <a:schemeClr val="accent2"/>
              </a:solidFill>
              <a:latin typeface="Tahoma" pitchFamily="34" charset="0"/>
            </a:endParaRPr>
          </a:p>
          <a:p>
            <a:pPr>
              <a:lnSpc>
                <a:spcPct val="75000"/>
              </a:lnSpc>
              <a:spcBef>
                <a:spcPct val="50000"/>
              </a:spcBef>
            </a:pPr>
            <a:r>
              <a:rPr lang="en-AU" sz="1100" b="1" dirty="0">
                <a:solidFill>
                  <a:srgbClr val="00FF00"/>
                </a:solidFill>
                <a:latin typeface="Tahoma" pitchFamily="34" charset="0"/>
              </a:rPr>
              <a:t>IB</a:t>
            </a:r>
          </a:p>
          <a:p>
            <a:pPr>
              <a:lnSpc>
                <a:spcPct val="75000"/>
              </a:lnSpc>
              <a:spcBef>
                <a:spcPct val="50000"/>
              </a:spcBef>
            </a:pPr>
            <a:r>
              <a:rPr lang="en-AU" sz="1100" b="1" dirty="0">
                <a:solidFill>
                  <a:srgbClr val="00FF00"/>
                </a:solidFill>
                <a:latin typeface="Tahoma" pitchFamily="34" charset="0"/>
              </a:rPr>
              <a:t>Sports, exercise and health science</a:t>
            </a:r>
          </a:p>
          <a:p>
            <a:pPr>
              <a:lnSpc>
                <a:spcPct val="75000"/>
              </a:lnSpc>
              <a:spcBef>
                <a:spcPct val="50000"/>
              </a:spcBef>
            </a:pPr>
            <a:endParaRPr lang="en-AU" sz="600" b="1" dirty="0">
              <a:solidFill>
                <a:srgbClr val="00FF00"/>
              </a:solidFill>
              <a:latin typeface="Tahoma" pitchFamily="34" charset="0"/>
            </a:endParaRPr>
          </a:p>
          <a:p>
            <a:pPr>
              <a:lnSpc>
                <a:spcPct val="75000"/>
              </a:lnSpc>
              <a:spcBef>
                <a:spcPct val="50000"/>
              </a:spcBef>
            </a:pPr>
            <a:endParaRPr lang="en-AU" sz="800" b="1" dirty="0">
              <a:solidFill>
                <a:schemeClr val="accent2"/>
              </a:solidFill>
              <a:latin typeface="Tahoma" pitchFamily="34" charset="0"/>
            </a:endParaRPr>
          </a:p>
        </p:txBody>
      </p:sp>
      <p:sp>
        <p:nvSpPr>
          <p:cNvPr id="113667" name="Line 3"/>
          <p:cNvSpPr>
            <a:spLocks noChangeShapeType="1"/>
          </p:cNvSpPr>
          <p:nvPr/>
        </p:nvSpPr>
        <p:spPr bwMode="auto">
          <a:xfrm>
            <a:off x="2743200" y="0"/>
            <a:ext cx="0" cy="6858000"/>
          </a:xfrm>
          <a:prstGeom prst="line">
            <a:avLst/>
          </a:prstGeom>
          <a:noFill/>
          <a:ln w="3175">
            <a:solidFill>
              <a:srgbClr val="FF00FF"/>
            </a:solidFill>
            <a:round/>
            <a:headEnd/>
            <a:tailEnd/>
          </a:ln>
        </p:spPr>
        <p:txBody>
          <a:bodyPr/>
          <a:lstStyle/>
          <a:p>
            <a:endParaRPr lang="en-US" dirty="0"/>
          </a:p>
        </p:txBody>
      </p:sp>
      <p:sp>
        <p:nvSpPr>
          <p:cNvPr id="113668" name="Line 4"/>
          <p:cNvSpPr>
            <a:spLocks noChangeShapeType="1"/>
          </p:cNvSpPr>
          <p:nvPr/>
        </p:nvSpPr>
        <p:spPr bwMode="auto">
          <a:xfrm>
            <a:off x="1600200" y="1447800"/>
            <a:ext cx="990600" cy="0"/>
          </a:xfrm>
          <a:prstGeom prst="line">
            <a:avLst/>
          </a:prstGeom>
          <a:noFill/>
          <a:ln w="25400">
            <a:solidFill>
              <a:srgbClr val="FF00FF"/>
            </a:solidFill>
            <a:round/>
            <a:headEnd/>
            <a:tailEnd/>
          </a:ln>
        </p:spPr>
        <p:txBody>
          <a:bodyPr/>
          <a:lstStyle/>
          <a:p>
            <a:endParaRPr lang="en-US" dirty="0"/>
          </a:p>
        </p:txBody>
      </p:sp>
      <p:sp>
        <p:nvSpPr>
          <p:cNvPr id="113669" name="Line 5"/>
          <p:cNvSpPr>
            <a:spLocks noChangeShapeType="1"/>
          </p:cNvSpPr>
          <p:nvPr/>
        </p:nvSpPr>
        <p:spPr bwMode="auto">
          <a:xfrm>
            <a:off x="1600200" y="2362200"/>
            <a:ext cx="990600" cy="0"/>
          </a:xfrm>
          <a:prstGeom prst="line">
            <a:avLst/>
          </a:prstGeom>
          <a:noFill/>
          <a:ln w="25400">
            <a:solidFill>
              <a:srgbClr val="FF00FF"/>
            </a:solidFill>
            <a:round/>
            <a:headEnd/>
            <a:tailEnd/>
          </a:ln>
        </p:spPr>
        <p:txBody>
          <a:bodyPr/>
          <a:lstStyle/>
          <a:p>
            <a:endParaRPr lang="en-US" dirty="0"/>
          </a:p>
        </p:txBody>
      </p:sp>
      <p:sp>
        <p:nvSpPr>
          <p:cNvPr id="113670" name="Text Box 6"/>
          <p:cNvSpPr txBox="1">
            <a:spLocks noChangeArrowheads="1"/>
          </p:cNvSpPr>
          <p:nvPr/>
        </p:nvSpPr>
        <p:spPr bwMode="auto">
          <a:xfrm>
            <a:off x="1524000" y="2727326"/>
            <a:ext cx="1219200" cy="244475"/>
          </a:xfrm>
          <a:prstGeom prst="rect">
            <a:avLst/>
          </a:prstGeom>
          <a:noFill/>
          <a:ln w="3175">
            <a:noFill/>
            <a:miter lim="800000"/>
            <a:headEnd/>
            <a:tailEnd/>
          </a:ln>
        </p:spPr>
        <p:txBody>
          <a:bodyPr>
            <a:spAutoFit/>
          </a:bodyPr>
          <a:lstStyle/>
          <a:p>
            <a:pPr>
              <a:spcBef>
                <a:spcPct val="50000"/>
              </a:spcBef>
            </a:pPr>
            <a:r>
              <a:rPr lang="en-AU" sz="1000" b="1" dirty="0">
                <a:solidFill>
                  <a:srgbClr val="660066"/>
                </a:solidFill>
                <a:latin typeface="Tahoma" pitchFamily="34" charset="0"/>
              </a:rPr>
              <a:t>Sub-topics</a:t>
            </a:r>
          </a:p>
        </p:txBody>
      </p:sp>
      <p:sp>
        <p:nvSpPr>
          <p:cNvPr id="113671" name="Line 8"/>
          <p:cNvSpPr>
            <a:spLocks noChangeShapeType="1"/>
          </p:cNvSpPr>
          <p:nvPr/>
        </p:nvSpPr>
        <p:spPr bwMode="auto">
          <a:xfrm>
            <a:off x="1600200" y="2667000"/>
            <a:ext cx="990600" cy="0"/>
          </a:xfrm>
          <a:prstGeom prst="line">
            <a:avLst/>
          </a:prstGeom>
          <a:noFill/>
          <a:ln w="25400">
            <a:solidFill>
              <a:srgbClr val="FF00FF"/>
            </a:solidFill>
            <a:round/>
            <a:headEnd/>
            <a:tailEnd/>
          </a:ln>
        </p:spPr>
        <p:txBody>
          <a:bodyPr/>
          <a:lstStyle/>
          <a:p>
            <a:endParaRPr lang="en-US" dirty="0"/>
          </a:p>
        </p:txBody>
      </p:sp>
      <p:sp>
        <p:nvSpPr>
          <p:cNvPr id="113672" name="Line 9"/>
          <p:cNvSpPr>
            <a:spLocks noChangeShapeType="1"/>
          </p:cNvSpPr>
          <p:nvPr/>
        </p:nvSpPr>
        <p:spPr bwMode="auto">
          <a:xfrm>
            <a:off x="1600200" y="3200400"/>
            <a:ext cx="990600" cy="0"/>
          </a:xfrm>
          <a:prstGeom prst="line">
            <a:avLst/>
          </a:prstGeom>
          <a:noFill/>
          <a:ln w="25400">
            <a:solidFill>
              <a:srgbClr val="FF00FF"/>
            </a:solidFill>
            <a:round/>
            <a:headEnd/>
            <a:tailEnd/>
          </a:ln>
        </p:spPr>
        <p:txBody>
          <a:bodyPr/>
          <a:lstStyle/>
          <a:p>
            <a:endParaRPr lang="en-US" dirty="0"/>
          </a:p>
        </p:txBody>
      </p:sp>
      <p:sp>
        <p:nvSpPr>
          <p:cNvPr id="113673" name="Line 12"/>
          <p:cNvSpPr>
            <a:spLocks noChangeShapeType="1"/>
          </p:cNvSpPr>
          <p:nvPr/>
        </p:nvSpPr>
        <p:spPr bwMode="auto">
          <a:xfrm flipV="1">
            <a:off x="1524000" y="1295400"/>
            <a:ext cx="9144000" cy="0"/>
          </a:xfrm>
          <a:prstGeom prst="line">
            <a:avLst/>
          </a:prstGeom>
          <a:noFill/>
          <a:ln w="3175">
            <a:solidFill>
              <a:srgbClr val="FF00FF"/>
            </a:solidFill>
            <a:round/>
            <a:headEnd/>
            <a:tailEnd/>
          </a:ln>
        </p:spPr>
        <p:txBody>
          <a:bodyPr/>
          <a:lstStyle/>
          <a:p>
            <a:endParaRPr lang="en-US" dirty="0"/>
          </a:p>
        </p:txBody>
      </p:sp>
      <p:sp>
        <p:nvSpPr>
          <p:cNvPr id="113674" name="Line 13"/>
          <p:cNvSpPr>
            <a:spLocks noChangeShapeType="1"/>
          </p:cNvSpPr>
          <p:nvPr/>
        </p:nvSpPr>
        <p:spPr bwMode="auto">
          <a:xfrm>
            <a:off x="1600200" y="1143000"/>
            <a:ext cx="990600" cy="0"/>
          </a:xfrm>
          <a:prstGeom prst="line">
            <a:avLst/>
          </a:prstGeom>
          <a:noFill/>
          <a:ln w="25400">
            <a:solidFill>
              <a:srgbClr val="FF00FF"/>
            </a:solidFill>
            <a:round/>
            <a:headEnd/>
            <a:tailEnd/>
          </a:ln>
        </p:spPr>
        <p:txBody>
          <a:bodyPr/>
          <a:lstStyle/>
          <a:p>
            <a:endParaRPr lang="en-US" dirty="0"/>
          </a:p>
        </p:txBody>
      </p:sp>
      <p:sp>
        <p:nvSpPr>
          <p:cNvPr id="113675" name="Line 14"/>
          <p:cNvSpPr>
            <a:spLocks noChangeShapeType="1"/>
          </p:cNvSpPr>
          <p:nvPr/>
        </p:nvSpPr>
        <p:spPr bwMode="auto">
          <a:xfrm>
            <a:off x="1600200" y="152400"/>
            <a:ext cx="990600" cy="0"/>
          </a:xfrm>
          <a:prstGeom prst="line">
            <a:avLst/>
          </a:prstGeom>
          <a:noFill/>
          <a:ln w="25400">
            <a:solidFill>
              <a:srgbClr val="FF00FF"/>
            </a:solidFill>
            <a:round/>
            <a:headEnd/>
            <a:tailEnd/>
          </a:ln>
        </p:spPr>
        <p:txBody>
          <a:bodyPr/>
          <a:lstStyle/>
          <a:p>
            <a:endParaRPr lang="en-US" dirty="0"/>
          </a:p>
        </p:txBody>
      </p:sp>
      <p:sp>
        <p:nvSpPr>
          <p:cNvPr id="113676" name="Text Box 15"/>
          <p:cNvSpPr txBox="1">
            <a:spLocks noChangeArrowheads="1"/>
          </p:cNvSpPr>
          <p:nvPr/>
        </p:nvSpPr>
        <p:spPr bwMode="auto">
          <a:xfrm>
            <a:off x="2743200" y="395289"/>
            <a:ext cx="7772400" cy="954087"/>
          </a:xfrm>
          <a:prstGeom prst="rect">
            <a:avLst/>
          </a:prstGeom>
          <a:noFill/>
          <a:ln w="9525">
            <a:noFill/>
            <a:miter lim="800000"/>
            <a:headEnd/>
            <a:tailEnd/>
          </a:ln>
        </p:spPr>
        <p:txBody>
          <a:bodyPr>
            <a:spAutoFit/>
          </a:bodyPr>
          <a:lstStyle/>
          <a:p>
            <a:pPr algn="r">
              <a:spcBef>
                <a:spcPct val="50000"/>
              </a:spcBef>
            </a:pPr>
            <a:r>
              <a:rPr lang="en-AU" sz="2800" b="1" dirty="0">
                <a:solidFill>
                  <a:srgbClr val="660066"/>
                </a:solidFill>
                <a:latin typeface="Tahoma" pitchFamily="34" charset="0"/>
              </a:rPr>
              <a:t>Measurement &amp; evaluation of human performance</a:t>
            </a:r>
          </a:p>
        </p:txBody>
      </p:sp>
      <p:sp>
        <p:nvSpPr>
          <p:cNvPr id="113677" name="Text Box 16"/>
          <p:cNvSpPr txBox="1">
            <a:spLocks noChangeArrowheads="1"/>
          </p:cNvSpPr>
          <p:nvPr/>
        </p:nvSpPr>
        <p:spPr bwMode="auto">
          <a:xfrm>
            <a:off x="3048000" y="1341438"/>
            <a:ext cx="7467600" cy="1077218"/>
          </a:xfrm>
          <a:prstGeom prst="rect">
            <a:avLst/>
          </a:prstGeom>
          <a:noFill/>
          <a:ln w="9525">
            <a:noFill/>
            <a:miter lim="800000"/>
            <a:headEnd/>
            <a:tailEnd/>
          </a:ln>
        </p:spPr>
        <p:txBody>
          <a:bodyPr>
            <a:spAutoFit/>
          </a:bodyPr>
          <a:lstStyle/>
          <a:p>
            <a:pPr>
              <a:spcBef>
                <a:spcPct val="50000"/>
              </a:spcBef>
            </a:pPr>
            <a:r>
              <a:rPr lang="en-AU" sz="3200" dirty="0" smtClean="0">
                <a:solidFill>
                  <a:srgbClr val="660066"/>
                </a:solidFill>
                <a:latin typeface="Tahoma" pitchFamily="34" charset="0"/>
              </a:rPr>
              <a:t>6.4.2 </a:t>
            </a:r>
            <a:r>
              <a:rPr lang="en-AU" sz="3200" dirty="0">
                <a:solidFill>
                  <a:srgbClr val="660066"/>
                </a:solidFill>
                <a:latin typeface="Tahoma" pitchFamily="34" charset="0"/>
              </a:rPr>
              <a:t>Discuss the key principles of training programme design</a:t>
            </a:r>
            <a:endParaRPr lang="en-AU" sz="3200" dirty="0">
              <a:solidFill>
                <a:srgbClr val="660066"/>
              </a:solidFill>
              <a:latin typeface="Tahoma" pitchFamily="34" charset="0"/>
            </a:endParaRPr>
          </a:p>
        </p:txBody>
      </p:sp>
      <p:sp>
        <p:nvSpPr>
          <p:cNvPr id="113678" name="Line 17"/>
          <p:cNvSpPr>
            <a:spLocks noChangeShapeType="1"/>
          </p:cNvSpPr>
          <p:nvPr/>
        </p:nvSpPr>
        <p:spPr bwMode="auto">
          <a:xfrm>
            <a:off x="1524000" y="2514600"/>
            <a:ext cx="5181600" cy="0"/>
          </a:xfrm>
          <a:prstGeom prst="line">
            <a:avLst/>
          </a:prstGeom>
          <a:noFill/>
          <a:ln w="3175">
            <a:solidFill>
              <a:srgbClr val="FF00FF"/>
            </a:solidFill>
            <a:round/>
            <a:headEnd/>
            <a:tailEnd/>
          </a:ln>
        </p:spPr>
        <p:txBody>
          <a:bodyPr/>
          <a:lstStyle/>
          <a:p>
            <a:endParaRPr lang="en-US" dirty="0"/>
          </a:p>
        </p:txBody>
      </p:sp>
      <p:sp>
        <p:nvSpPr>
          <p:cNvPr id="113679" name="Rectangle 18"/>
          <p:cNvSpPr>
            <a:spLocks noChangeArrowheads="1"/>
          </p:cNvSpPr>
          <p:nvPr/>
        </p:nvSpPr>
        <p:spPr bwMode="auto">
          <a:xfrm>
            <a:off x="4943475" y="1870075"/>
            <a:ext cx="9144000" cy="369332"/>
          </a:xfrm>
          <a:prstGeom prst="rect">
            <a:avLst/>
          </a:prstGeom>
          <a:noFill/>
          <a:ln w="9525">
            <a:noFill/>
            <a:miter lim="800000"/>
            <a:headEnd/>
            <a:tailEnd/>
          </a:ln>
        </p:spPr>
        <p:txBody>
          <a:bodyPr>
            <a:spAutoFit/>
          </a:bodyPr>
          <a:lstStyle/>
          <a:p>
            <a:endParaRPr lang="en-US" dirty="0"/>
          </a:p>
        </p:txBody>
      </p:sp>
      <p:sp>
        <p:nvSpPr>
          <p:cNvPr id="113680" name="Text Box 19">
            <a:hlinkClick r:id="rId3" action="ppaction://hlinksldjump" tooltip="'Click' here"/>
          </p:cNvPr>
          <p:cNvSpPr txBox="1">
            <a:spLocks noChangeArrowheads="1"/>
          </p:cNvSpPr>
          <p:nvPr/>
        </p:nvSpPr>
        <p:spPr bwMode="auto">
          <a:xfrm>
            <a:off x="1524000" y="1295401"/>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Topic 6</a:t>
            </a:r>
          </a:p>
          <a:p>
            <a:pPr>
              <a:lnSpc>
                <a:spcPct val="72000"/>
              </a:lnSpc>
              <a:spcBef>
                <a:spcPct val="50000"/>
              </a:spcBef>
            </a:pPr>
            <a:r>
              <a:rPr lang="en-AU" sz="1100" b="1" dirty="0">
                <a:solidFill>
                  <a:srgbClr val="660066"/>
                </a:solidFill>
                <a:latin typeface="Tahoma" pitchFamily="34" charset="0"/>
              </a:rPr>
              <a:t>Measurement</a:t>
            </a:r>
          </a:p>
          <a:p>
            <a:pPr>
              <a:lnSpc>
                <a:spcPct val="72000"/>
              </a:lnSpc>
              <a:spcBef>
                <a:spcPct val="50000"/>
              </a:spcBef>
            </a:pP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113681" name="Line 20"/>
          <p:cNvSpPr>
            <a:spLocks noChangeShapeType="1"/>
          </p:cNvSpPr>
          <p:nvPr/>
        </p:nvSpPr>
        <p:spPr bwMode="auto">
          <a:xfrm>
            <a:off x="1600200" y="2362200"/>
            <a:ext cx="990600" cy="0"/>
          </a:xfrm>
          <a:prstGeom prst="line">
            <a:avLst/>
          </a:prstGeom>
          <a:noFill/>
          <a:ln w="25400">
            <a:solidFill>
              <a:srgbClr val="FF00FF"/>
            </a:solidFill>
            <a:round/>
            <a:headEnd/>
            <a:tailEnd/>
          </a:ln>
        </p:spPr>
        <p:txBody>
          <a:bodyPr/>
          <a:lstStyle/>
          <a:p>
            <a:endParaRPr lang="en-US" dirty="0"/>
          </a:p>
        </p:txBody>
      </p:sp>
      <p:sp>
        <p:nvSpPr>
          <p:cNvPr id="113682" name="Line 21"/>
          <p:cNvSpPr>
            <a:spLocks noChangeShapeType="1"/>
          </p:cNvSpPr>
          <p:nvPr/>
        </p:nvSpPr>
        <p:spPr bwMode="auto">
          <a:xfrm>
            <a:off x="1600200" y="1447800"/>
            <a:ext cx="990600" cy="0"/>
          </a:xfrm>
          <a:prstGeom prst="line">
            <a:avLst/>
          </a:prstGeom>
          <a:noFill/>
          <a:ln w="25400">
            <a:solidFill>
              <a:srgbClr val="FF00FF"/>
            </a:solidFill>
            <a:round/>
            <a:headEnd/>
            <a:tailEnd/>
          </a:ln>
        </p:spPr>
        <p:txBody>
          <a:bodyPr/>
          <a:lstStyle/>
          <a:p>
            <a:endParaRPr lang="en-US" dirty="0"/>
          </a:p>
        </p:txBody>
      </p:sp>
      <p:sp>
        <p:nvSpPr>
          <p:cNvPr id="113683" name="Rectangle 24">
            <a:hlinkClick r:id="rId4" action="ppaction://hlinksldjump" tooltip="Click here to go to this dot point"/>
          </p:cNvPr>
          <p:cNvSpPr>
            <a:spLocks noChangeArrowheads="1"/>
          </p:cNvSpPr>
          <p:nvPr/>
        </p:nvSpPr>
        <p:spPr bwMode="auto">
          <a:xfrm>
            <a:off x="2809875" y="2428869"/>
            <a:ext cx="7239000" cy="214313"/>
          </a:xfrm>
          <a:prstGeom prst="rect">
            <a:avLst/>
          </a:prstGeom>
          <a:noFill/>
          <a:ln w="9525">
            <a:noFill/>
            <a:miter lim="800000"/>
            <a:headEnd/>
            <a:tailEnd/>
          </a:ln>
        </p:spPr>
        <p:txBody>
          <a:bodyPr/>
          <a:lstStyle/>
          <a:p>
            <a:pPr marL="742950" lvl="1" indent="-285750" algn="r">
              <a:lnSpc>
                <a:spcPct val="95000"/>
              </a:lnSpc>
              <a:spcBef>
                <a:spcPct val="20000"/>
              </a:spcBef>
              <a:buClr>
                <a:srgbClr val="00FF00"/>
              </a:buClr>
              <a:buSzPct val="65000"/>
            </a:pPr>
            <a:endParaRPr lang="en-US" sz="800" dirty="0">
              <a:solidFill>
                <a:srgbClr val="660066"/>
              </a:solidFill>
              <a:latin typeface="Tahoma" pitchFamily="34" charset="0"/>
              <a:cs typeface="Times New Roman" pitchFamily="18" charset="0"/>
            </a:endParaRPr>
          </a:p>
          <a:p>
            <a:pPr marL="742950" lvl="1" indent="-285750">
              <a:lnSpc>
                <a:spcPct val="95000"/>
              </a:lnSpc>
              <a:spcBef>
                <a:spcPct val="20000"/>
              </a:spcBef>
              <a:buClr>
                <a:srgbClr val="00FF00"/>
              </a:buClr>
              <a:buSzPct val="65000"/>
              <a:buFont typeface="Arial" pitchFamily="34" charset="0"/>
              <a:buChar char="•"/>
            </a:pPr>
            <a:r>
              <a:rPr lang="en-US" dirty="0">
                <a:solidFill>
                  <a:srgbClr val="660066"/>
                </a:solidFill>
                <a:latin typeface="Tahoma" pitchFamily="34" charset="0"/>
                <a:cs typeface="Times New Roman" pitchFamily="18" charset="0"/>
              </a:rPr>
              <a:t>Variety</a:t>
            </a:r>
          </a:p>
          <a:p>
            <a:pPr marL="742950" lvl="1" indent="-285750">
              <a:lnSpc>
                <a:spcPct val="95000"/>
              </a:lnSpc>
              <a:spcBef>
                <a:spcPct val="20000"/>
              </a:spcBef>
              <a:buClr>
                <a:srgbClr val="00FF00"/>
              </a:buClr>
              <a:buSzPct val="65000"/>
            </a:pPr>
            <a:r>
              <a:rPr lang="en-US" dirty="0">
                <a:solidFill>
                  <a:srgbClr val="660066"/>
                </a:solidFill>
                <a:latin typeface="Tahoma" pitchFamily="34" charset="0"/>
                <a:cs typeface="Times New Roman" pitchFamily="18" charset="0"/>
              </a:rPr>
              <a:t>	</a:t>
            </a:r>
          </a:p>
          <a:p>
            <a:pPr marL="742950" lvl="1" indent="-285750">
              <a:lnSpc>
                <a:spcPct val="95000"/>
              </a:lnSpc>
              <a:spcBef>
                <a:spcPct val="20000"/>
              </a:spcBef>
              <a:buClr>
                <a:srgbClr val="00FF00"/>
              </a:buClr>
              <a:buSzPct val="65000"/>
            </a:pPr>
            <a:r>
              <a:rPr lang="en-US" dirty="0">
                <a:solidFill>
                  <a:srgbClr val="660066"/>
                </a:solidFill>
                <a:latin typeface="Tahoma" pitchFamily="34" charset="0"/>
                <a:cs typeface="Times New Roman" pitchFamily="18" charset="0"/>
              </a:rPr>
              <a:t>	Is all about providing different activities, formats and drills in training while still addressing the aims of the training programme. Training can become boring, and the and the athlete may drop out of the programme if there is insufficient variety.</a:t>
            </a:r>
          </a:p>
          <a:p>
            <a:pPr marL="742950" lvl="1" indent="-285750">
              <a:lnSpc>
                <a:spcPct val="95000"/>
              </a:lnSpc>
              <a:spcBef>
                <a:spcPct val="20000"/>
              </a:spcBef>
              <a:buClr>
                <a:srgbClr val="00FF00"/>
              </a:buClr>
              <a:buSzPct val="65000"/>
            </a:pPr>
            <a:endParaRPr lang="en-US" dirty="0">
              <a:solidFill>
                <a:srgbClr val="660066"/>
              </a:solidFill>
              <a:latin typeface="Tahoma" pitchFamily="34" charset="0"/>
              <a:cs typeface="Times New Roman" pitchFamily="18" charset="0"/>
            </a:endParaRPr>
          </a:p>
          <a:p>
            <a:pPr marL="742950" lvl="1" indent="-285750" algn="r">
              <a:lnSpc>
                <a:spcPct val="95000"/>
              </a:lnSpc>
              <a:spcBef>
                <a:spcPct val="20000"/>
              </a:spcBef>
              <a:buClr>
                <a:srgbClr val="00FF00"/>
              </a:buClr>
              <a:buSzPct val="65000"/>
            </a:pPr>
            <a:endParaRPr lang="en-US" sz="800" dirty="0">
              <a:solidFill>
                <a:srgbClr val="660066"/>
              </a:solidFill>
              <a:latin typeface="Tahoma" pitchFamily="34" charset="0"/>
              <a:cs typeface="Times New Roman" pitchFamily="18" charset="0"/>
            </a:endParaRPr>
          </a:p>
          <a:p>
            <a:pPr marL="742950" lvl="1" indent="-285750" algn="r">
              <a:lnSpc>
                <a:spcPct val="95000"/>
              </a:lnSpc>
              <a:spcBef>
                <a:spcPct val="20000"/>
              </a:spcBef>
              <a:buClr>
                <a:srgbClr val="00FF00"/>
              </a:buClr>
              <a:buSzPct val="65000"/>
            </a:pPr>
            <a:r>
              <a:rPr lang="en-US" sz="800" dirty="0">
                <a:solidFill>
                  <a:srgbClr val="660066"/>
                </a:solidFill>
                <a:latin typeface="Tahoma" pitchFamily="34" charset="0"/>
                <a:cs typeface="Times New Roman" pitchFamily="18" charset="0"/>
              </a:rPr>
              <a:t>Smyth et.al 2000</a:t>
            </a:r>
          </a:p>
          <a:p>
            <a:pPr marL="742950" lvl="1" indent="-285750">
              <a:lnSpc>
                <a:spcPct val="95000"/>
              </a:lnSpc>
              <a:spcBef>
                <a:spcPct val="20000"/>
              </a:spcBef>
              <a:buClr>
                <a:srgbClr val="00FF00"/>
              </a:buClr>
              <a:buSzPct val="65000"/>
            </a:pPr>
            <a:endParaRPr lang="en-US" sz="800" dirty="0">
              <a:solidFill>
                <a:srgbClr val="660066"/>
              </a:solidFill>
              <a:latin typeface="Tahoma" pitchFamily="34" charset="0"/>
              <a:cs typeface="Times New Roman" pitchFamily="18" charset="0"/>
            </a:endParaRPr>
          </a:p>
          <a:p>
            <a:pPr marL="742950" lvl="1" indent="-285750">
              <a:lnSpc>
                <a:spcPct val="95000"/>
              </a:lnSpc>
              <a:spcBef>
                <a:spcPct val="20000"/>
              </a:spcBef>
              <a:buClr>
                <a:srgbClr val="00FF00"/>
              </a:buClr>
              <a:buSzPct val="65000"/>
              <a:buFont typeface="Arial" pitchFamily="34" charset="0"/>
              <a:buChar char="•"/>
            </a:pPr>
            <a:endParaRPr lang="en-US" sz="8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buFont typeface="Arial" charset="0"/>
              <a:buChar char="•"/>
            </a:pPr>
            <a:endParaRPr lang="en-US" sz="800" i="1" dirty="0">
              <a:solidFill>
                <a:srgbClr val="660066"/>
              </a:solidFill>
              <a:latin typeface="Tahoma" pitchFamily="34" charset="0"/>
              <a:cs typeface="Times New Roman" pitchFamily="18" charset="0"/>
            </a:endParaRPr>
          </a:p>
        </p:txBody>
      </p:sp>
      <p:sp>
        <p:nvSpPr>
          <p:cNvPr id="113684" name="Rectangle 26"/>
          <p:cNvSpPr>
            <a:spLocks noChangeArrowheads="1"/>
          </p:cNvSpPr>
          <p:nvPr/>
        </p:nvSpPr>
        <p:spPr bwMode="auto">
          <a:xfrm>
            <a:off x="2782888" y="3573463"/>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dirty="0">
              <a:solidFill>
                <a:srgbClr val="660066"/>
              </a:solidFill>
              <a:latin typeface="Tahoma" pitchFamily="34" charset="0"/>
              <a:cs typeface="Times New Roman" pitchFamily="18" charset="0"/>
            </a:endParaRPr>
          </a:p>
        </p:txBody>
      </p:sp>
      <p:sp>
        <p:nvSpPr>
          <p:cNvPr id="113685" name="Text Box 43">
            <a:hlinkClick r:id="rId3" action="ppaction://hlinksldjump" tooltip="'Click' to go to this Critical Question"/>
          </p:cNvPr>
          <p:cNvSpPr txBox="1">
            <a:spLocks noChangeArrowheads="1"/>
          </p:cNvSpPr>
          <p:nvPr/>
        </p:nvSpPr>
        <p:spPr bwMode="auto">
          <a:xfrm>
            <a:off x="1524000" y="3351214"/>
            <a:ext cx="1219200" cy="369887"/>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1. Statistical Analysis</a:t>
            </a:r>
          </a:p>
        </p:txBody>
      </p:sp>
      <p:sp>
        <p:nvSpPr>
          <p:cNvPr id="113686" name="Text Box 44"/>
          <p:cNvSpPr txBox="1">
            <a:spLocks noChangeArrowheads="1"/>
          </p:cNvSpPr>
          <p:nvPr/>
        </p:nvSpPr>
        <p:spPr bwMode="auto">
          <a:xfrm>
            <a:off x="1524000" y="3960813"/>
            <a:ext cx="1219200" cy="1200150"/>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2. Components of fitness</a:t>
            </a:r>
          </a:p>
          <a:p>
            <a:pPr>
              <a:spcBef>
                <a:spcPct val="50000"/>
              </a:spcBef>
            </a:pPr>
            <a:endParaRPr lang="en-AU" sz="900" b="1" dirty="0">
              <a:solidFill>
                <a:srgbClr val="660066"/>
              </a:solidFill>
              <a:latin typeface="Tahoma" pitchFamily="34" charset="0"/>
            </a:endParaRPr>
          </a:p>
          <a:p>
            <a:pPr>
              <a:spcBef>
                <a:spcPct val="50000"/>
              </a:spcBef>
            </a:pPr>
            <a:r>
              <a:rPr lang="en-AU" sz="900" b="1" dirty="0">
                <a:solidFill>
                  <a:srgbClr val="660066"/>
                </a:solidFill>
                <a:latin typeface="Tahoma" pitchFamily="34" charset="0"/>
              </a:rPr>
              <a:t>3. Principles of training programme design</a:t>
            </a:r>
          </a:p>
        </p:txBody>
      </p:sp>
    </p:spTree>
    <p:extLst>
      <p:ext uri="{BB962C8B-B14F-4D97-AF65-F5344CB8AC3E}">
        <p14:creationId xmlns:p14="http://schemas.microsoft.com/office/powerpoint/2010/main" val="64189547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Text Box 2"/>
          <p:cNvSpPr txBox="1">
            <a:spLocks noChangeArrowheads="1"/>
          </p:cNvSpPr>
          <p:nvPr/>
        </p:nvSpPr>
        <p:spPr bwMode="auto">
          <a:xfrm>
            <a:off x="152400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dirty="0">
              <a:solidFill>
                <a:schemeClr val="accent2"/>
              </a:solidFill>
              <a:latin typeface="Tahoma" pitchFamily="34" charset="0"/>
            </a:endParaRPr>
          </a:p>
          <a:p>
            <a:pPr>
              <a:lnSpc>
                <a:spcPct val="75000"/>
              </a:lnSpc>
              <a:spcBef>
                <a:spcPct val="50000"/>
              </a:spcBef>
            </a:pPr>
            <a:r>
              <a:rPr lang="en-AU" sz="1100" b="1" dirty="0">
                <a:solidFill>
                  <a:srgbClr val="00FF00"/>
                </a:solidFill>
                <a:latin typeface="Tahoma" pitchFamily="34" charset="0"/>
              </a:rPr>
              <a:t>IB</a:t>
            </a:r>
          </a:p>
          <a:p>
            <a:pPr>
              <a:lnSpc>
                <a:spcPct val="75000"/>
              </a:lnSpc>
              <a:spcBef>
                <a:spcPct val="50000"/>
              </a:spcBef>
            </a:pPr>
            <a:r>
              <a:rPr lang="en-AU" sz="1100" b="1" dirty="0">
                <a:solidFill>
                  <a:srgbClr val="00FF00"/>
                </a:solidFill>
                <a:latin typeface="Tahoma" pitchFamily="34" charset="0"/>
              </a:rPr>
              <a:t>Sports, exercise and health science</a:t>
            </a:r>
          </a:p>
          <a:p>
            <a:pPr>
              <a:lnSpc>
                <a:spcPct val="75000"/>
              </a:lnSpc>
              <a:spcBef>
                <a:spcPct val="50000"/>
              </a:spcBef>
            </a:pPr>
            <a:endParaRPr lang="en-AU" sz="600" b="1" dirty="0">
              <a:solidFill>
                <a:srgbClr val="00FF00"/>
              </a:solidFill>
              <a:latin typeface="Tahoma" pitchFamily="34" charset="0"/>
            </a:endParaRPr>
          </a:p>
          <a:p>
            <a:pPr>
              <a:lnSpc>
                <a:spcPct val="75000"/>
              </a:lnSpc>
              <a:spcBef>
                <a:spcPct val="50000"/>
              </a:spcBef>
            </a:pPr>
            <a:endParaRPr lang="en-AU" sz="800" b="1" dirty="0">
              <a:solidFill>
                <a:schemeClr val="accent2"/>
              </a:solidFill>
              <a:latin typeface="Tahoma" pitchFamily="34" charset="0"/>
            </a:endParaRPr>
          </a:p>
        </p:txBody>
      </p:sp>
      <p:sp>
        <p:nvSpPr>
          <p:cNvPr id="113667" name="Line 3"/>
          <p:cNvSpPr>
            <a:spLocks noChangeShapeType="1"/>
          </p:cNvSpPr>
          <p:nvPr/>
        </p:nvSpPr>
        <p:spPr bwMode="auto">
          <a:xfrm>
            <a:off x="2743200" y="0"/>
            <a:ext cx="0" cy="6858000"/>
          </a:xfrm>
          <a:prstGeom prst="line">
            <a:avLst/>
          </a:prstGeom>
          <a:noFill/>
          <a:ln w="3175">
            <a:solidFill>
              <a:srgbClr val="FF00FF"/>
            </a:solidFill>
            <a:round/>
            <a:headEnd/>
            <a:tailEnd/>
          </a:ln>
        </p:spPr>
        <p:txBody>
          <a:bodyPr/>
          <a:lstStyle/>
          <a:p>
            <a:endParaRPr lang="en-US" dirty="0"/>
          </a:p>
        </p:txBody>
      </p:sp>
      <p:sp>
        <p:nvSpPr>
          <p:cNvPr id="113668" name="Line 4"/>
          <p:cNvSpPr>
            <a:spLocks noChangeShapeType="1"/>
          </p:cNvSpPr>
          <p:nvPr/>
        </p:nvSpPr>
        <p:spPr bwMode="auto">
          <a:xfrm>
            <a:off x="1600200" y="1447800"/>
            <a:ext cx="990600" cy="0"/>
          </a:xfrm>
          <a:prstGeom prst="line">
            <a:avLst/>
          </a:prstGeom>
          <a:noFill/>
          <a:ln w="25400">
            <a:solidFill>
              <a:srgbClr val="FF00FF"/>
            </a:solidFill>
            <a:round/>
            <a:headEnd/>
            <a:tailEnd/>
          </a:ln>
        </p:spPr>
        <p:txBody>
          <a:bodyPr/>
          <a:lstStyle/>
          <a:p>
            <a:endParaRPr lang="en-US" dirty="0"/>
          </a:p>
        </p:txBody>
      </p:sp>
      <p:sp>
        <p:nvSpPr>
          <p:cNvPr id="113669" name="Line 5"/>
          <p:cNvSpPr>
            <a:spLocks noChangeShapeType="1"/>
          </p:cNvSpPr>
          <p:nvPr/>
        </p:nvSpPr>
        <p:spPr bwMode="auto">
          <a:xfrm>
            <a:off x="1600200" y="2362200"/>
            <a:ext cx="990600" cy="0"/>
          </a:xfrm>
          <a:prstGeom prst="line">
            <a:avLst/>
          </a:prstGeom>
          <a:noFill/>
          <a:ln w="25400">
            <a:solidFill>
              <a:srgbClr val="FF00FF"/>
            </a:solidFill>
            <a:round/>
            <a:headEnd/>
            <a:tailEnd/>
          </a:ln>
        </p:spPr>
        <p:txBody>
          <a:bodyPr/>
          <a:lstStyle/>
          <a:p>
            <a:endParaRPr lang="en-US" dirty="0"/>
          </a:p>
        </p:txBody>
      </p:sp>
      <p:sp>
        <p:nvSpPr>
          <p:cNvPr id="113670" name="Text Box 6"/>
          <p:cNvSpPr txBox="1">
            <a:spLocks noChangeArrowheads="1"/>
          </p:cNvSpPr>
          <p:nvPr/>
        </p:nvSpPr>
        <p:spPr bwMode="auto">
          <a:xfrm>
            <a:off x="1524000" y="2727326"/>
            <a:ext cx="1219200" cy="244475"/>
          </a:xfrm>
          <a:prstGeom prst="rect">
            <a:avLst/>
          </a:prstGeom>
          <a:noFill/>
          <a:ln w="3175">
            <a:noFill/>
            <a:miter lim="800000"/>
            <a:headEnd/>
            <a:tailEnd/>
          </a:ln>
        </p:spPr>
        <p:txBody>
          <a:bodyPr>
            <a:spAutoFit/>
          </a:bodyPr>
          <a:lstStyle/>
          <a:p>
            <a:pPr>
              <a:spcBef>
                <a:spcPct val="50000"/>
              </a:spcBef>
            </a:pPr>
            <a:r>
              <a:rPr lang="en-AU" sz="1000" b="1" dirty="0">
                <a:solidFill>
                  <a:srgbClr val="660066"/>
                </a:solidFill>
                <a:latin typeface="Tahoma" pitchFamily="34" charset="0"/>
              </a:rPr>
              <a:t>Sub-topics</a:t>
            </a:r>
          </a:p>
        </p:txBody>
      </p:sp>
      <p:sp>
        <p:nvSpPr>
          <p:cNvPr id="113671" name="Line 8"/>
          <p:cNvSpPr>
            <a:spLocks noChangeShapeType="1"/>
          </p:cNvSpPr>
          <p:nvPr/>
        </p:nvSpPr>
        <p:spPr bwMode="auto">
          <a:xfrm>
            <a:off x="1600200" y="2667000"/>
            <a:ext cx="990600" cy="0"/>
          </a:xfrm>
          <a:prstGeom prst="line">
            <a:avLst/>
          </a:prstGeom>
          <a:noFill/>
          <a:ln w="25400">
            <a:solidFill>
              <a:srgbClr val="FF00FF"/>
            </a:solidFill>
            <a:round/>
            <a:headEnd/>
            <a:tailEnd/>
          </a:ln>
        </p:spPr>
        <p:txBody>
          <a:bodyPr/>
          <a:lstStyle/>
          <a:p>
            <a:endParaRPr lang="en-US" dirty="0"/>
          </a:p>
        </p:txBody>
      </p:sp>
      <p:sp>
        <p:nvSpPr>
          <p:cNvPr id="113672" name="Line 9"/>
          <p:cNvSpPr>
            <a:spLocks noChangeShapeType="1"/>
          </p:cNvSpPr>
          <p:nvPr/>
        </p:nvSpPr>
        <p:spPr bwMode="auto">
          <a:xfrm>
            <a:off x="1600200" y="3200400"/>
            <a:ext cx="990600" cy="0"/>
          </a:xfrm>
          <a:prstGeom prst="line">
            <a:avLst/>
          </a:prstGeom>
          <a:noFill/>
          <a:ln w="25400">
            <a:solidFill>
              <a:srgbClr val="FF00FF"/>
            </a:solidFill>
            <a:round/>
            <a:headEnd/>
            <a:tailEnd/>
          </a:ln>
        </p:spPr>
        <p:txBody>
          <a:bodyPr/>
          <a:lstStyle/>
          <a:p>
            <a:endParaRPr lang="en-US" dirty="0"/>
          </a:p>
        </p:txBody>
      </p:sp>
      <p:sp>
        <p:nvSpPr>
          <p:cNvPr id="113673" name="Line 12"/>
          <p:cNvSpPr>
            <a:spLocks noChangeShapeType="1"/>
          </p:cNvSpPr>
          <p:nvPr/>
        </p:nvSpPr>
        <p:spPr bwMode="auto">
          <a:xfrm flipV="1">
            <a:off x="1524000" y="1295400"/>
            <a:ext cx="9144000" cy="0"/>
          </a:xfrm>
          <a:prstGeom prst="line">
            <a:avLst/>
          </a:prstGeom>
          <a:noFill/>
          <a:ln w="3175">
            <a:solidFill>
              <a:srgbClr val="FF00FF"/>
            </a:solidFill>
            <a:round/>
            <a:headEnd/>
            <a:tailEnd/>
          </a:ln>
        </p:spPr>
        <p:txBody>
          <a:bodyPr/>
          <a:lstStyle/>
          <a:p>
            <a:endParaRPr lang="en-US" dirty="0"/>
          </a:p>
        </p:txBody>
      </p:sp>
      <p:sp>
        <p:nvSpPr>
          <p:cNvPr id="113674" name="Line 13"/>
          <p:cNvSpPr>
            <a:spLocks noChangeShapeType="1"/>
          </p:cNvSpPr>
          <p:nvPr/>
        </p:nvSpPr>
        <p:spPr bwMode="auto">
          <a:xfrm>
            <a:off x="1600200" y="1143000"/>
            <a:ext cx="990600" cy="0"/>
          </a:xfrm>
          <a:prstGeom prst="line">
            <a:avLst/>
          </a:prstGeom>
          <a:noFill/>
          <a:ln w="25400">
            <a:solidFill>
              <a:srgbClr val="FF00FF"/>
            </a:solidFill>
            <a:round/>
            <a:headEnd/>
            <a:tailEnd/>
          </a:ln>
        </p:spPr>
        <p:txBody>
          <a:bodyPr/>
          <a:lstStyle/>
          <a:p>
            <a:endParaRPr lang="en-US" dirty="0"/>
          </a:p>
        </p:txBody>
      </p:sp>
      <p:sp>
        <p:nvSpPr>
          <p:cNvPr id="113675" name="Line 14"/>
          <p:cNvSpPr>
            <a:spLocks noChangeShapeType="1"/>
          </p:cNvSpPr>
          <p:nvPr/>
        </p:nvSpPr>
        <p:spPr bwMode="auto">
          <a:xfrm>
            <a:off x="1600200" y="152400"/>
            <a:ext cx="990600" cy="0"/>
          </a:xfrm>
          <a:prstGeom prst="line">
            <a:avLst/>
          </a:prstGeom>
          <a:noFill/>
          <a:ln w="25400">
            <a:solidFill>
              <a:srgbClr val="FF00FF"/>
            </a:solidFill>
            <a:round/>
            <a:headEnd/>
            <a:tailEnd/>
          </a:ln>
        </p:spPr>
        <p:txBody>
          <a:bodyPr/>
          <a:lstStyle/>
          <a:p>
            <a:endParaRPr lang="en-US" dirty="0"/>
          </a:p>
        </p:txBody>
      </p:sp>
      <p:sp>
        <p:nvSpPr>
          <p:cNvPr id="113676" name="Text Box 15"/>
          <p:cNvSpPr txBox="1">
            <a:spLocks noChangeArrowheads="1"/>
          </p:cNvSpPr>
          <p:nvPr/>
        </p:nvSpPr>
        <p:spPr bwMode="auto">
          <a:xfrm>
            <a:off x="2743200" y="395289"/>
            <a:ext cx="7772400" cy="954087"/>
          </a:xfrm>
          <a:prstGeom prst="rect">
            <a:avLst/>
          </a:prstGeom>
          <a:noFill/>
          <a:ln w="9525">
            <a:noFill/>
            <a:miter lim="800000"/>
            <a:headEnd/>
            <a:tailEnd/>
          </a:ln>
        </p:spPr>
        <p:txBody>
          <a:bodyPr>
            <a:spAutoFit/>
          </a:bodyPr>
          <a:lstStyle/>
          <a:p>
            <a:pPr algn="r">
              <a:spcBef>
                <a:spcPct val="50000"/>
              </a:spcBef>
            </a:pPr>
            <a:r>
              <a:rPr lang="en-AU" sz="2800" b="1" dirty="0">
                <a:solidFill>
                  <a:srgbClr val="660066"/>
                </a:solidFill>
                <a:latin typeface="Tahoma" pitchFamily="34" charset="0"/>
              </a:rPr>
              <a:t>Measurement &amp; evaluation of human performance</a:t>
            </a:r>
          </a:p>
        </p:txBody>
      </p:sp>
      <p:sp>
        <p:nvSpPr>
          <p:cNvPr id="113677" name="Text Box 16"/>
          <p:cNvSpPr txBox="1">
            <a:spLocks noChangeArrowheads="1"/>
          </p:cNvSpPr>
          <p:nvPr/>
        </p:nvSpPr>
        <p:spPr bwMode="auto">
          <a:xfrm>
            <a:off x="3048000" y="1341438"/>
            <a:ext cx="7467600" cy="1077218"/>
          </a:xfrm>
          <a:prstGeom prst="rect">
            <a:avLst/>
          </a:prstGeom>
          <a:noFill/>
          <a:ln w="9525">
            <a:noFill/>
            <a:miter lim="800000"/>
            <a:headEnd/>
            <a:tailEnd/>
          </a:ln>
        </p:spPr>
        <p:txBody>
          <a:bodyPr>
            <a:spAutoFit/>
          </a:bodyPr>
          <a:lstStyle/>
          <a:p>
            <a:pPr>
              <a:spcBef>
                <a:spcPct val="50000"/>
              </a:spcBef>
            </a:pPr>
            <a:r>
              <a:rPr lang="en-AU" sz="3200" dirty="0" smtClean="0">
                <a:solidFill>
                  <a:srgbClr val="660066"/>
                </a:solidFill>
                <a:latin typeface="Tahoma" pitchFamily="34" charset="0"/>
              </a:rPr>
              <a:t>6.4.2 </a:t>
            </a:r>
            <a:r>
              <a:rPr lang="en-AU" sz="3200" dirty="0">
                <a:solidFill>
                  <a:srgbClr val="660066"/>
                </a:solidFill>
                <a:latin typeface="Tahoma" pitchFamily="34" charset="0"/>
              </a:rPr>
              <a:t>Discuss the key principles of training programme design</a:t>
            </a:r>
            <a:endParaRPr lang="en-AU" sz="3200" dirty="0">
              <a:solidFill>
                <a:srgbClr val="660066"/>
              </a:solidFill>
              <a:latin typeface="Tahoma" pitchFamily="34" charset="0"/>
            </a:endParaRPr>
          </a:p>
        </p:txBody>
      </p:sp>
      <p:sp>
        <p:nvSpPr>
          <p:cNvPr id="113678" name="Line 17"/>
          <p:cNvSpPr>
            <a:spLocks noChangeShapeType="1"/>
          </p:cNvSpPr>
          <p:nvPr/>
        </p:nvSpPr>
        <p:spPr bwMode="auto">
          <a:xfrm>
            <a:off x="1524000" y="2514600"/>
            <a:ext cx="5181600" cy="0"/>
          </a:xfrm>
          <a:prstGeom prst="line">
            <a:avLst/>
          </a:prstGeom>
          <a:noFill/>
          <a:ln w="3175">
            <a:solidFill>
              <a:srgbClr val="FF00FF"/>
            </a:solidFill>
            <a:round/>
            <a:headEnd/>
            <a:tailEnd/>
          </a:ln>
        </p:spPr>
        <p:txBody>
          <a:bodyPr/>
          <a:lstStyle/>
          <a:p>
            <a:endParaRPr lang="en-US" dirty="0"/>
          </a:p>
        </p:txBody>
      </p:sp>
      <p:sp>
        <p:nvSpPr>
          <p:cNvPr id="113679" name="Rectangle 18"/>
          <p:cNvSpPr>
            <a:spLocks noChangeArrowheads="1"/>
          </p:cNvSpPr>
          <p:nvPr/>
        </p:nvSpPr>
        <p:spPr bwMode="auto">
          <a:xfrm>
            <a:off x="4943475" y="1870075"/>
            <a:ext cx="9144000" cy="369332"/>
          </a:xfrm>
          <a:prstGeom prst="rect">
            <a:avLst/>
          </a:prstGeom>
          <a:noFill/>
          <a:ln w="9525">
            <a:noFill/>
            <a:miter lim="800000"/>
            <a:headEnd/>
            <a:tailEnd/>
          </a:ln>
        </p:spPr>
        <p:txBody>
          <a:bodyPr>
            <a:spAutoFit/>
          </a:bodyPr>
          <a:lstStyle/>
          <a:p>
            <a:endParaRPr lang="en-US" dirty="0"/>
          </a:p>
        </p:txBody>
      </p:sp>
      <p:sp>
        <p:nvSpPr>
          <p:cNvPr id="113680" name="Text Box 19">
            <a:hlinkClick r:id="rId3" action="ppaction://hlinksldjump" tooltip="'Click' here"/>
          </p:cNvPr>
          <p:cNvSpPr txBox="1">
            <a:spLocks noChangeArrowheads="1"/>
          </p:cNvSpPr>
          <p:nvPr/>
        </p:nvSpPr>
        <p:spPr bwMode="auto">
          <a:xfrm>
            <a:off x="1524000" y="1295401"/>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Topic 6</a:t>
            </a:r>
          </a:p>
          <a:p>
            <a:pPr>
              <a:lnSpc>
                <a:spcPct val="72000"/>
              </a:lnSpc>
              <a:spcBef>
                <a:spcPct val="50000"/>
              </a:spcBef>
            </a:pPr>
            <a:r>
              <a:rPr lang="en-AU" sz="1100" b="1" dirty="0">
                <a:solidFill>
                  <a:srgbClr val="660066"/>
                </a:solidFill>
                <a:latin typeface="Tahoma" pitchFamily="34" charset="0"/>
              </a:rPr>
              <a:t>Measurement</a:t>
            </a:r>
          </a:p>
          <a:p>
            <a:pPr>
              <a:lnSpc>
                <a:spcPct val="72000"/>
              </a:lnSpc>
              <a:spcBef>
                <a:spcPct val="50000"/>
              </a:spcBef>
            </a:pP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113681" name="Line 20"/>
          <p:cNvSpPr>
            <a:spLocks noChangeShapeType="1"/>
          </p:cNvSpPr>
          <p:nvPr/>
        </p:nvSpPr>
        <p:spPr bwMode="auto">
          <a:xfrm>
            <a:off x="1600200" y="2362200"/>
            <a:ext cx="990600" cy="0"/>
          </a:xfrm>
          <a:prstGeom prst="line">
            <a:avLst/>
          </a:prstGeom>
          <a:noFill/>
          <a:ln w="25400">
            <a:solidFill>
              <a:srgbClr val="FF00FF"/>
            </a:solidFill>
            <a:round/>
            <a:headEnd/>
            <a:tailEnd/>
          </a:ln>
        </p:spPr>
        <p:txBody>
          <a:bodyPr/>
          <a:lstStyle/>
          <a:p>
            <a:endParaRPr lang="en-US" dirty="0"/>
          </a:p>
        </p:txBody>
      </p:sp>
      <p:sp>
        <p:nvSpPr>
          <p:cNvPr id="113682" name="Line 21"/>
          <p:cNvSpPr>
            <a:spLocks noChangeShapeType="1"/>
          </p:cNvSpPr>
          <p:nvPr/>
        </p:nvSpPr>
        <p:spPr bwMode="auto">
          <a:xfrm>
            <a:off x="1600200" y="1447800"/>
            <a:ext cx="990600" cy="0"/>
          </a:xfrm>
          <a:prstGeom prst="line">
            <a:avLst/>
          </a:prstGeom>
          <a:noFill/>
          <a:ln w="25400">
            <a:solidFill>
              <a:srgbClr val="FF00FF"/>
            </a:solidFill>
            <a:round/>
            <a:headEnd/>
            <a:tailEnd/>
          </a:ln>
        </p:spPr>
        <p:txBody>
          <a:bodyPr/>
          <a:lstStyle/>
          <a:p>
            <a:endParaRPr lang="en-US" dirty="0"/>
          </a:p>
        </p:txBody>
      </p:sp>
      <p:sp>
        <p:nvSpPr>
          <p:cNvPr id="113683" name="Rectangle 24">
            <a:hlinkClick r:id="rId4" action="ppaction://hlinksldjump" tooltip="Click here to go to this dot point"/>
          </p:cNvPr>
          <p:cNvSpPr>
            <a:spLocks noChangeArrowheads="1"/>
          </p:cNvSpPr>
          <p:nvPr/>
        </p:nvSpPr>
        <p:spPr bwMode="auto">
          <a:xfrm>
            <a:off x="2809875" y="2428869"/>
            <a:ext cx="7239000" cy="214313"/>
          </a:xfrm>
          <a:prstGeom prst="rect">
            <a:avLst/>
          </a:prstGeom>
          <a:noFill/>
          <a:ln w="9525">
            <a:noFill/>
            <a:miter lim="800000"/>
            <a:headEnd/>
            <a:tailEnd/>
          </a:ln>
        </p:spPr>
        <p:txBody>
          <a:bodyPr/>
          <a:lstStyle/>
          <a:p>
            <a:pPr marL="742950" lvl="1" indent="-285750" algn="r">
              <a:lnSpc>
                <a:spcPct val="95000"/>
              </a:lnSpc>
              <a:spcBef>
                <a:spcPct val="20000"/>
              </a:spcBef>
              <a:buClr>
                <a:srgbClr val="00FF00"/>
              </a:buClr>
              <a:buSzPct val="65000"/>
            </a:pPr>
            <a:endParaRPr lang="en-US" sz="800" dirty="0">
              <a:solidFill>
                <a:srgbClr val="660066"/>
              </a:solidFill>
              <a:latin typeface="Tahoma" pitchFamily="34" charset="0"/>
              <a:cs typeface="Times New Roman" pitchFamily="18" charset="0"/>
            </a:endParaRPr>
          </a:p>
          <a:p>
            <a:pPr marL="742950" lvl="1" indent="-285750">
              <a:lnSpc>
                <a:spcPct val="95000"/>
              </a:lnSpc>
              <a:spcBef>
                <a:spcPct val="20000"/>
              </a:spcBef>
              <a:buClr>
                <a:srgbClr val="00FF00"/>
              </a:buClr>
              <a:buSzPct val="65000"/>
              <a:buFont typeface="Arial" pitchFamily="34" charset="0"/>
              <a:buChar char="•"/>
            </a:pPr>
            <a:r>
              <a:rPr lang="en-US" dirty="0">
                <a:solidFill>
                  <a:srgbClr val="660066"/>
                </a:solidFill>
                <a:latin typeface="Tahoma" pitchFamily="34" charset="0"/>
                <a:cs typeface="Times New Roman" pitchFamily="18" charset="0"/>
              </a:rPr>
              <a:t>Variety</a:t>
            </a:r>
          </a:p>
          <a:p>
            <a:pPr marL="742950" lvl="1" indent="-285750">
              <a:lnSpc>
                <a:spcPct val="95000"/>
              </a:lnSpc>
              <a:spcBef>
                <a:spcPct val="20000"/>
              </a:spcBef>
              <a:buClr>
                <a:srgbClr val="00FF00"/>
              </a:buClr>
              <a:buSzPct val="65000"/>
            </a:pPr>
            <a:r>
              <a:rPr lang="en-US" dirty="0">
                <a:solidFill>
                  <a:srgbClr val="660066"/>
                </a:solidFill>
                <a:latin typeface="Tahoma" pitchFamily="34" charset="0"/>
                <a:cs typeface="Times New Roman" pitchFamily="18" charset="0"/>
              </a:rPr>
              <a:t>	</a:t>
            </a:r>
          </a:p>
          <a:p>
            <a:pPr marL="742950" lvl="1" indent="-285750">
              <a:lnSpc>
                <a:spcPct val="95000"/>
              </a:lnSpc>
              <a:spcBef>
                <a:spcPct val="20000"/>
              </a:spcBef>
              <a:buClr>
                <a:srgbClr val="00FF00"/>
              </a:buClr>
              <a:buSzPct val="65000"/>
            </a:pPr>
            <a:r>
              <a:rPr lang="en-US" dirty="0">
                <a:solidFill>
                  <a:srgbClr val="660066"/>
                </a:solidFill>
                <a:latin typeface="Tahoma" pitchFamily="34" charset="0"/>
                <a:cs typeface="Times New Roman" pitchFamily="18" charset="0"/>
              </a:rPr>
              <a:t>	Is all about providing different activities, formats and drills in training while still addressing the aims of the training programme. Training can become boring, and the and the athlete may drop out of the programme if there is insufficient variety.</a:t>
            </a:r>
          </a:p>
          <a:p>
            <a:pPr marL="742950" lvl="1" indent="-285750">
              <a:lnSpc>
                <a:spcPct val="95000"/>
              </a:lnSpc>
              <a:spcBef>
                <a:spcPct val="20000"/>
              </a:spcBef>
              <a:buClr>
                <a:srgbClr val="00FF00"/>
              </a:buClr>
              <a:buSzPct val="65000"/>
            </a:pPr>
            <a:endParaRPr lang="en-US" dirty="0">
              <a:solidFill>
                <a:srgbClr val="660066"/>
              </a:solidFill>
              <a:latin typeface="Tahoma" pitchFamily="34" charset="0"/>
              <a:cs typeface="Times New Roman" pitchFamily="18" charset="0"/>
            </a:endParaRPr>
          </a:p>
          <a:p>
            <a:pPr marL="742950" lvl="1" indent="-285750">
              <a:lnSpc>
                <a:spcPct val="95000"/>
              </a:lnSpc>
              <a:spcBef>
                <a:spcPct val="20000"/>
              </a:spcBef>
              <a:buClr>
                <a:srgbClr val="00FF00"/>
              </a:buClr>
              <a:buSzPct val="65000"/>
            </a:pPr>
            <a:endParaRPr lang="en-US" sz="800" dirty="0">
              <a:solidFill>
                <a:srgbClr val="660066"/>
              </a:solidFill>
              <a:latin typeface="Tahoma" pitchFamily="34" charset="0"/>
              <a:cs typeface="Times New Roman" pitchFamily="18" charset="0"/>
            </a:endParaRPr>
          </a:p>
          <a:p>
            <a:pPr marL="742950" lvl="1" indent="-285750" algn="r">
              <a:lnSpc>
                <a:spcPct val="95000"/>
              </a:lnSpc>
              <a:spcBef>
                <a:spcPct val="20000"/>
              </a:spcBef>
              <a:buClr>
                <a:srgbClr val="00FF00"/>
              </a:buClr>
              <a:buSzPct val="65000"/>
            </a:pPr>
            <a:r>
              <a:rPr lang="en-US" sz="800" dirty="0">
                <a:solidFill>
                  <a:srgbClr val="660066"/>
                </a:solidFill>
                <a:latin typeface="Tahoma" pitchFamily="34" charset="0"/>
                <a:cs typeface="Times New Roman" pitchFamily="18" charset="0"/>
              </a:rPr>
              <a:t>Smyth et.al 2000</a:t>
            </a:r>
          </a:p>
          <a:p>
            <a:pPr marL="742950" lvl="1" indent="-285750">
              <a:lnSpc>
                <a:spcPct val="95000"/>
              </a:lnSpc>
              <a:spcBef>
                <a:spcPct val="20000"/>
              </a:spcBef>
              <a:buClr>
                <a:srgbClr val="00FF00"/>
              </a:buClr>
              <a:buSzPct val="65000"/>
            </a:pPr>
            <a:endParaRPr lang="en-US" sz="800" dirty="0">
              <a:solidFill>
                <a:srgbClr val="660066"/>
              </a:solidFill>
              <a:latin typeface="Tahoma" pitchFamily="34" charset="0"/>
              <a:cs typeface="Times New Roman" pitchFamily="18" charset="0"/>
            </a:endParaRPr>
          </a:p>
          <a:p>
            <a:pPr marL="742950" lvl="1" indent="-285750">
              <a:lnSpc>
                <a:spcPct val="95000"/>
              </a:lnSpc>
              <a:spcBef>
                <a:spcPct val="20000"/>
              </a:spcBef>
              <a:buClr>
                <a:srgbClr val="00FF00"/>
              </a:buClr>
              <a:buSzPct val="65000"/>
              <a:buFont typeface="Arial" pitchFamily="34" charset="0"/>
              <a:buChar char="•"/>
            </a:pPr>
            <a:endParaRPr lang="en-US" sz="8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buFont typeface="Arial" charset="0"/>
              <a:buChar char="•"/>
            </a:pPr>
            <a:endParaRPr lang="en-US" sz="800" i="1" dirty="0">
              <a:solidFill>
                <a:srgbClr val="660066"/>
              </a:solidFill>
              <a:latin typeface="Tahoma" pitchFamily="34" charset="0"/>
              <a:cs typeface="Times New Roman" pitchFamily="18" charset="0"/>
            </a:endParaRPr>
          </a:p>
        </p:txBody>
      </p:sp>
      <p:sp>
        <p:nvSpPr>
          <p:cNvPr id="113684" name="Rectangle 26"/>
          <p:cNvSpPr>
            <a:spLocks noChangeArrowheads="1"/>
          </p:cNvSpPr>
          <p:nvPr/>
        </p:nvSpPr>
        <p:spPr bwMode="auto">
          <a:xfrm>
            <a:off x="2782888" y="3573463"/>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dirty="0">
              <a:solidFill>
                <a:srgbClr val="660066"/>
              </a:solidFill>
              <a:latin typeface="Tahoma" pitchFamily="34" charset="0"/>
              <a:cs typeface="Times New Roman" pitchFamily="18" charset="0"/>
            </a:endParaRPr>
          </a:p>
        </p:txBody>
      </p:sp>
      <p:sp>
        <p:nvSpPr>
          <p:cNvPr id="113685" name="Text Box 43">
            <a:hlinkClick r:id="rId3" action="ppaction://hlinksldjump" tooltip="'Click' to go to this Critical Question"/>
          </p:cNvPr>
          <p:cNvSpPr txBox="1">
            <a:spLocks noChangeArrowheads="1"/>
          </p:cNvSpPr>
          <p:nvPr/>
        </p:nvSpPr>
        <p:spPr bwMode="auto">
          <a:xfrm>
            <a:off x="1524000" y="3351214"/>
            <a:ext cx="1219200" cy="369887"/>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1. Statistical Analysis</a:t>
            </a:r>
          </a:p>
        </p:txBody>
      </p:sp>
      <p:sp>
        <p:nvSpPr>
          <p:cNvPr id="113686" name="Text Box 44"/>
          <p:cNvSpPr txBox="1">
            <a:spLocks noChangeArrowheads="1"/>
          </p:cNvSpPr>
          <p:nvPr/>
        </p:nvSpPr>
        <p:spPr bwMode="auto">
          <a:xfrm>
            <a:off x="1524000" y="3960813"/>
            <a:ext cx="1219200" cy="1200150"/>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2. Components of fitness</a:t>
            </a:r>
          </a:p>
          <a:p>
            <a:pPr>
              <a:spcBef>
                <a:spcPct val="50000"/>
              </a:spcBef>
            </a:pPr>
            <a:endParaRPr lang="en-AU" sz="900" b="1" dirty="0">
              <a:solidFill>
                <a:srgbClr val="660066"/>
              </a:solidFill>
              <a:latin typeface="Tahoma" pitchFamily="34" charset="0"/>
            </a:endParaRPr>
          </a:p>
          <a:p>
            <a:pPr>
              <a:spcBef>
                <a:spcPct val="50000"/>
              </a:spcBef>
            </a:pPr>
            <a:r>
              <a:rPr lang="en-AU" sz="900" b="1" dirty="0">
                <a:solidFill>
                  <a:srgbClr val="660066"/>
                </a:solidFill>
                <a:latin typeface="Tahoma" pitchFamily="34" charset="0"/>
              </a:rPr>
              <a:t>3. Principles of training programme design</a:t>
            </a:r>
          </a:p>
        </p:txBody>
      </p:sp>
    </p:spTree>
    <p:extLst>
      <p:ext uri="{BB962C8B-B14F-4D97-AF65-F5344CB8AC3E}">
        <p14:creationId xmlns:p14="http://schemas.microsoft.com/office/powerpoint/2010/main" val="161188063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Text Box 2"/>
          <p:cNvSpPr txBox="1">
            <a:spLocks noChangeArrowheads="1"/>
          </p:cNvSpPr>
          <p:nvPr/>
        </p:nvSpPr>
        <p:spPr bwMode="auto">
          <a:xfrm>
            <a:off x="152400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dirty="0">
              <a:solidFill>
                <a:schemeClr val="accent2"/>
              </a:solidFill>
              <a:latin typeface="Tahoma" pitchFamily="34" charset="0"/>
            </a:endParaRPr>
          </a:p>
          <a:p>
            <a:pPr>
              <a:lnSpc>
                <a:spcPct val="75000"/>
              </a:lnSpc>
              <a:spcBef>
                <a:spcPct val="50000"/>
              </a:spcBef>
            </a:pPr>
            <a:r>
              <a:rPr lang="en-AU" sz="1100" b="1" dirty="0">
                <a:solidFill>
                  <a:srgbClr val="00FF00"/>
                </a:solidFill>
                <a:latin typeface="Tahoma" pitchFamily="34" charset="0"/>
              </a:rPr>
              <a:t>IB</a:t>
            </a:r>
          </a:p>
          <a:p>
            <a:pPr>
              <a:lnSpc>
                <a:spcPct val="75000"/>
              </a:lnSpc>
              <a:spcBef>
                <a:spcPct val="50000"/>
              </a:spcBef>
            </a:pPr>
            <a:r>
              <a:rPr lang="en-AU" sz="1100" b="1" dirty="0">
                <a:solidFill>
                  <a:srgbClr val="00FF00"/>
                </a:solidFill>
                <a:latin typeface="Tahoma" pitchFamily="34" charset="0"/>
              </a:rPr>
              <a:t>Sports, exercise and health science</a:t>
            </a:r>
          </a:p>
          <a:p>
            <a:pPr>
              <a:lnSpc>
                <a:spcPct val="75000"/>
              </a:lnSpc>
              <a:spcBef>
                <a:spcPct val="50000"/>
              </a:spcBef>
            </a:pPr>
            <a:endParaRPr lang="en-AU" sz="600" b="1" dirty="0">
              <a:solidFill>
                <a:srgbClr val="00FF00"/>
              </a:solidFill>
              <a:latin typeface="Tahoma" pitchFamily="34" charset="0"/>
            </a:endParaRPr>
          </a:p>
          <a:p>
            <a:pPr>
              <a:lnSpc>
                <a:spcPct val="75000"/>
              </a:lnSpc>
              <a:spcBef>
                <a:spcPct val="50000"/>
              </a:spcBef>
            </a:pPr>
            <a:endParaRPr lang="en-AU" sz="800" b="1" dirty="0">
              <a:solidFill>
                <a:schemeClr val="accent2"/>
              </a:solidFill>
              <a:latin typeface="Tahoma" pitchFamily="34" charset="0"/>
            </a:endParaRPr>
          </a:p>
        </p:txBody>
      </p:sp>
      <p:sp>
        <p:nvSpPr>
          <p:cNvPr id="113667" name="Line 3"/>
          <p:cNvSpPr>
            <a:spLocks noChangeShapeType="1"/>
          </p:cNvSpPr>
          <p:nvPr/>
        </p:nvSpPr>
        <p:spPr bwMode="auto">
          <a:xfrm>
            <a:off x="2743200" y="0"/>
            <a:ext cx="0" cy="6858000"/>
          </a:xfrm>
          <a:prstGeom prst="line">
            <a:avLst/>
          </a:prstGeom>
          <a:noFill/>
          <a:ln w="3175">
            <a:solidFill>
              <a:srgbClr val="FF00FF"/>
            </a:solidFill>
            <a:round/>
            <a:headEnd/>
            <a:tailEnd/>
          </a:ln>
        </p:spPr>
        <p:txBody>
          <a:bodyPr/>
          <a:lstStyle/>
          <a:p>
            <a:endParaRPr lang="en-US" dirty="0"/>
          </a:p>
        </p:txBody>
      </p:sp>
      <p:sp>
        <p:nvSpPr>
          <p:cNvPr id="113668" name="Line 4"/>
          <p:cNvSpPr>
            <a:spLocks noChangeShapeType="1"/>
          </p:cNvSpPr>
          <p:nvPr/>
        </p:nvSpPr>
        <p:spPr bwMode="auto">
          <a:xfrm>
            <a:off x="1600200" y="1447800"/>
            <a:ext cx="990600" cy="0"/>
          </a:xfrm>
          <a:prstGeom prst="line">
            <a:avLst/>
          </a:prstGeom>
          <a:noFill/>
          <a:ln w="25400">
            <a:solidFill>
              <a:srgbClr val="FF00FF"/>
            </a:solidFill>
            <a:round/>
            <a:headEnd/>
            <a:tailEnd/>
          </a:ln>
        </p:spPr>
        <p:txBody>
          <a:bodyPr/>
          <a:lstStyle/>
          <a:p>
            <a:endParaRPr lang="en-US" dirty="0"/>
          </a:p>
        </p:txBody>
      </p:sp>
      <p:sp>
        <p:nvSpPr>
          <p:cNvPr id="113669" name="Line 5"/>
          <p:cNvSpPr>
            <a:spLocks noChangeShapeType="1"/>
          </p:cNvSpPr>
          <p:nvPr/>
        </p:nvSpPr>
        <p:spPr bwMode="auto">
          <a:xfrm>
            <a:off x="1600200" y="2362200"/>
            <a:ext cx="990600" cy="0"/>
          </a:xfrm>
          <a:prstGeom prst="line">
            <a:avLst/>
          </a:prstGeom>
          <a:noFill/>
          <a:ln w="25400">
            <a:solidFill>
              <a:srgbClr val="FF00FF"/>
            </a:solidFill>
            <a:round/>
            <a:headEnd/>
            <a:tailEnd/>
          </a:ln>
        </p:spPr>
        <p:txBody>
          <a:bodyPr/>
          <a:lstStyle/>
          <a:p>
            <a:endParaRPr lang="en-US" dirty="0"/>
          </a:p>
        </p:txBody>
      </p:sp>
      <p:sp>
        <p:nvSpPr>
          <p:cNvPr id="113670" name="Text Box 6"/>
          <p:cNvSpPr txBox="1">
            <a:spLocks noChangeArrowheads="1"/>
          </p:cNvSpPr>
          <p:nvPr/>
        </p:nvSpPr>
        <p:spPr bwMode="auto">
          <a:xfrm>
            <a:off x="1524000" y="2727326"/>
            <a:ext cx="1219200" cy="244475"/>
          </a:xfrm>
          <a:prstGeom prst="rect">
            <a:avLst/>
          </a:prstGeom>
          <a:noFill/>
          <a:ln w="3175">
            <a:noFill/>
            <a:miter lim="800000"/>
            <a:headEnd/>
            <a:tailEnd/>
          </a:ln>
        </p:spPr>
        <p:txBody>
          <a:bodyPr>
            <a:spAutoFit/>
          </a:bodyPr>
          <a:lstStyle/>
          <a:p>
            <a:pPr>
              <a:spcBef>
                <a:spcPct val="50000"/>
              </a:spcBef>
            </a:pPr>
            <a:r>
              <a:rPr lang="en-AU" sz="1000" b="1" dirty="0">
                <a:solidFill>
                  <a:srgbClr val="660066"/>
                </a:solidFill>
                <a:latin typeface="Tahoma" pitchFamily="34" charset="0"/>
              </a:rPr>
              <a:t>Sub-topics</a:t>
            </a:r>
          </a:p>
        </p:txBody>
      </p:sp>
      <p:sp>
        <p:nvSpPr>
          <p:cNvPr id="113671" name="Line 8"/>
          <p:cNvSpPr>
            <a:spLocks noChangeShapeType="1"/>
          </p:cNvSpPr>
          <p:nvPr/>
        </p:nvSpPr>
        <p:spPr bwMode="auto">
          <a:xfrm>
            <a:off x="1600200" y="2667000"/>
            <a:ext cx="990600" cy="0"/>
          </a:xfrm>
          <a:prstGeom prst="line">
            <a:avLst/>
          </a:prstGeom>
          <a:noFill/>
          <a:ln w="25400">
            <a:solidFill>
              <a:srgbClr val="FF00FF"/>
            </a:solidFill>
            <a:round/>
            <a:headEnd/>
            <a:tailEnd/>
          </a:ln>
        </p:spPr>
        <p:txBody>
          <a:bodyPr/>
          <a:lstStyle/>
          <a:p>
            <a:endParaRPr lang="en-US" dirty="0"/>
          </a:p>
        </p:txBody>
      </p:sp>
      <p:sp>
        <p:nvSpPr>
          <p:cNvPr id="113672" name="Line 9"/>
          <p:cNvSpPr>
            <a:spLocks noChangeShapeType="1"/>
          </p:cNvSpPr>
          <p:nvPr/>
        </p:nvSpPr>
        <p:spPr bwMode="auto">
          <a:xfrm>
            <a:off x="1600200" y="3200400"/>
            <a:ext cx="990600" cy="0"/>
          </a:xfrm>
          <a:prstGeom prst="line">
            <a:avLst/>
          </a:prstGeom>
          <a:noFill/>
          <a:ln w="25400">
            <a:solidFill>
              <a:srgbClr val="FF00FF"/>
            </a:solidFill>
            <a:round/>
            <a:headEnd/>
            <a:tailEnd/>
          </a:ln>
        </p:spPr>
        <p:txBody>
          <a:bodyPr/>
          <a:lstStyle/>
          <a:p>
            <a:endParaRPr lang="en-US" dirty="0"/>
          </a:p>
        </p:txBody>
      </p:sp>
      <p:sp>
        <p:nvSpPr>
          <p:cNvPr id="113673" name="Line 12"/>
          <p:cNvSpPr>
            <a:spLocks noChangeShapeType="1"/>
          </p:cNvSpPr>
          <p:nvPr/>
        </p:nvSpPr>
        <p:spPr bwMode="auto">
          <a:xfrm flipV="1">
            <a:off x="1524000" y="1295400"/>
            <a:ext cx="9144000" cy="0"/>
          </a:xfrm>
          <a:prstGeom prst="line">
            <a:avLst/>
          </a:prstGeom>
          <a:noFill/>
          <a:ln w="3175">
            <a:solidFill>
              <a:srgbClr val="FF00FF"/>
            </a:solidFill>
            <a:round/>
            <a:headEnd/>
            <a:tailEnd/>
          </a:ln>
        </p:spPr>
        <p:txBody>
          <a:bodyPr/>
          <a:lstStyle/>
          <a:p>
            <a:endParaRPr lang="en-US" dirty="0"/>
          </a:p>
        </p:txBody>
      </p:sp>
      <p:sp>
        <p:nvSpPr>
          <p:cNvPr id="113674" name="Line 13"/>
          <p:cNvSpPr>
            <a:spLocks noChangeShapeType="1"/>
          </p:cNvSpPr>
          <p:nvPr/>
        </p:nvSpPr>
        <p:spPr bwMode="auto">
          <a:xfrm>
            <a:off x="1600200" y="1143000"/>
            <a:ext cx="990600" cy="0"/>
          </a:xfrm>
          <a:prstGeom prst="line">
            <a:avLst/>
          </a:prstGeom>
          <a:noFill/>
          <a:ln w="25400">
            <a:solidFill>
              <a:srgbClr val="FF00FF"/>
            </a:solidFill>
            <a:round/>
            <a:headEnd/>
            <a:tailEnd/>
          </a:ln>
        </p:spPr>
        <p:txBody>
          <a:bodyPr/>
          <a:lstStyle/>
          <a:p>
            <a:endParaRPr lang="en-US" dirty="0"/>
          </a:p>
        </p:txBody>
      </p:sp>
      <p:sp>
        <p:nvSpPr>
          <p:cNvPr id="113675" name="Line 14"/>
          <p:cNvSpPr>
            <a:spLocks noChangeShapeType="1"/>
          </p:cNvSpPr>
          <p:nvPr/>
        </p:nvSpPr>
        <p:spPr bwMode="auto">
          <a:xfrm>
            <a:off x="1600200" y="152400"/>
            <a:ext cx="990600" cy="0"/>
          </a:xfrm>
          <a:prstGeom prst="line">
            <a:avLst/>
          </a:prstGeom>
          <a:noFill/>
          <a:ln w="25400">
            <a:solidFill>
              <a:srgbClr val="FF00FF"/>
            </a:solidFill>
            <a:round/>
            <a:headEnd/>
            <a:tailEnd/>
          </a:ln>
        </p:spPr>
        <p:txBody>
          <a:bodyPr/>
          <a:lstStyle/>
          <a:p>
            <a:endParaRPr lang="en-US" dirty="0"/>
          </a:p>
        </p:txBody>
      </p:sp>
      <p:sp>
        <p:nvSpPr>
          <p:cNvPr id="113676" name="Text Box 15"/>
          <p:cNvSpPr txBox="1">
            <a:spLocks noChangeArrowheads="1"/>
          </p:cNvSpPr>
          <p:nvPr/>
        </p:nvSpPr>
        <p:spPr bwMode="auto">
          <a:xfrm>
            <a:off x="2743200" y="395289"/>
            <a:ext cx="7772400" cy="954087"/>
          </a:xfrm>
          <a:prstGeom prst="rect">
            <a:avLst/>
          </a:prstGeom>
          <a:noFill/>
          <a:ln w="9525">
            <a:noFill/>
            <a:miter lim="800000"/>
            <a:headEnd/>
            <a:tailEnd/>
          </a:ln>
        </p:spPr>
        <p:txBody>
          <a:bodyPr>
            <a:spAutoFit/>
          </a:bodyPr>
          <a:lstStyle/>
          <a:p>
            <a:pPr algn="r">
              <a:spcBef>
                <a:spcPct val="50000"/>
              </a:spcBef>
            </a:pPr>
            <a:r>
              <a:rPr lang="en-AU" sz="2800" b="1" dirty="0">
                <a:solidFill>
                  <a:srgbClr val="660066"/>
                </a:solidFill>
                <a:latin typeface="Tahoma" pitchFamily="34" charset="0"/>
              </a:rPr>
              <a:t>Measurement &amp; evaluation of human performance</a:t>
            </a:r>
          </a:p>
        </p:txBody>
      </p:sp>
      <p:sp>
        <p:nvSpPr>
          <p:cNvPr id="113677" name="Text Box 16"/>
          <p:cNvSpPr txBox="1">
            <a:spLocks noChangeArrowheads="1"/>
          </p:cNvSpPr>
          <p:nvPr/>
        </p:nvSpPr>
        <p:spPr bwMode="auto">
          <a:xfrm>
            <a:off x="3048000" y="1341438"/>
            <a:ext cx="7467600" cy="1077218"/>
          </a:xfrm>
          <a:prstGeom prst="rect">
            <a:avLst/>
          </a:prstGeom>
          <a:noFill/>
          <a:ln w="9525">
            <a:noFill/>
            <a:miter lim="800000"/>
            <a:headEnd/>
            <a:tailEnd/>
          </a:ln>
        </p:spPr>
        <p:txBody>
          <a:bodyPr>
            <a:spAutoFit/>
          </a:bodyPr>
          <a:lstStyle/>
          <a:p>
            <a:pPr>
              <a:spcBef>
                <a:spcPct val="50000"/>
              </a:spcBef>
            </a:pPr>
            <a:r>
              <a:rPr lang="en-AU" sz="3200" dirty="0" smtClean="0">
                <a:solidFill>
                  <a:srgbClr val="660066"/>
                </a:solidFill>
                <a:latin typeface="Tahoma" pitchFamily="34" charset="0"/>
              </a:rPr>
              <a:t>6.4.2 </a:t>
            </a:r>
            <a:r>
              <a:rPr lang="en-AU" sz="3200" dirty="0">
                <a:solidFill>
                  <a:srgbClr val="660066"/>
                </a:solidFill>
                <a:latin typeface="Tahoma" pitchFamily="34" charset="0"/>
              </a:rPr>
              <a:t>Discuss the key principles of training programme design</a:t>
            </a:r>
            <a:endParaRPr lang="en-AU" sz="3200" dirty="0">
              <a:solidFill>
                <a:srgbClr val="660066"/>
              </a:solidFill>
              <a:latin typeface="Tahoma" pitchFamily="34" charset="0"/>
            </a:endParaRPr>
          </a:p>
        </p:txBody>
      </p:sp>
      <p:sp>
        <p:nvSpPr>
          <p:cNvPr id="113678" name="Line 17"/>
          <p:cNvSpPr>
            <a:spLocks noChangeShapeType="1"/>
          </p:cNvSpPr>
          <p:nvPr/>
        </p:nvSpPr>
        <p:spPr bwMode="auto">
          <a:xfrm>
            <a:off x="1524000" y="2514600"/>
            <a:ext cx="5181600" cy="0"/>
          </a:xfrm>
          <a:prstGeom prst="line">
            <a:avLst/>
          </a:prstGeom>
          <a:noFill/>
          <a:ln w="3175">
            <a:solidFill>
              <a:srgbClr val="FF00FF"/>
            </a:solidFill>
            <a:round/>
            <a:headEnd/>
            <a:tailEnd/>
          </a:ln>
        </p:spPr>
        <p:txBody>
          <a:bodyPr/>
          <a:lstStyle/>
          <a:p>
            <a:endParaRPr lang="en-US" dirty="0"/>
          </a:p>
        </p:txBody>
      </p:sp>
      <p:sp>
        <p:nvSpPr>
          <p:cNvPr id="113679" name="Rectangle 18"/>
          <p:cNvSpPr>
            <a:spLocks noChangeArrowheads="1"/>
          </p:cNvSpPr>
          <p:nvPr/>
        </p:nvSpPr>
        <p:spPr bwMode="auto">
          <a:xfrm>
            <a:off x="4943475" y="1870075"/>
            <a:ext cx="9144000" cy="369332"/>
          </a:xfrm>
          <a:prstGeom prst="rect">
            <a:avLst/>
          </a:prstGeom>
          <a:noFill/>
          <a:ln w="9525">
            <a:noFill/>
            <a:miter lim="800000"/>
            <a:headEnd/>
            <a:tailEnd/>
          </a:ln>
        </p:spPr>
        <p:txBody>
          <a:bodyPr>
            <a:spAutoFit/>
          </a:bodyPr>
          <a:lstStyle/>
          <a:p>
            <a:endParaRPr lang="en-US" dirty="0"/>
          </a:p>
        </p:txBody>
      </p:sp>
      <p:sp>
        <p:nvSpPr>
          <p:cNvPr id="113680" name="Text Box 19">
            <a:hlinkClick r:id="rId3" action="ppaction://hlinksldjump" tooltip="'Click' here"/>
          </p:cNvPr>
          <p:cNvSpPr txBox="1">
            <a:spLocks noChangeArrowheads="1"/>
          </p:cNvSpPr>
          <p:nvPr/>
        </p:nvSpPr>
        <p:spPr bwMode="auto">
          <a:xfrm>
            <a:off x="1524000" y="1295401"/>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Topic 6</a:t>
            </a:r>
          </a:p>
          <a:p>
            <a:pPr>
              <a:lnSpc>
                <a:spcPct val="72000"/>
              </a:lnSpc>
              <a:spcBef>
                <a:spcPct val="50000"/>
              </a:spcBef>
            </a:pPr>
            <a:r>
              <a:rPr lang="en-AU" sz="1100" b="1" dirty="0">
                <a:solidFill>
                  <a:srgbClr val="660066"/>
                </a:solidFill>
                <a:latin typeface="Tahoma" pitchFamily="34" charset="0"/>
              </a:rPr>
              <a:t>Measurement</a:t>
            </a:r>
          </a:p>
          <a:p>
            <a:pPr>
              <a:lnSpc>
                <a:spcPct val="72000"/>
              </a:lnSpc>
              <a:spcBef>
                <a:spcPct val="50000"/>
              </a:spcBef>
            </a:pP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113681" name="Line 20"/>
          <p:cNvSpPr>
            <a:spLocks noChangeShapeType="1"/>
          </p:cNvSpPr>
          <p:nvPr/>
        </p:nvSpPr>
        <p:spPr bwMode="auto">
          <a:xfrm>
            <a:off x="1600200" y="2362200"/>
            <a:ext cx="990600" cy="0"/>
          </a:xfrm>
          <a:prstGeom prst="line">
            <a:avLst/>
          </a:prstGeom>
          <a:noFill/>
          <a:ln w="25400">
            <a:solidFill>
              <a:srgbClr val="FF00FF"/>
            </a:solidFill>
            <a:round/>
            <a:headEnd/>
            <a:tailEnd/>
          </a:ln>
        </p:spPr>
        <p:txBody>
          <a:bodyPr/>
          <a:lstStyle/>
          <a:p>
            <a:endParaRPr lang="en-US" dirty="0"/>
          </a:p>
        </p:txBody>
      </p:sp>
      <p:sp>
        <p:nvSpPr>
          <p:cNvPr id="113682" name="Line 21"/>
          <p:cNvSpPr>
            <a:spLocks noChangeShapeType="1"/>
          </p:cNvSpPr>
          <p:nvPr/>
        </p:nvSpPr>
        <p:spPr bwMode="auto">
          <a:xfrm>
            <a:off x="1600200" y="1447800"/>
            <a:ext cx="990600" cy="0"/>
          </a:xfrm>
          <a:prstGeom prst="line">
            <a:avLst/>
          </a:prstGeom>
          <a:noFill/>
          <a:ln w="25400">
            <a:solidFill>
              <a:srgbClr val="FF00FF"/>
            </a:solidFill>
            <a:round/>
            <a:headEnd/>
            <a:tailEnd/>
          </a:ln>
        </p:spPr>
        <p:txBody>
          <a:bodyPr/>
          <a:lstStyle/>
          <a:p>
            <a:endParaRPr lang="en-US" dirty="0"/>
          </a:p>
        </p:txBody>
      </p:sp>
      <p:sp>
        <p:nvSpPr>
          <p:cNvPr id="113683" name="Rectangle 24">
            <a:hlinkClick r:id="rId4" action="ppaction://hlinksldjump" tooltip="Click here to go to this dot point"/>
          </p:cNvPr>
          <p:cNvSpPr>
            <a:spLocks noChangeArrowheads="1"/>
          </p:cNvSpPr>
          <p:nvPr/>
        </p:nvSpPr>
        <p:spPr bwMode="auto">
          <a:xfrm>
            <a:off x="2809875" y="2428869"/>
            <a:ext cx="7239000" cy="214313"/>
          </a:xfrm>
          <a:prstGeom prst="rect">
            <a:avLst/>
          </a:prstGeom>
          <a:noFill/>
          <a:ln w="9525">
            <a:noFill/>
            <a:miter lim="800000"/>
            <a:headEnd/>
            <a:tailEnd/>
          </a:ln>
        </p:spPr>
        <p:txBody>
          <a:bodyPr/>
          <a:lstStyle/>
          <a:p>
            <a:pPr marL="742950" lvl="1" indent="-285750" algn="r">
              <a:lnSpc>
                <a:spcPct val="95000"/>
              </a:lnSpc>
              <a:spcBef>
                <a:spcPct val="20000"/>
              </a:spcBef>
              <a:buClr>
                <a:srgbClr val="00FF00"/>
              </a:buClr>
              <a:buSzPct val="65000"/>
            </a:pPr>
            <a:endParaRPr lang="en-US" sz="800" dirty="0">
              <a:solidFill>
                <a:srgbClr val="660066"/>
              </a:solidFill>
              <a:latin typeface="Tahoma" pitchFamily="34" charset="0"/>
              <a:cs typeface="Times New Roman" pitchFamily="18" charset="0"/>
            </a:endParaRPr>
          </a:p>
          <a:p>
            <a:pPr marL="742950" lvl="1" indent="-285750">
              <a:lnSpc>
                <a:spcPct val="95000"/>
              </a:lnSpc>
              <a:spcBef>
                <a:spcPct val="20000"/>
              </a:spcBef>
              <a:buClr>
                <a:srgbClr val="00FF00"/>
              </a:buClr>
              <a:buSzPct val="65000"/>
              <a:buFont typeface="Arial" pitchFamily="34" charset="0"/>
              <a:buChar char="•"/>
            </a:pPr>
            <a:r>
              <a:rPr lang="en-US" dirty="0">
                <a:solidFill>
                  <a:srgbClr val="660066"/>
                </a:solidFill>
                <a:latin typeface="Tahoma" pitchFamily="34" charset="0"/>
                <a:cs typeface="Times New Roman" pitchFamily="18" charset="0"/>
              </a:rPr>
              <a:t>Variety</a:t>
            </a:r>
          </a:p>
          <a:p>
            <a:pPr marL="742950" lvl="1" indent="-285750">
              <a:lnSpc>
                <a:spcPct val="95000"/>
              </a:lnSpc>
              <a:spcBef>
                <a:spcPct val="20000"/>
              </a:spcBef>
              <a:buClr>
                <a:srgbClr val="00FF00"/>
              </a:buClr>
              <a:buSzPct val="65000"/>
            </a:pPr>
            <a:r>
              <a:rPr lang="en-US" dirty="0">
                <a:solidFill>
                  <a:srgbClr val="660066"/>
                </a:solidFill>
                <a:latin typeface="Tahoma" pitchFamily="34" charset="0"/>
                <a:cs typeface="Times New Roman" pitchFamily="18" charset="0"/>
              </a:rPr>
              <a:t>	</a:t>
            </a:r>
          </a:p>
          <a:p>
            <a:pPr marL="742950" lvl="1" indent="-285750">
              <a:lnSpc>
                <a:spcPct val="95000"/>
              </a:lnSpc>
              <a:spcBef>
                <a:spcPct val="20000"/>
              </a:spcBef>
              <a:buClr>
                <a:srgbClr val="00FF00"/>
              </a:buClr>
              <a:buSzPct val="65000"/>
            </a:pPr>
            <a:r>
              <a:rPr lang="en-US" dirty="0">
                <a:solidFill>
                  <a:srgbClr val="660066"/>
                </a:solidFill>
                <a:latin typeface="Tahoma" pitchFamily="34" charset="0"/>
                <a:cs typeface="Times New Roman" pitchFamily="18" charset="0"/>
              </a:rPr>
              <a:t>	Changes to training activities and drills stimulate and challenge participants, who are therefore more likely to train at optimal levels.</a:t>
            </a:r>
          </a:p>
          <a:p>
            <a:pPr marL="742950" lvl="1" indent="-285750">
              <a:lnSpc>
                <a:spcPct val="95000"/>
              </a:lnSpc>
              <a:spcBef>
                <a:spcPct val="20000"/>
              </a:spcBef>
              <a:buClr>
                <a:srgbClr val="00FF00"/>
              </a:buClr>
              <a:buSzPct val="65000"/>
            </a:pPr>
            <a:endParaRPr lang="en-US" dirty="0">
              <a:solidFill>
                <a:srgbClr val="660066"/>
              </a:solidFill>
              <a:latin typeface="Tahoma" pitchFamily="34" charset="0"/>
              <a:cs typeface="Times New Roman" pitchFamily="18" charset="0"/>
            </a:endParaRPr>
          </a:p>
          <a:p>
            <a:pPr marL="742950" lvl="1" indent="-285750">
              <a:lnSpc>
                <a:spcPct val="95000"/>
              </a:lnSpc>
              <a:spcBef>
                <a:spcPct val="20000"/>
              </a:spcBef>
              <a:buClr>
                <a:srgbClr val="00FF00"/>
              </a:buClr>
              <a:buSzPct val="65000"/>
            </a:pPr>
            <a:r>
              <a:rPr lang="en-US" dirty="0">
                <a:solidFill>
                  <a:srgbClr val="660066"/>
                </a:solidFill>
                <a:latin typeface="Tahoma" pitchFamily="34" charset="0"/>
                <a:cs typeface="Times New Roman" pitchFamily="18" charset="0"/>
              </a:rPr>
              <a:t>	</a:t>
            </a:r>
          </a:p>
          <a:p>
            <a:pPr marL="742950" lvl="1" indent="-285750">
              <a:lnSpc>
                <a:spcPct val="95000"/>
              </a:lnSpc>
              <a:spcBef>
                <a:spcPct val="20000"/>
              </a:spcBef>
              <a:buClr>
                <a:srgbClr val="00FF00"/>
              </a:buClr>
              <a:buSzPct val="65000"/>
            </a:pPr>
            <a:endParaRPr lang="en-US" dirty="0">
              <a:solidFill>
                <a:srgbClr val="660066"/>
              </a:solidFill>
              <a:latin typeface="Tahoma" pitchFamily="34" charset="0"/>
              <a:cs typeface="Times New Roman" pitchFamily="18" charset="0"/>
            </a:endParaRPr>
          </a:p>
          <a:p>
            <a:pPr marL="742950" lvl="1" indent="-285750">
              <a:lnSpc>
                <a:spcPct val="95000"/>
              </a:lnSpc>
              <a:spcBef>
                <a:spcPct val="20000"/>
              </a:spcBef>
              <a:buClr>
                <a:srgbClr val="00FF00"/>
              </a:buClr>
              <a:buSzPct val="65000"/>
            </a:pPr>
            <a:endParaRPr lang="en-US" sz="800" dirty="0">
              <a:solidFill>
                <a:srgbClr val="660066"/>
              </a:solidFill>
              <a:latin typeface="Tahoma" pitchFamily="34" charset="0"/>
              <a:cs typeface="Times New Roman" pitchFamily="18" charset="0"/>
            </a:endParaRPr>
          </a:p>
          <a:p>
            <a:pPr marL="742950" lvl="1" indent="-285750" algn="r">
              <a:lnSpc>
                <a:spcPct val="95000"/>
              </a:lnSpc>
              <a:spcBef>
                <a:spcPct val="20000"/>
              </a:spcBef>
              <a:buClr>
                <a:srgbClr val="00FF00"/>
              </a:buClr>
              <a:buSzPct val="65000"/>
            </a:pPr>
            <a:r>
              <a:rPr lang="en-US" sz="800" dirty="0">
                <a:solidFill>
                  <a:srgbClr val="660066"/>
                </a:solidFill>
                <a:latin typeface="Tahoma" pitchFamily="34" charset="0"/>
                <a:cs typeface="Times New Roman" pitchFamily="18" charset="0"/>
              </a:rPr>
              <a:t>Smyth et.al 2000</a:t>
            </a:r>
          </a:p>
          <a:p>
            <a:pPr marL="742950" lvl="1" indent="-285750">
              <a:lnSpc>
                <a:spcPct val="95000"/>
              </a:lnSpc>
              <a:spcBef>
                <a:spcPct val="20000"/>
              </a:spcBef>
              <a:buClr>
                <a:srgbClr val="00FF00"/>
              </a:buClr>
              <a:buSzPct val="65000"/>
            </a:pPr>
            <a:endParaRPr lang="en-US" sz="800" dirty="0">
              <a:solidFill>
                <a:srgbClr val="660066"/>
              </a:solidFill>
              <a:latin typeface="Tahoma" pitchFamily="34" charset="0"/>
              <a:cs typeface="Times New Roman" pitchFamily="18" charset="0"/>
            </a:endParaRPr>
          </a:p>
          <a:p>
            <a:pPr marL="742950" lvl="1" indent="-285750">
              <a:lnSpc>
                <a:spcPct val="95000"/>
              </a:lnSpc>
              <a:spcBef>
                <a:spcPct val="20000"/>
              </a:spcBef>
              <a:buClr>
                <a:srgbClr val="00FF00"/>
              </a:buClr>
              <a:buSzPct val="65000"/>
              <a:buFont typeface="Arial" pitchFamily="34" charset="0"/>
              <a:buChar char="•"/>
            </a:pPr>
            <a:endParaRPr lang="en-US" sz="8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buFont typeface="Arial" charset="0"/>
              <a:buChar char="•"/>
            </a:pPr>
            <a:endParaRPr lang="en-US" sz="800" i="1" dirty="0">
              <a:solidFill>
                <a:srgbClr val="660066"/>
              </a:solidFill>
              <a:latin typeface="Tahoma" pitchFamily="34" charset="0"/>
              <a:cs typeface="Times New Roman" pitchFamily="18" charset="0"/>
            </a:endParaRPr>
          </a:p>
        </p:txBody>
      </p:sp>
      <p:sp>
        <p:nvSpPr>
          <p:cNvPr id="113684" name="Rectangle 26"/>
          <p:cNvSpPr>
            <a:spLocks noChangeArrowheads="1"/>
          </p:cNvSpPr>
          <p:nvPr/>
        </p:nvSpPr>
        <p:spPr bwMode="auto">
          <a:xfrm>
            <a:off x="2782888" y="3573463"/>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dirty="0">
              <a:solidFill>
                <a:srgbClr val="660066"/>
              </a:solidFill>
              <a:latin typeface="Tahoma" pitchFamily="34" charset="0"/>
              <a:cs typeface="Times New Roman" pitchFamily="18" charset="0"/>
            </a:endParaRPr>
          </a:p>
        </p:txBody>
      </p:sp>
      <p:sp>
        <p:nvSpPr>
          <p:cNvPr id="113685" name="Text Box 43">
            <a:hlinkClick r:id="rId3" action="ppaction://hlinksldjump" tooltip="'Click' to go to this Critical Question"/>
          </p:cNvPr>
          <p:cNvSpPr txBox="1">
            <a:spLocks noChangeArrowheads="1"/>
          </p:cNvSpPr>
          <p:nvPr/>
        </p:nvSpPr>
        <p:spPr bwMode="auto">
          <a:xfrm>
            <a:off x="1524000" y="3351214"/>
            <a:ext cx="1219200" cy="369887"/>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1. Statistical Analysis</a:t>
            </a:r>
          </a:p>
        </p:txBody>
      </p:sp>
      <p:sp>
        <p:nvSpPr>
          <p:cNvPr id="113686" name="Text Box 44"/>
          <p:cNvSpPr txBox="1">
            <a:spLocks noChangeArrowheads="1"/>
          </p:cNvSpPr>
          <p:nvPr/>
        </p:nvSpPr>
        <p:spPr bwMode="auto">
          <a:xfrm>
            <a:off x="1524000" y="3960813"/>
            <a:ext cx="1219200" cy="1200150"/>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2. Components of fitness</a:t>
            </a:r>
          </a:p>
          <a:p>
            <a:pPr>
              <a:spcBef>
                <a:spcPct val="50000"/>
              </a:spcBef>
            </a:pPr>
            <a:endParaRPr lang="en-AU" sz="900" b="1" dirty="0">
              <a:solidFill>
                <a:srgbClr val="660066"/>
              </a:solidFill>
              <a:latin typeface="Tahoma" pitchFamily="34" charset="0"/>
            </a:endParaRPr>
          </a:p>
          <a:p>
            <a:pPr>
              <a:spcBef>
                <a:spcPct val="50000"/>
              </a:spcBef>
            </a:pPr>
            <a:r>
              <a:rPr lang="en-AU" sz="900" b="1" dirty="0">
                <a:solidFill>
                  <a:srgbClr val="660066"/>
                </a:solidFill>
                <a:latin typeface="Tahoma" pitchFamily="34" charset="0"/>
              </a:rPr>
              <a:t>3. Principles of training programme design</a:t>
            </a:r>
          </a:p>
        </p:txBody>
      </p:sp>
    </p:spTree>
    <p:extLst>
      <p:ext uri="{BB962C8B-B14F-4D97-AF65-F5344CB8AC3E}">
        <p14:creationId xmlns:p14="http://schemas.microsoft.com/office/powerpoint/2010/main" val="289080291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Text Box 2"/>
          <p:cNvSpPr txBox="1">
            <a:spLocks noChangeArrowheads="1"/>
          </p:cNvSpPr>
          <p:nvPr/>
        </p:nvSpPr>
        <p:spPr bwMode="auto">
          <a:xfrm>
            <a:off x="152400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dirty="0">
              <a:solidFill>
                <a:schemeClr val="accent2"/>
              </a:solidFill>
              <a:latin typeface="Tahoma" pitchFamily="34" charset="0"/>
            </a:endParaRPr>
          </a:p>
          <a:p>
            <a:pPr>
              <a:lnSpc>
                <a:spcPct val="75000"/>
              </a:lnSpc>
              <a:spcBef>
                <a:spcPct val="50000"/>
              </a:spcBef>
            </a:pPr>
            <a:r>
              <a:rPr lang="en-AU" sz="1100" b="1" dirty="0">
                <a:solidFill>
                  <a:srgbClr val="00FF00"/>
                </a:solidFill>
                <a:latin typeface="Tahoma" pitchFamily="34" charset="0"/>
              </a:rPr>
              <a:t>IB</a:t>
            </a:r>
          </a:p>
          <a:p>
            <a:pPr>
              <a:lnSpc>
                <a:spcPct val="75000"/>
              </a:lnSpc>
              <a:spcBef>
                <a:spcPct val="50000"/>
              </a:spcBef>
            </a:pPr>
            <a:r>
              <a:rPr lang="en-AU" sz="1100" b="1" dirty="0">
                <a:solidFill>
                  <a:srgbClr val="00FF00"/>
                </a:solidFill>
                <a:latin typeface="Tahoma" pitchFamily="34" charset="0"/>
              </a:rPr>
              <a:t>Sports, exercise and health science</a:t>
            </a:r>
          </a:p>
          <a:p>
            <a:pPr>
              <a:lnSpc>
                <a:spcPct val="75000"/>
              </a:lnSpc>
              <a:spcBef>
                <a:spcPct val="50000"/>
              </a:spcBef>
            </a:pPr>
            <a:endParaRPr lang="en-AU" sz="600" b="1" dirty="0">
              <a:solidFill>
                <a:srgbClr val="00FF00"/>
              </a:solidFill>
              <a:latin typeface="Tahoma" pitchFamily="34" charset="0"/>
            </a:endParaRPr>
          </a:p>
          <a:p>
            <a:pPr>
              <a:lnSpc>
                <a:spcPct val="75000"/>
              </a:lnSpc>
              <a:spcBef>
                <a:spcPct val="50000"/>
              </a:spcBef>
            </a:pPr>
            <a:endParaRPr lang="en-AU" sz="800" b="1" dirty="0">
              <a:solidFill>
                <a:schemeClr val="accent2"/>
              </a:solidFill>
              <a:latin typeface="Tahoma" pitchFamily="34" charset="0"/>
            </a:endParaRPr>
          </a:p>
        </p:txBody>
      </p:sp>
      <p:sp>
        <p:nvSpPr>
          <p:cNvPr id="113667" name="Line 3"/>
          <p:cNvSpPr>
            <a:spLocks noChangeShapeType="1"/>
          </p:cNvSpPr>
          <p:nvPr/>
        </p:nvSpPr>
        <p:spPr bwMode="auto">
          <a:xfrm>
            <a:off x="2743200" y="0"/>
            <a:ext cx="0" cy="6858000"/>
          </a:xfrm>
          <a:prstGeom prst="line">
            <a:avLst/>
          </a:prstGeom>
          <a:noFill/>
          <a:ln w="3175">
            <a:solidFill>
              <a:srgbClr val="FF00FF"/>
            </a:solidFill>
            <a:round/>
            <a:headEnd/>
            <a:tailEnd/>
          </a:ln>
        </p:spPr>
        <p:txBody>
          <a:bodyPr/>
          <a:lstStyle/>
          <a:p>
            <a:endParaRPr lang="en-US" dirty="0"/>
          </a:p>
        </p:txBody>
      </p:sp>
      <p:sp>
        <p:nvSpPr>
          <p:cNvPr id="113668" name="Line 4"/>
          <p:cNvSpPr>
            <a:spLocks noChangeShapeType="1"/>
          </p:cNvSpPr>
          <p:nvPr/>
        </p:nvSpPr>
        <p:spPr bwMode="auto">
          <a:xfrm>
            <a:off x="1600200" y="1447800"/>
            <a:ext cx="990600" cy="0"/>
          </a:xfrm>
          <a:prstGeom prst="line">
            <a:avLst/>
          </a:prstGeom>
          <a:noFill/>
          <a:ln w="25400">
            <a:solidFill>
              <a:srgbClr val="FF00FF"/>
            </a:solidFill>
            <a:round/>
            <a:headEnd/>
            <a:tailEnd/>
          </a:ln>
        </p:spPr>
        <p:txBody>
          <a:bodyPr/>
          <a:lstStyle/>
          <a:p>
            <a:endParaRPr lang="en-US" dirty="0"/>
          </a:p>
        </p:txBody>
      </p:sp>
      <p:sp>
        <p:nvSpPr>
          <p:cNvPr id="113669" name="Line 5"/>
          <p:cNvSpPr>
            <a:spLocks noChangeShapeType="1"/>
          </p:cNvSpPr>
          <p:nvPr/>
        </p:nvSpPr>
        <p:spPr bwMode="auto">
          <a:xfrm>
            <a:off x="1600200" y="2362200"/>
            <a:ext cx="990600" cy="0"/>
          </a:xfrm>
          <a:prstGeom prst="line">
            <a:avLst/>
          </a:prstGeom>
          <a:noFill/>
          <a:ln w="25400">
            <a:solidFill>
              <a:srgbClr val="FF00FF"/>
            </a:solidFill>
            <a:round/>
            <a:headEnd/>
            <a:tailEnd/>
          </a:ln>
        </p:spPr>
        <p:txBody>
          <a:bodyPr/>
          <a:lstStyle/>
          <a:p>
            <a:endParaRPr lang="en-US" dirty="0"/>
          </a:p>
        </p:txBody>
      </p:sp>
      <p:sp>
        <p:nvSpPr>
          <p:cNvPr id="113670" name="Text Box 6"/>
          <p:cNvSpPr txBox="1">
            <a:spLocks noChangeArrowheads="1"/>
          </p:cNvSpPr>
          <p:nvPr/>
        </p:nvSpPr>
        <p:spPr bwMode="auto">
          <a:xfrm>
            <a:off x="1524000" y="2727326"/>
            <a:ext cx="1219200" cy="244475"/>
          </a:xfrm>
          <a:prstGeom prst="rect">
            <a:avLst/>
          </a:prstGeom>
          <a:noFill/>
          <a:ln w="3175">
            <a:noFill/>
            <a:miter lim="800000"/>
            <a:headEnd/>
            <a:tailEnd/>
          </a:ln>
        </p:spPr>
        <p:txBody>
          <a:bodyPr>
            <a:spAutoFit/>
          </a:bodyPr>
          <a:lstStyle/>
          <a:p>
            <a:pPr>
              <a:spcBef>
                <a:spcPct val="50000"/>
              </a:spcBef>
            </a:pPr>
            <a:r>
              <a:rPr lang="en-AU" sz="1000" b="1" dirty="0">
                <a:solidFill>
                  <a:srgbClr val="660066"/>
                </a:solidFill>
                <a:latin typeface="Tahoma" pitchFamily="34" charset="0"/>
              </a:rPr>
              <a:t>Sub-topics</a:t>
            </a:r>
          </a:p>
        </p:txBody>
      </p:sp>
      <p:sp>
        <p:nvSpPr>
          <p:cNvPr id="113671" name="Line 8"/>
          <p:cNvSpPr>
            <a:spLocks noChangeShapeType="1"/>
          </p:cNvSpPr>
          <p:nvPr/>
        </p:nvSpPr>
        <p:spPr bwMode="auto">
          <a:xfrm>
            <a:off x="1600200" y="2667000"/>
            <a:ext cx="990600" cy="0"/>
          </a:xfrm>
          <a:prstGeom prst="line">
            <a:avLst/>
          </a:prstGeom>
          <a:noFill/>
          <a:ln w="25400">
            <a:solidFill>
              <a:srgbClr val="FF00FF"/>
            </a:solidFill>
            <a:round/>
            <a:headEnd/>
            <a:tailEnd/>
          </a:ln>
        </p:spPr>
        <p:txBody>
          <a:bodyPr/>
          <a:lstStyle/>
          <a:p>
            <a:endParaRPr lang="en-US" dirty="0"/>
          </a:p>
        </p:txBody>
      </p:sp>
      <p:sp>
        <p:nvSpPr>
          <p:cNvPr id="113672" name="Line 9"/>
          <p:cNvSpPr>
            <a:spLocks noChangeShapeType="1"/>
          </p:cNvSpPr>
          <p:nvPr/>
        </p:nvSpPr>
        <p:spPr bwMode="auto">
          <a:xfrm>
            <a:off x="1600200" y="3200400"/>
            <a:ext cx="990600" cy="0"/>
          </a:xfrm>
          <a:prstGeom prst="line">
            <a:avLst/>
          </a:prstGeom>
          <a:noFill/>
          <a:ln w="25400">
            <a:solidFill>
              <a:srgbClr val="FF00FF"/>
            </a:solidFill>
            <a:round/>
            <a:headEnd/>
            <a:tailEnd/>
          </a:ln>
        </p:spPr>
        <p:txBody>
          <a:bodyPr/>
          <a:lstStyle/>
          <a:p>
            <a:endParaRPr lang="en-US" dirty="0"/>
          </a:p>
        </p:txBody>
      </p:sp>
      <p:sp>
        <p:nvSpPr>
          <p:cNvPr id="113673" name="Line 12"/>
          <p:cNvSpPr>
            <a:spLocks noChangeShapeType="1"/>
          </p:cNvSpPr>
          <p:nvPr/>
        </p:nvSpPr>
        <p:spPr bwMode="auto">
          <a:xfrm flipV="1">
            <a:off x="1524000" y="1295400"/>
            <a:ext cx="9144000" cy="0"/>
          </a:xfrm>
          <a:prstGeom prst="line">
            <a:avLst/>
          </a:prstGeom>
          <a:noFill/>
          <a:ln w="3175">
            <a:solidFill>
              <a:srgbClr val="FF00FF"/>
            </a:solidFill>
            <a:round/>
            <a:headEnd/>
            <a:tailEnd/>
          </a:ln>
        </p:spPr>
        <p:txBody>
          <a:bodyPr/>
          <a:lstStyle/>
          <a:p>
            <a:endParaRPr lang="en-US" dirty="0"/>
          </a:p>
        </p:txBody>
      </p:sp>
      <p:sp>
        <p:nvSpPr>
          <p:cNvPr id="113674" name="Line 13"/>
          <p:cNvSpPr>
            <a:spLocks noChangeShapeType="1"/>
          </p:cNvSpPr>
          <p:nvPr/>
        </p:nvSpPr>
        <p:spPr bwMode="auto">
          <a:xfrm>
            <a:off x="1600200" y="1143000"/>
            <a:ext cx="990600" cy="0"/>
          </a:xfrm>
          <a:prstGeom prst="line">
            <a:avLst/>
          </a:prstGeom>
          <a:noFill/>
          <a:ln w="25400">
            <a:solidFill>
              <a:srgbClr val="FF00FF"/>
            </a:solidFill>
            <a:round/>
            <a:headEnd/>
            <a:tailEnd/>
          </a:ln>
        </p:spPr>
        <p:txBody>
          <a:bodyPr/>
          <a:lstStyle/>
          <a:p>
            <a:endParaRPr lang="en-US" dirty="0"/>
          </a:p>
        </p:txBody>
      </p:sp>
      <p:sp>
        <p:nvSpPr>
          <p:cNvPr id="113675" name="Line 14"/>
          <p:cNvSpPr>
            <a:spLocks noChangeShapeType="1"/>
          </p:cNvSpPr>
          <p:nvPr/>
        </p:nvSpPr>
        <p:spPr bwMode="auto">
          <a:xfrm>
            <a:off x="1600200" y="152400"/>
            <a:ext cx="990600" cy="0"/>
          </a:xfrm>
          <a:prstGeom prst="line">
            <a:avLst/>
          </a:prstGeom>
          <a:noFill/>
          <a:ln w="25400">
            <a:solidFill>
              <a:srgbClr val="FF00FF"/>
            </a:solidFill>
            <a:round/>
            <a:headEnd/>
            <a:tailEnd/>
          </a:ln>
        </p:spPr>
        <p:txBody>
          <a:bodyPr/>
          <a:lstStyle/>
          <a:p>
            <a:endParaRPr lang="en-US" dirty="0"/>
          </a:p>
        </p:txBody>
      </p:sp>
      <p:sp>
        <p:nvSpPr>
          <p:cNvPr id="113676" name="Text Box 15"/>
          <p:cNvSpPr txBox="1">
            <a:spLocks noChangeArrowheads="1"/>
          </p:cNvSpPr>
          <p:nvPr/>
        </p:nvSpPr>
        <p:spPr bwMode="auto">
          <a:xfrm>
            <a:off x="2743200" y="395289"/>
            <a:ext cx="7772400" cy="954087"/>
          </a:xfrm>
          <a:prstGeom prst="rect">
            <a:avLst/>
          </a:prstGeom>
          <a:noFill/>
          <a:ln w="9525">
            <a:noFill/>
            <a:miter lim="800000"/>
            <a:headEnd/>
            <a:tailEnd/>
          </a:ln>
        </p:spPr>
        <p:txBody>
          <a:bodyPr>
            <a:spAutoFit/>
          </a:bodyPr>
          <a:lstStyle/>
          <a:p>
            <a:pPr algn="r">
              <a:spcBef>
                <a:spcPct val="50000"/>
              </a:spcBef>
            </a:pPr>
            <a:r>
              <a:rPr lang="en-AU" sz="2800" b="1" dirty="0">
                <a:solidFill>
                  <a:srgbClr val="660066"/>
                </a:solidFill>
                <a:latin typeface="Tahoma" pitchFamily="34" charset="0"/>
              </a:rPr>
              <a:t>Measurement &amp; evaluation of human performance</a:t>
            </a:r>
          </a:p>
        </p:txBody>
      </p:sp>
      <p:sp>
        <p:nvSpPr>
          <p:cNvPr id="113677" name="Text Box 16"/>
          <p:cNvSpPr txBox="1">
            <a:spLocks noChangeArrowheads="1"/>
          </p:cNvSpPr>
          <p:nvPr/>
        </p:nvSpPr>
        <p:spPr bwMode="auto">
          <a:xfrm>
            <a:off x="3048000" y="1341438"/>
            <a:ext cx="7467600" cy="1077218"/>
          </a:xfrm>
          <a:prstGeom prst="rect">
            <a:avLst/>
          </a:prstGeom>
          <a:noFill/>
          <a:ln w="9525">
            <a:noFill/>
            <a:miter lim="800000"/>
            <a:headEnd/>
            <a:tailEnd/>
          </a:ln>
        </p:spPr>
        <p:txBody>
          <a:bodyPr>
            <a:spAutoFit/>
          </a:bodyPr>
          <a:lstStyle/>
          <a:p>
            <a:pPr>
              <a:spcBef>
                <a:spcPct val="50000"/>
              </a:spcBef>
            </a:pPr>
            <a:r>
              <a:rPr lang="en-AU" sz="3200" dirty="0" smtClean="0">
                <a:solidFill>
                  <a:srgbClr val="660066"/>
                </a:solidFill>
                <a:latin typeface="Tahoma" pitchFamily="34" charset="0"/>
              </a:rPr>
              <a:t>6.4.2 </a:t>
            </a:r>
            <a:r>
              <a:rPr lang="en-AU" sz="3200" dirty="0">
                <a:solidFill>
                  <a:srgbClr val="660066"/>
                </a:solidFill>
                <a:latin typeface="Tahoma" pitchFamily="34" charset="0"/>
              </a:rPr>
              <a:t>Discuss the key principles of training programme design</a:t>
            </a:r>
            <a:endParaRPr lang="en-AU" sz="3200" dirty="0">
              <a:solidFill>
                <a:srgbClr val="660066"/>
              </a:solidFill>
              <a:latin typeface="Tahoma" pitchFamily="34" charset="0"/>
            </a:endParaRPr>
          </a:p>
        </p:txBody>
      </p:sp>
      <p:sp>
        <p:nvSpPr>
          <p:cNvPr id="113678" name="Line 17"/>
          <p:cNvSpPr>
            <a:spLocks noChangeShapeType="1"/>
          </p:cNvSpPr>
          <p:nvPr/>
        </p:nvSpPr>
        <p:spPr bwMode="auto">
          <a:xfrm>
            <a:off x="1524000" y="2514600"/>
            <a:ext cx="5181600" cy="0"/>
          </a:xfrm>
          <a:prstGeom prst="line">
            <a:avLst/>
          </a:prstGeom>
          <a:noFill/>
          <a:ln w="3175">
            <a:solidFill>
              <a:srgbClr val="FF00FF"/>
            </a:solidFill>
            <a:round/>
            <a:headEnd/>
            <a:tailEnd/>
          </a:ln>
        </p:spPr>
        <p:txBody>
          <a:bodyPr/>
          <a:lstStyle/>
          <a:p>
            <a:endParaRPr lang="en-US" dirty="0"/>
          </a:p>
        </p:txBody>
      </p:sp>
      <p:sp>
        <p:nvSpPr>
          <p:cNvPr id="113679" name="Rectangle 18"/>
          <p:cNvSpPr>
            <a:spLocks noChangeArrowheads="1"/>
          </p:cNvSpPr>
          <p:nvPr/>
        </p:nvSpPr>
        <p:spPr bwMode="auto">
          <a:xfrm>
            <a:off x="4943475" y="1870075"/>
            <a:ext cx="9144000" cy="369332"/>
          </a:xfrm>
          <a:prstGeom prst="rect">
            <a:avLst/>
          </a:prstGeom>
          <a:noFill/>
          <a:ln w="9525">
            <a:noFill/>
            <a:miter lim="800000"/>
            <a:headEnd/>
            <a:tailEnd/>
          </a:ln>
        </p:spPr>
        <p:txBody>
          <a:bodyPr>
            <a:spAutoFit/>
          </a:bodyPr>
          <a:lstStyle/>
          <a:p>
            <a:endParaRPr lang="en-US" dirty="0"/>
          </a:p>
        </p:txBody>
      </p:sp>
      <p:sp>
        <p:nvSpPr>
          <p:cNvPr id="113680" name="Text Box 19">
            <a:hlinkClick r:id="rId3" action="ppaction://hlinksldjump" tooltip="'Click' here"/>
          </p:cNvPr>
          <p:cNvSpPr txBox="1">
            <a:spLocks noChangeArrowheads="1"/>
          </p:cNvSpPr>
          <p:nvPr/>
        </p:nvSpPr>
        <p:spPr bwMode="auto">
          <a:xfrm>
            <a:off x="1524000" y="1295401"/>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Topic 6</a:t>
            </a:r>
          </a:p>
          <a:p>
            <a:pPr>
              <a:lnSpc>
                <a:spcPct val="72000"/>
              </a:lnSpc>
              <a:spcBef>
                <a:spcPct val="50000"/>
              </a:spcBef>
            </a:pPr>
            <a:r>
              <a:rPr lang="en-AU" sz="1100" b="1" dirty="0">
                <a:solidFill>
                  <a:srgbClr val="660066"/>
                </a:solidFill>
                <a:latin typeface="Tahoma" pitchFamily="34" charset="0"/>
              </a:rPr>
              <a:t>Measurement</a:t>
            </a:r>
          </a:p>
          <a:p>
            <a:pPr>
              <a:lnSpc>
                <a:spcPct val="72000"/>
              </a:lnSpc>
              <a:spcBef>
                <a:spcPct val="50000"/>
              </a:spcBef>
            </a:pP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113681" name="Line 20"/>
          <p:cNvSpPr>
            <a:spLocks noChangeShapeType="1"/>
          </p:cNvSpPr>
          <p:nvPr/>
        </p:nvSpPr>
        <p:spPr bwMode="auto">
          <a:xfrm>
            <a:off x="1600200" y="2362200"/>
            <a:ext cx="990600" cy="0"/>
          </a:xfrm>
          <a:prstGeom prst="line">
            <a:avLst/>
          </a:prstGeom>
          <a:noFill/>
          <a:ln w="25400">
            <a:solidFill>
              <a:srgbClr val="FF00FF"/>
            </a:solidFill>
            <a:round/>
            <a:headEnd/>
            <a:tailEnd/>
          </a:ln>
        </p:spPr>
        <p:txBody>
          <a:bodyPr/>
          <a:lstStyle/>
          <a:p>
            <a:endParaRPr lang="en-US" dirty="0"/>
          </a:p>
        </p:txBody>
      </p:sp>
      <p:sp>
        <p:nvSpPr>
          <p:cNvPr id="113682" name="Line 21"/>
          <p:cNvSpPr>
            <a:spLocks noChangeShapeType="1"/>
          </p:cNvSpPr>
          <p:nvPr/>
        </p:nvSpPr>
        <p:spPr bwMode="auto">
          <a:xfrm>
            <a:off x="1600200" y="1447800"/>
            <a:ext cx="990600" cy="0"/>
          </a:xfrm>
          <a:prstGeom prst="line">
            <a:avLst/>
          </a:prstGeom>
          <a:noFill/>
          <a:ln w="25400">
            <a:solidFill>
              <a:srgbClr val="FF00FF"/>
            </a:solidFill>
            <a:round/>
            <a:headEnd/>
            <a:tailEnd/>
          </a:ln>
        </p:spPr>
        <p:txBody>
          <a:bodyPr/>
          <a:lstStyle/>
          <a:p>
            <a:endParaRPr lang="en-US" dirty="0"/>
          </a:p>
        </p:txBody>
      </p:sp>
      <p:sp>
        <p:nvSpPr>
          <p:cNvPr id="113683" name="Rectangle 24">
            <a:hlinkClick r:id="rId4" action="ppaction://hlinksldjump" tooltip="Click here to go to this dot point"/>
          </p:cNvPr>
          <p:cNvSpPr>
            <a:spLocks noChangeArrowheads="1"/>
          </p:cNvSpPr>
          <p:nvPr/>
        </p:nvSpPr>
        <p:spPr bwMode="auto">
          <a:xfrm>
            <a:off x="2809875" y="2428869"/>
            <a:ext cx="7239000" cy="214313"/>
          </a:xfrm>
          <a:prstGeom prst="rect">
            <a:avLst/>
          </a:prstGeom>
          <a:noFill/>
          <a:ln w="9525">
            <a:noFill/>
            <a:miter lim="800000"/>
            <a:headEnd/>
            <a:tailEnd/>
          </a:ln>
        </p:spPr>
        <p:txBody>
          <a:bodyPr/>
          <a:lstStyle/>
          <a:p>
            <a:pPr marL="742950" lvl="1" indent="-285750" algn="r">
              <a:lnSpc>
                <a:spcPct val="95000"/>
              </a:lnSpc>
              <a:spcBef>
                <a:spcPct val="20000"/>
              </a:spcBef>
              <a:buClr>
                <a:srgbClr val="00FF00"/>
              </a:buClr>
              <a:buSzPct val="65000"/>
            </a:pPr>
            <a:endParaRPr lang="en-US" sz="800" dirty="0">
              <a:solidFill>
                <a:srgbClr val="660066"/>
              </a:solidFill>
              <a:latin typeface="Tahoma" pitchFamily="34" charset="0"/>
              <a:cs typeface="Times New Roman" pitchFamily="18" charset="0"/>
            </a:endParaRPr>
          </a:p>
          <a:p>
            <a:pPr marL="742950" lvl="1" indent="-285750">
              <a:lnSpc>
                <a:spcPct val="95000"/>
              </a:lnSpc>
              <a:spcBef>
                <a:spcPct val="20000"/>
              </a:spcBef>
              <a:buClr>
                <a:srgbClr val="00FF00"/>
              </a:buClr>
              <a:buSzPct val="65000"/>
            </a:pPr>
            <a:endParaRPr lang="en-US" dirty="0">
              <a:solidFill>
                <a:srgbClr val="660066"/>
              </a:solidFill>
              <a:latin typeface="Tahoma" pitchFamily="34" charset="0"/>
              <a:cs typeface="Times New Roman" pitchFamily="18" charset="0"/>
            </a:endParaRPr>
          </a:p>
          <a:p>
            <a:pPr marL="742950" lvl="1" indent="-285750">
              <a:lnSpc>
                <a:spcPct val="95000"/>
              </a:lnSpc>
              <a:spcBef>
                <a:spcPct val="20000"/>
              </a:spcBef>
              <a:buClr>
                <a:srgbClr val="00FF00"/>
              </a:buClr>
              <a:buSzPct val="65000"/>
            </a:pPr>
            <a:r>
              <a:rPr lang="en-AU" sz="2300" dirty="0">
                <a:solidFill>
                  <a:srgbClr val="660066"/>
                </a:solidFill>
                <a:latin typeface="Tahoma" pitchFamily="34" charset="0"/>
                <a:cs typeface="Times New Roman" pitchFamily="18" charset="0"/>
              </a:rPr>
              <a:t>	Variety in training helps to decrease boredom and make training more interesting and enjoyable. The aim is to achieve original training goals while maintaining interest. This can be achieved by:</a:t>
            </a:r>
          </a:p>
          <a:p>
            <a:pPr marL="1200150" lvl="2" indent="-285750">
              <a:lnSpc>
                <a:spcPct val="95000"/>
              </a:lnSpc>
              <a:spcBef>
                <a:spcPct val="20000"/>
              </a:spcBef>
              <a:buClr>
                <a:srgbClr val="00FF00"/>
              </a:buClr>
              <a:buSzPct val="65000"/>
              <a:buFont typeface="Wingdings" pitchFamily="2" charset="2"/>
              <a:buChar char="§"/>
            </a:pPr>
            <a:endParaRPr lang="en-AU" sz="2300" dirty="0">
              <a:solidFill>
                <a:srgbClr val="660066"/>
              </a:solidFill>
              <a:latin typeface="Tahoma" pitchFamily="34" charset="0"/>
              <a:cs typeface="Times New Roman" pitchFamily="18" charset="0"/>
            </a:endParaRPr>
          </a:p>
          <a:p>
            <a:pPr marL="1200150" lvl="2" indent="-285750">
              <a:lnSpc>
                <a:spcPct val="95000"/>
              </a:lnSpc>
              <a:spcBef>
                <a:spcPct val="20000"/>
              </a:spcBef>
              <a:buClr>
                <a:srgbClr val="00FF00"/>
              </a:buClr>
              <a:buSzPct val="65000"/>
              <a:buFont typeface="Wingdings" pitchFamily="2" charset="2"/>
              <a:buChar char="§"/>
            </a:pPr>
            <a:r>
              <a:rPr lang="en-AU" sz="2300" dirty="0">
                <a:solidFill>
                  <a:srgbClr val="660066"/>
                </a:solidFill>
                <a:latin typeface="Tahoma" pitchFamily="34" charset="0"/>
                <a:cs typeface="Times New Roman" pitchFamily="18" charset="0"/>
              </a:rPr>
              <a:t>Changing the training environment</a:t>
            </a:r>
          </a:p>
          <a:p>
            <a:pPr marL="1200150" lvl="2" indent="-285750">
              <a:lnSpc>
                <a:spcPct val="95000"/>
              </a:lnSpc>
              <a:spcBef>
                <a:spcPct val="20000"/>
              </a:spcBef>
              <a:buClr>
                <a:srgbClr val="00FF00"/>
              </a:buClr>
              <a:buSzPct val="65000"/>
              <a:buFont typeface="Wingdings" pitchFamily="2" charset="2"/>
              <a:buChar char="§"/>
            </a:pPr>
            <a:r>
              <a:rPr lang="en-AU" sz="2300" dirty="0">
                <a:solidFill>
                  <a:srgbClr val="660066"/>
                </a:solidFill>
                <a:latin typeface="Tahoma" pitchFamily="34" charset="0"/>
                <a:cs typeface="Times New Roman" pitchFamily="18" charset="0"/>
              </a:rPr>
              <a:t>Change the training activity</a:t>
            </a:r>
          </a:p>
          <a:p>
            <a:pPr marL="1200150" lvl="2" indent="-285750">
              <a:lnSpc>
                <a:spcPct val="95000"/>
              </a:lnSpc>
              <a:spcBef>
                <a:spcPct val="20000"/>
              </a:spcBef>
              <a:buClr>
                <a:srgbClr val="00FF00"/>
              </a:buClr>
              <a:buSzPct val="65000"/>
              <a:buFont typeface="Wingdings" pitchFamily="2" charset="2"/>
              <a:buChar char="§"/>
            </a:pPr>
            <a:r>
              <a:rPr lang="en-AU" sz="2300" dirty="0">
                <a:solidFill>
                  <a:srgbClr val="660066"/>
                </a:solidFill>
                <a:latin typeface="Tahoma" pitchFamily="34" charset="0"/>
                <a:cs typeface="Times New Roman" pitchFamily="18" charset="0"/>
              </a:rPr>
              <a:t>Introducing competition/games/group work</a:t>
            </a:r>
          </a:p>
          <a:p>
            <a:pPr marL="742950" lvl="1" indent="-285750">
              <a:lnSpc>
                <a:spcPct val="95000"/>
              </a:lnSpc>
              <a:spcBef>
                <a:spcPct val="20000"/>
              </a:spcBef>
              <a:buClr>
                <a:srgbClr val="00FF00"/>
              </a:buClr>
              <a:buSzPct val="65000"/>
            </a:pPr>
            <a:endParaRPr lang="en-US" dirty="0">
              <a:solidFill>
                <a:srgbClr val="660066"/>
              </a:solidFill>
              <a:latin typeface="Tahoma" pitchFamily="34" charset="0"/>
              <a:cs typeface="Times New Roman" pitchFamily="18" charset="0"/>
            </a:endParaRPr>
          </a:p>
          <a:p>
            <a:pPr marL="742950" lvl="1" indent="-285750">
              <a:lnSpc>
                <a:spcPct val="95000"/>
              </a:lnSpc>
              <a:spcBef>
                <a:spcPct val="20000"/>
              </a:spcBef>
              <a:buClr>
                <a:srgbClr val="00FF00"/>
              </a:buClr>
              <a:buSzPct val="65000"/>
            </a:pPr>
            <a:endParaRPr lang="en-US" dirty="0">
              <a:solidFill>
                <a:srgbClr val="660066"/>
              </a:solidFill>
              <a:latin typeface="Tahoma" pitchFamily="34" charset="0"/>
              <a:cs typeface="Times New Roman" pitchFamily="18" charset="0"/>
            </a:endParaRPr>
          </a:p>
          <a:p>
            <a:pPr marL="742950" lvl="1" indent="-285750">
              <a:lnSpc>
                <a:spcPct val="95000"/>
              </a:lnSpc>
              <a:spcBef>
                <a:spcPct val="20000"/>
              </a:spcBef>
              <a:buClr>
                <a:srgbClr val="00FF00"/>
              </a:buClr>
              <a:buSzPct val="65000"/>
            </a:pPr>
            <a:r>
              <a:rPr lang="en-US" dirty="0">
                <a:solidFill>
                  <a:srgbClr val="660066"/>
                </a:solidFill>
                <a:latin typeface="Tahoma" pitchFamily="34" charset="0"/>
                <a:cs typeface="Times New Roman" pitchFamily="18" charset="0"/>
              </a:rPr>
              <a:t>	</a:t>
            </a:r>
          </a:p>
          <a:p>
            <a:pPr marL="742950" lvl="1" indent="-285750">
              <a:lnSpc>
                <a:spcPct val="95000"/>
              </a:lnSpc>
              <a:spcBef>
                <a:spcPct val="20000"/>
              </a:spcBef>
              <a:buClr>
                <a:srgbClr val="00FF00"/>
              </a:buClr>
              <a:buSzPct val="65000"/>
            </a:pPr>
            <a:endParaRPr lang="en-US" dirty="0">
              <a:solidFill>
                <a:srgbClr val="660066"/>
              </a:solidFill>
              <a:latin typeface="Tahoma" pitchFamily="34" charset="0"/>
              <a:cs typeface="Times New Roman" pitchFamily="18" charset="0"/>
            </a:endParaRPr>
          </a:p>
          <a:p>
            <a:pPr marL="742950" lvl="1" indent="-285750">
              <a:lnSpc>
                <a:spcPct val="95000"/>
              </a:lnSpc>
              <a:spcBef>
                <a:spcPct val="20000"/>
              </a:spcBef>
              <a:buClr>
                <a:srgbClr val="00FF00"/>
              </a:buClr>
              <a:buSzPct val="65000"/>
            </a:pPr>
            <a:endParaRPr lang="en-US" sz="800" dirty="0">
              <a:solidFill>
                <a:srgbClr val="660066"/>
              </a:solidFill>
              <a:latin typeface="Tahoma" pitchFamily="34" charset="0"/>
              <a:cs typeface="Times New Roman" pitchFamily="18" charset="0"/>
            </a:endParaRPr>
          </a:p>
          <a:p>
            <a:pPr marL="742950" lvl="1" indent="-285750" algn="r">
              <a:lnSpc>
                <a:spcPct val="95000"/>
              </a:lnSpc>
              <a:spcBef>
                <a:spcPct val="20000"/>
              </a:spcBef>
              <a:buClr>
                <a:srgbClr val="00FF00"/>
              </a:buClr>
              <a:buSzPct val="65000"/>
            </a:pPr>
            <a:r>
              <a:rPr lang="en-US" sz="800" dirty="0">
                <a:solidFill>
                  <a:srgbClr val="660066"/>
                </a:solidFill>
                <a:latin typeface="Tahoma" pitchFamily="34" charset="0"/>
                <a:cs typeface="Times New Roman" pitchFamily="18" charset="0"/>
              </a:rPr>
              <a:t>Smyth et.al 2000</a:t>
            </a:r>
          </a:p>
          <a:p>
            <a:pPr marL="742950" lvl="1" indent="-285750">
              <a:lnSpc>
                <a:spcPct val="95000"/>
              </a:lnSpc>
              <a:spcBef>
                <a:spcPct val="20000"/>
              </a:spcBef>
              <a:buClr>
                <a:srgbClr val="00FF00"/>
              </a:buClr>
              <a:buSzPct val="65000"/>
            </a:pPr>
            <a:endParaRPr lang="en-US" sz="800" dirty="0">
              <a:solidFill>
                <a:srgbClr val="660066"/>
              </a:solidFill>
              <a:latin typeface="Tahoma" pitchFamily="34" charset="0"/>
              <a:cs typeface="Times New Roman" pitchFamily="18" charset="0"/>
            </a:endParaRPr>
          </a:p>
          <a:p>
            <a:pPr marL="742950" lvl="1" indent="-285750">
              <a:lnSpc>
                <a:spcPct val="95000"/>
              </a:lnSpc>
              <a:spcBef>
                <a:spcPct val="20000"/>
              </a:spcBef>
              <a:buClr>
                <a:srgbClr val="00FF00"/>
              </a:buClr>
              <a:buSzPct val="65000"/>
              <a:buFont typeface="Arial" pitchFamily="34" charset="0"/>
              <a:buChar char="•"/>
            </a:pPr>
            <a:endParaRPr lang="en-US" sz="8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buFont typeface="Arial" charset="0"/>
              <a:buChar char="•"/>
            </a:pPr>
            <a:endParaRPr lang="en-US" sz="800" i="1" dirty="0">
              <a:solidFill>
                <a:srgbClr val="660066"/>
              </a:solidFill>
              <a:latin typeface="Tahoma" pitchFamily="34" charset="0"/>
              <a:cs typeface="Times New Roman" pitchFamily="18" charset="0"/>
            </a:endParaRPr>
          </a:p>
        </p:txBody>
      </p:sp>
      <p:sp>
        <p:nvSpPr>
          <p:cNvPr id="113684" name="Rectangle 26"/>
          <p:cNvSpPr>
            <a:spLocks noChangeArrowheads="1"/>
          </p:cNvSpPr>
          <p:nvPr/>
        </p:nvSpPr>
        <p:spPr bwMode="auto">
          <a:xfrm>
            <a:off x="2782888" y="3573463"/>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dirty="0">
              <a:solidFill>
                <a:srgbClr val="660066"/>
              </a:solidFill>
              <a:latin typeface="Tahoma" pitchFamily="34" charset="0"/>
              <a:cs typeface="Times New Roman" pitchFamily="18" charset="0"/>
            </a:endParaRPr>
          </a:p>
        </p:txBody>
      </p:sp>
      <p:sp>
        <p:nvSpPr>
          <p:cNvPr id="113685" name="Text Box 43">
            <a:hlinkClick r:id="rId3" action="ppaction://hlinksldjump" tooltip="'Click' to go to this Critical Question"/>
          </p:cNvPr>
          <p:cNvSpPr txBox="1">
            <a:spLocks noChangeArrowheads="1"/>
          </p:cNvSpPr>
          <p:nvPr/>
        </p:nvSpPr>
        <p:spPr bwMode="auto">
          <a:xfrm>
            <a:off x="1524000" y="3351214"/>
            <a:ext cx="1219200" cy="369887"/>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1. Statistical Analysis</a:t>
            </a:r>
          </a:p>
        </p:txBody>
      </p:sp>
      <p:sp>
        <p:nvSpPr>
          <p:cNvPr id="113686" name="Text Box 44"/>
          <p:cNvSpPr txBox="1">
            <a:spLocks noChangeArrowheads="1"/>
          </p:cNvSpPr>
          <p:nvPr/>
        </p:nvSpPr>
        <p:spPr bwMode="auto">
          <a:xfrm>
            <a:off x="1524000" y="3960813"/>
            <a:ext cx="1219200" cy="1200150"/>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2. Components of fitness</a:t>
            </a:r>
          </a:p>
          <a:p>
            <a:pPr>
              <a:spcBef>
                <a:spcPct val="50000"/>
              </a:spcBef>
            </a:pPr>
            <a:endParaRPr lang="en-AU" sz="900" b="1" dirty="0">
              <a:solidFill>
                <a:srgbClr val="660066"/>
              </a:solidFill>
              <a:latin typeface="Tahoma" pitchFamily="34" charset="0"/>
            </a:endParaRPr>
          </a:p>
          <a:p>
            <a:pPr>
              <a:spcBef>
                <a:spcPct val="50000"/>
              </a:spcBef>
            </a:pPr>
            <a:r>
              <a:rPr lang="en-AU" sz="900" b="1" dirty="0">
                <a:solidFill>
                  <a:srgbClr val="660066"/>
                </a:solidFill>
                <a:latin typeface="Tahoma" pitchFamily="34" charset="0"/>
              </a:rPr>
              <a:t>3. Principles of training programme design</a:t>
            </a:r>
          </a:p>
        </p:txBody>
      </p:sp>
    </p:spTree>
    <p:extLst>
      <p:ext uri="{BB962C8B-B14F-4D97-AF65-F5344CB8AC3E}">
        <p14:creationId xmlns:p14="http://schemas.microsoft.com/office/powerpoint/2010/main" val="137143482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Text Box 2"/>
          <p:cNvSpPr txBox="1">
            <a:spLocks noChangeArrowheads="1"/>
          </p:cNvSpPr>
          <p:nvPr/>
        </p:nvSpPr>
        <p:spPr bwMode="auto">
          <a:xfrm>
            <a:off x="152400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dirty="0">
              <a:solidFill>
                <a:schemeClr val="accent2"/>
              </a:solidFill>
              <a:latin typeface="Tahoma" pitchFamily="34" charset="0"/>
            </a:endParaRPr>
          </a:p>
          <a:p>
            <a:pPr>
              <a:lnSpc>
                <a:spcPct val="75000"/>
              </a:lnSpc>
              <a:spcBef>
                <a:spcPct val="50000"/>
              </a:spcBef>
            </a:pPr>
            <a:r>
              <a:rPr lang="en-AU" sz="1100" b="1" dirty="0">
                <a:solidFill>
                  <a:srgbClr val="00FF00"/>
                </a:solidFill>
                <a:latin typeface="Tahoma" pitchFamily="34" charset="0"/>
              </a:rPr>
              <a:t>IB</a:t>
            </a:r>
          </a:p>
          <a:p>
            <a:pPr>
              <a:lnSpc>
                <a:spcPct val="75000"/>
              </a:lnSpc>
              <a:spcBef>
                <a:spcPct val="50000"/>
              </a:spcBef>
            </a:pPr>
            <a:r>
              <a:rPr lang="en-AU" sz="1100" b="1" dirty="0">
                <a:solidFill>
                  <a:srgbClr val="00FF00"/>
                </a:solidFill>
                <a:latin typeface="Tahoma" pitchFamily="34" charset="0"/>
              </a:rPr>
              <a:t>Sports, exercise and health science</a:t>
            </a:r>
          </a:p>
          <a:p>
            <a:pPr>
              <a:lnSpc>
                <a:spcPct val="75000"/>
              </a:lnSpc>
              <a:spcBef>
                <a:spcPct val="50000"/>
              </a:spcBef>
            </a:pPr>
            <a:endParaRPr lang="en-AU" sz="600" b="1" dirty="0">
              <a:solidFill>
                <a:srgbClr val="00FF00"/>
              </a:solidFill>
              <a:latin typeface="Tahoma" pitchFamily="34" charset="0"/>
            </a:endParaRPr>
          </a:p>
          <a:p>
            <a:pPr>
              <a:lnSpc>
                <a:spcPct val="75000"/>
              </a:lnSpc>
              <a:spcBef>
                <a:spcPct val="50000"/>
              </a:spcBef>
            </a:pPr>
            <a:endParaRPr lang="en-AU" sz="800" b="1" dirty="0">
              <a:solidFill>
                <a:schemeClr val="accent2"/>
              </a:solidFill>
              <a:latin typeface="Tahoma" pitchFamily="34" charset="0"/>
            </a:endParaRPr>
          </a:p>
        </p:txBody>
      </p:sp>
      <p:sp>
        <p:nvSpPr>
          <p:cNvPr id="113667" name="Line 3"/>
          <p:cNvSpPr>
            <a:spLocks noChangeShapeType="1"/>
          </p:cNvSpPr>
          <p:nvPr/>
        </p:nvSpPr>
        <p:spPr bwMode="auto">
          <a:xfrm>
            <a:off x="2743200" y="0"/>
            <a:ext cx="0" cy="6858000"/>
          </a:xfrm>
          <a:prstGeom prst="line">
            <a:avLst/>
          </a:prstGeom>
          <a:noFill/>
          <a:ln w="3175">
            <a:solidFill>
              <a:srgbClr val="FF00FF"/>
            </a:solidFill>
            <a:round/>
            <a:headEnd/>
            <a:tailEnd/>
          </a:ln>
        </p:spPr>
        <p:txBody>
          <a:bodyPr/>
          <a:lstStyle/>
          <a:p>
            <a:endParaRPr lang="en-US" dirty="0"/>
          </a:p>
        </p:txBody>
      </p:sp>
      <p:sp>
        <p:nvSpPr>
          <p:cNvPr id="113668" name="Line 4"/>
          <p:cNvSpPr>
            <a:spLocks noChangeShapeType="1"/>
          </p:cNvSpPr>
          <p:nvPr/>
        </p:nvSpPr>
        <p:spPr bwMode="auto">
          <a:xfrm>
            <a:off x="1600200" y="1447800"/>
            <a:ext cx="990600" cy="0"/>
          </a:xfrm>
          <a:prstGeom prst="line">
            <a:avLst/>
          </a:prstGeom>
          <a:noFill/>
          <a:ln w="25400">
            <a:solidFill>
              <a:srgbClr val="FF00FF"/>
            </a:solidFill>
            <a:round/>
            <a:headEnd/>
            <a:tailEnd/>
          </a:ln>
        </p:spPr>
        <p:txBody>
          <a:bodyPr/>
          <a:lstStyle/>
          <a:p>
            <a:endParaRPr lang="en-US" dirty="0"/>
          </a:p>
        </p:txBody>
      </p:sp>
      <p:sp>
        <p:nvSpPr>
          <p:cNvPr id="113669" name="Line 5"/>
          <p:cNvSpPr>
            <a:spLocks noChangeShapeType="1"/>
          </p:cNvSpPr>
          <p:nvPr/>
        </p:nvSpPr>
        <p:spPr bwMode="auto">
          <a:xfrm>
            <a:off x="1600200" y="2362200"/>
            <a:ext cx="990600" cy="0"/>
          </a:xfrm>
          <a:prstGeom prst="line">
            <a:avLst/>
          </a:prstGeom>
          <a:noFill/>
          <a:ln w="25400">
            <a:solidFill>
              <a:srgbClr val="FF00FF"/>
            </a:solidFill>
            <a:round/>
            <a:headEnd/>
            <a:tailEnd/>
          </a:ln>
        </p:spPr>
        <p:txBody>
          <a:bodyPr/>
          <a:lstStyle/>
          <a:p>
            <a:endParaRPr lang="en-US" dirty="0"/>
          </a:p>
        </p:txBody>
      </p:sp>
      <p:sp>
        <p:nvSpPr>
          <p:cNvPr id="113670" name="Text Box 6"/>
          <p:cNvSpPr txBox="1">
            <a:spLocks noChangeArrowheads="1"/>
          </p:cNvSpPr>
          <p:nvPr/>
        </p:nvSpPr>
        <p:spPr bwMode="auto">
          <a:xfrm>
            <a:off x="1524000" y="2727326"/>
            <a:ext cx="1219200" cy="244475"/>
          </a:xfrm>
          <a:prstGeom prst="rect">
            <a:avLst/>
          </a:prstGeom>
          <a:noFill/>
          <a:ln w="3175">
            <a:noFill/>
            <a:miter lim="800000"/>
            <a:headEnd/>
            <a:tailEnd/>
          </a:ln>
        </p:spPr>
        <p:txBody>
          <a:bodyPr>
            <a:spAutoFit/>
          </a:bodyPr>
          <a:lstStyle/>
          <a:p>
            <a:pPr>
              <a:spcBef>
                <a:spcPct val="50000"/>
              </a:spcBef>
            </a:pPr>
            <a:r>
              <a:rPr lang="en-AU" sz="1000" b="1" dirty="0">
                <a:solidFill>
                  <a:srgbClr val="660066"/>
                </a:solidFill>
                <a:latin typeface="Tahoma" pitchFamily="34" charset="0"/>
              </a:rPr>
              <a:t>Sub-topics</a:t>
            </a:r>
          </a:p>
        </p:txBody>
      </p:sp>
      <p:sp>
        <p:nvSpPr>
          <p:cNvPr id="113671" name="Line 8"/>
          <p:cNvSpPr>
            <a:spLocks noChangeShapeType="1"/>
          </p:cNvSpPr>
          <p:nvPr/>
        </p:nvSpPr>
        <p:spPr bwMode="auto">
          <a:xfrm>
            <a:off x="1600200" y="2667000"/>
            <a:ext cx="990600" cy="0"/>
          </a:xfrm>
          <a:prstGeom prst="line">
            <a:avLst/>
          </a:prstGeom>
          <a:noFill/>
          <a:ln w="25400">
            <a:solidFill>
              <a:srgbClr val="FF00FF"/>
            </a:solidFill>
            <a:round/>
            <a:headEnd/>
            <a:tailEnd/>
          </a:ln>
        </p:spPr>
        <p:txBody>
          <a:bodyPr/>
          <a:lstStyle/>
          <a:p>
            <a:endParaRPr lang="en-US" dirty="0"/>
          </a:p>
        </p:txBody>
      </p:sp>
      <p:sp>
        <p:nvSpPr>
          <p:cNvPr id="113672" name="Line 9"/>
          <p:cNvSpPr>
            <a:spLocks noChangeShapeType="1"/>
          </p:cNvSpPr>
          <p:nvPr/>
        </p:nvSpPr>
        <p:spPr bwMode="auto">
          <a:xfrm>
            <a:off x="1600200" y="3200400"/>
            <a:ext cx="990600" cy="0"/>
          </a:xfrm>
          <a:prstGeom prst="line">
            <a:avLst/>
          </a:prstGeom>
          <a:noFill/>
          <a:ln w="25400">
            <a:solidFill>
              <a:srgbClr val="FF00FF"/>
            </a:solidFill>
            <a:round/>
            <a:headEnd/>
            <a:tailEnd/>
          </a:ln>
        </p:spPr>
        <p:txBody>
          <a:bodyPr/>
          <a:lstStyle/>
          <a:p>
            <a:endParaRPr lang="en-US" dirty="0"/>
          </a:p>
        </p:txBody>
      </p:sp>
      <p:sp>
        <p:nvSpPr>
          <p:cNvPr id="113673" name="Line 12"/>
          <p:cNvSpPr>
            <a:spLocks noChangeShapeType="1"/>
          </p:cNvSpPr>
          <p:nvPr/>
        </p:nvSpPr>
        <p:spPr bwMode="auto">
          <a:xfrm flipV="1">
            <a:off x="1524000" y="1295400"/>
            <a:ext cx="9144000" cy="0"/>
          </a:xfrm>
          <a:prstGeom prst="line">
            <a:avLst/>
          </a:prstGeom>
          <a:noFill/>
          <a:ln w="3175">
            <a:solidFill>
              <a:srgbClr val="FF00FF"/>
            </a:solidFill>
            <a:round/>
            <a:headEnd/>
            <a:tailEnd/>
          </a:ln>
        </p:spPr>
        <p:txBody>
          <a:bodyPr/>
          <a:lstStyle/>
          <a:p>
            <a:endParaRPr lang="en-US" dirty="0"/>
          </a:p>
        </p:txBody>
      </p:sp>
      <p:sp>
        <p:nvSpPr>
          <p:cNvPr id="113674" name="Line 13"/>
          <p:cNvSpPr>
            <a:spLocks noChangeShapeType="1"/>
          </p:cNvSpPr>
          <p:nvPr/>
        </p:nvSpPr>
        <p:spPr bwMode="auto">
          <a:xfrm>
            <a:off x="1600200" y="1143000"/>
            <a:ext cx="990600" cy="0"/>
          </a:xfrm>
          <a:prstGeom prst="line">
            <a:avLst/>
          </a:prstGeom>
          <a:noFill/>
          <a:ln w="25400">
            <a:solidFill>
              <a:srgbClr val="FF00FF"/>
            </a:solidFill>
            <a:round/>
            <a:headEnd/>
            <a:tailEnd/>
          </a:ln>
        </p:spPr>
        <p:txBody>
          <a:bodyPr/>
          <a:lstStyle/>
          <a:p>
            <a:endParaRPr lang="en-US" dirty="0"/>
          </a:p>
        </p:txBody>
      </p:sp>
      <p:sp>
        <p:nvSpPr>
          <p:cNvPr id="113675" name="Line 14"/>
          <p:cNvSpPr>
            <a:spLocks noChangeShapeType="1"/>
          </p:cNvSpPr>
          <p:nvPr/>
        </p:nvSpPr>
        <p:spPr bwMode="auto">
          <a:xfrm>
            <a:off x="1600200" y="152400"/>
            <a:ext cx="990600" cy="0"/>
          </a:xfrm>
          <a:prstGeom prst="line">
            <a:avLst/>
          </a:prstGeom>
          <a:noFill/>
          <a:ln w="25400">
            <a:solidFill>
              <a:srgbClr val="FF00FF"/>
            </a:solidFill>
            <a:round/>
            <a:headEnd/>
            <a:tailEnd/>
          </a:ln>
        </p:spPr>
        <p:txBody>
          <a:bodyPr/>
          <a:lstStyle/>
          <a:p>
            <a:endParaRPr lang="en-US" dirty="0"/>
          </a:p>
        </p:txBody>
      </p:sp>
      <p:sp>
        <p:nvSpPr>
          <p:cNvPr id="113676" name="Text Box 15"/>
          <p:cNvSpPr txBox="1">
            <a:spLocks noChangeArrowheads="1"/>
          </p:cNvSpPr>
          <p:nvPr/>
        </p:nvSpPr>
        <p:spPr bwMode="auto">
          <a:xfrm>
            <a:off x="2743200" y="395289"/>
            <a:ext cx="7772400" cy="954087"/>
          </a:xfrm>
          <a:prstGeom prst="rect">
            <a:avLst/>
          </a:prstGeom>
          <a:noFill/>
          <a:ln w="9525">
            <a:noFill/>
            <a:miter lim="800000"/>
            <a:headEnd/>
            <a:tailEnd/>
          </a:ln>
        </p:spPr>
        <p:txBody>
          <a:bodyPr>
            <a:spAutoFit/>
          </a:bodyPr>
          <a:lstStyle/>
          <a:p>
            <a:pPr algn="r">
              <a:spcBef>
                <a:spcPct val="50000"/>
              </a:spcBef>
            </a:pPr>
            <a:r>
              <a:rPr lang="en-AU" sz="2800" b="1" dirty="0">
                <a:solidFill>
                  <a:srgbClr val="660066"/>
                </a:solidFill>
                <a:latin typeface="Tahoma" pitchFamily="34" charset="0"/>
              </a:rPr>
              <a:t>Measurement &amp; evaluation of human performance</a:t>
            </a:r>
          </a:p>
        </p:txBody>
      </p:sp>
      <p:sp>
        <p:nvSpPr>
          <p:cNvPr id="113677" name="Text Box 16"/>
          <p:cNvSpPr txBox="1">
            <a:spLocks noChangeArrowheads="1"/>
          </p:cNvSpPr>
          <p:nvPr/>
        </p:nvSpPr>
        <p:spPr bwMode="auto">
          <a:xfrm>
            <a:off x="3048000" y="1341438"/>
            <a:ext cx="7467600" cy="1077218"/>
          </a:xfrm>
          <a:prstGeom prst="rect">
            <a:avLst/>
          </a:prstGeom>
          <a:noFill/>
          <a:ln w="9525">
            <a:noFill/>
            <a:miter lim="800000"/>
            <a:headEnd/>
            <a:tailEnd/>
          </a:ln>
        </p:spPr>
        <p:txBody>
          <a:bodyPr>
            <a:spAutoFit/>
          </a:bodyPr>
          <a:lstStyle/>
          <a:p>
            <a:pPr>
              <a:spcBef>
                <a:spcPct val="50000"/>
              </a:spcBef>
            </a:pPr>
            <a:r>
              <a:rPr lang="en-AU" sz="3200" dirty="0" smtClean="0">
                <a:solidFill>
                  <a:srgbClr val="660066"/>
                </a:solidFill>
                <a:latin typeface="Tahoma" pitchFamily="34" charset="0"/>
              </a:rPr>
              <a:t>6.4.2 </a:t>
            </a:r>
            <a:r>
              <a:rPr lang="en-AU" sz="3200" dirty="0">
                <a:solidFill>
                  <a:srgbClr val="660066"/>
                </a:solidFill>
                <a:latin typeface="Tahoma" pitchFamily="34" charset="0"/>
              </a:rPr>
              <a:t>Discuss the key principles of training programme design</a:t>
            </a:r>
            <a:endParaRPr lang="en-AU" sz="3200" dirty="0">
              <a:solidFill>
                <a:srgbClr val="660066"/>
              </a:solidFill>
              <a:latin typeface="Tahoma" pitchFamily="34" charset="0"/>
            </a:endParaRPr>
          </a:p>
        </p:txBody>
      </p:sp>
      <p:sp>
        <p:nvSpPr>
          <p:cNvPr id="113678" name="Line 17"/>
          <p:cNvSpPr>
            <a:spLocks noChangeShapeType="1"/>
          </p:cNvSpPr>
          <p:nvPr/>
        </p:nvSpPr>
        <p:spPr bwMode="auto">
          <a:xfrm>
            <a:off x="1524000" y="2514600"/>
            <a:ext cx="5181600" cy="0"/>
          </a:xfrm>
          <a:prstGeom prst="line">
            <a:avLst/>
          </a:prstGeom>
          <a:noFill/>
          <a:ln w="3175">
            <a:solidFill>
              <a:srgbClr val="FF00FF"/>
            </a:solidFill>
            <a:round/>
            <a:headEnd/>
            <a:tailEnd/>
          </a:ln>
        </p:spPr>
        <p:txBody>
          <a:bodyPr/>
          <a:lstStyle/>
          <a:p>
            <a:endParaRPr lang="en-US" dirty="0"/>
          </a:p>
        </p:txBody>
      </p:sp>
      <p:sp>
        <p:nvSpPr>
          <p:cNvPr id="113679" name="Rectangle 18"/>
          <p:cNvSpPr>
            <a:spLocks noChangeArrowheads="1"/>
          </p:cNvSpPr>
          <p:nvPr/>
        </p:nvSpPr>
        <p:spPr bwMode="auto">
          <a:xfrm>
            <a:off x="4943475" y="1870075"/>
            <a:ext cx="9144000" cy="369332"/>
          </a:xfrm>
          <a:prstGeom prst="rect">
            <a:avLst/>
          </a:prstGeom>
          <a:noFill/>
          <a:ln w="9525">
            <a:noFill/>
            <a:miter lim="800000"/>
            <a:headEnd/>
            <a:tailEnd/>
          </a:ln>
        </p:spPr>
        <p:txBody>
          <a:bodyPr>
            <a:spAutoFit/>
          </a:bodyPr>
          <a:lstStyle/>
          <a:p>
            <a:endParaRPr lang="en-US" dirty="0"/>
          </a:p>
        </p:txBody>
      </p:sp>
      <p:sp>
        <p:nvSpPr>
          <p:cNvPr id="113680" name="Text Box 19">
            <a:hlinkClick r:id="rId3" action="ppaction://hlinksldjump" tooltip="'Click' here"/>
          </p:cNvPr>
          <p:cNvSpPr txBox="1">
            <a:spLocks noChangeArrowheads="1"/>
          </p:cNvSpPr>
          <p:nvPr/>
        </p:nvSpPr>
        <p:spPr bwMode="auto">
          <a:xfrm>
            <a:off x="1524000" y="1295401"/>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Topic 6</a:t>
            </a:r>
          </a:p>
          <a:p>
            <a:pPr>
              <a:lnSpc>
                <a:spcPct val="72000"/>
              </a:lnSpc>
              <a:spcBef>
                <a:spcPct val="50000"/>
              </a:spcBef>
            </a:pPr>
            <a:r>
              <a:rPr lang="en-AU" sz="1100" b="1" dirty="0">
                <a:solidFill>
                  <a:srgbClr val="660066"/>
                </a:solidFill>
                <a:latin typeface="Tahoma" pitchFamily="34" charset="0"/>
              </a:rPr>
              <a:t>Measurement</a:t>
            </a:r>
          </a:p>
          <a:p>
            <a:pPr>
              <a:lnSpc>
                <a:spcPct val="72000"/>
              </a:lnSpc>
              <a:spcBef>
                <a:spcPct val="50000"/>
              </a:spcBef>
            </a:pP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113681" name="Line 20"/>
          <p:cNvSpPr>
            <a:spLocks noChangeShapeType="1"/>
          </p:cNvSpPr>
          <p:nvPr/>
        </p:nvSpPr>
        <p:spPr bwMode="auto">
          <a:xfrm>
            <a:off x="1600200" y="2362200"/>
            <a:ext cx="990600" cy="0"/>
          </a:xfrm>
          <a:prstGeom prst="line">
            <a:avLst/>
          </a:prstGeom>
          <a:noFill/>
          <a:ln w="25400">
            <a:solidFill>
              <a:srgbClr val="FF00FF"/>
            </a:solidFill>
            <a:round/>
            <a:headEnd/>
            <a:tailEnd/>
          </a:ln>
        </p:spPr>
        <p:txBody>
          <a:bodyPr/>
          <a:lstStyle/>
          <a:p>
            <a:endParaRPr lang="en-US" dirty="0"/>
          </a:p>
        </p:txBody>
      </p:sp>
      <p:sp>
        <p:nvSpPr>
          <p:cNvPr id="113682" name="Line 21"/>
          <p:cNvSpPr>
            <a:spLocks noChangeShapeType="1"/>
          </p:cNvSpPr>
          <p:nvPr/>
        </p:nvSpPr>
        <p:spPr bwMode="auto">
          <a:xfrm>
            <a:off x="1600200" y="1447800"/>
            <a:ext cx="990600" cy="0"/>
          </a:xfrm>
          <a:prstGeom prst="line">
            <a:avLst/>
          </a:prstGeom>
          <a:noFill/>
          <a:ln w="25400">
            <a:solidFill>
              <a:srgbClr val="FF00FF"/>
            </a:solidFill>
            <a:round/>
            <a:headEnd/>
            <a:tailEnd/>
          </a:ln>
        </p:spPr>
        <p:txBody>
          <a:bodyPr/>
          <a:lstStyle/>
          <a:p>
            <a:endParaRPr lang="en-US" dirty="0"/>
          </a:p>
        </p:txBody>
      </p:sp>
      <p:sp>
        <p:nvSpPr>
          <p:cNvPr id="113683" name="Rectangle 24">
            <a:hlinkClick r:id="rId4" action="ppaction://hlinksldjump" tooltip="Click here to go to this dot point"/>
          </p:cNvPr>
          <p:cNvSpPr>
            <a:spLocks noChangeArrowheads="1"/>
          </p:cNvSpPr>
          <p:nvPr/>
        </p:nvSpPr>
        <p:spPr bwMode="auto">
          <a:xfrm>
            <a:off x="2809875" y="2428869"/>
            <a:ext cx="7239000" cy="214313"/>
          </a:xfrm>
          <a:prstGeom prst="rect">
            <a:avLst/>
          </a:prstGeom>
          <a:noFill/>
          <a:ln w="9525">
            <a:noFill/>
            <a:miter lim="800000"/>
            <a:headEnd/>
            <a:tailEnd/>
          </a:ln>
        </p:spPr>
        <p:txBody>
          <a:bodyPr/>
          <a:lstStyle/>
          <a:p>
            <a:pPr marL="742950" lvl="1" indent="-285750" algn="r">
              <a:lnSpc>
                <a:spcPct val="95000"/>
              </a:lnSpc>
              <a:spcBef>
                <a:spcPct val="20000"/>
              </a:spcBef>
              <a:buClr>
                <a:srgbClr val="00FF00"/>
              </a:buClr>
              <a:buSzPct val="65000"/>
            </a:pPr>
            <a:endParaRPr lang="en-US" sz="800" dirty="0">
              <a:solidFill>
                <a:srgbClr val="660066"/>
              </a:solidFill>
              <a:latin typeface="Tahoma" pitchFamily="34" charset="0"/>
              <a:cs typeface="Times New Roman" pitchFamily="18" charset="0"/>
            </a:endParaRPr>
          </a:p>
          <a:p>
            <a:pPr marL="742950" lvl="1" indent="-285750">
              <a:lnSpc>
                <a:spcPct val="95000"/>
              </a:lnSpc>
              <a:spcBef>
                <a:spcPct val="20000"/>
              </a:spcBef>
              <a:buClr>
                <a:srgbClr val="00FF00"/>
              </a:buClr>
              <a:buSzPct val="65000"/>
            </a:pPr>
            <a:endParaRPr lang="en-US" dirty="0">
              <a:solidFill>
                <a:srgbClr val="660066"/>
              </a:solidFill>
              <a:latin typeface="Tahoma" pitchFamily="34" charset="0"/>
              <a:cs typeface="Times New Roman" pitchFamily="18" charset="0"/>
            </a:endParaRPr>
          </a:p>
          <a:p>
            <a:pPr marL="742950" lvl="1" indent="-285750">
              <a:lnSpc>
                <a:spcPct val="95000"/>
              </a:lnSpc>
              <a:spcBef>
                <a:spcPct val="20000"/>
              </a:spcBef>
              <a:buClr>
                <a:srgbClr val="00FF00"/>
              </a:buClr>
              <a:buSzPct val="65000"/>
            </a:pPr>
            <a:r>
              <a:rPr lang="en-AU" sz="2300" dirty="0">
                <a:solidFill>
                  <a:srgbClr val="660066"/>
                </a:solidFill>
                <a:latin typeface="Tahoma" pitchFamily="34" charset="0"/>
                <a:cs typeface="Times New Roman" pitchFamily="18" charset="0"/>
              </a:rPr>
              <a:t>	A programme of weight training could substitute free weights for machine weights or include a “pump” session at the gym. Even the use of different lift angles can be useful e.g. incline press, as this provides an alternate stimulus to the muscle thereby promoting adaptation.</a:t>
            </a:r>
            <a:endParaRPr lang="en-US" dirty="0">
              <a:solidFill>
                <a:srgbClr val="660066"/>
              </a:solidFill>
              <a:latin typeface="Tahoma" pitchFamily="34" charset="0"/>
              <a:cs typeface="Times New Roman" pitchFamily="18" charset="0"/>
            </a:endParaRPr>
          </a:p>
          <a:p>
            <a:pPr marL="742950" lvl="1" indent="-285750">
              <a:lnSpc>
                <a:spcPct val="95000"/>
              </a:lnSpc>
              <a:spcBef>
                <a:spcPct val="20000"/>
              </a:spcBef>
              <a:buClr>
                <a:srgbClr val="00FF00"/>
              </a:buClr>
              <a:buSzPct val="65000"/>
            </a:pPr>
            <a:endParaRPr lang="en-US" dirty="0">
              <a:solidFill>
                <a:srgbClr val="660066"/>
              </a:solidFill>
              <a:latin typeface="Tahoma" pitchFamily="34" charset="0"/>
              <a:cs typeface="Times New Roman" pitchFamily="18" charset="0"/>
            </a:endParaRPr>
          </a:p>
          <a:p>
            <a:pPr marL="742950" lvl="1" indent="-285750">
              <a:lnSpc>
                <a:spcPct val="95000"/>
              </a:lnSpc>
              <a:spcBef>
                <a:spcPct val="20000"/>
              </a:spcBef>
              <a:buClr>
                <a:srgbClr val="00FF00"/>
              </a:buClr>
              <a:buSzPct val="65000"/>
            </a:pPr>
            <a:r>
              <a:rPr lang="en-US" dirty="0">
                <a:solidFill>
                  <a:srgbClr val="660066"/>
                </a:solidFill>
                <a:latin typeface="Tahoma" pitchFamily="34" charset="0"/>
                <a:cs typeface="Times New Roman" pitchFamily="18" charset="0"/>
              </a:rPr>
              <a:t>	</a:t>
            </a:r>
          </a:p>
          <a:p>
            <a:pPr marL="742950" lvl="1" indent="-285750">
              <a:lnSpc>
                <a:spcPct val="95000"/>
              </a:lnSpc>
              <a:spcBef>
                <a:spcPct val="20000"/>
              </a:spcBef>
              <a:buClr>
                <a:srgbClr val="00FF00"/>
              </a:buClr>
              <a:buSzPct val="65000"/>
            </a:pPr>
            <a:endParaRPr lang="en-US" dirty="0">
              <a:solidFill>
                <a:srgbClr val="660066"/>
              </a:solidFill>
              <a:latin typeface="Tahoma" pitchFamily="34" charset="0"/>
              <a:cs typeface="Times New Roman" pitchFamily="18" charset="0"/>
            </a:endParaRPr>
          </a:p>
          <a:p>
            <a:pPr marL="742950" lvl="1" indent="-285750">
              <a:lnSpc>
                <a:spcPct val="95000"/>
              </a:lnSpc>
              <a:spcBef>
                <a:spcPct val="20000"/>
              </a:spcBef>
              <a:buClr>
                <a:srgbClr val="00FF00"/>
              </a:buClr>
              <a:buSzPct val="65000"/>
            </a:pPr>
            <a:endParaRPr lang="en-US" sz="800" dirty="0">
              <a:solidFill>
                <a:srgbClr val="660066"/>
              </a:solidFill>
              <a:latin typeface="Tahoma" pitchFamily="34" charset="0"/>
              <a:cs typeface="Times New Roman" pitchFamily="18" charset="0"/>
            </a:endParaRPr>
          </a:p>
          <a:p>
            <a:pPr marL="742950" lvl="1" indent="-285750" algn="r">
              <a:lnSpc>
                <a:spcPct val="95000"/>
              </a:lnSpc>
              <a:spcBef>
                <a:spcPct val="20000"/>
              </a:spcBef>
              <a:buClr>
                <a:srgbClr val="00FF00"/>
              </a:buClr>
              <a:buSzPct val="65000"/>
            </a:pPr>
            <a:r>
              <a:rPr lang="en-US" sz="800" dirty="0">
                <a:solidFill>
                  <a:srgbClr val="660066"/>
                </a:solidFill>
                <a:latin typeface="Tahoma" pitchFamily="34" charset="0"/>
                <a:cs typeface="Times New Roman" pitchFamily="18" charset="0"/>
              </a:rPr>
              <a:t>Smyth et.al 2000</a:t>
            </a:r>
          </a:p>
          <a:p>
            <a:pPr marL="742950" lvl="1" indent="-285750">
              <a:lnSpc>
                <a:spcPct val="95000"/>
              </a:lnSpc>
              <a:spcBef>
                <a:spcPct val="20000"/>
              </a:spcBef>
              <a:buClr>
                <a:srgbClr val="00FF00"/>
              </a:buClr>
              <a:buSzPct val="65000"/>
            </a:pPr>
            <a:endParaRPr lang="en-US" sz="800" dirty="0">
              <a:solidFill>
                <a:srgbClr val="660066"/>
              </a:solidFill>
              <a:latin typeface="Tahoma" pitchFamily="34" charset="0"/>
              <a:cs typeface="Times New Roman" pitchFamily="18" charset="0"/>
            </a:endParaRPr>
          </a:p>
          <a:p>
            <a:pPr marL="742950" lvl="1" indent="-285750">
              <a:lnSpc>
                <a:spcPct val="95000"/>
              </a:lnSpc>
              <a:spcBef>
                <a:spcPct val="20000"/>
              </a:spcBef>
              <a:buClr>
                <a:srgbClr val="00FF00"/>
              </a:buClr>
              <a:buSzPct val="65000"/>
              <a:buFont typeface="Arial" pitchFamily="34" charset="0"/>
              <a:buChar char="•"/>
            </a:pPr>
            <a:endParaRPr lang="en-US" sz="8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buFont typeface="Arial" charset="0"/>
              <a:buChar char="•"/>
            </a:pPr>
            <a:endParaRPr lang="en-US" sz="800" i="1" dirty="0">
              <a:solidFill>
                <a:srgbClr val="660066"/>
              </a:solidFill>
              <a:latin typeface="Tahoma" pitchFamily="34" charset="0"/>
              <a:cs typeface="Times New Roman" pitchFamily="18" charset="0"/>
            </a:endParaRPr>
          </a:p>
        </p:txBody>
      </p:sp>
      <p:sp>
        <p:nvSpPr>
          <p:cNvPr id="113684" name="Rectangle 26"/>
          <p:cNvSpPr>
            <a:spLocks noChangeArrowheads="1"/>
          </p:cNvSpPr>
          <p:nvPr/>
        </p:nvSpPr>
        <p:spPr bwMode="auto">
          <a:xfrm>
            <a:off x="2782888" y="3573463"/>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dirty="0">
              <a:solidFill>
                <a:srgbClr val="660066"/>
              </a:solidFill>
              <a:latin typeface="Tahoma" pitchFamily="34" charset="0"/>
              <a:cs typeface="Times New Roman" pitchFamily="18" charset="0"/>
            </a:endParaRPr>
          </a:p>
        </p:txBody>
      </p:sp>
      <p:sp>
        <p:nvSpPr>
          <p:cNvPr id="113685" name="Text Box 43">
            <a:hlinkClick r:id="rId3" action="ppaction://hlinksldjump" tooltip="'Click' to go to this Critical Question"/>
          </p:cNvPr>
          <p:cNvSpPr txBox="1">
            <a:spLocks noChangeArrowheads="1"/>
          </p:cNvSpPr>
          <p:nvPr/>
        </p:nvSpPr>
        <p:spPr bwMode="auto">
          <a:xfrm>
            <a:off x="1524000" y="3351214"/>
            <a:ext cx="1219200" cy="369887"/>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1. Statistical Analysis</a:t>
            </a:r>
          </a:p>
        </p:txBody>
      </p:sp>
      <p:sp>
        <p:nvSpPr>
          <p:cNvPr id="113686" name="Text Box 44"/>
          <p:cNvSpPr txBox="1">
            <a:spLocks noChangeArrowheads="1"/>
          </p:cNvSpPr>
          <p:nvPr/>
        </p:nvSpPr>
        <p:spPr bwMode="auto">
          <a:xfrm>
            <a:off x="1524000" y="3960813"/>
            <a:ext cx="1219200" cy="1200150"/>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2. Components of fitness</a:t>
            </a:r>
          </a:p>
          <a:p>
            <a:pPr>
              <a:spcBef>
                <a:spcPct val="50000"/>
              </a:spcBef>
            </a:pPr>
            <a:endParaRPr lang="en-AU" sz="900" b="1" dirty="0">
              <a:solidFill>
                <a:srgbClr val="660066"/>
              </a:solidFill>
              <a:latin typeface="Tahoma" pitchFamily="34" charset="0"/>
            </a:endParaRPr>
          </a:p>
          <a:p>
            <a:pPr>
              <a:spcBef>
                <a:spcPct val="50000"/>
              </a:spcBef>
            </a:pPr>
            <a:r>
              <a:rPr lang="en-AU" sz="900" b="1" dirty="0">
                <a:solidFill>
                  <a:srgbClr val="660066"/>
                </a:solidFill>
                <a:latin typeface="Tahoma" pitchFamily="34" charset="0"/>
              </a:rPr>
              <a:t>3. Principles of training programme design</a:t>
            </a:r>
          </a:p>
        </p:txBody>
      </p:sp>
    </p:spTree>
    <p:extLst>
      <p:ext uri="{BB962C8B-B14F-4D97-AF65-F5344CB8AC3E}">
        <p14:creationId xmlns:p14="http://schemas.microsoft.com/office/powerpoint/2010/main" val="230085878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Text Box 2"/>
          <p:cNvSpPr txBox="1">
            <a:spLocks noChangeArrowheads="1"/>
          </p:cNvSpPr>
          <p:nvPr/>
        </p:nvSpPr>
        <p:spPr bwMode="auto">
          <a:xfrm>
            <a:off x="1524000" y="0"/>
            <a:ext cx="1219200" cy="1174750"/>
          </a:xfrm>
          <a:prstGeom prst="rect">
            <a:avLst/>
          </a:prstGeom>
          <a:solidFill>
            <a:srgbClr val="800080"/>
          </a:solidFill>
          <a:ln w="9525">
            <a:noFill/>
            <a:miter lim="800000"/>
            <a:headEnd/>
            <a:tailEnd/>
          </a:ln>
        </p:spPr>
        <p:txBody>
          <a:bodyPr>
            <a:spAutoFit/>
          </a:bodyPr>
          <a:lstStyle/>
          <a:p>
            <a:pPr>
              <a:lnSpc>
                <a:spcPct val="75000"/>
              </a:lnSpc>
              <a:spcBef>
                <a:spcPct val="50000"/>
              </a:spcBef>
            </a:pPr>
            <a:endParaRPr lang="en-AU" sz="1200" b="1" dirty="0">
              <a:solidFill>
                <a:schemeClr val="accent2"/>
              </a:solidFill>
              <a:latin typeface="Tahoma" pitchFamily="34" charset="0"/>
            </a:endParaRPr>
          </a:p>
          <a:p>
            <a:pPr>
              <a:lnSpc>
                <a:spcPct val="75000"/>
              </a:lnSpc>
              <a:spcBef>
                <a:spcPct val="50000"/>
              </a:spcBef>
            </a:pPr>
            <a:r>
              <a:rPr lang="en-AU" sz="1100" b="1" dirty="0">
                <a:solidFill>
                  <a:srgbClr val="00FF00"/>
                </a:solidFill>
                <a:latin typeface="Tahoma" pitchFamily="34" charset="0"/>
              </a:rPr>
              <a:t>IB</a:t>
            </a:r>
          </a:p>
          <a:p>
            <a:pPr>
              <a:lnSpc>
                <a:spcPct val="75000"/>
              </a:lnSpc>
              <a:spcBef>
                <a:spcPct val="50000"/>
              </a:spcBef>
            </a:pPr>
            <a:r>
              <a:rPr lang="en-AU" sz="1100" b="1" dirty="0">
                <a:solidFill>
                  <a:srgbClr val="00FF00"/>
                </a:solidFill>
                <a:latin typeface="Tahoma" pitchFamily="34" charset="0"/>
              </a:rPr>
              <a:t>Sports, exercise and health science</a:t>
            </a:r>
          </a:p>
          <a:p>
            <a:pPr>
              <a:lnSpc>
                <a:spcPct val="75000"/>
              </a:lnSpc>
              <a:spcBef>
                <a:spcPct val="50000"/>
              </a:spcBef>
            </a:pPr>
            <a:endParaRPr lang="en-AU" sz="600" b="1" dirty="0">
              <a:solidFill>
                <a:srgbClr val="00FF00"/>
              </a:solidFill>
              <a:latin typeface="Tahoma" pitchFamily="34" charset="0"/>
            </a:endParaRPr>
          </a:p>
          <a:p>
            <a:pPr>
              <a:lnSpc>
                <a:spcPct val="75000"/>
              </a:lnSpc>
              <a:spcBef>
                <a:spcPct val="50000"/>
              </a:spcBef>
            </a:pPr>
            <a:endParaRPr lang="en-AU" sz="800" b="1" dirty="0">
              <a:solidFill>
                <a:schemeClr val="accent2"/>
              </a:solidFill>
              <a:latin typeface="Tahoma" pitchFamily="34" charset="0"/>
            </a:endParaRPr>
          </a:p>
        </p:txBody>
      </p:sp>
      <p:sp>
        <p:nvSpPr>
          <p:cNvPr id="113667" name="Line 3"/>
          <p:cNvSpPr>
            <a:spLocks noChangeShapeType="1"/>
          </p:cNvSpPr>
          <p:nvPr/>
        </p:nvSpPr>
        <p:spPr bwMode="auto">
          <a:xfrm>
            <a:off x="2743200" y="0"/>
            <a:ext cx="0" cy="6858000"/>
          </a:xfrm>
          <a:prstGeom prst="line">
            <a:avLst/>
          </a:prstGeom>
          <a:noFill/>
          <a:ln w="3175">
            <a:solidFill>
              <a:srgbClr val="FF00FF"/>
            </a:solidFill>
            <a:round/>
            <a:headEnd/>
            <a:tailEnd/>
          </a:ln>
        </p:spPr>
        <p:txBody>
          <a:bodyPr/>
          <a:lstStyle/>
          <a:p>
            <a:endParaRPr lang="en-US" dirty="0"/>
          </a:p>
        </p:txBody>
      </p:sp>
      <p:sp>
        <p:nvSpPr>
          <p:cNvPr id="113668" name="Line 4"/>
          <p:cNvSpPr>
            <a:spLocks noChangeShapeType="1"/>
          </p:cNvSpPr>
          <p:nvPr/>
        </p:nvSpPr>
        <p:spPr bwMode="auto">
          <a:xfrm>
            <a:off x="1600200" y="1447800"/>
            <a:ext cx="990600" cy="0"/>
          </a:xfrm>
          <a:prstGeom prst="line">
            <a:avLst/>
          </a:prstGeom>
          <a:noFill/>
          <a:ln w="25400">
            <a:solidFill>
              <a:srgbClr val="FF00FF"/>
            </a:solidFill>
            <a:round/>
            <a:headEnd/>
            <a:tailEnd/>
          </a:ln>
        </p:spPr>
        <p:txBody>
          <a:bodyPr/>
          <a:lstStyle/>
          <a:p>
            <a:endParaRPr lang="en-US" dirty="0"/>
          </a:p>
        </p:txBody>
      </p:sp>
      <p:sp>
        <p:nvSpPr>
          <p:cNvPr id="113669" name="Line 5"/>
          <p:cNvSpPr>
            <a:spLocks noChangeShapeType="1"/>
          </p:cNvSpPr>
          <p:nvPr/>
        </p:nvSpPr>
        <p:spPr bwMode="auto">
          <a:xfrm>
            <a:off x="1600200" y="2362200"/>
            <a:ext cx="990600" cy="0"/>
          </a:xfrm>
          <a:prstGeom prst="line">
            <a:avLst/>
          </a:prstGeom>
          <a:noFill/>
          <a:ln w="25400">
            <a:solidFill>
              <a:srgbClr val="FF00FF"/>
            </a:solidFill>
            <a:round/>
            <a:headEnd/>
            <a:tailEnd/>
          </a:ln>
        </p:spPr>
        <p:txBody>
          <a:bodyPr/>
          <a:lstStyle/>
          <a:p>
            <a:endParaRPr lang="en-US" dirty="0"/>
          </a:p>
        </p:txBody>
      </p:sp>
      <p:sp>
        <p:nvSpPr>
          <p:cNvPr id="113670" name="Text Box 6"/>
          <p:cNvSpPr txBox="1">
            <a:spLocks noChangeArrowheads="1"/>
          </p:cNvSpPr>
          <p:nvPr/>
        </p:nvSpPr>
        <p:spPr bwMode="auto">
          <a:xfrm>
            <a:off x="1524000" y="2727326"/>
            <a:ext cx="1219200" cy="244475"/>
          </a:xfrm>
          <a:prstGeom prst="rect">
            <a:avLst/>
          </a:prstGeom>
          <a:noFill/>
          <a:ln w="3175">
            <a:noFill/>
            <a:miter lim="800000"/>
            <a:headEnd/>
            <a:tailEnd/>
          </a:ln>
        </p:spPr>
        <p:txBody>
          <a:bodyPr>
            <a:spAutoFit/>
          </a:bodyPr>
          <a:lstStyle/>
          <a:p>
            <a:pPr>
              <a:spcBef>
                <a:spcPct val="50000"/>
              </a:spcBef>
            </a:pPr>
            <a:r>
              <a:rPr lang="en-AU" sz="1000" b="1" dirty="0">
                <a:solidFill>
                  <a:srgbClr val="660066"/>
                </a:solidFill>
                <a:latin typeface="Tahoma" pitchFamily="34" charset="0"/>
              </a:rPr>
              <a:t>Sub-topics</a:t>
            </a:r>
          </a:p>
        </p:txBody>
      </p:sp>
      <p:sp>
        <p:nvSpPr>
          <p:cNvPr id="113671" name="Line 8"/>
          <p:cNvSpPr>
            <a:spLocks noChangeShapeType="1"/>
          </p:cNvSpPr>
          <p:nvPr/>
        </p:nvSpPr>
        <p:spPr bwMode="auto">
          <a:xfrm>
            <a:off x="1600200" y="2667000"/>
            <a:ext cx="990600" cy="0"/>
          </a:xfrm>
          <a:prstGeom prst="line">
            <a:avLst/>
          </a:prstGeom>
          <a:noFill/>
          <a:ln w="25400">
            <a:solidFill>
              <a:srgbClr val="FF00FF"/>
            </a:solidFill>
            <a:round/>
            <a:headEnd/>
            <a:tailEnd/>
          </a:ln>
        </p:spPr>
        <p:txBody>
          <a:bodyPr/>
          <a:lstStyle/>
          <a:p>
            <a:endParaRPr lang="en-US" dirty="0"/>
          </a:p>
        </p:txBody>
      </p:sp>
      <p:sp>
        <p:nvSpPr>
          <p:cNvPr id="113672" name="Line 9"/>
          <p:cNvSpPr>
            <a:spLocks noChangeShapeType="1"/>
          </p:cNvSpPr>
          <p:nvPr/>
        </p:nvSpPr>
        <p:spPr bwMode="auto">
          <a:xfrm>
            <a:off x="1600200" y="3200400"/>
            <a:ext cx="990600" cy="0"/>
          </a:xfrm>
          <a:prstGeom prst="line">
            <a:avLst/>
          </a:prstGeom>
          <a:noFill/>
          <a:ln w="25400">
            <a:solidFill>
              <a:srgbClr val="FF00FF"/>
            </a:solidFill>
            <a:round/>
            <a:headEnd/>
            <a:tailEnd/>
          </a:ln>
        </p:spPr>
        <p:txBody>
          <a:bodyPr/>
          <a:lstStyle/>
          <a:p>
            <a:endParaRPr lang="en-US" dirty="0"/>
          </a:p>
        </p:txBody>
      </p:sp>
      <p:sp>
        <p:nvSpPr>
          <p:cNvPr id="113673" name="Line 12"/>
          <p:cNvSpPr>
            <a:spLocks noChangeShapeType="1"/>
          </p:cNvSpPr>
          <p:nvPr/>
        </p:nvSpPr>
        <p:spPr bwMode="auto">
          <a:xfrm flipV="1">
            <a:off x="1524000" y="1295400"/>
            <a:ext cx="9144000" cy="0"/>
          </a:xfrm>
          <a:prstGeom prst="line">
            <a:avLst/>
          </a:prstGeom>
          <a:noFill/>
          <a:ln w="3175">
            <a:solidFill>
              <a:srgbClr val="FF00FF"/>
            </a:solidFill>
            <a:round/>
            <a:headEnd/>
            <a:tailEnd/>
          </a:ln>
        </p:spPr>
        <p:txBody>
          <a:bodyPr/>
          <a:lstStyle/>
          <a:p>
            <a:endParaRPr lang="en-US" dirty="0"/>
          </a:p>
        </p:txBody>
      </p:sp>
      <p:sp>
        <p:nvSpPr>
          <p:cNvPr id="113674" name="Line 13"/>
          <p:cNvSpPr>
            <a:spLocks noChangeShapeType="1"/>
          </p:cNvSpPr>
          <p:nvPr/>
        </p:nvSpPr>
        <p:spPr bwMode="auto">
          <a:xfrm>
            <a:off x="1600200" y="1143000"/>
            <a:ext cx="990600" cy="0"/>
          </a:xfrm>
          <a:prstGeom prst="line">
            <a:avLst/>
          </a:prstGeom>
          <a:noFill/>
          <a:ln w="25400">
            <a:solidFill>
              <a:srgbClr val="FF00FF"/>
            </a:solidFill>
            <a:round/>
            <a:headEnd/>
            <a:tailEnd/>
          </a:ln>
        </p:spPr>
        <p:txBody>
          <a:bodyPr/>
          <a:lstStyle/>
          <a:p>
            <a:endParaRPr lang="en-US" dirty="0"/>
          </a:p>
        </p:txBody>
      </p:sp>
      <p:sp>
        <p:nvSpPr>
          <p:cNvPr id="113675" name="Line 14"/>
          <p:cNvSpPr>
            <a:spLocks noChangeShapeType="1"/>
          </p:cNvSpPr>
          <p:nvPr/>
        </p:nvSpPr>
        <p:spPr bwMode="auto">
          <a:xfrm>
            <a:off x="1600200" y="152400"/>
            <a:ext cx="990600" cy="0"/>
          </a:xfrm>
          <a:prstGeom prst="line">
            <a:avLst/>
          </a:prstGeom>
          <a:noFill/>
          <a:ln w="25400">
            <a:solidFill>
              <a:srgbClr val="FF00FF"/>
            </a:solidFill>
            <a:round/>
            <a:headEnd/>
            <a:tailEnd/>
          </a:ln>
        </p:spPr>
        <p:txBody>
          <a:bodyPr/>
          <a:lstStyle/>
          <a:p>
            <a:endParaRPr lang="en-US" dirty="0"/>
          </a:p>
        </p:txBody>
      </p:sp>
      <p:sp>
        <p:nvSpPr>
          <p:cNvPr id="113676" name="Text Box 15"/>
          <p:cNvSpPr txBox="1">
            <a:spLocks noChangeArrowheads="1"/>
          </p:cNvSpPr>
          <p:nvPr/>
        </p:nvSpPr>
        <p:spPr bwMode="auto">
          <a:xfrm>
            <a:off x="2743200" y="395289"/>
            <a:ext cx="7772400" cy="954087"/>
          </a:xfrm>
          <a:prstGeom prst="rect">
            <a:avLst/>
          </a:prstGeom>
          <a:noFill/>
          <a:ln w="9525">
            <a:noFill/>
            <a:miter lim="800000"/>
            <a:headEnd/>
            <a:tailEnd/>
          </a:ln>
        </p:spPr>
        <p:txBody>
          <a:bodyPr>
            <a:spAutoFit/>
          </a:bodyPr>
          <a:lstStyle/>
          <a:p>
            <a:pPr algn="r">
              <a:spcBef>
                <a:spcPct val="50000"/>
              </a:spcBef>
            </a:pPr>
            <a:r>
              <a:rPr lang="en-AU" sz="2800" b="1" dirty="0">
                <a:solidFill>
                  <a:srgbClr val="660066"/>
                </a:solidFill>
                <a:latin typeface="Tahoma" pitchFamily="34" charset="0"/>
              </a:rPr>
              <a:t>Measurement &amp; evaluation of human performance</a:t>
            </a:r>
          </a:p>
        </p:txBody>
      </p:sp>
      <p:sp>
        <p:nvSpPr>
          <p:cNvPr id="113677" name="Text Box 16"/>
          <p:cNvSpPr txBox="1">
            <a:spLocks noChangeArrowheads="1"/>
          </p:cNvSpPr>
          <p:nvPr/>
        </p:nvSpPr>
        <p:spPr bwMode="auto">
          <a:xfrm>
            <a:off x="3048000" y="1341438"/>
            <a:ext cx="7467600" cy="6093976"/>
          </a:xfrm>
          <a:prstGeom prst="rect">
            <a:avLst/>
          </a:prstGeom>
          <a:noFill/>
          <a:ln w="9525">
            <a:noFill/>
            <a:miter lim="800000"/>
            <a:headEnd/>
            <a:tailEnd/>
          </a:ln>
        </p:spPr>
        <p:txBody>
          <a:bodyPr>
            <a:spAutoFit/>
          </a:bodyPr>
          <a:lstStyle/>
          <a:p>
            <a:pPr>
              <a:spcBef>
                <a:spcPct val="50000"/>
              </a:spcBef>
            </a:pPr>
            <a:r>
              <a:rPr lang="en-AU" sz="3200" dirty="0" smtClean="0">
                <a:solidFill>
                  <a:srgbClr val="660066"/>
                </a:solidFill>
                <a:latin typeface="Tahoma" pitchFamily="34" charset="0"/>
              </a:rPr>
              <a:t>6.4.3 </a:t>
            </a:r>
            <a:r>
              <a:rPr lang="en-AU" sz="3200" dirty="0">
                <a:solidFill>
                  <a:srgbClr val="660066"/>
                </a:solidFill>
                <a:latin typeface="Tahoma" pitchFamily="34" charset="0"/>
              </a:rPr>
              <a:t>Outline ways in which exercise intensity can be monitored.</a:t>
            </a:r>
          </a:p>
          <a:p>
            <a:pPr>
              <a:spcBef>
                <a:spcPct val="50000"/>
              </a:spcBef>
            </a:pPr>
            <a:r>
              <a:rPr lang="en-AU" sz="2800" dirty="0">
                <a:solidFill>
                  <a:srgbClr val="660066"/>
                </a:solidFill>
                <a:latin typeface="Tahoma" pitchFamily="34" charset="0"/>
              </a:rPr>
              <a:t>Research Task/Practical Task:</a:t>
            </a:r>
          </a:p>
          <a:p>
            <a:pPr>
              <a:spcBef>
                <a:spcPct val="50000"/>
              </a:spcBef>
            </a:pPr>
            <a:r>
              <a:rPr lang="en-AU" sz="2800" dirty="0">
                <a:solidFill>
                  <a:srgbClr val="660066"/>
                </a:solidFill>
                <a:latin typeface="Tahoma" pitchFamily="34" charset="0"/>
              </a:rPr>
              <a:t>Outline the use of the following and design a lab to test their validity and reliability.</a:t>
            </a:r>
          </a:p>
          <a:p>
            <a:pPr lvl="1">
              <a:spcBef>
                <a:spcPct val="50000"/>
              </a:spcBef>
              <a:buFont typeface="Arial" pitchFamily="34" charset="0"/>
              <a:buChar char="•"/>
            </a:pPr>
            <a:r>
              <a:rPr lang="en-AU" sz="2000" dirty="0">
                <a:solidFill>
                  <a:srgbClr val="660066"/>
                </a:solidFill>
                <a:latin typeface="Tahoma" pitchFamily="34" charset="0"/>
              </a:rPr>
              <a:t> Use of heart rate based upon it’s relationship with oxygen uptake, i.e. target heart rate that coincides with a given percentage of maximal oxygen uptake.</a:t>
            </a:r>
          </a:p>
          <a:p>
            <a:pPr lvl="1">
              <a:spcBef>
                <a:spcPct val="50000"/>
              </a:spcBef>
              <a:buFont typeface="Arial" pitchFamily="34" charset="0"/>
              <a:buChar char="•"/>
            </a:pPr>
            <a:r>
              <a:rPr lang="en-AU" sz="2000" dirty="0">
                <a:solidFill>
                  <a:srgbClr val="660066"/>
                </a:solidFill>
                <a:latin typeface="Tahoma" pitchFamily="34" charset="0"/>
              </a:rPr>
              <a:t> The Karvonen heart rate method</a:t>
            </a:r>
          </a:p>
          <a:p>
            <a:pPr lvl="1">
              <a:spcBef>
                <a:spcPct val="50000"/>
              </a:spcBef>
              <a:buFont typeface="Arial" pitchFamily="34" charset="0"/>
              <a:buChar char="•"/>
            </a:pPr>
            <a:r>
              <a:rPr lang="en-AU" sz="2000" dirty="0">
                <a:solidFill>
                  <a:srgbClr val="660066"/>
                </a:solidFill>
                <a:latin typeface="Tahoma" pitchFamily="34" charset="0"/>
              </a:rPr>
              <a:t>Ratings of perceived exertion (Borg scale)</a:t>
            </a:r>
          </a:p>
          <a:p>
            <a:pPr lvl="1">
              <a:spcBef>
                <a:spcPct val="50000"/>
              </a:spcBef>
            </a:pPr>
            <a:r>
              <a:rPr lang="en-AU" dirty="0">
                <a:solidFill>
                  <a:srgbClr val="660066"/>
                </a:solidFill>
                <a:latin typeface="Tahoma" pitchFamily="34" charset="0"/>
              </a:rPr>
              <a:t>Working in 2 groups of 3. Prac in gym Friday.</a:t>
            </a:r>
          </a:p>
          <a:p>
            <a:pPr>
              <a:spcBef>
                <a:spcPct val="50000"/>
              </a:spcBef>
            </a:pPr>
            <a:endParaRPr lang="en-AU" sz="3200" dirty="0">
              <a:solidFill>
                <a:srgbClr val="660066"/>
              </a:solidFill>
              <a:latin typeface="Tahoma" pitchFamily="34" charset="0"/>
            </a:endParaRPr>
          </a:p>
        </p:txBody>
      </p:sp>
      <p:sp>
        <p:nvSpPr>
          <p:cNvPr id="113678" name="Line 17"/>
          <p:cNvSpPr>
            <a:spLocks noChangeShapeType="1"/>
          </p:cNvSpPr>
          <p:nvPr/>
        </p:nvSpPr>
        <p:spPr bwMode="auto">
          <a:xfrm>
            <a:off x="1524000" y="2514600"/>
            <a:ext cx="5181600" cy="0"/>
          </a:xfrm>
          <a:prstGeom prst="line">
            <a:avLst/>
          </a:prstGeom>
          <a:noFill/>
          <a:ln w="3175">
            <a:solidFill>
              <a:srgbClr val="FF00FF"/>
            </a:solidFill>
            <a:round/>
            <a:headEnd/>
            <a:tailEnd/>
          </a:ln>
        </p:spPr>
        <p:txBody>
          <a:bodyPr/>
          <a:lstStyle/>
          <a:p>
            <a:endParaRPr lang="en-US" dirty="0"/>
          </a:p>
        </p:txBody>
      </p:sp>
      <p:sp>
        <p:nvSpPr>
          <p:cNvPr id="113679" name="Rectangle 18"/>
          <p:cNvSpPr>
            <a:spLocks noChangeArrowheads="1"/>
          </p:cNvSpPr>
          <p:nvPr/>
        </p:nvSpPr>
        <p:spPr bwMode="auto">
          <a:xfrm>
            <a:off x="4943475" y="1870075"/>
            <a:ext cx="9144000" cy="369332"/>
          </a:xfrm>
          <a:prstGeom prst="rect">
            <a:avLst/>
          </a:prstGeom>
          <a:noFill/>
          <a:ln w="9525">
            <a:noFill/>
            <a:miter lim="800000"/>
            <a:headEnd/>
            <a:tailEnd/>
          </a:ln>
        </p:spPr>
        <p:txBody>
          <a:bodyPr>
            <a:spAutoFit/>
          </a:bodyPr>
          <a:lstStyle/>
          <a:p>
            <a:endParaRPr lang="en-US" dirty="0"/>
          </a:p>
        </p:txBody>
      </p:sp>
      <p:sp>
        <p:nvSpPr>
          <p:cNvPr id="113680" name="Text Box 19">
            <a:hlinkClick r:id="rId3" action="ppaction://hlinksldjump" tooltip="'Click' here"/>
          </p:cNvPr>
          <p:cNvSpPr txBox="1">
            <a:spLocks noChangeArrowheads="1"/>
          </p:cNvSpPr>
          <p:nvPr/>
        </p:nvSpPr>
        <p:spPr bwMode="auto">
          <a:xfrm>
            <a:off x="1524000" y="1295401"/>
            <a:ext cx="1219200" cy="809625"/>
          </a:xfrm>
          <a:prstGeom prst="rect">
            <a:avLst/>
          </a:prstGeom>
          <a:solidFill>
            <a:srgbClr val="00FF00"/>
          </a:solidFill>
          <a:ln w="9525">
            <a:noFill/>
            <a:miter lim="800000"/>
            <a:headEnd/>
            <a:tailEnd/>
          </a:ln>
        </p:spPr>
        <p:txBody>
          <a:bodyPr>
            <a:spAutoFit/>
          </a:bodyPr>
          <a:lstStyle/>
          <a:p>
            <a:pPr>
              <a:lnSpc>
                <a:spcPct val="75000"/>
              </a:lnSpc>
              <a:spcBef>
                <a:spcPct val="50000"/>
              </a:spcBef>
            </a:pPr>
            <a:endParaRPr lang="en-AU" sz="200" b="1" dirty="0">
              <a:solidFill>
                <a:srgbClr val="660066"/>
              </a:solidFill>
              <a:latin typeface="Tahoma" pitchFamily="34" charset="0"/>
            </a:endParaRPr>
          </a:p>
          <a:p>
            <a:pPr>
              <a:lnSpc>
                <a:spcPct val="72000"/>
              </a:lnSpc>
              <a:spcBef>
                <a:spcPct val="50000"/>
              </a:spcBef>
            </a:pPr>
            <a:endParaRPr lang="en-AU" sz="600" b="1" dirty="0">
              <a:solidFill>
                <a:srgbClr val="660066"/>
              </a:solidFill>
              <a:latin typeface="Tahoma" pitchFamily="34" charset="0"/>
            </a:endParaRPr>
          </a:p>
          <a:p>
            <a:pPr>
              <a:lnSpc>
                <a:spcPct val="72000"/>
              </a:lnSpc>
              <a:spcBef>
                <a:spcPct val="50000"/>
              </a:spcBef>
            </a:pPr>
            <a:r>
              <a:rPr lang="en-AU" sz="1100" b="1" dirty="0">
                <a:solidFill>
                  <a:srgbClr val="660066"/>
                </a:solidFill>
                <a:latin typeface="Tahoma" pitchFamily="34" charset="0"/>
              </a:rPr>
              <a:t>Topic 6</a:t>
            </a:r>
          </a:p>
          <a:p>
            <a:pPr>
              <a:lnSpc>
                <a:spcPct val="72000"/>
              </a:lnSpc>
              <a:spcBef>
                <a:spcPct val="50000"/>
              </a:spcBef>
            </a:pPr>
            <a:r>
              <a:rPr lang="en-AU" sz="1100" b="1" dirty="0">
                <a:solidFill>
                  <a:srgbClr val="660066"/>
                </a:solidFill>
                <a:latin typeface="Tahoma" pitchFamily="34" charset="0"/>
              </a:rPr>
              <a:t>Measurement</a:t>
            </a:r>
          </a:p>
          <a:p>
            <a:pPr>
              <a:lnSpc>
                <a:spcPct val="72000"/>
              </a:lnSpc>
              <a:spcBef>
                <a:spcPct val="50000"/>
              </a:spcBef>
            </a:pPr>
            <a:endParaRPr lang="en-AU" sz="400" b="1" dirty="0">
              <a:solidFill>
                <a:srgbClr val="660066"/>
              </a:solidFill>
              <a:latin typeface="Tahoma" pitchFamily="34" charset="0"/>
            </a:endParaRPr>
          </a:p>
          <a:p>
            <a:pPr>
              <a:lnSpc>
                <a:spcPct val="75000"/>
              </a:lnSpc>
              <a:spcBef>
                <a:spcPct val="50000"/>
              </a:spcBef>
            </a:pPr>
            <a:endParaRPr lang="en-AU" sz="2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a:p>
            <a:pPr>
              <a:lnSpc>
                <a:spcPct val="75000"/>
              </a:lnSpc>
              <a:spcBef>
                <a:spcPct val="50000"/>
              </a:spcBef>
            </a:pPr>
            <a:endParaRPr lang="en-AU" sz="100" b="1" dirty="0">
              <a:solidFill>
                <a:srgbClr val="660066"/>
              </a:solidFill>
              <a:latin typeface="Tahoma" pitchFamily="34" charset="0"/>
            </a:endParaRPr>
          </a:p>
        </p:txBody>
      </p:sp>
      <p:sp>
        <p:nvSpPr>
          <p:cNvPr id="113681" name="Line 20"/>
          <p:cNvSpPr>
            <a:spLocks noChangeShapeType="1"/>
          </p:cNvSpPr>
          <p:nvPr/>
        </p:nvSpPr>
        <p:spPr bwMode="auto">
          <a:xfrm>
            <a:off x="1600200" y="2362200"/>
            <a:ext cx="990600" cy="0"/>
          </a:xfrm>
          <a:prstGeom prst="line">
            <a:avLst/>
          </a:prstGeom>
          <a:noFill/>
          <a:ln w="25400">
            <a:solidFill>
              <a:srgbClr val="FF00FF"/>
            </a:solidFill>
            <a:round/>
            <a:headEnd/>
            <a:tailEnd/>
          </a:ln>
        </p:spPr>
        <p:txBody>
          <a:bodyPr/>
          <a:lstStyle/>
          <a:p>
            <a:endParaRPr lang="en-US" dirty="0"/>
          </a:p>
        </p:txBody>
      </p:sp>
      <p:sp>
        <p:nvSpPr>
          <p:cNvPr id="113682" name="Line 21"/>
          <p:cNvSpPr>
            <a:spLocks noChangeShapeType="1"/>
          </p:cNvSpPr>
          <p:nvPr/>
        </p:nvSpPr>
        <p:spPr bwMode="auto">
          <a:xfrm>
            <a:off x="1600200" y="1447800"/>
            <a:ext cx="990600" cy="0"/>
          </a:xfrm>
          <a:prstGeom prst="line">
            <a:avLst/>
          </a:prstGeom>
          <a:noFill/>
          <a:ln w="25400">
            <a:solidFill>
              <a:srgbClr val="FF00FF"/>
            </a:solidFill>
            <a:round/>
            <a:headEnd/>
            <a:tailEnd/>
          </a:ln>
        </p:spPr>
        <p:txBody>
          <a:bodyPr/>
          <a:lstStyle/>
          <a:p>
            <a:endParaRPr lang="en-US" dirty="0"/>
          </a:p>
        </p:txBody>
      </p:sp>
      <p:sp>
        <p:nvSpPr>
          <p:cNvPr id="113683" name="Rectangle 24">
            <a:hlinkClick r:id="rId4" action="ppaction://hlinksldjump" tooltip="Click here to go to this dot point"/>
          </p:cNvPr>
          <p:cNvSpPr>
            <a:spLocks noChangeArrowheads="1"/>
          </p:cNvSpPr>
          <p:nvPr/>
        </p:nvSpPr>
        <p:spPr bwMode="auto">
          <a:xfrm>
            <a:off x="2809875" y="2428869"/>
            <a:ext cx="7239000" cy="214313"/>
          </a:xfrm>
          <a:prstGeom prst="rect">
            <a:avLst/>
          </a:prstGeom>
          <a:noFill/>
          <a:ln w="9525">
            <a:noFill/>
            <a:miter lim="800000"/>
            <a:headEnd/>
            <a:tailEnd/>
          </a:ln>
        </p:spPr>
        <p:txBody>
          <a:bodyPr/>
          <a:lstStyle/>
          <a:p>
            <a:pPr marL="742950" lvl="1" indent="-285750" algn="r">
              <a:lnSpc>
                <a:spcPct val="95000"/>
              </a:lnSpc>
              <a:spcBef>
                <a:spcPct val="20000"/>
              </a:spcBef>
              <a:buClr>
                <a:srgbClr val="00FF00"/>
              </a:buClr>
              <a:buSzPct val="65000"/>
            </a:pPr>
            <a:endParaRPr lang="en-US" sz="800" dirty="0">
              <a:solidFill>
                <a:srgbClr val="660066"/>
              </a:solidFill>
              <a:latin typeface="Tahoma" pitchFamily="34" charset="0"/>
              <a:cs typeface="Times New Roman" pitchFamily="18" charset="0"/>
            </a:endParaRPr>
          </a:p>
          <a:p>
            <a:pPr marL="742950" lvl="1" indent="-285750">
              <a:lnSpc>
                <a:spcPct val="95000"/>
              </a:lnSpc>
              <a:spcBef>
                <a:spcPct val="20000"/>
              </a:spcBef>
              <a:buClr>
                <a:srgbClr val="00FF00"/>
              </a:buClr>
              <a:buSzPct val="65000"/>
            </a:pPr>
            <a:endParaRPr lang="en-US" dirty="0">
              <a:solidFill>
                <a:srgbClr val="660066"/>
              </a:solidFill>
              <a:latin typeface="Tahoma" pitchFamily="34" charset="0"/>
              <a:cs typeface="Times New Roman" pitchFamily="18" charset="0"/>
            </a:endParaRPr>
          </a:p>
          <a:p>
            <a:pPr marL="742950" lvl="1" indent="-285750">
              <a:lnSpc>
                <a:spcPct val="95000"/>
              </a:lnSpc>
              <a:spcBef>
                <a:spcPct val="20000"/>
              </a:spcBef>
              <a:buClr>
                <a:srgbClr val="00FF00"/>
              </a:buClr>
              <a:buSzPct val="65000"/>
            </a:pPr>
            <a:r>
              <a:rPr lang="en-AU" sz="2300" dirty="0">
                <a:solidFill>
                  <a:srgbClr val="660066"/>
                </a:solidFill>
                <a:latin typeface="Tahoma" pitchFamily="34" charset="0"/>
                <a:cs typeface="Times New Roman" pitchFamily="18" charset="0"/>
              </a:rPr>
              <a:t>	</a:t>
            </a:r>
            <a:endParaRPr lang="en-US" sz="800" dirty="0">
              <a:solidFill>
                <a:srgbClr val="660066"/>
              </a:solidFill>
              <a:latin typeface="Tahoma" pitchFamily="34" charset="0"/>
              <a:cs typeface="Times New Roman" pitchFamily="18" charset="0"/>
            </a:endParaRPr>
          </a:p>
          <a:p>
            <a:pPr marL="742950" lvl="1" indent="-285750">
              <a:lnSpc>
                <a:spcPct val="95000"/>
              </a:lnSpc>
              <a:spcBef>
                <a:spcPct val="20000"/>
              </a:spcBef>
              <a:buClr>
                <a:srgbClr val="00FF00"/>
              </a:buClr>
              <a:buSzPct val="65000"/>
              <a:buFont typeface="Arial" pitchFamily="34" charset="0"/>
              <a:buChar char="•"/>
            </a:pPr>
            <a:endParaRPr lang="en-US" sz="800" dirty="0">
              <a:solidFill>
                <a:srgbClr val="660066"/>
              </a:solidFill>
              <a:latin typeface="Tahoma" pitchFamily="34" charset="0"/>
              <a:cs typeface="Times New Roman" pitchFamily="18" charset="0"/>
            </a:endParaRPr>
          </a:p>
          <a:p>
            <a:pPr marL="342900" indent="-342900">
              <a:lnSpc>
                <a:spcPct val="95000"/>
              </a:lnSpc>
              <a:spcBef>
                <a:spcPct val="20000"/>
              </a:spcBef>
              <a:buClr>
                <a:srgbClr val="00FF00"/>
              </a:buClr>
              <a:buSzPct val="65000"/>
              <a:buFont typeface="Arial" charset="0"/>
              <a:buChar char="•"/>
            </a:pPr>
            <a:endParaRPr lang="en-US" sz="800" i="1" dirty="0">
              <a:solidFill>
                <a:srgbClr val="660066"/>
              </a:solidFill>
              <a:latin typeface="Tahoma" pitchFamily="34" charset="0"/>
              <a:cs typeface="Times New Roman" pitchFamily="18" charset="0"/>
            </a:endParaRPr>
          </a:p>
        </p:txBody>
      </p:sp>
      <p:sp>
        <p:nvSpPr>
          <p:cNvPr id="113684" name="Rectangle 26"/>
          <p:cNvSpPr>
            <a:spLocks noChangeArrowheads="1"/>
          </p:cNvSpPr>
          <p:nvPr/>
        </p:nvSpPr>
        <p:spPr bwMode="auto">
          <a:xfrm>
            <a:off x="2782888" y="3573463"/>
            <a:ext cx="3962400" cy="457200"/>
          </a:xfrm>
          <a:prstGeom prst="rect">
            <a:avLst/>
          </a:prstGeom>
          <a:noFill/>
          <a:ln w="9525">
            <a:noFill/>
            <a:miter lim="800000"/>
            <a:headEnd/>
            <a:tailEnd/>
          </a:ln>
        </p:spPr>
        <p:txBody>
          <a:bodyPr/>
          <a:lstStyle/>
          <a:p>
            <a:pPr marL="342900" indent="-342900">
              <a:lnSpc>
                <a:spcPct val="95000"/>
              </a:lnSpc>
              <a:spcBef>
                <a:spcPct val="20000"/>
              </a:spcBef>
              <a:buClr>
                <a:srgbClr val="00FF00"/>
              </a:buClr>
              <a:buSzPct val="65000"/>
              <a:buFont typeface="Wingdings" pitchFamily="2" charset="2"/>
              <a:buChar char="§"/>
            </a:pPr>
            <a:endParaRPr lang="en-US" sz="2300" dirty="0">
              <a:solidFill>
                <a:srgbClr val="660066"/>
              </a:solidFill>
              <a:latin typeface="Tahoma" pitchFamily="34" charset="0"/>
              <a:cs typeface="Times New Roman" pitchFamily="18" charset="0"/>
            </a:endParaRPr>
          </a:p>
        </p:txBody>
      </p:sp>
      <p:sp>
        <p:nvSpPr>
          <p:cNvPr id="113685" name="Text Box 43">
            <a:hlinkClick r:id="rId3" action="ppaction://hlinksldjump" tooltip="'Click' to go to this Critical Question"/>
          </p:cNvPr>
          <p:cNvSpPr txBox="1">
            <a:spLocks noChangeArrowheads="1"/>
          </p:cNvSpPr>
          <p:nvPr/>
        </p:nvSpPr>
        <p:spPr bwMode="auto">
          <a:xfrm>
            <a:off x="1524000" y="3351214"/>
            <a:ext cx="1219200" cy="369887"/>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1. Statistical Analysis</a:t>
            </a:r>
          </a:p>
        </p:txBody>
      </p:sp>
      <p:sp>
        <p:nvSpPr>
          <p:cNvPr id="113686" name="Text Box 44"/>
          <p:cNvSpPr txBox="1">
            <a:spLocks noChangeArrowheads="1"/>
          </p:cNvSpPr>
          <p:nvPr/>
        </p:nvSpPr>
        <p:spPr bwMode="auto">
          <a:xfrm>
            <a:off x="1524000" y="3960813"/>
            <a:ext cx="1219200" cy="1200150"/>
          </a:xfrm>
          <a:prstGeom prst="rect">
            <a:avLst/>
          </a:prstGeom>
          <a:noFill/>
          <a:ln w="3175">
            <a:noFill/>
            <a:miter lim="800000"/>
            <a:headEnd/>
            <a:tailEnd/>
          </a:ln>
        </p:spPr>
        <p:txBody>
          <a:bodyPr>
            <a:spAutoFit/>
          </a:bodyPr>
          <a:lstStyle/>
          <a:p>
            <a:pPr>
              <a:spcBef>
                <a:spcPct val="50000"/>
              </a:spcBef>
            </a:pPr>
            <a:r>
              <a:rPr lang="en-AU" sz="900" b="1" dirty="0">
                <a:solidFill>
                  <a:srgbClr val="660066"/>
                </a:solidFill>
                <a:latin typeface="Tahoma" pitchFamily="34" charset="0"/>
              </a:rPr>
              <a:t>2. Components of fitness</a:t>
            </a:r>
          </a:p>
          <a:p>
            <a:pPr>
              <a:spcBef>
                <a:spcPct val="50000"/>
              </a:spcBef>
            </a:pPr>
            <a:endParaRPr lang="en-AU" sz="900" b="1" dirty="0">
              <a:solidFill>
                <a:srgbClr val="660066"/>
              </a:solidFill>
              <a:latin typeface="Tahoma" pitchFamily="34" charset="0"/>
            </a:endParaRPr>
          </a:p>
          <a:p>
            <a:pPr>
              <a:spcBef>
                <a:spcPct val="50000"/>
              </a:spcBef>
            </a:pPr>
            <a:r>
              <a:rPr lang="en-AU" sz="900" b="1" dirty="0">
                <a:solidFill>
                  <a:srgbClr val="660066"/>
                </a:solidFill>
                <a:latin typeface="Tahoma" pitchFamily="34" charset="0"/>
              </a:rPr>
              <a:t>3. Principles of training programme design</a:t>
            </a:r>
          </a:p>
        </p:txBody>
      </p:sp>
    </p:spTree>
    <p:extLst>
      <p:ext uri="{BB962C8B-B14F-4D97-AF65-F5344CB8AC3E}">
        <p14:creationId xmlns:p14="http://schemas.microsoft.com/office/powerpoint/2010/main" val="181266479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TotalTime>
  <Words>2082</Words>
  <Application>Microsoft Office PowerPoint</Application>
  <PresentationFormat>Widescreen</PresentationFormat>
  <Paragraphs>1051</Paragraphs>
  <Slides>40</Slides>
  <Notes>40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40</vt:i4>
      </vt:variant>
    </vt:vector>
  </HeadingPairs>
  <TitlesOfParts>
    <vt:vector size="47" baseType="lpstr">
      <vt:lpstr>Arial</vt:lpstr>
      <vt:lpstr>Calibri</vt:lpstr>
      <vt:lpstr>Calibri Light</vt:lpstr>
      <vt:lpstr>Tahoma</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Cabarrus County Schools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Julia Porter</dc:creator>
  <cp:lastModifiedBy>Julia Porter</cp:lastModifiedBy>
  <cp:revision>2</cp:revision>
  <dcterms:created xsi:type="dcterms:W3CDTF">2016-04-11T13:49:05Z</dcterms:created>
  <dcterms:modified xsi:type="dcterms:W3CDTF">2016-04-11T13:57:33Z</dcterms:modified>
</cp:coreProperties>
</file>