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4" d="100"/>
          <a:sy n="74" d="100"/>
        </p:scale>
        <p:origin x="1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2D37B0-A6A3-4507-8E6E-B25FA9EF32DE}" type="datetimeFigureOut">
              <a:rPr lang="en-US" smtClean="0"/>
              <a:t>4/11/2016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173C94-07B8-46B7-9D20-88086532DD4F}" type="slidenum">
              <a:rPr lang="en-US" smtClean="0"/>
              <a:t>‹#›</a:t>
            </a:fld>
            <a:endParaRPr lang="en-US"/>
          </a:p>
        </p:txBody>
      </p:sp>
    </p:spTree>
    <p:extLst>
      <p:ext uri="{BB962C8B-B14F-4D97-AF65-F5344CB8AC3E}">
        <p14:creationId xmlns:p14="http://schemas.microsoft.com/office/powerpoint/2010/main" val="1198512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ln/>
        </p:spPr>
      </p:sp>
      <p:sp>
        <p:nvSpPr>
          <p:cNvPr id="1638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721636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ln/>
        </p:spPr>
      </p:sp>
      <p:sp>
        <p:nvSpPr>
          <p:cNvPr id="1843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160563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994941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786352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ln/>
        </p:spPr>
      </p:sp>
      <p:sp>
        <p:nvSpPr>
          <p:cNvPr id="2457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948632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ln/>
        </p:spPr>
      </p:sp>
      <p:sp>
        <p:nvSpPr>
          <p:cNvPr id="2662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856825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ln/>
        </p:spPr>
      </p:sp>
      <p:sp>
        <p:nvSpPr>
          <p:cNvPr id="2867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793529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ln/>
        </p:spPr>
      </p:sp>
      <p:sp>
        <p:nvSpPr>
          <p:cNvPr id="3072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956809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ln/>
        </p:spPr>
      </p:sp>
      <p:sp>
        <p:nvSpPr>
          <p:cNvPr id="3277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933557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ln/>
        </p:spPr>
      </p:sp>
      <p:sp>
        <p:nvSpPr>
          <p:cNvPr id="3481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643801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ln/>
        </p:spPr>
      </p:sp>
      <p:sp>
        <p:nvSpPr>
          <p:cNvPr id="3686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010558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ln/>
        </p:spPr>
      </p:sp>
      <p:sp>
        <p:nvSpPr>
          <p:cNvPr id="3891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275504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ln/>
        </p:spPr>
      </p:sp>
      <p:sp>
        <p:nvSpPr>
          <p:cNvPr id="4096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669924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ln/>
        </p:spPr>
      </p:sp>
      <p:sp>
        <p:nvSpPr>
          <p:cNvPr id="4301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2731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ln/>
        </p:spPr>
      </p:sp>
      <p:sp>
        <p:nvSpPr>
          <p:cNvPr id="4505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974888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ln/>
        </p:spPr>
      </p:sp>
      <p:sp>
        <p:nvSpPr>
          <p:cNvPr id="4710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549213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a:ln/>
        </p:spPr>
      </p:sp>
      <p:sp>
        <p:nvSpPr>
          <p:cNvPr id="6349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688757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a:ln/>
        </p:spPr>
      </p:sp>
      <p:sp>
        <p:nvSpPr>
          <p:cNvPr id="6553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67372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ln/>
        </p:spPr>
      </p:sp>
      <p:sp>
        <p:nvSpPr>
          <p:cNvPr id="6758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70554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ln/>
        </p:spPr>
      </p:sp>
      <p:sp>
        <p:nvSpPr>
          <p:cNvPr id="6963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325085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ln/>
        </p:spPr>
      </p:sp>
      <p:sp>
        <p:nvSpPr>
          <p:cNvPr id="7168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569026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ln/>
        </p:spPr>
      </p:sp>
      <p:sp>
        <p:nvSpPr>
          <p:cNvPr id="7373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995600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ln/>
        </p:spPr>
      </p:sp>
      <p:sp>
        <p:nvSpPr>
          <p:cNvPr id="7577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303805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Rot="1" noChangeAspect="1" noChangeArrowheads="1" noTextEdit="1"/>
          </p:cNvSpPr>
          <p:nvPr>
            <p:ph type="sldImg"/>
          </p:nvPr>
        </p:nvSpPr>
        <p:spPr>
          <a:ln/>
        </p:spPr>
      </p:sp>
      <p:sp>
        <p:nvSpPr>
          <p:cNvPr id="7782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1636531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ln/>
        </p:spPr>
      </p:sp>
      <p:sp>
        <p:nvSpPr>
          <p:cNvPr id="7987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0275299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noChangeArrowheads="1" noTextEdit="1"/>
          </p:cNvSpPr>
          <p:nvPr>
            <p:ph type="sldImg"/>
          </p:nvPr>
        </p:nvSpPr>
        <p:spPr>
          <a:ln/>
        </p:spPr>
      </p:sp>
      <p:sp>
        <p:nvSpPr>
          <p:cNvPr id="8192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339440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ln/>
        </p:spPr>
      </p:sp>
      <p:sp>
        <p:nvSpPr>
          <p:cNvPr id="8397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6030431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ln/>
        </p:spPr>
      </p:sp>
      <p:sp>
        <p:nvSpPr>
          <p:cNvPr id="8601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501979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1411FE-E74F-49BB-916E-E2EC9954F597}"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CD2869-1174-49DD-97F2-091CB5CFA983}" type="slidenum">
              <a:rPr lang="en-US" smtClean="0"/>
              <a:t>‹#›</a:t>
            </a:fld>
            <a:endParaRPr lang="en-US"/>
          </a:p>
        </p:txBody>
      </p:sp>
    </p:spTree>
    <p:extLst>
      <p:ext uri="{BB962C8B-B14F-4D97-AF65-F5344CB8AC3E}">
        <p14:creationId xmlns:p14="http://schemas.microsoft.com/office/powerpoint/2010/main" val="3109451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1411FE-E74F-49BB-916E-E2EC9954F597}"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CD2869-1174-49DD-97F2-091CB5CFA983}" type="slidenum">
              <a:rPr lang="en-US" smtClean="0"/>
              <a:t>‹#›</a:t>
            </a:fld>
            <a:endParaRPr lang="en-US"/>
          </a:p>
        </p:txBody>
      </p:sp>
    </p:spTree>
    <p:extLst>
      <p:ext uri="{BB962C8B-B14F-4D97-AF65-F5344CB8AC3E}">
        <p14:creationId xmlns:p14="http://schemas.microsoft.com/office/powerpoint/2010/main" val="3840170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1411FE-E74F-49BB-916E-E2EC9954F597}"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CD2869-1174-49DD-97F2-091CB5CFA983}" type="slidenum">
              <a:rPr lang="en-US" smtClean="0"/>
              <a:t>‹#›</a:t>
            </a:fld>
            <a:endParaRPr lang="en-US"/>
          </a:p>
        </p:txBody>
      </p:sp>
    </p:spTree>
    <p:extLst>
      <p:ext uri="{BB962C8B-B14F-4D97-AF65-F5344CB8AC3E}">
        <p14:creationId xmlns:p14="http://schemas.microsoft.com/office/powerpoint/2010/main" val="3749200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1411FE-E74F-49BB-916E-E2EC9954F597}" type="datetimeFigureOut">
              <a:rPr lang="en-US" smtClean="0"/>
              <a:t>4/11/2016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CD2869-1174-49DD-97F2-091CB5CFA983}" type="slidenum">
              <a:rPr lang="en-US" smtClean="0"/>
              <a:t>‹#›</a:t>
            </a:fld>
            <a:endParaRPr lang="en-US"/>
          </a:p>
        </p:txBody>
      </p:sp>
    </p:spTree>
    <p:extLst>
      <p:ext uri="{BB962C8B-B14F-4D97-AF65-F5344CB8AC3E}">
        <p14:creationId xmlns:p14="http://schemas.microsoft.com/office/powerpoint/2010/main" val="3368421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1411FE-E74F-49BB-916E-E2EC9954F597}" type="datetimeFigureOut">
              <a:rPr lang="en-US" smtClean="0"/>
              <a:t>4/11/2016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CD2869-1174-49DD-97F2-091CB5CFA983}" type="slidenum">
              <a:rPr lang="en-US" smtClean="0"/>
              <a:t>‹#›</a:t>
            </a:fld>
            <a:endParaRPr lang="en-US"/>
          </a:p>
        </p:txBody>
      </p:sp>
    </p:spTree>
    <p:extLst>
      <p:ext uri="{BB962C8B-B14F-4D97-AF65-F5344CB8AC3E}">
        <p14:creationId xmlns:p14="http://schemas.microsoft.com/office/powerpoint/2010/main" val="3689906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1411FE-E74F-49BB-916E-E2EC9954F597}" type="datetimeFigureOut">
              <a:rPr lang="en-US" smtClean="0"/>
              <a:t>4/11/2016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CD2869-1174-49DD-97F2-091CB5CFA983}" type="slidenum">
              <a:rPr lang="en-US" smtClean="0"/>
              <a:t>‹#›</a:t>
            </a:fld>
            <a:endParaRPr lang="en-US"/>
          </a:p>
        </p:txBody>
      </p:sp>
    </p:spTree>
    <p:extLst>
      <p:ext uri="{BB962C8B-B14F-4D97-AF65-F5344CB8AC3E}">
        <p14:creationId xmlns:p14="http://schemas.microsoft.com/office/powerpoint/2010/main" val="1184670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1411FE-E74F-49BB-916E-E2EC9954F597}" type="datetimeFigureOut">
              <a:rPr lang="en-US" smtClean="0"/>
              <a:t>4/11/2016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CD2869-1174-49DD-97F2-091CB5CFA983}" type="slidenum">
              <a:rPr lang="en-US" smtClean="0"/>
              <a:t>‹#›</a:t>
            </a:fld>
            <a:endParaRPr lang="en-US"/>
          </a:p>
        </p:txBody>
      </p:sp>
    </p:spTree>
    <p:extLst>
      <p:ext uri="{BB962C8B-B14F-4D97-AF65-F5344CB8AC3E}">
        <p14:creationId xmlns:p14="http://schemas.microsoft.com/office/powerpoint/2010/main" val="2137260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1411FE-E74F-49BB-916E-E2EC9954F597}" type="datetimeFigureOut">
              <a:rPr lang="en-US" smtClean="0"/>
              <a:t>4/11/2016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CD2869-1174-49DD-97F2-091CB5CFA983}" type="slidenum">
              <a:rPr lang="en-US" smtClean="0"/>
              <a:t>‹#›</a:t>
            </a:fld>
            <a:endParaRPr lang="en-US"/>
          </a:p>
        </p:txBody>
      </p:sp>
    </p:spTree>
    <p:extLst>
      <p:ext uri="{BB962C8B-B14F-4D97-AF65-F5344CB8AC3E}">
        <p14:creationId xmlns:p14="http://schemas.microsoft.com/office/powerpoint/2010/main" val="119202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1411FE-E74F-49BB-916E-E2EC9954F597}" type="datetimeFigureOut">
              <a:rPr lang="en-US" smtClean="0"/>
              <a:t>4/11/2016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CD2869-1174-49DD-97F2-091CB5CFA983}" type="slidenum">
              <a:rPr lang="en-US" smtClean="0"/>
              <a:t>‹#›</a:t>
            </a:fld>
            <a:endParaRPr lang="en-US"/>
          </a:p>
        </p:txBody>
      </p:sp>
    </p:spTree>
    <p:extLst>
      <p:ext uri="{BB962C8B-B14F-4D97-AF65-F5344CB8AC3E}">
        <p14:creationId xmlns:p14="http://schemas.microsoft.com/office/powerpoint/2010/main" val="77208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1411FE-E74F-49BB-916E-E2EC9954F597}"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CD2869-1174-49DD-97F2-091CB5CFA983}" type="slidenum">
              <a:rPr lang="en-US" smtClean="0"/>
              <a:t>‹#›</a:t>
            </a:fld>
            <a:endParaRPr lang="en-US"/>
          </a:p>
        </p:txBody>
      </p:sp>
    </p:spTree>
    <p:extLst>
      <p:ext uri="{BB962C8B-B14F-4D97-AF65-F5344CB8AC3E}">
        <p14:creationId xmlns:p14="http://schemas.microsoft.com/office/powerpoint/2010/main" val="3880101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1411FE-E74F-49BB-916E-E2EC9954F597}"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CD2869-1174-49DD-97F2-091CB5CFA983}" type="slidenum">
              <a:rPr lang="en-US" smtClean="0"/>
              <a:t>‹#›</a:t>
            </a:fld>
            <a:endParaRPr lang="en-US"/>
          </a:p>
        </p:txBody>
      </p:sp>
    </p:spTree>
    <p:extLst>
      <p:ext uri="{BB962C8B-B14F-4D97-AF65-F5344CB8AC3E}">
        <p14:creationId xmlns:p14="http://schemas.microsoft.com/office/powerpoint/2010/main" val="209417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1411FE-E74F-49BB-916E-E2EC9954F597}" type="datetimeFigureOut">
              <a:rPr lang="en-US" smtClean="0"/>
              <a:t>4/11/2016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D2869-1174-49DD-97F2-091CB5CFA983}" type="slidenum">
              <a:rPr lang="en-US" smtClean="0"/>
              <a:t>‹#›</a:t>
            </a:fld>
            <a:endParaRPr lang="en-US"/>
          </a:p>
        </p:txBody>
      </p:sp>
    </p:spTree>
    <p:extLst>
      <p:ext uri="{BB962C8B-B14F-4D97-AF65-F5344CB8AC3E}">
        <p14:creationId xmlns:p14="http://schemas.microsoft.com/office/powerpoint/2010/main" val="1575545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hyperlink" Target="http://upload.wikimedia.org/wikipedia/commons/thumb/a/ac/Green_tick.svg/600px-Green_tick.svg.png" TargetMode="External"/><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hyperlink" Target="http://upload.wikimedia.org/wikipedia/commons/thumb/a/ac/Green_tick.svg/600px-Green_tick.svg.png" TargetMode="Externa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hyperlink" Target="http://upload.wikimedia.org/wikipedia/commons/thumb/a/ac/Green_tick.svg/600px-Green_tick.svg.png" TargetMode="External"/><Relationship Id="rId4" Type="http://schemas.openxmlformats.org/officeDocument/2006/relationships/slide" Target="slide2.xml"/></Relationships>
</file>

<file path=ppt/slides/_rels/slide2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hyperlink" Target="http://upload.wikimedia.org/wikipedia/commons/thumb/a/ac/Green_tick.svg/600px-Green_tick.svg.png" TargetMode="External"/><Relationship Id="rId4" Type="http://schemas.openxmlformats.org/officeDocument/2006/relationships/slide" Target="slide2.xml"/></Relationships>
</file>

<file path=ppt/slides/_rels/slide2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hyperlink" Target="http://www.topendsports.com/testing/anthropometry.htm" TargetMode="Externa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hyperlink" Target="http://www.topendsports.com/testing/tests/underwater.htm" TargetMode="External"/><Relationship Id="rId4" Type="http://schemas.openxmlformats.org/officeDocument/2006/relationships/slide" Target="slide2.xml"/></Relationships>
</file>

<file path=ppt/slides/_rels/slide2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5362"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5363"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5364"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5365"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5366"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5367"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5368"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5369"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5370"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5371"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5372" name="Text Box 16"/>
          <p:cNvSpPr txBox="1">
            <a:spLocks noChangeArrowheads="1"/>
          </p:cNvSpPr>
          <p:nvPr/>
        </p:nvSpPr>
        <p:spPr bwMode="auto">
          <a:xfrm>
            <a:off x="3048000" y="1357314"/>
            <a:ext cx="7467600" cy="646331"/>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6.3.1 </a:t>
            </a:r>
            <a:r>
              <a:rPr lang="en-AU" dirty="0">
                <a:solidFill>
                  <a:srgbClr val="660066"/>
                </a:solidFill>
                <a:latin typeface="Tahoma" pitchFamily="34" charset="0"/>
              </a:rPr>
              <a:t>Distinguish between the concepts of health-related fitness and performance-related (skill-related) fitness</a:t>
            </a:r>
          </a:p>
        </p:txBody>
      </p:sp>
      <p:sp>
        <p:nvSpPr>
          <p:cNvPr id="15373"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5374"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15375"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5376"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5377"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5378" name="Rectangle 24">
            <a:hlinkClick r:id="rId4" action="ppaction://hlinksldjump"/>
          </p:cNvPr>
          <p:cNvSpPr>
            <a:spLocks noChangeArrowheads="1"/>
          </p:cNvSpPr>
          <p:nvPr/>
        </p:nvSpPr>
        <p:spPr bwMode="auto">
          <a:xfrm>
            <a:off x="2809875" y="264318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Arial" charset="0"/>
              <a:buChar char="•"/>
            </a:pPr>
            <a:r>
              <a:rPr lang="en-US" sz="2300" dirty="0">
                <a:solidFill>
                  <a:srgbClr val="660066"/>
                </a:solidFill>
                <a:latin typeface="Tahoma" pitchFamily="34" charset="0"/>
                <a:cs typeface="Times New Roman" pitchFamily="18" charset="0"/>
              </a:rPr>
              <a:t>The components of fitness relate to the requirements of a given sporting activity, and can help to explain success or failure in sport.</a:t>
            </a:r>
          </a:p>
          <a:p>
            <a:pPr marL="342900" indent="-342900">
              <a:lnSpc>
                <a:spcPct val="95000"/>
              </a:lnSpc>
              <a:spcBef>
                <a:spcPct val="20000"/>
              </a:spcBef>
              <a:buClr>
                <a:srgbClr val="00FF00"/>
              </a:buClr>
              <a:buSzPct val="65000"/>
              <a:buFont typeface="Arial" charset="0"/>
              <a:buChar char="•"/>
            </a:pPr>
            <a:endParaRPr lang="en-US" sz="23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r>
              <a:rPr lang="en-US" sz="2300" dirty="0">
                <a:solidFill>
                  <a:srgbClr val="660066"/>
                </a:solidFill>
                <a:latin typeface="Tahoma" pitchFamily="34" charset="0"/>
                <a:cs typeface="Times New Roman" pitchFamily="18" charset="0"/>
              </a:rPr>
              <a:t>A distinction can be made between components that are generally considered to be </a:t>
            </a:r>
            <a:r>
              <a:rPr lang="en-US" sz="2300" b="1" dirty="0">
                <a:solidFill>
                  <a:srgbClr val="660066"/>
                </a:solidFill>
                <a:latin typeface="Tahoma" pitchFamily="34" charset="0"/>
                <a:cs typeface="Times New Roman" pitchFamily="18" charset="0"/>
              </a:rPr>
              <a:t>health related</a:t>
            </a:r>
            <a:r>
              <a:rPr lang="en-US" sz="2300" dirty="0">
                <a:solidFill>
                  <a:srgbClr val="660066"/>
                </a:solidFill>
                <a:latin typeface="Tahoma" pitchFamily="34" charset="0"/>
                <a:cs typeface="Times New Roman" pitchFamily="18" charset="0"/>
              </a:rPr>
              <a:t> (health benefits may be gained through improvements in these components), and those that are </a:t>
            </a:r>
            <a:r>
              <a:rPr lang="en-US" sz="2300" b="1" dirty="0">
                <a:solidFill>
                  <a:srgbClr val="660066"/>
                </a:solidFill>
                <a:latin typeface="Tahoma" pitchFamily="34" charset="0"/>
                <a:cs typeface="Times New Roman" pitchFamily="18" charset="0"/>
              </a:rPr>
              <a:t>skill related</a:t>
            </a:r>
            <a:r>
              <a:rPr lang="en-US" sz="2300" dirty="0">
                <a:solidFill>
                  <a:srgbClr val="660066"/>
                </a:solidFill>
                <a:latin typeface="Tahoma" pitchFamily="34" charset="0"/>
                <a:cs typeface="Times New Roman" pitchFamily="18" charset="0"/>
              </a:rPr>
              <a:t>, although both will affect performance in sport.</a:t>
            </a:r>
          </a:p>
          <a:p>
            <a:pPr marL="342900" indent="-342900" algn="r">
              <a:lnSpc>
                <a:spcPct val="95000"/>
              </a:lnSpc>
              <a:spcBef>
                <a:spcPct val="20000"/>
              </a:spcBef>
              <a:buClr>
                <a:srgbClr val="00FF00"/>
              </a:buClr>
              <a:buSzPct val="65000"/>
              <a:buFont typeface="Arial" charset="0"/>
              <a:buChar char="•"/>
            </a:pPr>
            <a:r>
              <a:rPr lang="en-US" sz="800" b="1" dirty="0">
                <a:solidFill>
                  <a:srgbClr val="660066"/>
                </a:solidFill>
                <a:latin typeface="Tahoma" pitchFamily="34" charset="0"/>
                <a:cs typeface="Times New Roman" pitchFamily="18" charset="0"/>
              </a:rPr>
              <a:t>Wesson et.al 2005</a:t>
            </a:r>
          </a:p>
        </p:txBody>
      </p:sp>
      <p:sp>
        <p:nvSpPr>
          <p:cNvPr id="15379" name="Rectangle 25">
            <a:hlinkClick r:id="rId5" action="ppaction://hlinksldjump"/>
          </p:cNvPr>
          <p:cNvSpPr>
            <a:spLocks noChangeArrowheads="1"/>
          </p:cNvSpPr>
          <p:nvPr/>
        </p:nvSpPr>
        <p:spPr bwMode="auto">
          <a:xfrm>
            <a:off x="3048000" y="2895600"/>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5380"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5381"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5382"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9819676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7410"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7411"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7412"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7413"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7414"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7415"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7416"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7417"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7418"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7419"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7420" name="Text Box 16"/>
          <p:cNvSpPr txBox="1">
            <a:spLocks noChangeArrowheads="1"/>
          </p:cNvSpPr>
          <p:nvPr/>
        </p:nvSpPr>
        <p:spPr bwMode="auto">
          <a:xfrm>
            <a:off x="3048000" y="1357314"/>
            <a:ext cx="7467600" cy="646331"/>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6.3.1 </a:t>
            </a:r>
            <a:r>
              <a:rPr lang="en-AU" dirty="0">
                <a:solidFill>
                  <a:srgbClr val="660066"/>
                </a:solidFill>
                <a:latin typeface="Tahoma" pitchFamily="34" charset="0"/>
              </a:rPr>
              <a:t>Distinguish between the concepts of health-related fitness and performance-related (skill-related) fitness</a:t>
            </a:r>
          </a:p>
        </p:txBody>
      </p:sp>
      <p:sp>
        <p:nvSpPr>
          <p:cNvPr id="17421"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7422"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17423"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7424"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7425"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7426" name="Rectangle 24">
            <a:hlinkClick r:id="rId4" action="ppaction://hlinksldjump"/>
          </p:cNvPr>
          <p:cNvSpPr>
            <a:spLocks noChangeArrowheads="1"/>
          </p:cNvSpPr>
          <p:nvPr/>
        </p:nvSpPr>
        <p:spPr bwMode="auto">
          <a:xfrm>
            <a:off x="2809875" y="264318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Arial" charset="0"/>
              <a:buChar char="•"/>
            </a:pPr>
            <a:endParaRPr lang="en-US" sz="2300" b="1"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r>
              <a:rPr lang="en-US" sz="2300" b="1" dirty="0">
                <a:solidFill>
                  <a:srgbClr val="660066"/>
                </a:solidFill>
                <a:latin typeface="Tahoma" pitchFamily="34" charset="0"/>
                <a:cs typeface="Times New Roman" pitchFamily="18" charset="0"/>
              </a:rPr>
              <a:t>Health related </a:t>
            </a:r>
            <a:r>
              <a:rPr lang="en-US" sz="2300" dirty="0">
                <a:solidFill>
                  <a:srgbClr val="660066"/>
                </a:solidFill>
                <a:latin typeface="Tahoma" pitchFamily="34" charset="0"/>
                <a:cs typeface="Times New Roman" pitchFamily="18" charset="0"/>
              </a:rPr>
              <a:t>factors are physiologically based and determine the ability of an individual to meet the physical demands of the activity.</a:t>
            </a:r>
          </a:p>
          <a:p>
            <a:pPr marL="342900" indent="-342900">
              <a:lnSpc>
                <a:spcPct val="95000"/>
              </a:lnSpc>
              <a:spcBef>
                <a:spcPct val="20000"/>
              </a:spcBef>
              <a:buClr>
                <a:srgbClr val="00FF00"/>
              </a:buClr>
              <a:buSzPct val="65000"/>
              <a:buFont typeface="Arial" charset="0"/>
              <a:buChar char="•"/>
            </a:pPr>
            <a:endParaRPr lang="en-US" sz="2300" b="1"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r>
              <a:rPr lang="en-US" sz="2300" b="1" dirty="0">
                <a:solidFill>
                  <a:srgbClr val="660066"/>
                </a:solidFill>
                <a:latin typeface="Tahoma" pitchFamily="34" charset="0"/>
                <a:cs typeface="Times New Roman" pitchFamily="18" charset="0"/>
              </a:rPr>
              <a:t>Skill related </a:t>
            </a:r>
            <a:r>
              <a:rPr lang="en-US" sz="2300" dirty="0">
                <a:solidFill>
                  <a:srgbClr val="660066"/>
                </a:solidFill>
                <a:latin typeface="Tahoma" pitchFamily="34" charset="0"/>
                <a:cs typeface="Times New Roman" pitchFamily="18" charset="0"/>
              </a:rPr>
              <a:t>factors are based upon the neuromuscular system and determine how successful a person can perform a specific skill.</a:t>
            </a:r>
          </a:p>
          <a:p>
            <a:pPr marL="342900" indent="-342900">
              <a:lnSpc>
                <a:spcPct val="95000"/>
              </a:lnSpc>
              <a:spcBef>
                <a:spcPct val="20000"/>
              </a:spcBef>
              <a:buClr>
                <a:srgbClr val="00FF00"/>
              </a:buClr>
              <a:buSzPct val="65000"/>
              <a:buFont typeface="Arial" charset="0"/>
              <a:buChar char="•"/>
            </a:pPr>
            <a:endParaRPr lang="en-US" sz="2300" b="1"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buFont typeface="Arial" charset="0"/>
              <a:buChar char="•"/>
            </a:pPr>
            <a:r>
              <a:rPr lang="en-US" sz="800" b="1" dirty="0">
                <a:solidFill>
                  <a:srgbClr val="660066"/>
                </a:solidFill>
                <a:latin typeface="Tahoma" pitchFamily="34" charset="0"/>
                <a:cs typeface="Times New Roman" pitchFamily="18" charset="0"/>
              </a:rPr>
              <a:t>Wesson et.al 2005</a:t>
            </a:r>
          </a:p>
        </p:txBody>
      </p:sp>
      <p:sp>
        <p:nvSpPr>
          <p:cNvPr id="17427" name="Rectangle 25">
            <a:hlinkClick r:id="rId5" action="ppaction://hlinksldjump"/>
          </p:cNvPr>
          <p:cNvSpPr>
            <a:spLocks noChangeArrowheads="1"/>
          </p:cNvSpPr>
          <p:nvPr/>
        </p:nvSpPr>
        <p:spPr bwMode="auto">
          <a:xfrm>
            <a:off x="3048000" y="2895600"/>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7428"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7429"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7430"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7880366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9458"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9459"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9460"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9461"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9462"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9463"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9464"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9465"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9466"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9467"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9468" name="Text Box 16"/>
          <p:cNvSpPr txBox="1">
            <a:spLocks noChangeArrowheads="1"/>
          </p:cNvSpPr>
          <p:nvPr/>
        </p:nvSpPr>
        <p:spPr bwMode="auto">
          <a:xfrm>
            <a:off x="3048000" y="1357314"/>
            <a:ext cx="7467600" cy="646331"/>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6.3.1 </a:t>
            </a:r>
            <a:r>
              <a:rPr lang="en-AU" dirty="0">
                <a:solidFill>
                  <a:srgbClr val="660066"/>
                </a:solidFill>
                <a:latin typeface="Tahoma" pitchFamily="34" charset="0"/>
              </a:rPr>
              <a:t>Distinguish between the concepts of health-related fitness and performance-related (skill-related) fitness</a:t>
            </a:r>
          </a:p>
        </p:txBody>
      </p:sp>
      <p:sp>
        <p:nvSpPr>
          <p:cNvPr id="19469"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9470"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19471"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9472"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9473"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9474" name="Rectangle 24">
            <a:hlinkClick r:id="rId4" action="ppaction://hlinksldjump"/>
          </p:cNvPr>
          <p:cNvSpPr>
            <a:spLocks noChangeArrowheads="1"/>
          </p:cNvSpPr>
          <p:nvPr/>
        </p:nvSpPr>
        <p:spPr bwMode="auto">
          <a:xfrm>
            <a:off x="2809875" y="264318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Arial" charset="0"/>
              <a:buChar char="•"/>
            </a:pPr>
            <a:r>
              <a:rPr lang="en-US" sz="2300" dirty="0">
                <a:solidFill>
                  <a:srgbClr val="660066"/>
                </a:solidFill>
                <a:latin typeface="Tahoma" pitchFamily="34" charset="0"/>
                <a:cs typeface="Times New Roman" pitchFamily="18" charset="0"/>
              </a:rPr>
              <a:t>Both health and skill related are required in all activities, but the relative importance of each dimension may differ.</a:t>
            </a:r>
          </a:p>
          <a:p>
            <a:pPr marL="342900" indent="-342900">
              <a:lnSpc>
                <a:spcPct val="95000"/>
              </a:lnSpc>
              <a:spcBef>
                <a:spcPct val="20000"/>
              </a:spcBef>
              <a:buClr>
                <a:srgbClr val="00FF00"/>
              </a:buClr>
              <a:buSzPct val="65000"/>
              <a:buFont typeface="Arial" charset="0"/>
              <a:buChar char="•"/>
            </a:pPr>
            <a:r>
              <a:rPr lang="en-US" sz="2300" dirty="0">
                <a:solidFill>
                  <a:srgbClr val="660066"/>
                </a:solidFill>
                <a:latin typeface="Tahoma" pitchFamily="34" charset="0"/>
                <a:cs typeface="Times New Roman" pitchFamily="18" charset="0"/>
              </a:rPr>
              <a:t>For example, a person may be physically suited to tennis, possessing speed, endurance and strength requirements, but may not possess the hand eye coordination to strike the ball successfully. In this instance the individual may be more suited to an activity such as distance running that requires fewer skill related components.</a:t>
            </a:r>
          </a:p>
          <a:p>
            <a:pPr marL="342900" indent="-342900" algn="r">
              <a:lnSpc>
                <a:spcPct val="95000"/>
              </a:lnSpc>
              <a:spcBef>
                <a:spcPct val="20000"/>
              </a:spcBef>
              <a:buClr>
                <a:srgbClr val="00FF00"/>
              </a:buClr>
              <a:buSzPct val="65000"/>
              <a:buFont typeface="Arial" charset="0"/>
              <a:buChar char="•"/>
            </a:pPr>
            <a:r>
              <a:rPr lang="en-US" sz="800" b="1" dirty="0">
                <a:solidFill>
                  <a:srgbClr val="660066"/>
                </a:solidFill>
                <a:latin typeface="Tahoma" pitchFamily="34" charset="0"/>
                <a:cs typeface="Times New Roman" pitchFamily="18" charset="0"/>
              </a:rPr>
              <a:t>Wesson et.al 2005</a:t>
            </a:r>
          </a:p>
        </p:txBody>
      </p:sp>
      <p:sp>
        <p:nvSpPr>
          <p:cNvPr id="19475" name="Rectangle 25">
            <a:hlinkClick r:id="rId5" action="ppaction://hlinksldjump"/>
          </p:cNvPr>
          <p:cNvSpPr>
            <a:spLocks noChangeArrowheads="1"/>
          </p:cNvSpPr>
          <p:nvPr/>
        </p:nvSpPr>
        <p:spPr bwMode="auto">
          <a:xfrm>
            <a:off x="3048000" y="2895600"/>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9476"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9477"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9478"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8214739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1506"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21507"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21508"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21509"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1510"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21511"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21512"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21513"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21514"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21515"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21516"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21517"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21518"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21519"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1520"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21521"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21522" name="Rectangle 24">
            <a:hlinkClick r:id="rId4" action="ppaction://hlinksldjump"/>
          </p:cNvPr>
          <p:cNvSpPr>
            <a:spLocks noChangeArrowheads="1"/>
          </p:cNvSpPr>
          <p:nvPr/>
        </p:nvSpPr>
        <p:spPr bwMode="auto">
          <a:xfrm>
            <a:off x="2809875" y="2643188"/>
            <a:ext cx="72390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Strength</a:t>
            </a:r>
          </a:p>
          <a:p>
            <a:pPr marL="342900" indent="-342900">
              <a:lnSpc>
                <a:spcPct val="95000"/>
              </a:lnSpc>
              <a:spcBef>
                <a:spcPct val="20000"/>
              </a:spcBef>
              <a:buClr>
                <a:srgbClr val="00FF00"/>
              </a:buClr>
              <a:buSzPct val="65000"/>
              <a:buFont typeface="Arial" charset="0"/>
              <a:buChar char="•"/>
            </a:pPr>
            <a:endParaRPr lang="en-US" sz="2300" b="1"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r>
              <a:rPr lang="en-US" sz="2300" dirty="0">
                <a:solidFill>
                  <a:srgbClr val="660066"/>
                </a:solidFill>
                <a:latin typeface="Tahoma" pitchFamily="34" charset="0"/>
                <a:cs typeface="Times New Roman" pitchFamily="18" charset="0"/>
              </a:rPr>
              <a:t>Relates to the ability of the body to apply a force. The recognised definition of strength is, </a:t>
            </a:r>
            <a:r>
              <a:rPr lang="en-US" sz="2300" i="1" dirty="0">
                <a:solidFill>
                  <a:srgbClr val="660066"/>
                </a:solidFill>
                <a:latin typeface="Tahoma" pitchFamily="34" charset="0"/>
                <a:cs typeface="Times New Roman" pitchFamily="18" charset="0"/>
              </a:rPr>
              <a:t>the maximum force that can be developed in a muscle or group of muscles in a single maximal contraction.</a:t>
            </a:r>
            <a:endParaRPr lang="en-US" sz="800" i="1" dirty="0">
              <a:solidFill>
                <a:srgbClr val="660066"/>
              </a:solidFill>
              <a:latin typeface="Tahoma" pitchFamily="34" charset="0"/>
              <a:cs typeface="Times New Roman" pitchFamily="18" charset="0"/>
            </a:endParaRPr>
          </a:p>
        </p:txBody>
      </p:sp>
      <p:sp>
        <p:nvSpPr>
          <p:cNvPr id="21523" name="Rectangle 25">
            <a:hlinkClick r:id="rId5" action="ppaction://hlinksldjump"/>
          </p:cNvPr>
          <p:cNvSpPr>
            <a:spLocks noChangeArrowheads="1"/>
          </p:cNvSpPr>
          <p:nvPr/>
        </p:nvSpPr>
        <p:spPr bwMode="auto">
          <a:xfrm>
            <a:off x="3048000" y="2895600"/>
            <a:ext cx="6934200" cy="9144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1524"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1525"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2152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9691805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3554"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23555"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23556"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23557"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3558"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23559"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23560"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23561"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23562"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23563"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23564"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23565"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23566"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23567"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3568"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23569"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23570" name="Rectangle 24">
            <a:hlinkClick r:id="rId4" action="ppaction://hlinksldjump"/>
          </p:cNvPr>
          <p:cNvSpPr>
            <a:spLocks noChangeArrowheads="1"/>
          </p:cNvSpPr>
          <p:nvPr/>
        </p:nvSpPr>
        <p:spPr bwMode="auto">
          <a:xfrm>
            <a:off x="2809875" y="2571750"/>
            <a:ext cx="7239000" cy="714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r>
              <a:rPr lang="en-US" sz="2000" dirty="0">
                <a:solidFill>
                  <a:srgbClr val="660066"/>
                </a:solidFill>
                <a:latin typeface="Tahoma" pitchFamily="34" charset="0"/>
                <a:cs typeface="Times New Roman" pitchFamily="18" charset="0"/>
              </a:rPr>
              <a:t>However, it is how we apply strength that is important in the sporting context. Three classifications have been identified:</a:t>
            </a:r>
          </a:p>
          <a:p>
            <a:pPr marL="800100" lvl="1"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Maximum strength: an athlete who requires a very large force to overcome a resistance in a single contraction e.g. weight lifting</a:t>
            </a:r>
          </a:p>
          <a:p>
            <a:pPr marL="800100" lvl="1"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Elastic strength (Power): an athlete who requires to overcome resistance rapidly yet prepare the muscle quickly for sequential contraction e.g. sprinting, triple jump</a:t>
            </a:r>
          </a:p>
          <a:p>
            <a:pPr marL="800100" lvl="1"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Strength endurance: an athlete who is required to undergo repeated contractions and withstand fatigue e.g. rowing, swimming</a:t>
            </a:r>
          </a:p>
          <a:p>
            <a:pPr marL="800100" lvl="1" indent="-342900" algn="r">
              <a:lnSpc>
                <a:spcPct val="95000"/>
              </a:lnSpc>
              <a:spcBef>
                <a:spcPct val="20000"/>
              </a:spcBef>
              <a:buClr>
                <a:srgbClr val="00FF00"/>
              </a:buClr>
              <a:buSzPct val="65000"/>
              <a:buFont typeface="Arial" charset="0"/>
              <a:buChar char="•"/>
            </a:pP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23571"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3572"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23573"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5761677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5602"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25603"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25604"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25605"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5606"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25607"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25608"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25609"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25610"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25611"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25612"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25613"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25614"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25615"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5616"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25617"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25618" name="Rectangle 24">
            <a:hlinkClick r:id="rId4" action="ppaction://hlinksldjump"/>
          </p:cNvPr>
          <p:cNvSpPr>
            <a:spLocks noChangeArrowheads="1"/>
          </p:cNvSpPr>
          <p:nvPr/>
        </p:nvSpPr>
        <p:spPr bwMode="auto">
          <a:xfrm>
            <a:off x="2809875" y="2571750"/>
            <a:ext cx="7239000" cy="714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Local Muscle Endurance</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sz="2300" dirty="0">
                <a:solidFill>
                  <a:srgbClr val="660066"/>
                </a:solidFill>
                <a:latin typeface="Tahoma" pitchFamily="34" charset="0"/>
                <a:cs typeface="Times New Roman" pitchFamily="18" charset="0"/>
              </a:rPr>
              <a:t>Is the ability of a particular muscle group to keep working at the desired level of effort for as long as the situation demands. It is often controlled by the body’s tolerance of the increasing levels of lactic acid which the activity creates. It is of high importance in:</a:t>
            </a:r>
          </a:p>
          <a:p>
            <a:pPr marL="1257300" lvl="2"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The arms in a 200m swim.</a:t>
            </a:r>
          </a:p>
          <a:p>
            <a:pPr marL="1257300" lvl="2"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The legs in a marathon</a:t>
            </a:r>
          </a:p>
          <a:p>
            <a:pPr marL="1257300" lvl="2"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The arms, abdominals and quadriceps in a 2000m rowing race.</a:t>
            </a:r>
          </a:p>
          <a:p>
            <a:pPr marL="1257300" lvl="2" indent="-342900" algn="r">
              <a:lnSpc>
                <a:spcPct val="95000"/>
              </a:lnSpc>
              <a:spcBef>
                <a:spcPct val="20000"/>
              </a:spcBef>
              <a:buClr>
                <a:srgbClr val="00FF00"/>
              </a:buClr>
              <a:buSzPct val="65000"/>
              <a:buFont typeface="Arial" charset="0"/>
              <a:buChar char="•"/>
            </a:pPr>
            <a:endParaRPr lang="en-US" sz="800" dirty="0">
              <a:solidFill>
                <a:srgbClr val="660066"/>
              </a:solidFill>
              <a:latin typeface="Tahoma" pitchFamily="34" charset="0"/>
              <a:cs typeface="Times New Roman" pitchFamily="18" charset="0"/>
            </a:endParaRPr>
          </a:p>
          <a:p>
            <a:pPr marL="1257300" lvl="2" indent="-342900" algn="r">
              <a:lnSpc>
                <a:spcPct val="95000"/>
              </a:lnSpc>
              <a:spcBef>
                <a:spcPct val="20000"/>
              </a:spcBef>
              <a:buClr>
                <a:srgbClr val="00FF00"/>
              </a:buClr>
              <a:buSzPct val="65000"/>
              <a:buFont typeface="Arial" charset="0"/>
              <a:buChar char="•"/>
            </a:pPr>
            <a:r>
              <a:rPr lang="en-US" sz="800" dirty="0">
                <a:solidFill>
                  <a:srgbClr val="660066"/>
                </a:solidFill>
                <a:latin typeface="Tahoma" pitchFamily="34" charset="0"/>
                <a:cs typeface="Times New Roman" pitchFamily="18" charset="0"/>
              </a:rPr>
              <a:t>Smyth 2</a:t>
            </a:r>
            <a:r>
              <a:rPr lang="en-US" sz="800" baseline="30000" dirty="0">
                <a:solidFill>
                  <a:srgbClr val="660066"/>
                </a:solidFill>
                <a:latin typeface="Tahoma" pitchFamily="34" charset="0"/>
                <a:cs typeface="Times New Roman" pitchFamily="18" charset="0"/>
              </a:rPr>
              <a:t>nd</a:t>
            </a:r>
            <a:r>
              <a:rPr lang="en-US" sz="800" dirty="0">
                <a:solidFill>
                  <a:srgbClr val="660066"/>
                </a:solidFill>
                <a:latin typeface="Tahoma" pitchFamily="34" charset="0"/>
                <a:cs typeface="Times New Roman" pitchFamily="18" charset="0"/>
              </a:rPr>
              <a:t> Ed et.al 2006</a:t>
            </a: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25619"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5620"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25621"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666582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7650"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27651"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27652"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27653"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7654"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27655"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27656"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27657"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27658"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27659"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27660"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27661"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27662"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27663"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7664"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27665"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27666"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Speed</a:t>
            </a:r>
          </a:p>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r>
              <a:rPr lang="en-US" sz="2000" i="1" dirty="0">
                <a:solidFill>
                  <a:srgbClr val="660066"/>
                </a:solidFill>
                <a:latin typeface="Tahoma" pitchFamily="34" charset="0"/>
                <a:cs typeface="Times New Roman" pitchFamily="18" charset="0"/>
              </a:rPr>
              <a:t>- </a:t>
            </a:r>
            <a:r>
              <a:rPr lang="en-US" sz="2200" i="1" dirty="0">
                <a:solidFill>
                  <a:srgbClr val="660066"/>
                </a:solidFill>
                <a:latin typeface="Tahoma" pitchFamily="34" charset="0"/>
                <a:cs typeface="Times New Roman" pitchFamily="18" charset="0"/>
              </a:rPr>
              <a:t>the ability to put body parts into motion quickly, or the maximum rate that a person can move over a specific distance.</a:t>
            </a:r>
          </a:p>
          <a:p>
            <a:pPr marL="342900"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It is a major factor in high intensity explosive activities such as sprinting, vaulting in gymnastics or fast bowling in cricket. However, it is not simply concerned with the rate at which a person can move his/her body from A to B. It also involves putting limbs into action rapidly, such as with the throwing of the javelin.</a:t>
            </a:r>
          </a:p>
          <a:p>
            <a:pPr marL="342900"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It is genetically determined by fast twitch fibre composition, with body mechanics and leverage also playing a role.				</a:t>
            </a:r>
            <a:r>
              <a:rPr lang="en-US" sz="800" dirty="0">
                <a:solidFill>
                  <a:srgbClr val="660066"/>
                </a:solidFill>
                <a:latin typeface="Tahoma" pitchFamily="34" charset="0"/>
                <a:cs typeface="Times New Roman" pitchFamily="18" charset="0"/>
              </a:rPr>
              <a:t>Wesson et.al 2005</a:t>
            </a:r>
            <a:endParaRPr lang="en-US" sz="20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27667"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7668"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27669"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838729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29698"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29699"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29700"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29701"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29702"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29703"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29704"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29705"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29706"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29707"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29708"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29709"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29710"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29711"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29712"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29713"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29714"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Power</a:t>
            </a:r>
          </a:p>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r>
              <a:rPr lang="en-US" dirty="0">
                <a:solidFill>
                  <a:srgbClr val="660066"/>
                </a:solidFill>
                <a:latin typeface="Tahoma" pitchFamily="34" charset="0"/>
                <a:cs typeface="Times New Roman" pitchFamily="18" charset="0"/>
              </a:rPr>
              <a:t>Is the combination of strength and speed. A powerful movement is achieved quickly as possible, while imparting as much strength as possible. It is of high importance in:</a:t>
            </a:r>
          </a:p>
          <a:p>
            <a:pPr marL="800100" lvl="1" indent="-342900">
              <a:lnSpc>
                <a:spcPct val="95000"/>
              </a:lnSpc>
              <a:spcBef>
                <a:spcPct val="20000"/>
              </a:spcBef>
              <a:buClr>
                <a:srgbClr val="00FF00"/>
              </a:buClr>
              <a:buSzPct val="65000"/>
              <a:buFont typeface="Arial" charset="0"/>
              <a:buChar char="•"/>
            </a:pPr>
            <a:endParaRPr lang="en-US" sz="20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Field events </a:t>
            </a:r>
          </a:p>
          <a:p>
            <a:pPr marL="800100" lvl="1"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Tackling in rugby or football.</a:t>
            </a:r>
          </a:p>
          <a:p>
            <a:pPr marL="800100" lvl="1"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Spike in volleyball</a:t>
            </a:r>
          </a:p>
          <a:p>
            <a:pPr marL="800100" lvl="1" indent="-342900">
              <a:lnSpc>
                <a:spcPct val="95000"/>
              </a:lnSpc>
              <a:spcBef>
                <a:spcPct val="20000"/>
              </a:spcBef>
              <a:buClr>
                <a:srgbClr val="00FF00"/>
              </a:buClr>
              <a:buSzPct val="65000"/>
              <a:buFont typeface="Arial" charset="0"/>
              <a:buChar char="•"/>
            </a:pPr>
            <a:r>
              <a:rPr lang="en-US" sz="2000" dirty="0">
                <a:solidFill>
                  <a:srgbClr val="660066"/>
                </a:solidFill>
                <a:latin typeface="Tahoma" pitchFamily="34" charset="0"/>
                <a:cs typeface="Times New Roman" pitchFamily="18" charset="0"/>
              </a:rPr>
              <a:t>Drive in golf</a:t>
            </a:r>
          </a:p>
          <a:p>
            <a:pPr marL="800100" lvl="1" indent="-342900">
              <a:lnSpc>
                <a:spcPct val="95000"/>
              </a:lnSpc>
              <a:spcBef>
                <a:spcPct val="20000"/>
              </a:spcBef>
              <a:buClr>
                <a:srgbClr val="00FF00"/>
              </a:buClr>
              <a:buSzPct val="65000"/>
              <a:buFont typeface="Arial" charset="0"/>
              <a:buChar char="•"/>
            </a:pPr>
            <a:endParaRPr lang="en-US" sz="2000" dirty="0">
              <a:solidFill>
                <a:srgbClr val="660066"/>
              </a:solidFill>
              <a:latin typeface="Tahoma" pitchFamily="34" charset="0"/>
              <a:cs typeface="Times New Roman" pitchFamily="18" charset="0"/>
            </a:endParaRPr>
          </a:p>
          <a:p>
            <a:pPr marL="800100" lvl="1" indent="-342900" algn="r">
              <a:lnSpc>
                <a:spcPct val="95000"/>
              </a:lnSpc>
              <a:spcBef>
                <a:spcPct val="20000"/>
              </a:spcBef>
              <a:buClr>
                <a:srgbClr val="00FF00"/>
              </a:buClr>
              <a:buSzPct val="65000"/>
              <a:buFont typeface="Arial" charset="0"/>
              <a:buChar char="•"/>
            </a:pPr>
            <a:r>
              <a:rPr lang="en-US" sz="800" dirty="0">
                <a:solidFill>
                  <a:srgbClr val="660066"/>
                </a:solidFill>
                <a:latin typeface="Tahoma" pitchFamily="34" charset="0"/>
                <a:cs typeface="Times New Roman" pitchFamily="18" charset="0"/>
              </a:rPr>
              <a:t>Smyth 2</a:t>
            </a:r>
            <a:r>
              <a:rPr lang="en-US" sz="800" baseline="30000" dirty="0">
                <a:solidFill>
                  <a:srgbClr val="660066"/>
                </a:solidFill>
                <a:latin typeface="Tahoma" pitchFamily="34" charset="0"/>
                <a:cs typeface="Times New Roman" pitchFamily="18" charset="0"/>
              </a:rPr>
              <a:t>nd</a:t>
            </a:r>
            <a:r>
              <a:rPr lang="en-US" sz="800" dirty="0">
                <a:solidFill>
                  <a:srgbClr val="660066"/>
                </a:solidFill>
                <a:latin typeface="Tahoma" pitchFamily="34" charset="0"/>
                <a:cs typeface="Times New Roman" pitchFamily="18" charset="0"/>
              </a:rPr>
              <a:t> Ed et.al 2006</a:t>
            </a:r>
          </a:p>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29715"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29716"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29717"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579182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31746"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31747"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31748"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31749"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31750"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31751"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31752"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31753"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31754"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31755"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31756"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31757"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31758"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31759"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31760"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31761"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31762"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Cardio-respiratory fitness (aerobic capacity)</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sz="2000" dirty="0">
                <a:solidFill>
                  <a:srgbClr val="660066"/>
                </a:solidFill>
                <a:latin typeface="Tahoma" pitchFamily="34" charset="0"/>
                <a:cs typeface="Times New Roman" pitchFamily="18" charset="0"/>
              </a:rPr>
              <a:t>Is dependant upon the ability of the cardiovascular system to transport and utilise oxygen during sustained exercise. It can be defined as:</a:t>
            </a:r>
          </a:p>
          <a:p>
            <a:pPr marL="342900" indent="-342900">
              <a:lnSpc>
                <a:spcPct val="95000"/>
              </a:lnSpc>
              <a:spcBef>
                <a:spcPct val="20000"/>
              </a:spcBef>
              <a:buClr>
                <a:srgbClr val="00FF00"/>
              </a:buClr>
              <a:buSzPct val="65000"/>
            </a:pPr>
            <a:r>
              <a:rPr lang="en-US" i="1" dirty="0">
                <a:solidFill>
                  <a:srgbClr val="660066"/>
                </a:solidFill>
                <a:latin typeface="Tahoma" pitchFamily="34" charset="0"/>
                <a:cs typeface="Times New Roman" pitchFamily="18" charset="0"/>
              </a:rPr>
              <a:t>	the ability to provide and sustain energy aerobically.</a:t>
            </a:r>
          </a:p>
          <a:p>
            <a:pPr marL="342900" indent="-342900">
              <a:lnSpc>
                <a:spcPct val="95000"/>
              </a:lnSpc>
              <a:spcBef>
                <a:spcPct val="20000"/>
              </a:spcBef>
              <a:buClr>
                <a:srgbClr val="00FF00"/>
              </a:buClr>
              <a:buSzPct val="65000"/>
            </a:pPr>
            <a:r>
              <a:rPr lang="en-US" sz="2000" i="1" dirty="0">
                <a:solidFill>
                  <a:srgbClr val="660066"/>
                </a:solidFill>
                <a:latin typeface="Tahoma" pitchFamily="34" charset="0"/>
                <a:cs typeface="Times New Roman" pitchFamily="18" charset="0"/>
              </a:rPr>
              <a:t>	</a:t>
            </a:r>
            <a:r>
              <a:rPr lang="en-US" sz="2000" dirty="0">
                <a:solidFill>
                  <a:srgbClr val="660066"/>
                </a:solidFill>
                <a:latin typeface="Tahoma" pitchFamily="34" charset="0"/>
                <a:cs typeface="Times New Roman" pitchFamily="18" charset="0"/>
              </a:rPr>
              <a:t>Cardio-respiratory endurance is the component of fitness that underpins all aerobic activities which include long distance running , cycling or swimming as well as being a contributing factor to many other sporting situations.</a:t>
            </a:r>
          </a:p>
          <a:p>
            <a:pPr marL="342900" indent="-342900" algn="r">
              <a:lnSpc>
                <a:spcPct val="95000"/>
              </a:lnSpc>
              <a:spcBef>
                <a:spcPct val="20000"/>
              </a:spcBef>
              <a:buClr>
                <a:srgbClr val="00FF00"/>
              </a:buClr>
              <a:buSzPct val="65000"/>
            </a:pPr>
            <a:endParaRPr lang="en-US" sz="800" i="1"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pPr>
            <a:r>
              <a:rPr lang="en-US" sz="800" i="1"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pPr>
            <a:r>
              <a:rPr lang="en-US" i="1"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31763"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31764"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31765"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6828769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33794"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33795"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33796"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33797"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33798"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33799"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33800"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33801"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33802"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33803"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33804"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33805"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33806"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33807"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33808"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33809"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33810"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Flexibility</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i="1" dirty="0">
                <a:solidFill>
                  <a:srgbClr val="660066"/>
                </a:solidFill>
                <a:latin typeface="Tahoma" pitchFamily="34" charset="0"/>
                <a:cs typeface="Times New Roman" pitchFamily="18" charset="0"/>
              </a:rPr>
              <a:t>the range of movement at a joint.</a:t>
            </a:r>
          </a:p>
          <a:p>
            <a:pPr marL="342900" indent="-342900">
              <a:lnSpc>
                <a:spcPct val="95000"/>
              </a:lnSpc>
              <a:spcBef>
                <a:spcPct val="20000"/>
              </a:spcBef>
              <a:buClr>
                <a:srgbClr val="00FF00"/>
              </a:buClr>
              <a:buSzPct val="65000"/>
            </a:pPr>
            <a:r>
              <a:rPr lang="en-US" i="1" dirty="0">
                <a:solidFill>
                  <a:srgbClr val="660066"/>
                </a:solidFill>
                <a:latin typeface="Tahoma" pitchFamily="34" charset="0"/>
                <a:cs typeface="Times New Roman" pitchFamily="18" charset="0"/>
              </a:rPr>
              <a:t>	</a:t>
            </a:r>
            <a:r>
              <a:rPr lang="en-US" dirty="0">
                <a:solidFill>
                  <a:srgbClr val="660066"/>
                </a:solidFill>
                <a:latin typeface="Tahoma" pitchFamily="34" charset="0"/>
                <a:cs typeface="Times New Roman" pitchFamily="18" charset="0"/>
              </a:rPr>
              <a:t>It is determined by the elasticity of ligaments and tendons, the strength and opposition of surrounding muscles (including antagonists) and the shape of articulating bones.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sz="2000" dirty="0">
                <a:solidFill>
                  <a:srgbClr val="660066"/>
                </a:solidFill>
                <a:latin typeface="Tahoma" pitchFamily="34" charset="0"/>
                <a:cs typeface="Times New Roman" pitchFamily="18" charset="0"/>
              </a:rPr>
              <a:t>Although it is commonly associated with gymnastics, it is in fact a requirement in all sports since the development of flexibility can lead to both an increase in speed and power of muscle contraction.</a:t>
            </a: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33811"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33812"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33813"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6797777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35842"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35843"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35844"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35845"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35846"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35847"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35848"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35849"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35850"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35851"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35852"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35853"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35854"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35855"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35856"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35857"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35858"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Body Composition</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i="1" dirty="0">
                <a:solidFill>
                  <a:srgbClr val="660066"/>
                </a:solidFill>
                <a:latin typeface="Tahoma" pitchFamily="34" charset="0"/>
                <a:cs typeface="Times New Roman" pitchFamily="18" charset="0"/>
              </a:rPr>
              <a:t>the component parts of the body in terms of the relative amounts of body fat compared to lean body mass.</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For the average 18 year old, men range from 14-17%, while woman range from 24-29%. For the athlete high body fat can result in a reduction in muscle efficiency and contributes to greater energy expenditure since more weight requires more energy to move around and a consequent increase in oxygen consumption.</a:t>
            </a:r>
            <a:endParaRPr lang="en-US" i="1"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35859"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35860"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35861"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42496551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37890"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37891"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37892"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37893"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37894"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37895"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37896"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37897"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37898"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37899"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37900"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37901"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37902"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37903"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37904"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37905"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37906"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Skill/motor fitness</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Involves the components of fitness that are skill related. These include speed and power, as well as agility, balance, coordination and reaction time.</a:t>
            </a:r>
          </a:p>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Honeybourne et.al2004</a:t>
            </a:r>
          </a:p>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37907"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37908"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37909"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7590553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39938"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39939"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39940"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39941"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39942"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39943"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39944"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39945"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39946"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39947"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39948"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39949"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39950"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39951"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39952"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39953"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39954"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Agility</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i="1" dirty="0">
                <a:solidFill>
                  <a:srgbClr val="660066"/>
                </a:solidFill>
                <a:latin typeface="Tahoma" pitchFamily="34" charset="0"/>
                <a:cs typeface="Times New Roman" pitchFamily="18" charset="0"/>
              </a:rPr>
              <a:t>the ability to move and change direction and position of the body quickly and effectively while under control.</a:t>
            </a:r>
          </a:p>
          <a:p>
            <a:pPr marL="342900" indent="-342900">
              <a:lnSpc>
                <a:spcPct val="95000"/>
              </a:lnSpc>
              <a:spcBef>
                <a:spcPct val="20000"/>
              </a:spcBef>
              <a:buClr>
                <a:srgbClr val="00FF00"/>
              </a:buClr>
              <a:buSzPct val="65000"/>
            </a:pPr>
            <a:r>
              <a:rPr lang="en-US" i="1" dirty="0">
                <a:solidFill>
                  <a:srgbClr val="660066"/>
                </a:solidFill>
                <a:latin typeface="Tahoma" pitchFamily="34" charset="0"/>
                <a:cs typeface="Times New Roman" pitchFamily="18" charset="0"/>
              </a:rPr>
              <a:t>	</a:t>
            </a:r>
            <a:r>
              <a:rPr lang="en-US" sz="2000" dirty="0">
                <a:solidFill>
                  <a:srgbClr val="660066"/>
                </a:solidFill>
                <a:latin typeface="Tahoma" pitchFamily="34" charset="0"/>
                <a:cs typeface="Times New Roman" pitchFamily="18" charset="0"/>
              </a:rPr>
              <a:t>With reference to this definition we can see that many factors are involved in agility, including balance, coordination, speed and flexibility.</a:t>
            </a:r>
          </a:p>
          <a:p>
            <a:pPr marL="342900" indent="-34290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It is required in a range of activities from tumbling in gymnastics to receiving balls in volleyball. Although activities can be undertaken to improve agility, development of this skill related component is limited.</a:t>
            </a:r>
          </a:p>
          <a:p>
            <a:pPr marL="342900" indent="-342900" algn="r">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39955"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39956"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39957"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280575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41986"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41987"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41988"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41989"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41990"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41991"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41992"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41993"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41994"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41995"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41996"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41997"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41998" name="Rectangle 18"/>
          <p:cNvSpPr>
            <a:spLocks noChangeArrowheads="1"/>
          </p:cNvSpPr>
          <p:nvPr/>
        </p:nvSpPr>
        <p:spPr bwMode="auto">
          <a:xfrm>
            <a:off x="4953000" y="1885950"/>
            <a:ext cx="9144000" cy="369332"/>
          </a:xfrm>
          <a:prstGeom prst="rect">
            <a:avLst/>
          </a:prstGeom>
          <a:noFill/>
          <a:ln w="9525">
            <a:noFill/>
            <a:miter lim="800000"/>
            <a:headEnd/>
            <a:tailEnd/>
          </a:ln>
        </p:spPr>
        <p:txBody>
          <a:bodyPr>
            <a:spAutoFit/>
          </a:bodyPr>
          <a:lstStyle/>
          <a:p>
            <a:endParaRPr lang="en-US" dirty="0"/>
          </a:p>
        </p:txBody>
      </p:sp>
      <p:sp>
        <p:nvSpPr>
          <p:cNvPr id="41999"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42000"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42001"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42002"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Balance</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i="1" dirty="0">
                <a:solidFill>
                  <a:srgbClr val="660066"/>
                </a:solidFill>
                <a:latin typeface="Tahoma" pitchFamily="34" charset="0"/>
                <a:cs typeface="Times New Roman" pitchFamily="18" charset="0"/>
              </a:rPr>
              <a:t>the maintenance of the centre of mass over the base of support. This can be while the body is static or dynamic (moving).	</a:t>
            </a:r>
          </a:p>
          <a:p>
            <a:pPr marL="342900" indent="-342900">
              <a:lnSpc>
                <a:spcPct val="95000"/>
              </a:lnSpc>
              <a:spcBef>
                <a:spcPct val="20000"/>
              </a:spcBef>
              <a:buClr>
                <a:srgbClr val="00FF00"/>
              </a:buClr>
              <a:buSzPct val="65000"/>
            </a:pPr>
            <a:r>
              <a:rPr lang="en-US" i="1"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i="1" dirty="0">
                <a:solidFill>
                  <a:srgbClr val="660066"/>
                </a:solidFill>
                <a:latin typeface="Tahoma" pitchFamily="34" charset="0"/>
                <a:cs typeface="Times New Roman" pitchFamily="18" charset="0"/>
              </a:rPr>
              <a:t>	</a:t>
            </a:r>
            <a:r>
              <a:rPr lang="en-US" sz="2000" dirty="0">
                <a:solidFill>
                  <a:srgbClr val="660066"/>
                </a:solidFill>
                <a:latin typeface="Tahoma" pitchFamily="34" charset="0"/>
                <a:cs typeface="Times New Roman" pitchFamily="18" charset="0"/>
              </a:rPr>
              <a:t>It is an integral component in the effective performance of most motor skills. In gymnastics, for example, it may be required to perform a balanced position when performing a handstand (static). Or when staying on feet in a rugby tackle (dynamic).</a:t>
            </a:r>
            <a:r>
              <a:rPr lang="en-US" dirty="0">
                <a:solidFill>
                  <a:srgbClr val="660066"/>
                </a:solidFill>
                <a:latin typeface="Tahoma" pitchFamily="34" charset="0"/>
                <a:cs typeface="Times New Roman" pitchFamily="18" charset="0"/>
              </a:rPr>
              <a:t>	</a:t>
            </a:r>
          </a:p>
          <a:p>
            <a:pPr marL="342900" indent="-34290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42003"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42004"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42005"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40385275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44034"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44035"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44036"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44037"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44038"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44039"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44040"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44041"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44042"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44043"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44044"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44045"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44046"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44047"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44048"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44049"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44050"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Coordination</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i="1" dirty="0">
                <a:solidFill>
                  <a:srgbClr val="660066"/>
                </a:solidFill>
                <a:latin typeface="Tahoma" pitchFamily="34" charset="0"/>
                <a:cs typeface="Times New Roman" pitchFamily="18" charset="0"/>
              </a:rPr>
              <a:t>the interaction of the motor and nervous systems and is the ability to perform motor tasks accurately and effectively.</a:t>
            </a:r>
          </a:p>
          <a:p>
            <a:pPr marL="342900" indent="-342900">
              <a:lnSpc>
                <a:spcPct val="95000"/>
              </a:lnSpc>
              <a:spcBef>
                <a:spcPct val="20000"/>
              </a:spcBef>
              <a:buClr>
                <a:srgbClr val="00FF00"/>
              </a:buClr>
              <a:buSzPct val="65000"/>
            </a:pPr>
            <a:r>
              <a:rPr lang="en-US" i="1" dirty="0">
                <a:solidFill>
                  <a:srgbClr val="660066"/>
                </a:solidFill>
                <a:latin typeface="Tahoma" pitchFamily="34" charset="0"/>
                <a:cs typeface="Times New Roman" pitchFamily="18" charset="0"/>
              </a:rPr>
              <a:t>	</a:t>
            </a:r>
            <a:r>
              <a:rPr lang="en-US" sz="2000" i="1" dirty="0">
                <a:solidFill>
                  <a:srgbClr val="660066"/>
                </a:solidFill>
                <a:latin typeface="Tahoma" pitchFamily="34" charset="0"/>
                <a:cs typeface="Times New Roman" pitchFamily="18" charset="0"/>
              </a:rPr>
              <a:t>When serving in tennis for example, the tennis player must coordinate the toss of the ball with one hand with the striking of the ball with the racket head at the optimum position. </a:t>
            </a:r>
          </a:p>
          <a:p>
            <a:pPr marL="342900" indent="-342900">
              <a:lnSpc>
                <a:spcPct val="95000"/>
              </a:lnSpc>
              <a:spcBef>
                <a:spcPct val="20000"/>
              </a:spcBef>
              <a:buClr>
                <a:srgbClr val="00FF00"/>
              </a:buClr>
              <a:buSzPct val="65000"/>
            </a:pPr>
            <a:r>
              <a:rPr lang="en-US" sz="2000" i="1" dirty="0">
                <a:solidFill>
                  <a:srgbClr val="660066"/>
                </a:solidFill>
                <a:latin typeface="Tahoma" pitchFamily="34" charset="0"/>
                <a:cs typeface="Times New Roman" pitchFamily="18" charset="0"/>
              </a:rPr>
              <a:t>	A swimmer performing breast stroke must coordinate the pull of the arms with the strong kick phase to ensure effective performance.</a:t>
            </a:r>
            <a:endParaRPr lang="en-US" i="1"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pPr>
            <a:r>
              <a:rPr lang="en-US" i="1" dirty="0">
                <a:solidFill>
                  <a:srgbClr val="660066"/>
                </a:solidFill>
                <a:latin typeface="Tahoma" pitchFamily="34" charset="0"/>
                <a:cs typeface="Times New Roman" pitchFamily="18" charset="0"/>
              </a:rPr>
              <a:t>	</a:t>
            </a:r>
            <a:r>
              <a:rPr lang="en-US" dirty="0">
                <a:solidFill>
                  <a:srgbClr val="660066"/>
                </a:solidFill>
                <a:latin typeface="Tahoma" pitchFamily="34" charset="0"/>
                <a:cs typeface="Times New Roman" pitchFamily="18" charset="0"/>
              </a:rPr>
              <a:t>	</a:t>
            </a: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44051"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44052"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44053"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8918264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46082"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46083"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46084"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46085"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46086"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46087"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46088"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46089"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46090"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46091"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46092" name="Text Box 16"/>
          <p:cNvSpPr txBox="1">
            <a:spLocks noChangeArrowheads="1"/>
          </p:cNvSpPr>
          <p:nvPr/>
        </p:nvSpPr>
        <p:spPr bwMode="auto">
          <a:xfrm>
            <a:off x="3048000" y="1357313"/>
            <a:ext cx="7467600" cy="369332"/>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6.3.2 </a:t>
            </a:r>
            <a:r>
              <a:rPr lang="en-AU" dirty="0">
                <a:solidFill>
                  <a:srgbClr val="660066"/>
                </a:solidFill>
                <a:latin typeface="Tahoma" pitchFamily="34" charset="0"/>
              </a:rPr>
              <a:t>Outline the major components of fitness </a:t>
            </a:r>
          </a:p>
        </p:txBody>
      </p:sp>
      <p:sp>
        <p:nvSpPr>
          <p:cNvPr id="46093"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46094"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46095"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46096"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46097"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46098"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Reaction time</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i="1" dirty="0">
                <a:solidFill>
                  <a:srgbClr val="660066"/>
                </a:solidFill>
                <a:latin typeface="Tahoma" pitchFamily="34" charset="0"/>
                <a:cs typeface="Times New Roman" pitchFamily="18" charset="0"/>
              </a:rPr>
              <a:t>the time taken to initiate a response to a given stimulus.</a:t>
            </a:r>
          </a:p>
          <a:p>
            <a:pPr marL="342900" indent="-34290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The stimulus may be visual, for example, in responding to a serve in tennis, or aural in responding to a gun in athletics or verbal guidance from players and coaches.</a:t>
            </a:r>
            <a:r>
              <a:rPr lang="en-US" i="1"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i="1" dirty="0">
                <a:solidFill>
                  <a:srgbClr val="660066"/>
                </a:solidFill>
                <a:latin typeface="Tahoma" pitchFamily="34" charset="0"/>
                <a:cs typeface="Times New Roman" pitchFamily="18" charset="0"/>
              </a:rPr>
              <a:t>	</a:t>
            </a:r>
            <a:r>
              <a:rPr lang="en-US" sz="2000" dirty="0">
                <a:solidFill>
                  <a:srgbClr val="660066"/>
                </a:solidFill>
                <a:latin typeface="Tahoma" pitchFamily="34" charset="0"/>
                <a:cs typeface="Times New Roman" pitchFamily="18" charset="0"/>
              </a:rPr>
              <a:t>Reaction time is dependant upon the ability of an individual to process information and initiate a response by the neuro-muscular system. It can be improved through training.</a:t>
            </a:r>
            <a:r>
              <a:rPr lang="en-US" dirty="0">
                <a:solidFill>
                  <a:srgbClr val="660066"/>
                </a:solidFill>
                <a:latin typeface="Tahoma" pitchFamily="34" charset="0"/>
                <a:cs typeface="Times New Roman" pitchFamily="18" charset="0"/>
              </a:rPr>
              <a:t>	</a:t>
            </a:r>
          </a:p>
          <a:p>
            <a:pPr marL="342900" indent="-34290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46099" name="Rectangle 26"/>
          <p:cNvSpPr>
            <a:spLocks noChangeArrowheads="1"/>
          </p:cNvSpPr>
          <p:nvPr/>
        </p:nvSpPr>
        <p:spPr bwMode="auto">
          <a:xfrm>
            <a:off x="2819400" y="3581400"/>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46100"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46101"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906476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2466"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62467"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62468"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62469"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62470"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62471"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62472"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62473"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62474"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62475"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62476"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62477"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62478"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62479"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2480"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62481"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62482"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Aerobic capacity: </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Multistage fitness/beep test (leger test) </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sz="2000" dirty="0">
                <a:solidFill>
                  <a:srgbClr val="660066"/>
                </a:solidFill>
                <a:latin typeface="Tahoma" pitchFamily="34" charset="0"/>
                <a:cs typeface="Times New Roman" pitchFamily="18" charset="0"/>
              </a:rPr>
              <a:t>Discuss </a:t>
            </a:r>
            <a:r>
              <a:rPr lang="en-AU" sz="2000" dirty="0">
                <a:solidFill>
                  <a:srgbClr val="660066"/>
                </a:solidFill>
                <a:latin typeface="Tahoma" pitchFamily="34" charset="0"/>
              </a:rPr>
              <a:t>the validity, reliability and limitations of the above test.</a:t>
            </a:r>
          </a:p>
          <a:p>
            <a:pPr marL="742950" lvl="1" indent="-285750">
              <a:lnSpc>
                <a:spcPct val="95000"/>
              </a:lnSpc>
              <a:spcBef>
                <a:spcPct val="20000"/>
              </a:spcBef>
              <a:buClr>
                <a:srgbClr val="00FF00"/>
              </a:buClr>
              <a:buSzPct val="65000"/>
              <a:buFontTx/>
              <a:buChar char="•"/>
            </a:pPr>
            <a:r>
              <a:rPr lang="en-AU" dirty="0">
                <a:solidFill>
                  <a:srgbClr val="660066"/>
                </a:solidFill>
                <a:latin typeface="Tahoma" pitchFamily="34" charset="0"/>
              </a:rPr>
              <a:t>Harvard Step Test </a:t>
            </a:r>
          </a:p>
          <a:p>
            <a:pPr marL="742950" lvl="1" indent="-285750">
              <a:lnSpc>
                <a:spcPct val="95000"/>
              </a:lnSpc>
              <a:spcBef>
                <a:spcPct val="20000"/>
              </a:spcBef>
              <a:buClr>
                <a:srgbClr val="00FF00"/>
              </a:buClr>
              <a:buSzPct val="65000"/>
            </a:pPr>
            <a:r>
              <a:rPr lang="en-US" sz="2000" dirty="0">
                <a:solidFill>
                  <a:srgbClr val="660066"/>
                </a:solidFill>
                <a:latin typeface="Tahoma" pitchFamily="34" charset="0"/>
              </a:rPr>
              <a:t>	Discuss </a:t>
            </a:r>
            <a:r>
              <a:rPr lang="en-AU" sz="2000" dirty="0">
                <a:solidFill>
                  <a:srgbClr val="660066"/>
                </a:solidFill>
                <a:latin typeface="Tahoma" pitchFamily="34" charset="0"/>
              </a:rPr>
              <a:t>the validity, reliability and limitations of the above test. Outline the difference in protocol between the Queens College and Harvard Step tests.</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62483"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62484"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62485"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pic>
        <p:nvPicPr>
          <p:cNvPr id="62486" name="Picture 24" descr="600px-Green_tick">
            <a:hlinkClick r:id="rId5"/>
          </p:cNvPr>
          <p:cNvPicPr>
            <a:picLocks noChangeAspect="1" noChangeArrowheads="1"/>
          </p:cNvPicPr>
          <p:nvPr/>
        </p:nvPicPr>
        <p:blipFill>
          <a:blip r:embed="rId6"/>
          <a:srcRect/>
          <a:stretch>
            <a:fillRect/>
          </a:stretch>
        </p:blipFill>
        <p:spPr bwMode="auto">
          <a:xfrm>
            <a:off x="9191625" y="3644900"/>
            <a:ext cx="647700" cy="647700"/>
          </a:xfrm>
          <a:prstGeom prst="rect">
            <a:avLst/>
          </a:prstGeom>
          <a:noFill/>
          <a:ln w="9525">
            <a:noFill/>
            <a:miter lim="800000"/>
            <a:headEnd/>
            <a:tailEnd/>
          </a:ln>
        </p:spPr>
      </p:pic>
      <p:pic>
        <p:nvPicPr>
          <p:cNvPr id="62487" name="Picture 25" descr="600px-Green_tick">
            <a:hlinkClick r:id="rId5"/>
          </p:cNvPr>
          <p:cNvPicPr>
            <a:picLocks noChangeAspect="1" noChangeArrowheads="1"/>
          </p:cNvPicPr>
          <p:nvPr/>
        </p:nvPicPr>
        <p:blipFill>
          <a:blip r:embed="rId6"/>
          <a:srcRect/>
          <a:stretch>
            <a:fillRect/>
          </a:stretch>
        </p:blipFill>
        <p:spPr bwMode="auto">
          <a:xfrm>
            <a:off x="6383338" y="4797425"/>
            <a:ext cx="647700" cy="647700"/>
          </a:xfrm>
          <a:prstGeom prst="rect">
            <a:avLst/>
          </a:prstGeom>
          <a:noFill/>
          <a:ln w="9525">
            <a:noFill/>
            <a:miter lim="800000"/>
            <a:headEnd/>
            <a:tailEnd/>
          </a:ln>
        </p:spPr>
      </p:pic>
      <p:pic>
        <p:nvPicPr>
          <p:cNvPr id="62488" name="Picture 26" descr="600px-Green_tick">
            <a:hlinkClick r:id="rId5"/>
          </p:cNvPr>
          <p:cNvPicPr>
            <a:picLocks noChangeAspect="1" noChangeArrowheads="1"/>
          </p:cNvPicPr>
          <p:nvPr/>
        </p:nvPicPr>
        <p:blipFill>
          <a:blip r:embed="rId6"/>
          <a:srcRect/>
          <a:stretch>
            <a:fillRect/>
          </a:stretch>
        </p:blipFill>
        <p:spPr bwMode="auto">
          <a:xfrm>
            <a:off x="9191625" y="3644900"/>
            <a:ext cx="647700" cy="647700"/>
          </a:xfrm>
          <a:prstGeom prst="rect">
            <a:avLst/>
          </a:prstGeom>
          <a:noFill/>
          <a:ln w="9525">
            <a:noFill/>
            <a:miter lim="800000"/>
            <a:headEnd/>
            <a:tailEnd/>
          </a:ln>
        </p:spPr>
      </p:pic>
    </p:spTree>
    <p:extLst>
      <p:ext uri="{BB962C8B-B14F-4D97-AF65-F5344CB8AC3E}">
        <p14:creationId xmlns:p14="http://schemas.microsoft.com/office/powerpoint/2010/main" val="36929657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4514"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64515"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64516"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64517"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64518"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64519"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64520"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64521"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64522"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64523"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64524"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64525"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64526"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64527"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4528"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64529"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64530"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Aerobic capacity: </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Coopers 12 minute run (Alex): Research the protocol/norms and implement the test. </a:t>
            </a: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Discuss </a:t>
            </a:r>
            <a:r>
              <a:rPr lang="en-AU" dirty="0">
                <a:solidFill>
                  <a:srgbClr val="660066"/>
                </a:solidFill>
                <a:latin typeface="Tahoma" pitchFamily="34" charset="0"/>
              </a:rPr>
              <a:t>the validity, reliability and limitations of the above test.</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64531"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64532"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64533"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7644062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6562"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66563"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66564"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66565"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66566"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66567"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66568"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66569"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66570"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66571"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66572"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66573"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66574"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66575"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6576"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66577"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66578"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Flexibility:</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Sit and reach test </a:t>
            </a:r>
            <a:endParaRPr lang="en-AU" dirty="0">
              <a:solidFill>
                <a:srgbClr val="660066"/>
              </a:solidFill>
            </a:endParaRPr>
          </a:p>
          <a:p>
            <a:pPr marL="1143000" lvl="2"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rPr>
              <a:t>		</a:t>
            </a:r>
            <a:r>
              <a:rPr lang="en-US" dirty="0">
                <a:solidFill>
                  <a:srgbClr val="660066"/>
                </a:solidFill>
                <a:latin typeface="Tahoma" pitchFamily="34" charset="0"/>
              </a:rPr>
              <a:t>Discuss </a:t>
            </a:r>
            <a:r>
              <a:rPr lang="en-AU" dirty="0">
                <a:solidFill>
                  <a:srgbClr val="660066"/>
                </a:solidFill>
                <a:latin typeface="Tahoma" pitchFamily="34" charset="0"/>
              </a:rPr>
              <a:t>the validity, reliability and limitations 	of the above test.</a:t>
            </a: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66579"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66580"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66581"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pic>
        <p:nvPicPr>
          <p:cNvPr id="66582" name="Picture 23" descr="600px-Green_tick">
            <a:hlinkClick r:id="rId5"/>
          </p:cNvPr>
          <p:cNvPicPr>
            <a:picLocks noChangeAspect="1" noChangeArrowheads="1"/>
          </p:cNvPicPr>
          <p:nvPr/>
        </p:nvPicPr>
        <p:blipFill>
          <a:blip r:embed="rId6"/>
          <a:srcRect/>
          <a:stretch>
            <a:fillRect/>
          </a:stretch>
        </p:blipFill>
        <p:spPr bwMode="auto">
          <a:xfrm>
            <a:off x="6816725" y="3573463"/>
            <a:ext cx="647700" cy="647700"/>
          </a:xfrm>
          <a:prstGeom prst="rect">
            <a:avLst/>
          </a:prstGeom>
          <a:noFill/>
          <a:ln w="9525">
            <a:noFill/>
            <a:miter lim="800000"/>
            <a:headEnd/>
            <a:tailEnd/>
          </a:ln>
        </p:spPr>
      </p:pic>
    </p:spTree>
    <p:extLst>
      <p:ext uri="{BB962C8B-B14F-4D97-AF65-F5344CB8AC3E}">
        <p14:creationId xmlns:p14="http://schemas.microsoft.com/office/powerpoint/2010/main" val="20782817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68610"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68611"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68612"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68613"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68614"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68615"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68616"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68617"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68618"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68619"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68620"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68621"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68622"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68623"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68624"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68625"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68626"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Muscle endurance:</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buFontTx/>
              <a:buChar char="•"/>
            </a:pPr>
            <a:r>
              <a:rPr lang="en-US" dirty="0">
                <a:solidFill>
                  <a:srgbClr val="660066"/>
                </a:solidFill>
                <a:latin typeface="Tahoma" pitchFamily="34" charset="0"/>
              </a:rPr>
              <a:t>Research the protocols/norms and implement the following tests:</a:t>
            </a:r>
          </a:p>
          <a:p>
            <a:pPr marL="1600200" lvl="3" indent="-2286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maximum sit-ups (Naveen)</a:t>
            </a:r>
          </a:p>
          <a:p>
            <a:pPr marL="1600200" lvl="3" indent="-2286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Maximum push-ups (Louis)</a:t>
            </a:r>
          </a:p>
          <a:p>
            <a:pPr marL="1600200" lvl="3" indent="-2286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Flexed arm hang (David)</a:t>
            </a:r>
          </a:p>
          <a:p>
            <a:pPr marL="742950" lvl="1" indent="-285750">
              <a:lnSpc>
                <a:spcPct val="95000"/>
              </a:lnSpc>
              <a:spcBef>
                <a:spcPct val="20000"/>
              </a:spcBef>
              <a:buClr>
                <a:srgbClr val="00FF00"/>
              </a:buClr>
              <a:buSzPct val="65000"/>
            </a:pPr>
            <a:r>
              <a:rPr lang="en-US" dirty="0">
                <a:solidFill>
                  <a:srgbClr val="660066"/>
                </a:solidFill>
              </a:rPr>
              <a:t>	</a:t>
            </a:r>
            <a:r>
              <a:rPr lang="en-US" dirty="0">
                <a:solidFill>
                  <a:srgbClr val="660066"/>
                </a:solidFill>
                <a:latin typeface="Tahoma" pitchFamily="34" charset="0"/>
              </a:rPr>
              <a:t>Discuss </a:t>
            </a:r>
            <a:r>
              <a:rPr lang="en-AU" dirty="0">
                <a:solidFill>
                  <a:srgbClr val="660066"/>
                </a:solidFill>
                <a:latin typeface="Tahoma" pitchFamily="34" charset="0"/>
              </a:rPr>
              <a:t>the validity, reliability and limitations of the above tests.</a:t>
            </a: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68627"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68628"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68629"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2762351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70658"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70659"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70660"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70661"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70662"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70663"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70664"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70665"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70666"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70667"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70668"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70669"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70670"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70671"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70672"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70673"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70674"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Agility:</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dirty="0">
                <a:solidFill>
                  <a:srgbClr val="660066"/>
                </a:solidFill>
                <a:latin typeface="Tahoma" pitchFamily="34" charset="0"/>
              </a:rPr>
              <a:t>Research the protocols/norms and implement the following test:</a:t>
            </a:r>
          </a:p>
          <a:p>
            <a:pPr marL="1143000" lvl="2" indent="-228600">
              <a:lnSpc>
                <a:spcPct val="95000"/>
              </a:lnSpc>
              <a:spcBef>
                <a:spcPct val="20000"/>
              </a:spcBef>
              <a:buClr>
                <a:srgbClr val="00FF00"/>
              </a:buClr>
              <a:buSzPct val="65000"/>
              <a:buFontTx/>
              <a:buChar char="•"/>
            </a:pPr>
            <a:r>
              <a:rPr lang="en-US" dirty="0">
                <a:solidFill>
                  <a:srgbClr val="660066"/>
                </a:solidFill>
                <a:latin typeface="Tahoma" pitchFamily="34" charset="0"/>
              </a:rPr>
              <a:t>Illinois Agility Test (Joseph)</a:t>
            </a:r>
          </a:p>
          <a:p>
            <a:pPr marL="1143000" lvl="2" indent="-228600">
              <a:lnSpc>
                <a:spcPct val="95000"/>
              </a:lnSpc>
              <a:spcBef>
                <a:spcPct val="20000"/>
              </a:spcBef>
              <a:buClr>
                <a:srgbClr val="00FF00"/>
              </a:buClr>
              <a:buSzPct val="65000"/>
              <a:buFontTx/>
              <a:buChar char="•"/>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Discuss </a:t>
            </a:r>
            <a:r>
              <a:rPr lang="en-AU" dirty="0">
                <a:solidFill>
                  <a:srgbClr val="660066"/>
                </a:solidFill>
                <a:latin typeface="Tahoma" pitchFamily="34" charset="0"/>
              </a:rPr>
              <a:t>the validity, reliability and limitations of the above test.</a:t>
            </a:r>
          </a:p>
          <a:p>
            <a:pPr marL="1143000" lvl="2" indent="-22860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600200" lvl="3"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70675"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70676"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70677"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7279392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72706"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72707"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72708"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72709"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72710"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72711"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72712"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72713"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72714"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72715"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72716"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72717"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72718"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72719"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72720"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72721"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72722"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Strength:</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r>
              <a:rPr lang="en-US" dirty="0">
                <a:solidFill>
                  <a:srgbClr val="660066"/>
                </a:solidFill>
                <a:latin typeface="Tahoma" pitchFamily="34" charset="0"/>
                <a:cs typeface="Times New Roman" pitchFamily="18" charset="0"/>
              </a:rPr>
              <a:t>	</a:t>
            </a:r>
            <a:r>
              <a:rPr lang="en-US" dirty="0">
                <a:solidFill>
                  <a:srgbClr val="660066"/>
                </a:solidFill>
                <a:latin typeface="Tahoma" pitchFamily="34" charset="0"/>
              </a:rPr>
              <a:t>Research the protocols/norms and implement 	the following test:</a:t>
            </a:r>
          </a:p>
          <a:p>
            <a:pPr marL="2057400" lvl="4" indent="-228600"/>
            <a:r>
              <a:rPr lang="en-US" dirty="0">
                <a:solidFill>
                  <a:srgbClr val="660066"/>
                </a:solidFill>
                <a:latin typeface="Tahoma" pitchFamily="34" charset="0"/>
              </a:rPr>
              <a:t>	Hand grip dynamometer (Linden)</a:t>
            </a:r>
          </a:p>
          <a:p>
            <a:pPr marL="342900" indent="-342900"/>
            <a:r>
              <a:rPr lang="en-US" dirty="0">
                <a:solidFill>
                  <a:srgbClr val="660066"/>
                </a:solidFill>
                <a:latin typeface="Tahoma" pitchFamily="34" charset="0"/>
              </a:rPr>
              <a:t>	</a:t>
            </a:r>
          </a:p>
          <a:p>
            <a:pPr marL="742950" lvl="1" indent="-285750"/>
            <a:r>
              <a:rPr lang="en-US" dirty="0">
                <a:solidFill>
                  <a:srgbClr val="660066"/>
                </a:solidFill>
                <a:latin typeface="Tahoma" pitchFamily="34" charset="0"/>
              </a:rPr>
              <a:t>	Discuss </a:t>
            </a:r>
            <a:r>
              <a:rPr lang="en-AU" dirty="0">
                <a:solidFill>
                  <a:srgbClr val="660066"/>
                </a:solidFill>
                <a:latin typeface="Tahoma" pitchFamily="34" charset="0"/>
              </a:rPr>
              <a:t>the validity, reliability and limitations 	of the above test.</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600200" lvl="3"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72723"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72724"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72725"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9144183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74754"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74755"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74756"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74757"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74758"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74759"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74760"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74761"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74762"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74763"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74764"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74765"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74766"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74767"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74768"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74769"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74770"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Speed:</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r>
              <a:rPr lang="en-US" dirty="0">
                <a:solidFill>
                  <a:srgbClr val="660066"/>
                </a:solidFill>
                <a:latin typeface="Tahoma" pitchFamily="34" charset="0"/>
                <a:cs typeface="Times New Roman" pitchFamily="18" charset="0"/>
              </a:rPr>
              <a:t>	40 metre sprint </a:t>
            </a:r>
            <a:r>
              <a:rPr lang="en-US" dirty="0">
                <a:solidFill>
                  <a:srgbClr val="660066"/>
                </a:solidFill>
                <a:latin typeface="Tahoma" pitchFamily="34" charset="0"/>
              </a:rPr>
              <a:t>	</a:t>
            </a:r>
          </a:p>
          <a:p>
            <a:pPr marL="742950" lvl="1" indent="-285750"/>
            <a:r>
              <a:rPr lang="en-US" dirty="0">
                <a:solidFill>
                  <a:srgbClr val="660066"/>
                </a:solidFill>
                <a:latin typeface="Tahoma" pitchFamily="34" charset="0"/>
              </a:rPr>
              <a:t>	</a:t>
            </a:r>
          </a:p>
          <a:p>
            <a:pPr marL="742950" lvl="1" indent="-285750"/>
            <a:endParaRPr lang="en-US" dirty="0">
              <a:solidFill>
                <a:srgbClr val="660066"/>
              </a:solidFill>
              <a:latin typeface="Tahoma" pitchFamily="34" charset="0"/>
            </a:endParaRPr>
          </a:p>
          <a:p>
            <a:pPr marL="742950" lvl="1" indent="-285750"/>
            <a:r>
              <a:rPr lang="en-US" dirty="0">
                <a:solidFill>
                  <a:srgbClr val="660066"/>
                </a:solidFill>
                <a:latin typeface="Tahoma" pitchFamily="34" charset="0"/>
              </a:rPr>
              <a:t>		Discuss </a:t>
            </a:r>
            <a:r>
              <a:rPr lang="en-AU" dirty="0">
                <a:solidFill>
                  <a:srgbClr val="660066"/>
                </a:solidFill>
                <a:latin typeface="Tahoma" pitchFamily="34" charset="0"/>
              </a:rPr>
              <a:t>the validity, reliability and limitations 	of the above test.</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600200" lvl="3"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74771"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74772"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74773"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pic>
        <p:nvPicPr>
          <p:cNvPr id="74774" name="Picture 23" descr="600px-Green_tick">
            <a:hlinkClick r:id="rId5"/>
          </p:cNvPr>
          <p:cNvPicPr>
            <a:picLocks noChangeAspect="1" noChangeArrowheads="1"/>
          </p:cNvPicPr>
          <p:nvPr/>
        </p:nvPicPr>
        <p:blipFill>
          <a:blip r:embed="rId6"/>
          <a:srcRect/>
          <a:stretch>
            <a:fillRect/>
          </a:stretch>
        </p:blipFill>
        <p:spPr bwMode="auto">
          <a:xfrm>
            <a:off x="6383338" y="3573463"/>
            <a:ext cx="647700" cy="647700"/>
          </a:xfrm>
          <a:prstGeom prst="rect">
            <a:avLst/>
          </a:prstGeom>
          <a:noFill/>
          <a:ln w="9525">
            <a:noFill/>
            <a:miter lim="800000"/>
            <a:headEnd/>
            <a:tailEnd/>
          </a:ln>
        </p:spPr>
      </p:pic>
    </p:spTree>
    <p:extLst>
      <p:ext uri="{BB962C8B-B14F-4D97-AF65-F5344CB8AC3E}">
        <p14:creationId xmlns:p14="http://schemas.microsoft.com/office/powerpoint/2010/main" val="10062119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76802"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76803"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76804"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76805"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76806"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76807"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76808"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76809"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76810"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76811"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76812"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76813"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76814"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76815"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76816"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76817"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76818"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sz="2800" dirty="0">
                <a:solidFill>
                  <a:srgbClr val="660066"/>
                </a:solidFill>
                <a:latin typeface="Tahoma" pitchFamily="34" charset="0"/>
                <a:cs typeface="Times New Roman" pitchFamily="18" charset="0"/>
              </a:rPr>
              <a:t>		</a:t>
            </a: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Body Composition:</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r>
              <a:rPr lang="en-US" dirty="0">
                <a:solidFill>
                  <a:srgbClr val="660066"/>
                </a:solidFill>
                <a:latin typeface="Tahoma" pitchFamily="34" charset="0"/>
                <a:cs typeface="Times New Roman" pitchFamily="18" charset="0"/>
              </a:rPr>
              <a:t>	Body Mass Index</a:t>
            </a:r>
            <a:r>
              <a:rPr lang="en-US" dirty="0">
                <a:solidFill>
                  <a:srgbClr val="660066"/>
                </a:solidFill>
                <a:latin typeface="Tahoma" pitchFamily="34" charset="0"/>
              </a:rPr>
              <a:t>	</a:t>
            </a:r>
          </a:p>
          <a:p>
            <a:pPr marL="742950" lvl="1" indent="-285750"/>
            <a:r>
              <a:rPr lang="en-US" dirty="0">
                <a:solidFill>
                  <a:srgbClr val="660066"/>
                </a:solidFill>
                <a:latin typeface="Tahoma" pitchFamily="34" charset="0"/>
              </a:rPr>
              <a:t>	</a:t>
            </a:r>
          </a:p>
          <a:p>
            <a:pPr marL="742950" lvl="1" indent="-285750"/>
            <a:endParaRPr lang="en-US" dirty="0">
              <a:solidFill>
                <a:srgbClr val="660066"/>
              </a:solidFill>
              <a:latin typeface="Tahoma" pitchFamily="34" charset="0"/>
            </a:endParaRPr>
          </a:p>
          <a:p>
            <a:pPr marL="742950" lvl="1" indent="-285750"/>
            <a:r>
              <a:rPr lang="en-US" dirty="0">
                <a:solidFill>
                  <a:srgbClr val="660066"/>
                </a:solidFill>
                <a:latin typeface="Tahoma" pitchFamily="34" charset="0"/>
              </a:rPr>
              <a:t>		Discuss </a:t>
            </a:r>
            <a:r>
              <a:rPr lang="en-AU" dirty="0">
                <a:solidFill>
                  <a:srgbClr val="660066"/>
                </a:solidFill>
                <a:latin typeface="Tahoma" pitchFamily="34" charset="0"/>
              </a:rPr>
              <a:t>the validity, reliability and limitations 	of the above test.</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600200" lvl="3"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76819"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76820"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76821"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pic>
        <p:nvPicPr>
          <p:cNvPr id="76822" name="Picture 23" descr="600px-Green_tick">
            <a:hlinkClick r:id="rId5"/>
          </p:cNvPr>
          <p:cNvPicPr>
            <a:picLocks noChangeAspect="1" noChangeArrowheads="1"/>
          </p:cNvPicPr>
          <p:nvPr/>
        </p:nvPicPr>
        <p:blipFill>
          <a:blip r:embed="rId6"/>
          <a:srcRect/>
          <a:stretch>
            <a:fillRect/>
          </a:stretch>
        </p:blipFill>
        <p:spPr bwMode="auto">
          <a:xfrm>
            <a:off x="6383338" y="3573463"/>
            <a:ext cx="647700" cy="647700"/>
          </a:xfrm>
          <a:prstGeom prst="rect">
            <a:avLst/>
          </a:prstGeom>
          <a:noFill/>
          <a:ln w="9525">
            <a:noFill/>
            <a:miter lim="800000"/>
            <a:headEnd/>
            <a:tailEnd/>
          </a:ln>
        </p:spPr>
      </p:pic>
    </p:spTree>
    <p:extLst>
      <p:ext uri="{BB962C8B-B14F-4D97-AF65-F5344CB8AC3E}">
        <p14:creationId xmlns:p14="http://schemas.microsoft.com/office/powerpoint/2010/main" val="20362295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78850"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78851"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78852"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78853"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78854"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78855"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78856"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78857"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78858"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78859"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78860"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78861"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78862"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78863"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78864"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78865"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78866"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Body Composition (Alex/Joseph):</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r>
              <a:rPr lang="en-US" dirty="0">
                <a:solidFill>
                  <a:srgbClr val="660066"/>
                </a:solidFill>
                <a:latin typeface="Tahoma" pitchFamily="34" charset="0"/>
                <a:cs typeface="Times New Roman" pitchFamily="18" charset="0"/>
              </a:rPr>
              <a:t>	Anthropometry: Use the below site to learn more about anthropometric testing</a:t>
            </a:r>
            <a:r>
              <a:rPr lang="en-US" dirty="0">
                <a:solidFill>
                  <a:srgbClr val="660066"/>
                </a:solidFill>
                <a:latin typeface="Tahoma" pitchFamily="34" charset="0"/>
              </a:rPr>
              <a:t>	. Complete a series of skin fold tests as an example.</a:t>
            </a:r>
          </a:p>
          <a:p>
            <a:pPr marL="742950" lvl="1" indent="-285750"/>
            <a:r>
              <a:rPr lang="en-US" dirty="0">
                <a:solidFill>
                  <a:srgbClr val="660066"/>
                </a:solidFill>
                <a:latin typeface="Tahoma" pitchFamily="34" charset="0"/>
              </a:rPr>
              <a:t>	</a:t>
            </a:r>
          </a:p>
          <a:p>
            <a:pPr marL="742950" lvl="1" indent="-285750"/>
            <a:r>
              <a:rPr lang="en-US" dirty="0">
                <a:solidFill>
                  <a:srgbClr val="660066"/>
                </a:solidFill>
                <a:latin typeface="Tahoma" pitchFamily="34" charset="0"/>
              </a:rPr>
              <a:t>	</a:t>
            </a:r>
            <a:r>
              <a:rPr lang="en-US" dirty="0">
                <a:hlinkClick r:id="rId5"/>
              </a:rPr>
              <a:t>http://www.topendsports.com/testing/anthropometry.htm</a:t>
            </a:r>
            <a:endParaRPr lang="en-US" dirty="0">
              <a:solidFill>
                <a:srgbClr val="660066"/>
              </a:solidFill>
              <a:latin typeface="Tahoma" pitchFamily="34" charset="0"/>
            </a:endParaRPr>
          </a:p>
          <a:p>
            <a:pPr marL="742950" lvl="1" indent="-285750"/>
            <a:r>
              <a:rPr lang="en-US" dirty="0">
                <a:solidFill>
                  <a:srgbClr val="660066"/>
                </a:solidFill>
                <a:latin typeface="Tahoma" pitchFamily="34" charset="0"/>
              </a:rPr>
              <a:t>		</a:t>
            </a:r>
          </a:p>
          <a:p>
            <a:pPr marL="742950" lvl="1" indent="-285750"/>
            <a:r>
              <a:rPr lang="en-US" dirty="0">
                <a:solidFill>
                  <a:srgbClr val="660066"/>
                </a:solidFill>
                <a:latin typeface="Tahoma" pitchFamily="34" charset="0"/>
              </a:rPr>
              <a:t>	Discuss </a:t>
            </a:r>
            <a:r>
              <a:rPr lang="en-AU" dirty="0">
                <a:solidFill>
                  <a:srgbClr val="660066"/>
                </a:solidFill>
                <a:latin typeface="Tahoma" pitchFamily="34" charset="0"/>
              </a:rPr>
              <a:t>the validity, reliability and limitations of the above test.</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600200" lvl="3"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78867"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78868"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78869"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0270311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80898"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80899"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80900"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80901"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80902"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80903"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80904"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80905"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80906"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80907"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80908"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80909"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80910"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80911"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80912"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80913"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80914"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Body Composition:</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r>
              <a:rPr lang="en-US" dirty="0">
                <a:solidFill>
                  <a:srgbClr val="660066"/>
                </a:solidFill>
                <a:latin typeface="Tahoma" pitchFamily="34" charset="0"/>
                <a:cs typeface="Times New Roman" pitchFamily="18" charset="0"/>
              </a:rPr>
              <a:t>	Underwater weighing</a:t>
            </a:r>
          </a:p>
          <a:p>
            <a:pPr marL="742950" lvl="1" indent="-285750"/>
            <a:endParaRPr lang="en-US" dirty="0">
              <a:solidFill>
                <a:srgbClr val="660066"/>
              </a:solidFill>
              <a:latin typeface="Tahoma" pitchFamily="34" charset="0"/>
              <a:cs typeface="Times New Roman" pitchFamily="18" charset="0"/>
            </a:endParaRPr>
          </a:p>
          <a:p>
            <a:pPr marL="742950" lvl="1" indent="-285750"/>
            <a:r>
              <a:rPr lang="en-US" dirty="0">
                <a:solidFill>
                  <a:srgbClr val="660066"/>
                </a:solidFill>
                <a:latin typeface="Tahoma" pitchFamily="34" charset="0"/>
              </a:rPr>
              <a:t>	</a:t>
            </a:r>
            <a:r>
              <a:rPr lang="en-US" dirty="0">
                <a:hlinkClick r:id="rId5"/>
              </a:rPr>
              <a:t>http://www.topendsports.com/testing/tests/underwater.htm</a:t>
            </a: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Discuss </a:t>
            </a:r>
            <a:r>
              <a:rPr lang="en-AU" dirty="0">
                <a:solidFill>
                  <a:srgbClr val="660066"/>
                </a:solidFill>
                <a:latin typeface="Tahoma" pitchFamily="34" charset="0"/>
              </a:rPr>
              <a:t>the validity, reliability and limitations of the above test.</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600200" lvl="3"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80915"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80916"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80917"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9709637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82946"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82947"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82948"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82949"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82950"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82951"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82952"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82953"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82954"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82955"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82956"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82957"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82958"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82959"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82960"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82961"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82962"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nSpc>
                <a:spcPct val="95000"/>
              </a:lnSpc>
              <a:spcBef>
                <a:spcPct val="20000"/>
              </a:spcBef>
              <a:buClr>
                <a:srgbClr val="00FF00"/>
              </a:buClr>
              <a:buSzPct val="65000"/>
            </a:pPr>
            <a:r>
              <a:rPr lang="en-US" dirty="0">
                <a:solidFill>
                  <a:srgbClr val="660066"/>
                </a:solidFill>
                <a:latin typeface="Tahoma" pitchFamily="34" charset="0"/>
              </a:rPr>
              <a:t>	Research the protocols/norms and implement the following tests:</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1143000" lvl="2" indent="-228600">
              <a:lnSpc>
                <a:spcPct val="95000"/>
              </a:lnSpc>
              <a:spcBef>
                <a:spcPct val="20000"/>
              </a:spcBef>
              <a:buClr>
                <a:srgbClr val="00FF00"/>
              </a:buClr>
              <a:buSzPct val="65000"/>
              <a:buFontTx/>
              <a:buChar char="•"/>
            </a:pPr>
            <a:r>
              <a:rPr lang="en-US" dirty="0">
                <a:solidFill>
                  <a:srgbClr val="660066"/>
                </a:solidFill>
                <a:latin typeface="Tahoma" pitchFamily="34" charset="0"/>
              </a:rPr>
              <a:t>Balance (Stork stand) – Naveen</a:t>
            </a:r>
          </a:p>
          <a:p>
            <a:pPr marL="1143000" lvl="2" indent="-228600">
              <a:lnSpc>
                <a:spcPct val="95000"/>
              </a:lnSpc>
              <a:spcBef>
                <a:spcPct val="20000"/>
              </a:spcBef>
              <a:buClr>
                <a:srgbClr val="00FF00"/>
              </a:buClr>
              <a:buSzPct val="65000"/>
              <a:buFontTx/>
              <a:buChar char="•"/>
            </a:pPr>
            <a:r>
              <a:rPr lang="en-US" dirty="0">
                <a:solidFill>
                  <a:srgbClr val="660066"/>
                </a:solidFill>
                <a:latin typeface="Tahoma" pitchFamily="34" charset="0"/>
              </a:rPr>
              <a:t>Coordination (hand ball toss) – Linden</a:t>
            </a:r>
          </a:p>
          <a:p>
            <a:pPr marL="1143000" lvl="2" indent="-228600">
              <a:lnSpc>
                <a:spcPct val="95000"/>
              </a:lnSpc>
              <a:spcBef>
                <a:spcPct val="20000"/>
              </a:spcBef>
              <a:buClr>
                <a:srgbClr val="00FF00"/>
              </a:buClr>
              <a:buSzPct val="65000"/>
              <a:buFontTx/>
              <a:buChar char="•"/>
            </a:pPr>
            <a:r>
              <a:rPr lang="en-US" dirty="0">
                <a:solidFill>
                  <a:srgbClr val="660066"/>
                </a:solidFill>
                <a:latin typeface="Tahoma" pitchFamily="34" charset="0"/>
              </a:rPr>
              <a:t>Reaction time (drop test) – Louis</a:t>
            </a:r>
          </a:p>
          <a:p>
            <a:pPr marL="1143000" lvl="2" indent="-228600">
              <a:lnSpc>
                <a:spcPct val="95000"/>
              </a:lnSpc>
              <a:spcBef>
                <a:spcPct val="20000"/>
              </a:spcBef>
              <a:buClr>
                <a:srgbClr val="00FF00"/>
              </a:buClr>
              <a:buSzPct val="65000"/>
              <a:buFontTx/>
              <a:buChar char="•"/>
            </a:pPr>
            <a:r>
              <a:rPr lang="en-US" dirty="0">
                <a:solidFill>
                  <a:srgbClr val="660066"/>
                </a:solidFill>
                <a:latin typeface="Tahoma" pitchFamily="34" charset="0"/>
              </a:rPr>
              <a:t>Power (vertical jump/standing broad jump)</a:t>
            </a:r>
          </a:p>
          <a:p>
            <a:pPr marL="1143000" lvl="2" indent="-228600">
              <a:lnSpc>
                <a:spcPct val="95000"/>
              </a:lnSpc>
              <a:spcBef>
                <a:spcPct val="20000"/>
              </a:spcBef>
              <a:buClr>
                <a:srgbClr val="00FF00"/>
              </a:buClr>
              <a:buSzPct val="65000"/>
            </a:pPr>
            <a:r>
              <a:rPr lang="en-US" dirty="0">
                <a:solidFill>
                  <a:srgbClr val="660066"/>
                </a:solidFill>
                <a:latin typeface="Tahoma" pitchFamily="34" charset="0"/>
              </a:rPr>
              <a:t>		- David</a:t>
            </a: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Discuss </a:t>
            </a:r>
            <a:r>
              <a:rPr lang="en-AU" dirty="0">
                <a:solidFill>
                  <a:srgbClr val="660066"/>
                </a:solidFill>
                <a:latin typeface="Tahoma" pitchFamily="34" charset="0"/>
              </a:rPr>
              <a:t>the validity, reliability and limitations of the above test.</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600200" lvl="3"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82963"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82964"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82965"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4306418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84994"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84995"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84996"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84997"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84998"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84999"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85000"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85001"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85002"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85003"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85004" name="Text Box 16"/>
          <p:cNvSpPr txBox="1">
            <a:spLocks noChangeArrowheads="1"/>
          </p:cNvSpPr>
          <p:nvPr/>
        </p:nvSpPr>
        <p:spPr bwMode="auto">
          <a:xfrm>
            <a:off x="3048000" y="1341439"/>
            <a:ext cx="7467600" cy="1138773"/>
          </a:xfrm>
          <a:prstGeom prst="rect">
            <a:avLst/>
          </a:prstGeom>
          <a:noFill/>
          <a:ln w="9525">
            <a:noFill/>
            <a:miter lim="800000"/>
            <a:headEnd/>
            <a:tailEnd/>
          </a:ln>
        </p:spPr>
        <p:txBody>
          <a:bodyPr>
            <a:spAutoFit/>
          </a:bodyPr>
          <a:lstStyle/>
          <a:p>
            <a:pPr>
              <a:spcBef>
                <a:spcPct val="50000"/>
              </a:spcBef>
            </a:pPr>
            <a:r>
              <a:rPr lang="en-AU" dirty="0">
                <a:solidFill>
                  <a:srgbClr val="660066"/>
                </a:solidFill>
                <a:latin typeface="Tahoma" pitchFamily="34" charset="0"/>
              </a:rPr>
              <a:t>6.3.3 </a:t>
            </a:r>
            <a:r>
              <a:rPr lang="en-AU" dirty="0">
                <a:solidFill>
                  <a:srgbClr val="660066"/>
                </a:solidFill>
                <a:latin typeface="Tahoma" pitchFamily="34" charset="0"/>
              </a:rPr>
              <a:t>Outline and evaluate a variety of fitness tests </a:t>
            </a:r>
          </a:p>
          <a:p>
            <a:pPr>
              <a:spcBef>
                <a:spcPct val="50000"/>
              </a:spcBef>
            </a:pPr>
            <a:r>
              <a:rPr lang="en-AU" sz="2000" dirty="0">
                <a:solidFill>
                  <a:srgbClr val="660066"/>
                </a:solidFill>
                <a:latin typeface="Tahoma" pitchFamily="34" charset="0"/>
              </a:rPr>
              <a:t>(Consider the validity, reliability and limitations of the following tests)</a:t>
            </a:r>
          </a:p>
        </p:txBody>
      </p:sp>
      <p:sp>
        <p:nvSpPr>
          <p:cNvPr id="85005"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85006"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85007" name="Text Box 19">
            <a:hlinkClick r:id="rId3" action="ppaction://hlinksldjump"/>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85008"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85009"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85010" name="Rectangle 24">
            <a:hlinkClick r:id="rId4" action="ppaction://hlinksldjump"/>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nSpc>
                <a:spcPct val="95000"/>
              </a:lnSpc>
              <a:spcBef>
                <a:spcPct val="20000"/>
              </a:spcBef>
              <a:buClr>
                <a:srgbClr val="00FF00"/>
              </a:buClr>
              <a:buSzPct val="65000"/>
            </a:pPr>
            <a:r>
              <a:rPr lang="en-US" dirty="0">
                <a:solidFill>
                  <a:srgbClr val="660066"/>
                </a:solidFill>
                <a:latin typeface="Tahoma" pitchFamily="34"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Research Task: Consider process involved in the establishment of </a:t>
            </a:r>
            <a:r>
              <a:rPr lang="en-US" dirty="0">
                <a:solidFill>
                  <a:srgbClr val="660066"/>
                </a:solidFill>
                <a:latin typeface="Tahoma" pitchFamily="34" charset="0"/>
              </a:rPr>
              <a:t>standardized </a:t>
            </a:r>
            <a:r>
              <a:rPr lang="en-US" dirty="0">
                <a:solidFill>
                  <a:srgbClr val="660066"/>
                </a:solidFill>
                <a:latin typeface="Tahoma" pitchFamily="34" charset="0"/>
              </a:rPr>
              <a:t>norms and what cultural variations may be apparent.</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600200" lvl="3"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85011"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85012" name="Text Box 43">
            <a:hlinkClick r:id="rId3" action="ppaction://hlinksldjump"/>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85013"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2843368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1566</Words>
  <Application>Microsoft Office PowerPoint</Application>
  <PresentationFormat>Widescreen</PresentationFormat>
  <Paragraphs>757</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Cabarrus County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Porter</dc:creator>
  <cp:lastModifiedBy>Julia Porter</cp:lastModifiedBy>
  <cp:revision>1</cp:revision>
  <dcterms:created xsi:type="dcterms:W3CDTF">2016-04-11T14:55:02Z</dcterms:created>
  <dcterms:modified xsi:type="dcterms:W3CDTF">2016-04-11T14:55:25Z</dcterms:modified>
</cp:coreProperties>
</file>