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0"/>
  </p:notesMasterIdLst>
  <p:handoutMasterIdLst>
    <p:handoutMasterId r:id="rId121"/>
  </p:handoutMasterIdLst>
  <p:sldIdLst>
    <p:sldId id="256" r:id="rId2"/>
    <p:sldId id="257" r:id="rId3"/>
    <p:sldId id="258" r:id="rId4"/>
    <p:sldId id="259" r:id="rId5"/>
    <p:sldId id="260" r:id="rId6"/>
    <p:sldId id="261" r:id="rId7"/>
    <p:sldId id="262" r:id="rId8"/>
    <p:sldId id="263" r:id="rId9"/>
    <p:sldId id="264" r:id="rId10"/>
    <p:sldId id="265" r:id="rId11"/>
    <p:sldId id="337" r:id="rId12"/>
    <p:sldId id="266" r:id="rId13"/>
    <p:sldId id="338" r:id="rId14"/>
    <p:sldId id="339" r:id="rId15"/>
    <p:sldId id="340" r:id="rId16"/>
    <p:sldId id="267" r:id="rId17"/>
    <p:sldId id="341" r:id="rId18"/>
    <p:sldId id="268" r:id="rId19"/>
    <p:sldId id="342" r:id="rId20"/>
    <p:sldId id="343" r:id="rId21"/>
    <p:sldId id="346" r:id="rId22"/>
    <p:sldId id="269" r:id="rId23"/>
    <p:sldId id="270" r:id="rId24"/>
    <p:sldId id="347" r:id="rId25"/>
    <p:sldId id="345" r:id="rId26"/>
    <p:sldId id="271" r:id="rId27"/>
    <p:sldId id="272" r:id="rId28"/>
    <p:sldId id="348" r:id="rId29"/>
    <p:sldId id="273" r:id="rId30"/>
    <p:sldId id="349" r:id="rId31"/>
    <p:sldId id="274" r:id="rId32"/>
    <p:sldId id="275" r:id="rId33"/>
    <p:sldId id="276" r:id="rId34"/>
    <p:sldId id="277" r:id="rId35"/>
    <p:sldId id="278" r:id="rId36"/>
    <p:sldId id="279" r:id="rId37"/>
    <p:sldId id="350" r:id="rId38"/>
    <p:sldId id="351" r:id="rId39"/>
    <p:sldId id="352" r:id="rId40"/>
    <p:sldId id="353" r:id="rId41"/>
    <p:sldId id="354" r:id="rId42"/>
    <p:sldId id="355" r:id="rId43"/>
    <p:sldId id="356" r:id="rId44"/>
    <p:sldId id="357" r:id="rId45"/>
    <p:sldId id="358" r:id="rId46"/>
    <p:sldId id="359" r:id="rId47"/>
    <p:sldId id="280" r:id="rId48"/>
    <p:sldId id="281" r:id="rId49"/>
    <p:sldId id="282" r:id="rId50"/>
    <p:sldId id="283" r:id="rId51"/>
    <p:sldId id="284" r:id="rId52"/>
    <p:sldId id="285" r:id="rId53"/>
    <p:sldId id="286" r:id="rId54"/>
    <p:sldId id="287" r:id="rId55"/>
    <p:sldId id="288" r:id="rId56"/>
    <p:sldId id="360" r:id="rId57"/>
    <p:sldId id="374" r:id="rId58"/>
    <p:sldId id="289" r:id="rId59"/>
    <p:sldId id="290" r:id="rId60"/>
    <p:sldId id="375" r:id="rId61"/>
    <p:sldId id="291" r:id="rId62"/>
    <p:sldId id="361" r:id="rId63"/>
    <p:sldId id="362" r:id="rId64"/>
    <p:sldId id="363" r:id="rId65"/>
    <p:sldId id="292" r:id="rId66"/>
    <p:sldId id="293" r:id="rId67"/>
    <p:sldId id="364" r:id="rId68"/>
    <p:sldId id="294" r:id="rId69"/>
    <p:sldId id="365" r:id="rId70"/>
    <p:sldId id="295" r:id="rId71"/>
    <p:sldId id="366" r:id="rId72"/>
    <p:sldId id="368" r:id="rId73"/>
    <p:sldId id="369" r:id="rId74"/>
    <p:sldId id="370" r:id="rId75"/>
    <p:sldId id="367" r:id="rId76"/>
    <p:sldId id="296" r:id="rId77"/>
    <p:sldId id="297" r:id="rId78"/>
    <p:sldId id="298" r:id="rId79"/>
    <p:sldId id="299" r:id="rId80"/>
    <p:sldId id="371" r:id="rId81"/>
    <p:sldId id="372" r:id="rId82"/>
    <p:sldId id="373" r:id="rId83"/>
    <p:sldId id="300" r:id="rId84"/>
    <p:sldId id="301" r:id="rId85"/>
    <p:sldId id="302" r:id="rId86"/>
    <p:sldId id="303" r:id="rId87"/>
    <p:sldId id="305" r:id="rId88"/>
    <p:sldId id="306" r:id="rId89"/>
    <p:sldId id="307" r:id="rId90"/>
    <p:sldId id="308" r:id="rId91"/>
    <p:sldId id="309" r:id="rId92"/>
    <p:sldId id="310" r:id="rId93"/>
    <p:sldId id="311" r:id="rId94"/>
    <p:sldId id="312" r:id="rId95"/>
    <p:sldId id="313" r:id="rId96"/>
    <p:sldId id="314" r:id="rId97"/>
    <p:sldId id="315" r:id="rId98"/>
    <p:sldId id="316" r:id="rId99"/>
    <p:sldId id="317" r:id="rId100"/>
    <p:sldId id="318" r:id="rId101"/>
    <p:sldId id="319" r:id="rId102"/>
    <p:sldId id="320" r:id="rId103"/>
    <p:sldId id="321" r:id="rId104"/>
    <p:sldId id="322" r:id="rId105"/>
    <p:sldId id="323" r:id="rId106"/>
    <p:sldId id="324" r:id="rId107"/>
    <p:sldId id="325" r:id="rId108"/>
    <p:sldId id="326" r:id="rId109"/>
    <p:sldId id="327" r:id="rId110"/>
    <p:sldId id="328" r:id="rId111"/>
    <p:sldId id="329" r:id="rId112"/>
    <p:sldId id="330" r:id="rId113"/>
    <p:sldId id="331" r:id="rId114"/>
    <p:sldId id="332" r:id="rId115"/>
    <p:sldId id="333" r:id="rId116"/>
    <p:sldId id="334" r:id="rId117"/>
    <p:sldId id="335" r:id="rId118"/>
    <p:sldId id="336" r:id="rId11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10" y="96"/>
      </p:cViewPr>
      <p:guideLst/>
    </p:cSldViewPr>
  </p:slideViewPr>
  <p:notesTextViewPr>
    <p:cViewPr>
      <p:scale>
        <a:sx n="1" d="1"/>
        <a:sy n="1" d="1"/>
      </p:scale>
      <p:origin x="0" y="0"/>
    </p:cViewPr>
  </p:notesTextViewPr>
  <p:notesViewPr>
    <p:cSldViewPr snapToGrid="0">
      <p:cViewPr varScale="1">
        <p:scale>
          <a:sx n="69" d="100"/>
          <a:sy n="69" d="100"/>
        </p:scale>
        <p:origin x="3264" y="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E72B3A-2FA3-40DA-8CA9-EAF0359F188A}" type="datetimeFigureOut">
              <a:rPr lang="en-US" smtClean="0"/>
              <a:t>12/12/2016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99FF8D-B687-48CD-8B56-FCA98DF53EDA}" type="slidenum">
              <a:rPr lang="en-US" smtClean="0"/>
              <a:t>‹#›</a:t>
            </a:fld>
            <a:endParaRPr lang="en-US"/>
          </a:p>
        </p:txBody>
      </p:sp>
    </p:spTree>
    <p:extLst>
      <p:ext uri="{BB962C8B-B14F-4D97-AF65-F5344CB8AC3E}">
        <p14:creationId xmlns:p14="http://schemas.microsoft.com/office/powerpoint/2010/main" val="254253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46240" y="74122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dirty="0"/>
          </a:p>
        </p:txBody>
      </p:sp>
    </p:spTree>
    <p:extLst>
      <p:ext uri="{BB962C8B-B14F-4D97-AF65-F5344CB8AC3E}">
        <p14:creationId xmlns:p14="http://schemas.microsoft.com/office/powerpoint/2010/main" val="163055497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8" name="Shape 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8051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3043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2398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6" name="Shape 1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8804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786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8" name="Shape 1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3012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4" name="Shape 1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7551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8585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3310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2" name="Shape 1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2430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8" name="Shape 1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6676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0697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7B466A-AA92-4142-BE42-F3E2CBF03001}" type="slidenum">
              <a:rPr lang="en-AU" altLang="en-US"/>
              <a:pPr>
                <a:spcBef>
                  <a:spcPct val="0"/>
                </a:spcBef>
              </a:pPr>
              <a:t>17</a:t>
            </a:fld>
            <a:endParaRPr lang="en-AU"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723460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70" name="Shape 1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953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4C3236-29CB-493C-8191-1D6F85DDD0CB}" type="slidenum">
              <a:rPr lang="en-AU" altLang="en-US"/>
              <a:pPr>
                <a:spcBef>
                  <a:spcPct val="0"/>
                </a:spcBef>
              </a:pPr>
              <a:t>21</a:t>
            </a:fld>
            <a:endParaRPr lang="en-AU"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822673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5889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6059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E04DE1-F68A-4222-A9E0-CE2FFFCB2E87}" type="slidenum">
              <a:rPr lang="en-AU" altLang="en-US"/>
              <a:pPr>
                <a:spcBef>
                  <a:spcPct val="0"/>
                </a:spcBef>
              </a:pPr>
              <a:t>24</a:t>
            </a:fld>
            <a:endParaRPr lang="en-AU" altLang="en-US"/>
          </a:p>
        </p:txBody>
      </p:sp>
      <p:sp>
        <p:nvSpPr>
          <p:cNvPr id="50179" name="Rectangle 2"/>
          <p:cNvSpPr>
            <a:spLocks noGrp="1" noRot="1" noChangeAspect="1" noChangeArrowheads="1" noTextEdit="1"/>
          </p:cNvSpPr>
          <p:nvPr>
            <p:ph type="sldImg"/>
          </p:nvPr>
        </p:nvSpPr>
        <p:spPr>
          <a:xfrm>
            <a:off x="1046163" y="741363"/>
            <a:ext cx="4572000" cy="342900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636470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2" name="Shape 1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8218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8" name="Shape 1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0206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91075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04" name="Shape 2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4878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0" name="Shape 2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7187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6" name="Shape 2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7630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22" name="Shape 2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57611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2490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34" name="Shape 2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6799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40" name="Shape 2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201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D6F66D-6835-4595-88EF-F0EF407112AF}" type="slidenum">
              <a:rPr lang="en-AU" altLang="en-US" smtClean="0"/>
              <a:pPr>
                <a:spcBef>
                  <a:spcPct val="0"/>
                </a:spcBef>
              </a:pPr>
              <a:t>37</a:t>
            </a:fld>
            <a:endParaRPr lang="en-AU"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044523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46" name="Shape 2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11469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52" name="Shape 2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64281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58" name="Shape 2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99257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64" name="Shape 2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7229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70" name="Shape 2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9083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76" name="Shape 2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93177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82" name="Shape 2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85822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88" name="Shape 2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06121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94" name="Shape 2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57892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00" name="Shape 3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82618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06" name="Shape 3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3530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12" name="Shape 3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53608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0" name="Shape 160"/>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76701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6" name="Shape 186"/>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2928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2" name="Shape 212"/>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2810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18" name="Shape 3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887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24" name="Shape 3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13651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64" name="Shape 264"/>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68264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30" name="Shape 3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61588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90" name="Shape 290"/>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17289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36" name="Shape 3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46316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16" name="Shape 316"/>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05548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68" name="Shape 368"/>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84014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94" name="Shape 394"/>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18111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20" name="Shape 420"/>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1300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42" name="Shape 342"/>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53104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42" name="Shape 3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10101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48" name="Shape 3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72205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54" name="Shape 3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58892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60" name="Shape 3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06719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26" name="Shape 526"/>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02801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Shape 551"/>
          <p:cNvSpPr txBox="1">
            <a:spLocks noGrp="1"/>
          </p:cNvSpPr>
          <p:nvPr>
            <p:ph type="body" idx="1"/>
          </p:nvPr>
        </p:nvSpPr>
        <p:spPr>
          <a:xfrm>
            <a:off x="679750" y="4690250"/>
            <a:ext cx="5438125" cy="44434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52" name="Shape 552"/>
          <p:cNvSpPr>
            <a:spLocks noGrp="1" noRot="1" noChangeAspect="1"/>
          </p:cNvSpPr>
          <p:nvPr>
            <p:ph type="sldImg" idx="2"/>
          </p:nvPr>
        </p:nvSpPr>
        <p:spPr>
          <a:xfrm>
            <a:off x="931863" y="739775"/>
            <a:ext cx="4935537" cy="37036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64085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66" name="Shape 3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7373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Shape 3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31661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87" name="Shape 3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04130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93" name="Shape 3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83178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05" name="Shape 4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93658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11" name="Shape 4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78239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17" name="Shape 4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30279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Shape 42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23" name="Shape 4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60035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Shape 42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29" name="Shape 4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52517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Shape 43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35" name="Shape 4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37390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Shape 44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41" name="Shape 4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50596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Shape 44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47" name="Shape 4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56757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Shape 45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53" name="Shape 4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875686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60" name="Shape 4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26103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66" name="Shape 4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70091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Shape 4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72" name="Shape 4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37566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Shape 47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79" name="Shape 4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18859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Shape 48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86" name="Shape 4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52024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03121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Shape 50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04" name="Shape 5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19891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Shape 51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11" name="Shape 5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12827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Shape 5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18" name="Shape 5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13379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Shape 52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24" name="Shape 5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28876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Shape 52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30" name="Shape 5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83780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36" name="Shape 5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92486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Shape 54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42" name="Shape 5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38910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Shape 54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48" name="Shape 5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90193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Shape 55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54" name="Shape 5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37923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Shape 55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60" name="Shape 5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36933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Shape 56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66" name="Shape 5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28451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Shape 5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72" name="Shape 5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04362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Shape 57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78" name="Shape 5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8825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Shape 58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84" name="Shape 5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34482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Shape 58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90" name="Shape 5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676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Shape 59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96" name="Shape 5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20348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Shape 60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602" name="Shape 6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8812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2"/>
        </a:solidFill>
        <a:effectLst/>
      </p:bgPr>
    </p:bg>
    <p:spTree>
      <p:nvGrpSpPr>
        <p:cNvPr id="1" name="Shape 14"/>
        <p:cNvGrpSpPr/>
        <p:nvPr/>
      </p:nvGrpSpPr>
      <p:grpSpPr>
        <a:xfrm>
          <a:off x="0" y="0"/>
          <a:ext cx="0" cy="0"/>
          <a:chOff x="0" y="0"/>
          <a:chExt cx="0" cy="0"/>
        </a:xfrm>
      </p:grpSpPr>
      <p:sp>
        <p:nvSpPr>
          <p:cNvPr id="15" name="Shape 15"/>
          <p:cNvSpPr/>
          <p:nvPr/>
        </p:nvSpPr>
        <p:spPr>
          <a:xfrm>
            <a:off x="0" y="5971032"/>
            <a:ext cx="9144000" cy="886967"/>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6" name="Shape 16"/>
          <p:cNvSpPr/>
          <p:nvPr/>
        </p:nvSpPr>
        <p:spPr>
          <a:xfrm>
            <a:off x="-9144" y="6053328"/>
            <a:ext cx="2249424" cy="713232"/>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7" name="Shape 17"/>
          <p:cNvSpPr/>
          <p:nvPr/>
        </p:nvSpPr>
        <p:spPr>
          <a:xfrm>
            <a:off x="2359151" y="6044183"/>
            <a:ext cx="6784847" cy="713232"/>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8" name="Shape 18"/>
          <p:cNvSpPr txBox="1">
            <a:spLocks noGrp="1"/>
          </p:cNvSpPr>
          <p:nvPr>
            <p:ph type="ctrTitle"/>
          </p:nvPr>
        </p:nvSpPr>
        <p:spPr>
          <a:xfrm>
            <a:off x="2362200" y="4038600"/>
            <a:ext cx="6476999" cy="1828800"/>
          </a:xfrm>
          <a:prstGeom prst="rect">
            <a:avLst/>
          </a:prstGeom>
          <a:noFill/>
          <a:ln>
            <a:noFill/>
          </a:ln>
        </p:spPr>
        <p:txBody>
          <a:bodyPr lIns="91425" tIns="91425" rIns="91425" bIns="91425" anchor="b" anchorCtr="0"/>
          <a:lstStyle>
            <a:lvl1pPr marL="0" marR="0" lvl="0" indent="0" algn="l" rtl="0">
              <a:spcBef>
                <a:spcPts val="0"/>
              </a:spcBef>
              <a:buClr>
                <a:schemeClr val="lt2"/>
              </a:buClr>
              <a:buFont typeface="A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9" name="Shape 19"/>
          <p:cNvSpPr txBox="1">
            <a:spLocks noGrp="1"/>
          </p:cNvSpPr>
          <p:nvPr>
            <p:ph type="subTitle" idx="1"/>
          </p:nvPr>
        </p:nvSpPr>
        <p:spPr>
          <a:xfrm>
            <a:off x="2362200" y="6050037"/>
            <a:ext cx="6705599" cy="685799"/>
          </a:xfrm>
          <a:prstGeom prst="rect">
            <a:avLst/>
          </a:prstGeom>
          <a:noFill/>
          <a:ln>
            <a:noFill/>
          </a:ln>
        </p:spPr>
        <p:txBody>
          <a:bodyPr lIns="91425" tIns="91425" rIns="91425" bIns="91425" anchor="ctr" anchorCtr="0"/>
          <a:lstStyle>
            <a:lvl1pPr marL="0" marR="0" lvl="0" indent="0" algn="l" rtl="0">
              <a:spcBef>
                <a:spcPts val="700"/>
              </a:spcBef>
              <a:buClr>
                <a:schemeClr val="accent2"/>
              </a:buClr>
              <a:buFont typeface="Noto Symbol"/>
              <a:buNone/>
              <a:defRPr/>
            </a:lvl1pPr>
            <a:lvl2pPr marL="457200" marR="0" lvl="1" indent="0" algn="ctr" rtl="0">
              <a:spcBef>
                <a:spcPts val="550"/>
              </a:spcBef>
              <a:buClr>
                <a:schemeClr val="accent1"/>
              </a:buClr>
              <a:buFont typeface="Noto Symbol"/>
              <a:buNone/>
              <a:defRPr/>
            </a:lvl2pPr>
            <a:lvl3pPr marL="914400" marR="0" lvl="2" indent="0" algn="ctr" rtl="0">
              <a:spcBef>
                <a:spcPts val="500"/>
              </a:spcBef>
              <a:buClr>
                <a:schemeClr val="accent2"/>
              </a:buClr>
              <a:buFont typeface="Noto Symbol"/>
              <a:buNone/>
              <a:defRPr/>
            </a:lvl3pPr>
            <a:lvl4pPr marL="1371600" marR="0" lvl="3" indent="0" algn="ctr" rtl="0">
              <a:spcBef>
                <a:spcPts val="400"/>
              </a:spcBef>
              <a:buClr>
                <a:schemeClr val="accent3"/>
              </a:buClr>
              <a:buFont typeface="Noto Symbol"/>
              <a:buNone/>
              <a:defRPr/>
            </a:lvl4pPr>
            <a:lvl5pPr marL="1828800" marR="0" lvl="4" indent="0" algn="ctr" rtl="0">
              <a:spcBef>
                <a:spcPts val="400"/>
              </a:spcBef>
              <a:buClr>
                <a:schemeClr val="accent4"/>
              </a:buClr>
              <a:buFont typeface="Noto Symbol"/>
              <a:buNone/>
              <a:defRPr/>
            </a:lvl5pPr>
            <a:lvl6pPr marL="2286000" marR="0" lvl="5" indent="0" algn="ctr" rtl="0">
              <a:spcBef>
                <a:spcPts val="360"/>
              </a:spcBef>
              <a:buClr>
                <a:schemeClr val="accent1"/>
              </a:buClr>
              <a:buFont typeface="Noto Symbol"/>
              <a:buNone/>
              <a:defRPr/>
            </a:lvl6pPr>
            <a:lvl7pPr marL="2743200" marR="0" lvl="6" indent="0" algn="ctr" rtl="0">
              <a:spcBef>
                <a:spcPts val="360"/>
              </a:spcBef>
              <a:buClr>
                <a:schemeClr val="accent2"/>
              </a:buClr>
              <a:buFont typeface="Noto Symbol"/>
              <a:buNone/>
              <a:defRPr/>
            </a:lvl7pPr>
            <a:lvl8pPr marL="3200400" marR="0" lvl="7" indent="0" algn="ctr" rtl="0">
              <a:spcBef>
                <a:spcPts val="360"/>
              </a:spcBef>
              <a:buClr>
                <a:schemeClr val="accent3"/>
              </a:buClr>
              <a:buFont typeface="Noto Symbol"/>
              <a:buNone/>
              <a:defRPr/>
            </a:lvl8pPr>
            <a:lvl9pPr marL="3657600" marR="0" lvl="8" indent="0" algn="ctr" rtl="0">
              <a:spcBef>
                <a:spcPts val="360"/>
              </a:spcBef>
              <a:buClr>
                <a:schemeClr val="accent4"/>
              </a:buClr>
              <a:buFont typeface="Noto Symbol"/>
              <a:buNone/>
              <a:defRPr/>
            </a:lvl9pPr>
          </a:lstStyle>
          <a:p>
            <a:endParaRPr/>
          </a:p>
        </p:txBody>
      </p:sp>
      <p:sp>
        <p:nvSpPr>
          <p:cNvPr id="20" name="Shape 20"/>
          <p:cNvSpPr txBox="1">
            <a:spLocks noGrp="1"/>
          </p:cNvSpPr>
          <p:nvPr>
            <p:ph type="dt" idx="10"/>
          </p:nvPr>
        </p:nvSpPr>
        <p:spPr>
          <a:xfrm>
            <a:off x="76200" y="6068698"/>
            <a:ext cx="2057400" cy="685799"/>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1" name="Shape 21"/>
          <p:cNvSpPr txBox="1">
            <a:spLocks noGrp="1"/>
          </p:cNvSpPr>
          <p:nvPr>
            <p:ph type="ftr" idx="11"/>
          </p:nvPr>
        </p:nvSpPr>
        <p:spPr>
          <a:xfrm>
            <a:off x="2085392" y="236537"/>
            <a:ext cx="586740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2" name="Shape 22"/>
          <p:cNvSpPr txBox="1">
            <a:spLocks noGrp="1"/>
          </p:cNvSpPr>
          <p:nvPr>
            <p:ph type="sldNum" idx="12"/>
          </p:nvPr>
        </p:nvSpPr>
        <p:spPr>
          <a:xfrm>
            <a:off x="8001000" y="228600"/>
            <a:ext cx="838199" cy="381000"/>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chemeClr val="lt2"/>
                </a:solidFill>
                <a:latin typeface="Arial"/>
                <a:ea typeface="Arial"/>
                <a:cs typeface="Arial"/>
                <a:sym typeface="Arial"/>
              </a:rPr>
              <a:t>‹#›</a:t>
            </a:fld>
            <a:endParaRPr lang="en-AU" sz="1400" b="1" i="0" u="none" strike="noStrike" cap="none">
              <a:solidFill>
                <a:schemeClr val="lt2"/>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612647" y="228600"/>
            <a:ext cx="8153399" cy="990599"/>
          </a:xfrm>
          <a:prstGeom prst="rect">
            <a:avLst/>
          </a:prstGeom>
          <a:noFill/>
          <a:ln>
            <a:noFill/>
          </a:ln>
        </p:spPr>
        <p:txBody>
          <a:bodyPr lIns="91425" tIns="91425" rIns="91425" bIns="91425" anchor="ctr" anchorCtr="0"/>
          <a:lstStyle>
            <a:lvl1pPr lvl="0" algn="l" rtl="0">
              <a:spcBef>
                <a:spcPts val="0"/>
              </a:spcBef>
              <a:buClr>
                <a:schemeClr val="dk2"/>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5" name="Shape 25"/>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6" name="Shape 26"/>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7" name="Shape 27"/>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
        <p:nvSpPr>
          <p:cNvPr id="28" name="Shape 28"/>
          <p:cNvSpPr txBox="1">
            <a:spLocks noGrp="1"/>
          </p:cNvSpPr>
          <p:nvPr>
            <p:ph type="body" idx="1"/>
          </p:nvPr>
        </p:nvSpPr>
        <p:spPr>
          <a:xfrm>
            <a:off x="612647" y="1600200"/>
            <a:ext cx="8153399" cy="4495800"/>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533400" y="273050"/>
            <a:ext cx="8153399" cy="869949"/>
          </a:xfrm>
          <a:prstGeom prst="rect">
            <a:avLst/>
          </a:prstGeom>
          <a:noFill/>
          <a:ln>
            <a:noFill/>
          </a:ln>
        </p:spPr>
        <p:txBody>
          <a:bodyPr lIns="91425" tIns="91425" rIns="91425" bIns="91425" anchor="ctr"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1" name="Shape 31"/>
          <p:cNvSpPr txBox="1">
            <a:spLocks noGrp="1"/>
          </p:cNvSpPr>
          <p:nvPr>
            <p:ph type="body" idx="1"/>
          </p:nvPr>
        </p:nvSpPr>
        <p:spPr>
          <a:xfrm>
            <a:off x="609600" y="2438400"/>
            <a:ext cx="3886200" cy="3581399"/>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
        <p:nvSpPr>
          <p:cNvPr id="32" name="Shape 32"/>
          <p:cNvSpPr txBox="1">
            <a:spLocks noGrp="1"/>
          </p:cNvSpPr>
          <p:nvPr>
            <p:ph type="body" idx="2"/>
          </p:nvPr>
        </p:nvSpPr>
        <p:spPr>
          <a:xfrm>
            <a:off x="4800600" y="2438400"/>
            <a:ext cx="3886200" cy="3581399"/>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
        <p:nvSpPr>
          <p:cNvPr id="33" name="Shape 33"/>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34" name="Shape 34"/>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
        <p:nvSpPr>
          <p:cNvPr id="35" name="Shape 35"/>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36" name="Shape 36"/>
          <p:cNvSpPr txBox="1">
            <a:spLocks noGrp="1"/>
          </p:cNvSpPr>
          <p:nvPr>
            <p:ph type="body" idx="3"/>
          </p:nvPr>
        </p:nvSpPr>
        <p:spPr>
          <a:xfrm>
            <a:off x="609600" y="1752600"/>
            <a:ext cx="3886200" cy="640079"/>
          </a:xfrm>
          <a:prstGeom prst="rect">
            <a:avLst/>
          </a:prstGeom>
          <a:solidFill>
            <a:schemeClr val="accent2"/>
          </a:solidFill>
          <a:ln>
            <a:noFill/>
          </a:ln>
        </p:spPr>
        <p:txBody>
          <a:bodyPr lIns="91425" tIns="91425" rIns="91425" bIns="91425" anchor="ctr" anchorCtr="0"/>
          <a:lstStyle>
            <a:lvl1pPr marL="0" lvl="0" indent="0" rtl="0">
              <a:spcBef>
                <a:spcPts val="0"/>
              </a:spcBef>
              <a:buClr>
                <a:srgbClr val="FFFFFF"/>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7" name="Shape 37"/>
          <p:cNvSpPr txBox="1">
            <a:spLocks noGrp="1"/>
          </p:cNvSpPr>
          <p:nvPr>
            <p:ph type="body" idx="4"/>
          </p:nvPr>
        </p:nvSpPr>
        <p:spPr>
          <a:xfrm>
            <a:off x="4800600" y="1752600"/>
            <a:ext cx="3886200" cy="640079"/>
          </a:xfrm>
          <a:prstGeom prst="rect">
            <a:avLst/>
          </a:prstGeom>
          <a:solidFill>
            <a:schemeClr val="accent4"/>
          </a:solidFill>
          <a:ln>
            <a:noFill/>
          </a:ln>
        </p:spPr>
        <p:txBody>
          <a:bodyPr lIns="91425" tIns="91425" rIns="91425" bIns="91425" anchor="ctr" anchorCtr="0"/>
          <a:lstStyle>
            <a:lvl1pPr marL="0" lvl="0" indent="0" rtl="0">
              <a:spcBef>
                <a:spcPts val="0"/>
              </a:spcBef>
              <a:buClr>
                <a:srgbClr val="FFFFFF"/>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609600" y="228600"/>
            <a:ext cx="8153399" cy="990599"/>
          </a:xfrm>
          <a:prstGeom prst="rect">
            <a:avLst/>
          </a:prstGeom>
          <a:noFill/>
          <a:ln>
            <a:noFill/>
          </a:ln>
        </p:spPr>
        <p:txBody>
          <a:bodyPr lIns="91425" tIns="91425" rIns="91425" bIns="91425" anchor="ctr" anchorCtr="0"/>
          <a:lstStyle>
            <a:lvl1pPr lvl="0" algn="l" rtl="0">
              <a:spcBef>
                <a:spcPts val="0"/>
              </a:spcBef>
              <a:buClr>
                <a:schemeClr val="dk2"/>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0" name="Shape 40"/>
          <p:cNvSpPr txBox="1">
            <a:spLocks noGrp="1"/>
          </p:cNvSpPr>
          <p:nvPr>
            <p:ph type="body" idx="1"/>
          </p:nvPr>
        </p:nvSpPr>
        <p:spPr>
          <a:xfrm>
            <a:off x="609600" y="1589566"/>
            <a:ext cx="3886200" cy="4572000"/>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
        <p:nvSpPr>
          <p:cNvPr id="41" name="Shape 41"/>
          <p:cNvSpPr txBox="1">
            <a:spLocks noGrp="1"/>
          </p:cNvSpPr>
          <p:nvPr>
            <p:ph type="body" idx="2"/>
          </p:nvPr>
        </p:nvSpPr>
        <p:spPr>
          <a:xfrm>
            <a:off x="4844901" y="1589566"/>
            <a:ext cx="3886200" cy="4572000"/>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
        <p:nvSpPr>
          <p:cNvPr id="42" name="Shape 42"/>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43" name="Shape 43"/>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
        <p:nvSpPr>
          <p:cNvPr id="44" name="Shape 44"/>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bg>
      <p:bgPr>
        <a:blipFill rotWithShape="1">
          <a:blip r:embed="rId2">
            <a:alphaModFix/>
          </a:blip>
          <a:tile tx="0" ty="0" sx="100000" sy="100000" flip="none" algn="tl"/>
        </a:blipFill>
        <a:effectLst/>
      </p:bgPr>
    </p:bg>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1371600" y="2743200"/>
            <a:ext cx="7123113" cy="1673224"/>
          </a:xfrm>
          <a:prstGeom prst="rect">
            <a:avLst/>
          </a:prstGeom>
          <a:noFill/>
          <a:ln>
            <a:noFill/>
          </a:ln>
        </p:spPr>
        <p:txBody>
          <a:bodyPr lIns="91425" tIns="91425" rIns="91425" bIns="91425" anchor="t" anchorCtr="0"/>
          <a:lstStyle>
            <a:lvl1pPr marL="0" lvl="0" indent="0" rtl="0">
              <a:spcBef>
                <a:spcPts val="0"/>
              </a:spcBef>
              <a:buClr>
                <a:schemeClr val="dk2"/>
              </a:buClr>
              <a:buNone/>
              <a:defRPr/>
            </a:lvl1pPr>
            <a:lvl2pPr lvl="1" rtl="0">
              <a:spcBef>
                <a:spcPts val="0"/>
              </a:spcBef>
              <a:buClr>
                <a:srgbClr val="888888"/>
              </a:buClr>
              <a:buNone/>
              <a:defRPr/>
            </a:lvl2pPr>
            <a:lvl3pPr lvl="2" rtl="0">
              <a:spcBef>
                <a:spcPts val="0"/>
              </a:spcBef>
              <a:buClr>
                <a:srgbClr val="888888"/>
              </a:buClr>
              <a:buNone/>
              <a:defRPr/>
            </a:lvl3pPr>
            <a:lvl4pPr lvl="3" rtl="0">
              <a:spcBef>
                <a:spcPts val="0"/>
              </a:spcBef>
              <a:buClr>
                <a:srgbClr val="888888"/>
              </a:buClr>
              <a:buNone/>
              <a:defRPr/>
            </a:lvl4pPr>
            <a:lvl5pPr lvl="4" rtl="0">
              <a:spcBef>
                <a:spcPts val="0"/>
              </a:spcBef>
              <a:buClr>
                <a:srgbClr val="888888"/>
              </a:buClr>
              <a:buNone/>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7" name="Shape 47"/>
          <p:cNvSpPr/>
          <p:nvPr/>
        </p:nvSpPr>
        <p:spPr>
          <a:xfrm>
            <a:off x="0" y="1524000"/>
            <a:ext cx="9144000" cy="1143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48" name="Shape 48"/>
          <p:cNvSpPr/>
          <p:nvPr/>
        </p:nvSpPr>
        <p:spPr>
          <a:xfrm>
            <a:off x="0" y="1600200"/>
            <a:ext cx="1295400" cy="990599"/>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49" name="Shape 49"/>
          <p:cNvSpPr/>
          <p:nvPr/>
        </p:nvSpPr>
        <p:spPr>
          <a:xfrm>
            <a:off x="1371600" y="1600200"/>
            <a:ext cx="7772400" cy="990599"/>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50" name="Shape 50"/>
          <p:cNvSpPr txBox="1">
            <a:spLocks noGrp="1"/>
          </p:cNvSpPr>
          <p:nvPr>
            <p:ph type="title"/>
          </p:nvPr>
        </p:nvSpPr>
        <p:spPr>
          <a:xfrm>
            <a:off x="1371600" y="1600200"/>
            <a:ext cx="7619999" cy="990599"/>
          </a:xfrm>
          <a:prstGeom prst="rect">
            <a:avLst/>
          </a:prstGeom>
          <a:noFill/>
          <a:ln>
            <a:noFill/>
          </a:ln>
        </p:spPr>
        <p:txBody>
          <a:bodyPr lIns="91425" tIns="91425" rIns="91425" bIns="91425" anchor="ctr" anchorCtr="0"/>
          <a:lstStyle>
            <a:lvl1pPr lvl="0" algn="l" rtl="0">
              <a:spcBef>
                <a:spcPts val="0"/>
              </a:spcBef>
              <a:buClr>
                <a:srgbClr val="FFFFFF"/>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1" name="Shape 51"/>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2" name="Shape 52"/>
          <p:cNvSpPr txBox="1">
            <a:spLocks noGrp="1"/>
          </p:cNvSpPr>
          <p:nvPr>
            <p:ph type="sldNum" idx="12"/>
          </p:nvPr>
        </p:nvSpPr>
        <p:spPr>
          <a:xfrm>
            <a:off x="0" y="1752600"/>
            <a:ext cx="1295400" cy="7016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2400" b="1" i="0" u="none" strike="noStrike" cap="none">
                <a:solidFill>
                  <a:srgbClr val="FFFFFF"/>
                </a:solidFill>
                <a:latin typeface="Arial"/>
                <a:ea typeface="Arial"/>
                <a:cs typeface="Arial"/>
                <a:sym typeface="Arial"/>
              </a:rPr>
              <a:t>‹#›</a:t>
            </a:fld>
            <a:endParaRPr lang="en-AU" sz="2400" b="1" i="0" u="none" strike="noStrike" cap="none">
              <a:solidFill>
                <a:srgbClr val="FFFFFF"/>
              </a:solidFill>
              <a:latin typeface="Arial"/>
              <a:ea typeface="Arial"/>
              <a:cs typeface="Arial"/>
              <a:sym typeface="Arial"/>
            </a:endParaRPr>
          </a:p>
        </p:txBody>
      </p:sp>
      <p:sp>
        <p:nvSpPr>
          <p:cNvPr id="53" name="Shape 53"/>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609600" y="228600"/>
            <a:ext cx="8153399" cy="990599"/>
          </a:xfrm>
          <a:prstGeom prst="rect">
            <a:avLst/>
          </a:prstGeom>
          <a:noFill/>
          <a:ln>
            <a:noFill/>
          </a:ln>
        </p:spPr>
        <p:txBody>
          <a:bodyPr lIns="91425" tIns="91425" rIns="91425" bIns="91425" anchor="ctr" anchorCtr="0"/>
          <a:lstStyle>
            <a:lvl1pPr lvl="0" algn="l" rtl="0">
              <a:spcBef>
                <a:spcPts val="0"/>
              </a:spcBef>
              <a:buClr>
                <a:schemeClr val="dk2"/>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6" name="Shape 56"/>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7" name="Shape 57"/>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8" name="Shape 58"/>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9"/>
        <p:cNvGrpSpPr/>
        <p:nvPr/>
      </p:nvGrpSpPr>
      <p:grpSpPr>
        <a:xfrm>
          <a:off x="0" y="0"/>
          <a:ext cx="0" cy="0"/>
          <a:chOff x="0" y="0"/>
          <a:chExt cx="0" cy="0"/>
        </a:xfrm>
      </p:grpSpPr>
      <p:sp>
        <p:nvSpPr>
          <p:cNvPr id="60" name="Shape 60"/>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1" name="Shape 61"/>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2" name="Shape 62"/>
          <p:cNvSpPr txBox="1">
            <a:spLocks noGrp="1"/>
          </p:cNvSpPr>
          <p:nvPr>
            <p:ph type="sldNum" idx="12"/>
          </p:nvPr>
        </p:nvSpPr>
        <p:spPr>
          <a:xfrm>
            <a:off x="0" y="6248400"/>
            <a:ext cx="533399" cy="381000"/>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chemeClr val="dk2"/>
                </a:solidFill>
                <a:latin typeface="Arial"/>
                <a:ea typeface="Arial"/>
                <a:cs typeface="Arial"/>
                <a:sym typeface="Arial"/>
              </a:rPr>
              <a:t>‹#›</a:t>
            </a:fld>
            <a:endParaRPr lang="en-AU" sz="1400" b="1" i="0" u="none" strike="noStrike" cap="none">
              <a:solidFill>
                <a:schemeClr val="dk2"/>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609600" y="273050"/>
            <a:ext cx="8077199" cy="869949"/>
          </a:xfrm>
          <a:prstGeom prst="rect">
            <a:avLst/>
          </a:prstGeom>
          <a:noFill/>
          <a:ln>
            <a:noFill/>
          </a:ln>
        </p:spPr>
        <p:txBody>
          <a:bodyPr lIns="91425" tIns="91425" rIns="91425" bIns="91425" anchor="ctr" anchorCtr="0"/>
          <a:lstStyle>
            <a:lvl1pPr lvl="0" algn="l" rtl="0">
              <a:spcBef>
                <a:spcPts val="0"/>
              </a:spcBef>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5" name="Shape 65"/>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6" name="Shape 66"/>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7" name="Shape 67"/>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
        <p:nvSpPr>
          <p:cNvPr id="68" name="Shape 68"/>
          <p:cNvSpPr txBox="1">
            <a:spLocks noGrp="1"/>
          </p:cNvSpPr>
          <p:nvPr>
            <p:ph type="body" idx="1"/>
          </p:nvPr>
        </p:nvSpPr>
        <p:spPr>
          <a:xfrm>
            <a:off x="609600" y="1752600"/>
            <a:ext cx="1600199" cy="4343400"/>
          </a:xfrm>
          <a:prstGeom prst="rect">
            <a:avLst/>
          </a:prstGeom>
          <a:solidFill>
            <a:schemeClr val="accent2"/>
          </a:solidFill>
          <a:ln w="50800" cap="sq" cmpd="sng">
            <a:solidFill>
              <a:schemeClr val="accent2"/>
            </a:solidFill>
            <a:prstDash val="solid"/>
            <a:miter/>
            <a:headEnd type="none" w="med" len="med"/>
            <a:tailEnd type="none" w="med" len="med"/>
          </a:ln>
        </p:spPr>
        <p:txBody>
          <a:bodyPr lIns="91425" tIns="91425" rIns="91425" bIns="91425" anchor="t" anchorCtr="0"/>
          <a:lstStyle>
            <a:lvl1pPr marL="0" lvl="0" indent="0" rtl="0">
              <a:spcBef>
                <a:spcPts val="0"/>
              </a:spcBef>
              <a:spcAft>
                <a:spcPts val="1000"/>
              </a:spcAft>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9" name="Shape 69"/>
          <p:cNvSpPr txBox="1">
            <a:spLocks noGrp="1"/>
          </p:cNvSpPr>
          <p:nvPr>
            <p:ph type="body" idx="2"/>
          </p:nvPr>
        </p:nvSpPr>
        <p:spPr>
          <a:xfrm>
            <a:off x="2362200" y="1752600"/>
            <a:ext cx="6400799" cy="4419599"/>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bg>
      <p:bgPr>
        <a:blipFill rotWithShape="1">
          <a:blip r:embed="rId2">
            <a:alphaModFix/>
          </a:blip>
          <a:tile tx="0" ty="0" sx="100000" sy="100000" flip="none" algn="tl"/>
        </a:blipFill>
        <a:effectLst/>
      </p:bgPr>
    </p:bg>
    <p:spTree>
      <p:nvGrpSpPr>
        <p:cNvPr id="1" name="Shape 70"/>
        <p:cNvGrpSpPr/>
        <p:nvPr/>
      </p:nvGrpSpPr>
      <p:grpSpPr>
        <a:xfrm>
          <a:off x="0" y="0"/>
          <a:ext cx="0" cy="0"/>
          <a:chOff x="0" y="0"/>
          <a:chExt cx="0" cy="0"/>
        </a:xfrm>
      </p:grpSpPr>
      <p:sp>
        <p:nvSpPr>
          <p:cNvPr id="71" name="Shape 71"/>
          <p:cNvSpPr txBox="1">
            <a:spLocks noGrp="1"/>
          </p:cNvSpPr>
          <p:nvPr>
            <p:ph type="body" idx="1"/>
          </p:nvPr>
        </p:nvSpPr>
        <p:spPr>
          <a:xfrm>
            <a:off x="1600200" y="5486400"/>
            <a:ext cx="7315200" cy="685799"/>
          </a:xfrm>
          <a:prstGeom prst="rect">
            <a:avLst/>
          </a:prstGeom>
          <a:noFill/>
          <a:ln>
            <a:noFill/>
          </a:ln>
        </p:spPr>
        <p:txBody>
          <a:bodyPr lIns="91425" tIns="91425" rIns="91425" bIns="91425" anchor="t" anchorCtr="0"/>
          <a:lstStyle>
            <a:lvl1pPr marL="0" lvl="0" indent="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2" name="Shape 72"/>
          <p:cNvSpPr/>
          <p:nvPr/>
        </p:nvSpPr>
        <p:spPr>
          <a:xfrm>
            <a:off x="-9144" y="4572000"/>
            <a:ext cx="9144000" cy="886967"/>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73" name="Shape 73"/>
          <p:cNvSpPr/>
          <p:nvPr/>
        </p:nvSpPr>
        <p:spPr>
          <a:xfrm>
            <a:off x="-9144" y="4663439"/>
            <a:ext cx="1463039" cy="713232"/>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74" name="Shape 74"/>
          <p:cNvSpPr/>
          <p:nvPr/>
        </p:nvSpPr>
        <p:spPr>
          <a:xfrm>
            <a:off x="1545336" y="4654296"/>
            <a:ext cx="7598663" cy="713232"/>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75" name="Shape 75"/>
          <p:cNvSpPr txBox="1">
            <a:spLocks noGrp="1"/>
          </p:cNvSpPr>
          <p:nvPr>
            <p:ph type="title"/>
          </p:nvPr>
        </p:nvSpPr>
        <p:spPr>
          <a:xfrm>
            <a:off x="1600200" y="4648200"/>
            <a:ext cx="7315200" cy="685799"/>
          </a:xfrm>
          <a:prstGeom prst="rect">
            <a:avLst/>
          </a:prstGeom>
          <a:noFill/>
          <a:ln>
            <a:noFill/>
          </a:ln>
        </p:spPr>
        <p:txBody>
          <a:bodyPr lIns="91425" tIns="91425" rIns="91425" bIns="91425" anchor="ctr" anchorCtr="0"/>
          <a:lstStyle>
            <a:lvl1pPr lvl="0" algn="l" rtl="0">
              <a:spcBef>
                <a:spcPts val="0"/>
              </a:spcBef>
              <a:buClr>
                <a:srgbClr val="FFFFFF"/>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6" name="Shape 76"/>
          <p:cNvSpPr/>
          <p:nvPr/>
        </p:nvSpPr>
        <p:spPr>
          <a:xfrm>
            <a:off x="1447800" y="0"/>
            <a:ext cx="100584" cy="6867143"/>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77" name="Shape 77"/>
          <p:cNvSpPr txBox="1">
            <a:spLocks noGrp="1"/>
          </p:cNvSpPr>
          <p:nvPr>
            <p:ph type="dt" idx="10"/>
          </p:nvPr>
        </p:nvSpPr>
        <p:spPr>
          <a:xfrm>
            <a:off x="62484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8" name="Shape 78"/>
          <p:cNvSpPr txBox="1">
            <a:spLocks noGrp="1"/>
          </p:cNvSpPr>
          <p:nvPr>
            <p:ph type="sldNum" idx="12"/>
          </p:nvPr>
        </p:nvSpPr>
        <p:spPr>
          <a:xfrm>
            <a:off x="0" y="4667248"/>
            <a:ext cx="1447800" cy="663578"/>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2800" b="1" i="0" u="none" strike="noStrike" cap="none">
                <a:solidFill>
                  <a:srgbClr val="FFFFFF"/>
                </a:solidFill>
                <a:latin typeface="Arial"/>
                <a:ea typeface="Arial"/>
                <a:cs typeface="Arial"/>
                <a:sym typeface="Arial"/>
              </a:rPr>
              <a:t>‹#›</a:t>
            </a:fld>
            <a:endParaRPr lang="en-AU" sz="2800" b="1" i="0" u="none" strike="noStrike" cap="none">
              <a:solidFill>
                <a:srgbClr val="FFFFFF"/>
              </a:solidFill>
              <a:latin typeface="Arial"/>
              <a:ea typeface="Arial"/>
              <a:cs typeface="Arial"/>
              <a:sym typeface="Arial"/>
            </a:endParaRPr>
          </a:p>
        </p:txBody>
      </p:sp>
      <p:sp>
        <p:nvSpPr>
          <p:cNvPr id="79" name="Shape 79"/>
          <p:cNvSpPr txBox="1">
            <a:spLocks noGrp="1"/>
          </p:cNvSpPr>
          <p:nvPr>
            <p:ph type="ftr" idx="11"/>
          </p:nvPr>
        </p:nvSpPr>
        <p:spPr>
          <a:xfrm>
            <a:off x="1600200" y="6248205"/>
            <a:ext cx="457200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0" name="Shape 80"/>
          <p:cNvSpPr>
            <a:spLocks noGrp="1"/>
          </p:cNvSpPr>
          <p:nvPr>
            <p:ph type="pic" idx="2"/>
          </p:nvPr>
        </p:nvSpPr>
        <p:spPr>
          <a:xfrm>
            <a:off x="1560575" y="0"/>
            <a:ext cx="7583423" cy="4568952"/>
          </a:xfrm>
          <a:prstGeom prst="rect">
            <a:avLst/>
          </a:prstGeom>
          <a:solidFill>
            <a:srgbClr val="FBE5CD"/>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9600" y="228600"/>
            <a:ext cx="8153399" cy="990599"/>
          </a:xfrm>
          <a:prstGeom prst="rect">
            <a:avLst/>
          </a:prstGeom>
          <a:noFill/>
          <a:ln>
            <a:noFill/>
          </a:ln>
        </p:spPr>
        <p:txBody>
          <a:bodyPr lIns="91425" tIns="91425" rIns="91425" bIns="91425" anchor="ctr" anchorCtr="0"/>
          <a:lstStyle>
            <a:lvl1pPr lvl="0" algn="l" rtl="0">
              <a:spcBef>
                <a:spcPts val="0"/>
              </a:spcBef>
              <a:buClr>
                <a:schemeClr val="dk2"/>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3" name="Shape 83"/>
          <p:cNvSpPr txBox="1">
            <a:spLocks noGrp="1"/>
          </p:cNvSpPr>
          <p:nvPr>
            <p:ph type="body" idx="1"/>
          </p:nvPr>
        </p:nvSpPr>
        <p:spPr>
          <a:xfrm rot="5400000">
            <a:off x="2426207" y="-213359"/>
            <a:ext cx="4526279" cy="8153399"/>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
        <p:nvSpPr>
          <p:cNvPr id="84" name="Shape 84"/>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5" name="Shape 85"/>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6" name="Shape 86"/>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bg>
      <p:bgPr>
        <a:solidFill>
          <a:schemeClr val="lt1"/>
        </a:solidFill>
        <a:effectLst/>
      </p:bgPr>
    </p:bg>
    <p:spTree>
      <p:nvGrpSpPr>
        <p:cNvPr id="1" name="Shape 87"/>
        <p:cNvGrpSpPr/>
        <p:nvPr/>
      </p:nvGrpSpPr>
      <p:grpSpPr>
        <a:xfrm>
          <a:off x="0" y="0"/>
          <a:ext cx="0" cy="0"/>
          <a:chOff x="0" y="0"/>
          <a:chExt cx="0" cy="0"/>
        </a:xfrm>
      </p:grpSpPr>
      <p:sp>
        <p:nvSpPr>
          <p:cNvPr id="88" name="Shape 88"/>
          <p:cNvSpPr txBox="1">
            <a:spLocks noGrp="1"/>
          </p:cNvSpPr>
          <p:nvPr>
            <p:ph type="title"/>
          </p:nvPr>
        </p:nvSpPr>
        <p:spPr>
          <a:xfrm rot="5400000">
            <a:off x="4823618" y="2339181"/>
            <a:ext cx="5516562" cy="2057400"/>
          </a:xfrm>
          <a:prstGeom prst="rect">
            <a:avLst/>
          </a:prstGeom>
          <a:noFill/>
          <a:ln>
            <a:noFill/>
          </a:ln>
        </p:spPr>
        <p:txBody>
          <a:bodyPr lIns="91425" tIns="91425" rIns="91425" bIns="91425" anchor="ctr" anchorCtr="0"/>
          <a:lstStyle>
            <a:lvl1pPr lvl="0" algn="l" rtl="0">
              <a:spcBef>
                <a:spcPts val="0"/>
              </a:spcBef>
              <a:buClr>
                <a:schemeClr val="dk2"/>
              </a:buClr>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9" name="Shape 89"/>
          <p:cNvSpPr txBox="1">
            <a:spLocks noGrp="1"/>
          </p:cNvSpPr>
          <p:nvPr>
            <p:ph type="body" idx="1"/>
          </p:nvPr>
        </p:nvSpPr>
        <p:spPr>
          <a:xfrm rot="5400000">
            <a:off x="480217" y="586581"/>
            <a:ext cx="5516564" cy="5562600"/>
          </a:xfrm>
          <a:prstGeom prst="rect">
            <a:avLst/>
          </a:prstGeom>
          <a:noFill/>
          <a:ln>
            <a:noFill/>
          </a:ln>
        </p:spPr>
        <p:txBody>
          <a:bodyPr lIns="91425" tIns="91425" rIns="91425" bIns="91425" anchor="t" anchorCtr="0"/>
          <a:lstStyle>
            <a:lvl1pPr marL="320040" lvl="0" indent="-209550" algn="l" rtl="0">
              <a:spcBef>
                <a:spcPts val="700"/>
              </a:spcBef>
              <a:buClr>
                <a:schemeClr val="accent2"/>
              </a:buClr>
              <a:buFont typeface="Noto Symbol"/>
              <a:buChar char="◻"/>
              <a:defRPr/>
            </a:lvl1pPr>
            <a:lvl2pPr marL="640080" lvl="1" indent="-168910" algn="l" rtl="0">
              <a:spcBef>
                <a:spcPts val="550"/>
              </a:spcBef>
              <a:buClr>
                <a:schemeClr val="accent1"/>
              </a:buClr>
              <a:buFont typeface="Noto Symbol"/>
              <a:buChar char="⬜"/>
              <a:defRPr/>
            </a:lvl2pPr>
            <a:lvl3pPr marL="914400" lvl="2" indent="-119062" algn="l" rtl="0">
              <a:spcBef>
                <a:spcPts val="500"/>
              </a:spcBef>
              <a:buClr>
                <a:schemeClr val="accent2"/>
              </a:buClr>
              <a:buFont typeface="Noto Symbol"/>
              <a:buChar char="■"/>
              <a:defRPr/>
            </a:lvl3pPr>
            <a:lvl4pPr marL="1371600" lvl="3" indent="-133350" algn="l" rtl="0">
              <a:spcBef>
                <a:spcPts val="400"/>
              </a:spcBef>
              <a:buClr>
                <a:schemeClr val="accent3"/>
              </a:buClr>
              <a:buFont typeface="Noto Symbol"/>
              <a:buChar char="■"/>
              <a:defRPr/>
            </a:lvl4pPr>
            <a:lvl5pPr marL="1828800" lvl="4" indent="-146050" algn="l" rtl="0">
              <a:spcBef>
                <a:spcPts val="400"/>
              </a:spcBef>
              <a:buClr>
                <a:schemeClr val="accent4"/>
              </a:buClr>
              <a:buFont typeface="Noto Symbol"/>
              <a:buChar char="■"/>
              <a:defRPr/>
            </a:lvl5pPr>
            <a:lvl6pPr marL="2103120" lvl="5" indent="-121920" algn="l" rtl="0">
              <a:spcBef>
                <a:spcPts val="360"/>
              </a:spcBef>
              <a:buClr>
                <a:schemeClr val="accent1"/>
              </a:buClr>
              <a:buFont typeface="Noto Symbol"/>
              <a:buChar char="▪"/>
              <a:defRPr/>
            </a:lvl6pPr>
            <a:lvl7pPr marL="2377440" lvl="6" indent="-116839" algn="l" rtl="0">
              <a:spcBef>
                <a:spcPts val="360"/>
              </a:spcBef>
              <a:buClr>
                <a:schemeClr val="accent2"/>
              </a:buClr>
              <a:buFont typeface="Noto Symbol"/>
              <a:buChar char="▪"/>
              <a:defRPr/>
            </a:lvl7pPr>
            <a:lvl8pPr marL="2651760" lvl="7" indent="-124460" algn="l" rtl="0">
              <a:spcBef>
                <a:spcPts val="360"/>
              </a:spcBef>
              <a:buClr>
                <a:schemeClr val="accent3"/>
              </a:buClr>
              <a:buFont typeface="Noto Symbol"/>
              <a:buChar char="▪"/>
              <a:defRPr/>
            </a:lvl8pPr>
            <a:lvl9pPr marL="2926080" lvl="8" indent="-119379" algn="l" rtl="0">
              <a:spcBef>
                <a:spcPts val="360"/>
              </a:spcBef>
              <a:buClr>
                <a:schemeClr val="accent4"/>
              </a:buClr>
              <a:buFont typeface="Noto Symbol"/>
              <a:buChar char="▪"/>
              <a:defRPr/>
            </a:lvl9pPr>
          </a:lstStyle>
          <a:p>
            <a:endParaRPr/>
          </a:p>
        </p:txBody>
      </p:sp>
      <p:sp>
        <p:nvSpPr>
          <p:cNvPr id="90" name="Shape 90"/>
          <p:cNvSpPr txBox="1">
            <a:spLocks noGrp="1"/>
          </p:cNvSpPr>
          <p:nvPr>
            <p:ph type="dt" idx="10"/>
          </p:nvPr>
        </p:nvSpPr>
        <p:spPr>
          <a:xfrm>
            <a:off x="6553200" y="6248401"/>
            <a:ext cx="22097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1" name="Shape 91"/>
          <p:cNvSpPr txBox="1">
            <a:spLocks noGrp="1"/>
          </p:cNvSpPr>
          <p:nvPr>
            <p:ph type="ftr" idx="11"/>
          </p:nvPr>
        </p:nvSpPr>
        <p:spPr>
          <a:xfrm>
            <a:off x="457200" y="6248207"/>
            <a:ext cx="5573482"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2" name="Shape 92"/>
          <p:cNvSpPr/>
          <p:nvPr/>
        </p:nvSpPr>
        <p:spPr>
          <a:xfrm>
            <a:off x="6096317" y="0"/>
            <a:ext cx="320039"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93" name="Shape 93"/>
          <p:cNvSpPr/>
          <p:nvPr/>
        </p:nvSpPr>
        <p:spPr>
          <a:xfrm>
            <a:off x="6142037" y="609600"/>
            <a:ext cx="228600" cy="6248399"/>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94" name="Shape 94"/>
          <p:cNvSpPr/>
          <p:nvPr/>
        </p:nvSpPr>
        <p:spPr>
          <a:xfrm>
            <a:off x="6142037" y="0"/>
            <a:ext cx="228600" cy="533399"/>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95" name="Shape 95"/>
          <p:cNvSpPr txBox="1">
            <a:spLocks noGrp="1"/>
          </p:cNvSpPr>
          <p:nvPr>
            <p:ph type="sldNum" idx="12"/>
          </p:nvPr>
        </p:nvSpPr>
        <p:spPr>
          <a:xfrm rot="5400000">
            <a:off x="5989638" y="144462"/>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09600" y="228600"/>
            <a:ext cx="8153399" cy="9905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7" name="Shape 7"/>
          <p:cNvSpPr txBox="1">
            <a:spLocks noGrp="1"/>
          </p:cNvSpPr>
          <p:nvPr>
            <p:ph type="body" idx="1"/>
          </p:nvPr>
        </p:nvSpPr>
        <p:spPr>
          <a:xfrm>
            <a:off x="612647" y="1600200"/>
            <a:ext cx="8153399" cy="4526279"/>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Font typeface="Noto Symbol"/>
              <a:buChar char="◻"/>
              <a:defRPr/>
            </a:lvl1pPr>
            <a:lvl2pPr marL="640080" marR="0" lvl="1" indent="-168910" algn="l" rtl="0">
              <a:spcBef>
                <a:spcPts val="550"/>
              </a:spcBef>
              <a:buClr>
                <a:schemeClr val="accent1"/>
              </a:buClr>
              <a:buFont typeface="Noto Symbol"/>
              <a:buChar char="⬜"/>
              <a:defRPr/>
            </a:lvl2pPr>
            <a:lvl3pPr marL="914400" marR="0" lvl="2" indent="-119062" algn="l" rtl="0">
              <a:spcBef>
                <a:spcPts val="500"/>
              </a:spcBef>
              <a:buClr>
                <a:schemeClr val="accent2"/>
              </a:buClr>
              <a:buFont typeface="Noto Symbol"/>
              <a:buChar char="■"/>
              <a:defRPr/>
            </a:lvl3pPr>
            <a:lvl4pPr marL="1371600" marR="0" lvl="3" indent="-133350" algn="l" rtl="0">
              <a:spcBef>
                <a:spcPts val="400"/>
              </a:spcBef>
              <a:buClr>
                <a:schemeClr val="accent3"/>
              </a:buClr>
              <a:buFont typeface="Noto Symbol"/>
              <a:buChar char="■"/>
              <a:defRPr/>
            </a:lvl4pPr>
            <a:lvl5pPr marL="1828800" marR="0" lvl="4" indent="-146050" algn="l" rtl="0">
              <a:spcBef>
                <a:spcPts val="400"/>
              </a:spcBef>
              <a:buClr>
                <a:schemeClr val="accent4"/>
              </a:buClr>
              <a:buFont typeface="Noto Symbol"/>
              <a:buChar char="■"/>
              <a:defRPr/>
            </a:lvl5pPr>
            <a:lvl6pPr marL="2103120" marR="0" lvl="5" indent="-121920" algn="l" rtl="0">
              <a:spcBef>
                <a:spcPts val="360"/>
              </a:spcBef>
              <a:buClr>
                <a:schemeClr val="accent1"/>
              </a:buClr>
              <a:buFont typeface="Noto Symbol"/>
              <a:buChar char="▪"/>
              <a:defRPr/>
            </a:lvl6pPr>
            <a:lvl7pPr marL="2377440" marR="0" lvl="6" indent="-116839" algn="l" rtl="0">
              <a:spcBef>
                <a:spcPts val="360"/>
              </a:spcBef>
              <a:buClr>
                <a:schemeClr val="accent2"/>
              </a:buClr>
              <a:buFont typeface="Noto Symbol"/>
              <a:buChar char="▪"/>
              <a:defRPr/>
            </a:lvl7pPr>
            <a:lvl8pPr marL="2651760" marR="0" lvl="7" indent="-124460" algn="l" rtl="0">
              <a:spcBef>
                <a:spcPts val="360"/>
              </a:spcBef>
              <a:buClr>
                <a:schemeClr val="accent3"/>
              </a:buClr>
              <a:buFont typeface="Noto Symbol"/>
              <a:buChar char="▪"/>
              <a:defRPr/>
            </a:lvl8pPr>
            <a:lvl9pPr marL="2926080" marR="0" lvl="8" indent="-119379" algn="l" rtl="0">
              <a:spcBef>
                <a:spcPts val="360"/>
              </a:spcBef>
              <a:buClr>
                <a:schemeClr val="accent4"/>
              </a:buClr>
              <a:buFont typeface="Noto Symbol"/>
              <a:buChar char="▪"/>
              <a:defRPr/>
            </a:lvl9pPr>
          </a:lstStyle>
          <a:p>
            <a:endParaRPr/>
          </a:p>
        </p:txBody>
      </p:sp>
      <p:sp>
        <p:nvSpPr>
          <p:cNvPr id="8" name="Shape 8"/>
          <p:cNvSpPr txBox="1">
            <a:spLocks noGrp="1"/>
          </p:cNvSpPr>
          <p:nvPr>
            <p:ph type="dt" idx="10"/>
          </p:nvPr>
        </p:nvSpPr>
        <p:spPr>
          <a:xfrm>
            <a:off x="6096000" y="6248400"/>
            <a:ext cx="2666999"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 name="Shape 9"/>
          <p:cNvSpPr txBox="1">
            <a:spLocks noGrp="1"/>
          </p:cNvSpPr>
          <p:nvPr>
            <p:ph type="ftr" idx="11"/>
          </p:nvPr>
        </p:nvSpPr>
        <p:spPr>
          <a:xfrm>
            <a:off x="609600" y="6248205"/>
            <a:ext cx="5421083"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0" name="Shape 10"/>
          <p:cNvSpPr/>
          <p:nvPr/>
        </p:nvSpPr>
        <p:spPr>
          <a:xfrm>
            <a:off x="0" y="1234440"/>
            <a:ext cx="9144000" cy="320039"/>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1" name="Shape 11"/>
          <p:cNvSpPr/>
          <p:nvPr/>
        </p:nvSpPr>
        <p:spPr>
          <a:xfrm>
            <a:off x="0" y="1280159"/>
            <a:ext cx="533399" cy="228600"/>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2" name="Shape 12"/>
          <p:cNvSpPr/>
          <p:nvPr/>
        </p:nvSpPr>
        <p:spPr>
          <a:xfrm>
            <a:off x="590550" y="1280159"/>
            <a:ext cx="8553450" cy="228600"/>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3" name="Shape 13"/>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AU" sz="1400" b="1" i="0" u="none" strike="noStrike" cap="none">
                <a:solidFill>
                  <a:srgbClr val="FFFFFF"/>
                </a:solidFill>
                <a:latin typeface="Arial"/>
                <a:ea typeface="Arial"/>
                <a:cs typeface="Arial"/>
                <a:sym typeface="Arial"/>
              </a:rPr>
              <a:t>‹#›</a:t>
            </a:fld>
            <a:endParaRPr lang="en-AU" sz="1400" b="1"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slide" Target="slide65.xml"/><Relationship Id="rId5" Type="http://schemas.openxmlformats.org/officeDocument/2006/relationships/slide" Target="slide10.xml"/><Relationship Id="rId4" Type="http://schemas.openxmlformats.org/officeDocument/2006/relationships/slide" Target="slide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slide" Target="slide65.xml"/><Relationship Id="rId5" Type="http://schemas.openxmlformats.org/officeDocument/2006/relationships/slide" Target="slide10.xml"/><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8" Type="http://schemas.openxmlformats.org/officeDocument/2006/relationships/hyperlink" Target="http://en.wikipedia.org/wiki/Polyunsaturated" TargetMode="External"/><Relationship Id="rId3" Type="http://schemas.openxmlformats.org/officeDocument/2006/relationships/hyperlink" Target="http://en.wikipedia.org/wiki/Fat" TargetMode="External"/><Relationship Id="rId7" Type="http://schemas.openxmlformats.org/officeDocument/2006/relationships/hyperlink" Target="http://en.wikipedia.org/wiki/Monounsaturated_fa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en.wikipedia.org/wiki/Molecule" TargetMode="External"/><Relationship Id="rId11" Type="http://schemas.openxmlformats.org/officeDocument/2006/relationships/hyperlink" Target="http://en.wikipedia.org/wiki/Calories" TargetMode="External"/><Relationship Id="rId5" Type="http://schemas.openxmlformats.org/officeDocument/2006/relationships/hyperlink" Target="http://en.wikipedia.org/wiki/Double_bond" TargetMode="External"/><Relationship Id="rId10" Type="http://schemas.openxmlformats.org/officeDocument/2006/relationships/hyperlink" Target="http://en.wikipedia.org/wiki/Metabolism" TargetMode="External"/><Relationship Id="rId4" Type="http://schemas.openxmlformats.org/officeDocument/2006/relationships/hyperlink" Target="http://en.wikipedia.org/wiki/Fatty_acid" TargetMode="External"/><Relationship Id="rId9" Type="http://schemas.openxmlformats.org/officeDocument/2006/relationships/hyperlink" Target="http://en.wikipedia.org/wiki/Saturated_fat"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en.wikipedia.org/wiki/Olive" TargetMode="External"/><Relationship Id="rId3" Type="http://schemas.openxmlformats.org/officeDocument/2006/relationships/hyperlink" Target="http://en.wikipedia.org/wiki/Cholesterol" TargetMode="External"/><Relationship Id="rId7" Type="http://schemas.openxmlformats.org/officeDocument/2006/relationships/hyperlink" Target="http://en.wikipedia.org/wiki/Canol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en.wikipedia.org/wiki/Avocado" TargetMode="External"/><Relationship Id="rId11" Type="http://schemas.openxmlformats.org/officeDocument/2006/relationships/hyperlink" Target="http://en.wikipedia.org/wiki/Food_and_Drug_Administration" TargetMode="External"/><Relationship Id="rId5" Type="http://schemas.openxmlformats.org/officeDocument/2006/relationships/hyperlink" Target="http://en.wikipedia.org/wiki/Blood" TargetMode="External"/><Relationship Id="rId10" Type="http://schemas.openxmlformats.org/officeDocument/2006/relationships/hyperlink" Target="ppt/slides/#cite_note-2" TargetMode="External"/><Relationship Id="rId4" Type="http://schemas.openxmlformats.org/officeDocument/2006/relationships/hyperlink" Target="http://en.wikipedia.org/wiki/Low-density_lipoprotein" TargetMode="External"/><Relationship Id="rId9" Type="http://schemas.openxmlformats.org/officeDocument/2006/relationships/hyperlink" Target="http://en.wikipedia.org/wiki/Oil" TargetMode="Externa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slide" Target="slide65.xml"/><Relationship Id="rId4" Type="http://schemas.openxmlformats.org/officeDocument/2006/relationships/slide" Target="slid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articlesbase.com/health-articles/essential-versus-nonessential-amino-acids-788504.htm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slide" Target="slide1.xml"/><Relationship Id="rId7" Type="http://schemas.openxmlformats.org/officeDocument/2006/relationships/slide" Target="slide2.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slide" Target="slide47.xml"/><Relationship Id="rId5" Type="http://schemas.openxmlformats.org/officeDocument/2006/relationships/slide" Target="slide10.xml"/><Relationship Id="rId4" Type="http://schemas.openxmlformats.org/officeDocument/2006/relationships/slide" Target="slid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hyperlink" Target="http://en.wikipedia.org/wiki/Anabolism" TargetMode="External"/><Relationship Id="rId3" Type="http://schemas.openxmlformats.org/officeDocument/2006/relationships/hyperlink" Target="http://en.wikipedia.org/wiki/Chemical_reaction" TargetMode="External"/><Relationship Id="rId7" Type="http://schemas.openxmlformats.org/officeDocument/2006/relationships/hyperlink" Target="http://en.wikipedia.org/wiki/Cellular_respiratio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en.wikipedia.org/wiki/Catabolism" TargetMode="External"/><Relationship Id="rId5" Type="http://schemas.openxmlformats.org/officeDocument/2006/relationships/hyperlink" Target="http://en.wikipedia.org/wiki/Life" TargetMode="External"/><Relationship Id="rId10" Type="http://schemas.openxmlformats.org/officeDocument/2006/relationships/hyperlink" Target="http://en.wikipedia.org/wiki/Nucleic_acid" TargetMode="External"/><Relationship Id="rId4" Type="http://schemas.openxmlformats.org/officeDocument/2006/relationships/hyperlink" Target="http://en.wikipedia.org/wiki/Organism" TargetMode="External"/><Relationship Id="rId9" Type="http://schemas.openxmlformats.org/officeDocument/2006/relationships/hyperlink" Target="http://en.wikipedia.org/wiki/Protein"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en.wikipedia.org/wiki/Muscle" TargetMode="External"/><Relationship Id="rId3" Type="http://schemas.openxmlformats.org/officeDocument/2006/relationships/hyperlink" Target="http://en.wikipedia.org/wiki/Polysaccharide" TargetMode="External"/><Relationship Id="rId7" Type="http://schemas.openxmlformats.org/officeDocument/2006/relationships/hyperlink" Target="http://en.wikipedia.org/wiki/Liver"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en.wikipedia.org/wiki/Animal" TargetMode="External"/><Relationship Id="rId5" Type="http://schemas.openxmlformats.org/officeDocument/2006/relationships/hyperlink" Target="http://en.wikipedia.org/wiki/Energy_storage" TargetMode="External"/><Relationship Id="rId10" Type="http://schemas.openxmlformats.org/officeDocument/2006/relationships/hyperlink" Target="http://en.wikipedia.org/wiki/Triglycerides" TargetMode="External"/><Relationship Id="rId4" Type="http://schemas.openxmlformats.org/officeDocument/2006/relationships/hyperlink" Target="http://en.wikipedia.org/wiki/Glucose" TargetMode="External"/><Relationship Id="rId9" Type="http://schemas.openxmlformats.org/officeDocument/2006/relationships/hyperlink" Target="http://en.wikipedia.org/wiki/Energy"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lef.org/magazine/mag2004/sep2004_cover_fiber_01.htm"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8" Type="http://schemas.openxmlformats.org/officeDocument/2006/relationships/hyperlink" Target="http://en.wikipedia.org/wiki/Norepinephrine" TargetMode="External"/><Relationship Id="rId3" Type="http://schemas.openxmlformats.org/officeDocument/2006/relationships/hyperlink" Target="http://en.wikipedia.org/wiki/Hydrolysis" TargetMode="External"/><Relationship Id="rId7" Type="http://schemas.openxmlformats.org/officeDocument/2006/relationships/hyperlink" Target="http://en.wikipedia.org/wiki/Epinephrine"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en.wikipedia.org/wiki/Free_fatty_acid" TargetMode="External"/><Relationship Id="rId5" Type="http://schemas.openxmlformats.org/officeDocument/2006/relationships/hyperlink" Target="http://en.wikipedia.org/wiki/Glycerol" TargetMode="External"/><Relationship Id="rId4" Type="http://schemas.openxmlformats.org/officeDocument/2006/relationships/hyperlink" Target="http://en.wikipedia.org/wiki/Lipase" TargetMode="External"/><Relationship Id="rId9" Type="http://schemas.openxmlformats.org/officeDocument/2006/relationships/hyperlink" Target="http://en.wikipedia.org/wiki/Glucagon"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users.rcn.com/jkimball.ma.ultranet/BiologyPages/O/O.html#organelle"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ctrTitle"/>
          </p:nvPr>
        </p:nvSpPr>
        <p:spPr>
          <a:xfrm>
            <a:off x="2362200" y="4038600"/>
            <a:ext cx="6476999" cy="1828800"/>
          </a:xfrm>
          <a:prstGeom prst="rect">
            <a:avLst/>
          </a:prstGeom>
          <a:noFill/>
          <a:ln>
            <a:noFill/>
          </a:ln>
        </p:spPr>
        <p:txBody>
          <a:bodyPr lIns="91425" tIns="45700" rIns="91425" bIns="45700" anchor="b" anchorCtr="0">
            <a:noAutofit/>
          </a:bodyPr>
          <a:lstStyle/>
          <a:p>
            <a:pPr marL="0" marR="0" lvl="0" indent="0" algn="l" rtl="0">
              <a:spcBef>
                <a:spcPts val="0"/>
              </a:spcBef>
              <a:buClr>
                <a:schemeClr val="lt2"/>
              </a:buClr>
              <a:buSzPct val="25000"/>
              <a:buFont typeface="Arial"/>
              <a:buNone/>
            </a:pPr>
            <a:r>
              <a:rPr lang="en-AU" sz="4400" b="0" i="0" u="none" strike="noStrike" cap="none">
                <a:solidFill>
                  <a:schemeClr val="lt2"/>
                </a:solidFill>
                <a:latin typeface="Arial"/>
                <a:ea typeface="Arial"/>
                <a:cs typeface="Arial"/>
                <a:sym typeface="Arial"/>
              </a:rPr>
              <a:t>TOPIC 3</a:t>
            </a:r>
          </a:p>
        </p:txBody>
      </p:sp>
      <p:sp>
        <p:nvSpPr>
          <p:cNvPr id="101" name="Shape 101"/>
          <p:cNvSpPr txBox="1">
            <a:spLocks noGrp="1"/>
          </p:cNvSpPr>
          <p:nvPr>
            <p:ph type="subTitle" idx="1"/>
          </p:nvPr>
        </p:nvSpPr>
        <p:spPr>
          <a:xfrm>
            <a:off x="2362200" y="6050037"/>
            <a:ext cx="6705599" cy="685799"/>
          </a:xfrm>
          <a:prstGeom prst="rect">
            <a:avLst/>
          </a:prstGeom>
          <a:noFill/>
          <a:ln>
            <a:noFill/>
          </a:ln>
        </p:spPr>
        <p:txBody>
          <a:bodyPr lIns="91425" tIns="45700" rIns="91425" bIns="45700" anchor="ctr" anchorCtr="0">
            <a:noAutofit/>
          </a:bodyPr>
          <a:lstStyle/>
          <a:p>
            <a:pPr marL="0" marR="0" lvl="0" indent="0" algn="l" rtl="0">
              <a:spcBef>
                <a:spcPts val="0"/>
              </a:spcBef>
              <a:buClr>
                <a:schemeClr val="accent2"/>
              </a:buClr>
              <a:buSzPct val="25000"/>
              <a:buFont typeface="Noto Symbol"/>
              <a:buNone/>
            </a:pPr>
            <a:r>
              <a:rPr lang="en-AU" sz="2600" b="0" i="0" u="none" strike="noStrike" cap="none">
                <a:solidFill>
                  <a:srgbClr val="FFFFFF"/>
                </a:solidFill>
                <a:latin typeface="Arial"/>
                <a:ea typeface="Arial"/>
                <a:cs typeface="Arial"/>
                <a:sym typeface="Arial"/>
              </a:rPr>
              <a:t>Energy 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3.1.1 List the macronutrients and micronutrients.</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sp>
        <p:nvSpPr>
          <p:cNvPr id="107" name="Shape 10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Macronutrients include: </a:t>
            </a:r>
          </a:p>
          <a:p>
            <a:pPr marL="640080" marR="0" lvl="1" indent="-284480" algn="l" rtl="0">
              <a:lnSpc>
                <a:spcPct val="90000"/>
              </a:lnSpc>
              <a:spcBef>
                <a:spcPts val="550"/>
              </a:spcBef>
              <a:buClr>
                <a:schemeClr val="accent1"/>
              </a:buClr>
              <a:buSzPct val="70000"/>
              <a:buFont typeface="Noto Symbol"/>
              <a:buChar char="⬜"/>
            </a:pPr>
            <a:r>
              <a:rPr lang="en-AU" sz="2600" b="0" i="0" u="none" strike="noStrike" cap="none" dirty="0">
                <a:solidFill>
                  <a:schemeClr val="dk1"/>
                </a:solidFill>
                <a:latin typeface="Arial"/>
                <a:ea typeface="Arial"/>
                <a:cs typeface="Arial"/>
                <a:sym typeface="Arial"/>
              </a:rPr>
              <a:t>Lipid (fat) </a:t>
            </a:r>
          </a:p>
          <a:p>
            <a:pPr marL="640080" marR="0" lvl="1" indent="-284480" algn="l" rtl="0">
              <a:lnSpc>
                <a:spcPct val="90000"/>
              </a:lnSpc>
              <a:spcBef>
                <a:spcPts val="550"/>
              </a:spcBef>
              <a:buClr>
                <a:schemeClr val="accent1"/>
              </a:buClr>
              <a:buSzPct val="70000"/>
              <a:buFont typeface="Noto Symbol"/>
              <a:buChar char="⬜"/>
            </a:pPr>
            <a:r>
              <a:rPr lang="en-AU" sz="2600" b="0" i="0" u="none" strike="noStrike" cap="none" dirty="0">
                <a:solidFill>
                  <a:schemeClr val="dk1"/>
                </a:solidFill>
                <a:latin typeface="Arial"/>
                <a:ea typeface="Arial"/>
                <a:cs typeface="Arial"/>
                <a:sym typeface="Arial"/>
              </a:rPr>
              <a:t>carbohydrate and </a:t>
            </a:r>
          </a:p>
          <a:p>
            <a:pPr marL="640080" marR="0" lvl="1" indent="-284480" algn="l" rtl="0">
              <a:lnSpc>
                <a:spcPct val="90000"/>
              </a:lnSpc>
              <a:spcBef>
                <a:spcPts val="550"/>
              </a:spcBef>
              <a:buClr>
                <a:schemeClr val="accent1"/>
              </a:buClr>
              <a:buSzPct val="70000"/>
              <a:buFont typeface="Noto Symbol"/>
              <a:buChar char="⬜"/>
            </a:pPr>
            <a:r>
              <a:rPr lang="en-AU" sz="2600" b="0" i="0" u="none" strike="noStrike" cap="none" dirty="0">
                <a:solidFill>
                  <a:schemeClr val="dk1"/>
                </a:solidFill>
                <a:latin typeface="Arial"/>
                <a:ea typeface="Arial"/>
                <a:cs typeface="Arial"/>
                <a:sym typeface="Arial"/>
              </a:rPr>
              <a:t>protein.</a:t>
            </a:r>
          </a:p>
          <a:p>
            <a:pPr marL="320040" marR="0" lvl="0" indent="-320040" algn="l" rtl="0">
              <a:lnSpc>
                <a:spcPct val="90000"/>
              </a:lnSpc>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Micronutrients include:</a:t>
            </a:r>
          </a:p>
          <a:p>
            <a:pPr marL="640080" marR="0" lvl="1" indent="-284480" algn="l" rtl="0">
              <a:lnSpc>
                <a:spcPct val="90000"/>
              </a:lnSpc>
              <a:spcBef>
                <a:spcPts val="550"/>
              </a:spcBef>
              <a:buClr>
                <a:schemeClr val="accent1"/>
              </a:buClr>
              <a:buSzPct val="70000"/>
              <a:buFont typeface="Noto Symbol"/>
              <a:buChar char="⬜"/>
            </a:pPr>
            <a:r>
              <a:rPr lang="en-AU" sz="2600" b="0" i="0" u="none" strike="noStrike" cap="none" dirty="0">
                <a:solidFill>
                  <a:schemeClr val="dk1"/>
                </a:solidFill>
                <a:latin typeface="Arial"/>
                <a:ea typeface="Arial"/>
                <a:cs typeface="Arial"/>
                <a:sym typeface="Arial"/>
              </a:rPr>
              <a:t>Vitamins</a:t>
            </a:r>
          </a:p>
          <a:p>
            <a:pPr marL="640080" marR="0" lvl="1" indent="-284480" algn="l" rtl="0">
              <a:lnSpc>
                <a:spcPct val="90000"/>
              </a:lnSpc>
              <a:spcBef>
                <a:spcPts val="550"/>
              </a:spcBef>
              <a:buClr>
                <a:schemeClr val="accent1"/>
              </a:buClr>
              <a:buSzPct val="70000"/>
              <a:buFont typeface="Noto Symbol"/>
              <a:buChar char="⬜"/>
            </a:pPr>
            <a:r>
              <a:rPr lang="en-AU" sz="2600" b="0" i="0" u="none" strike="noStrike" cap="none" dirty="0">
                <a:solidFill>
                  <a:schemeClr val="dk1"/>
                </a:solidFill>
                <a:latin typeface="Arial"/>
                <a:ea typeface="Arial"/>
                <a:cs typeface="Arial"/>
                <a:sym typeface="Arial"/>
              </a:rPr>
              <a:t>Minerals</a:t>
            </a:r>
          </a:p>
          <a:p>
            <a:pPr marL="640080" marR="0" lvl="1" indent="-284480" algn="l" rtl="0">
              <a:lnSpc>
                <a:spcPct val="90000"/>
              </a:lnSpc>
              <a:spcBef>
                <a:spcPts val="550"/>
              </a:spcBef>
              <a:buClr>
                <a:schemeClr val="accent1"/>
              </a:buClr>
              <a:buSzPct val="70000"/>
              <a:buFont typeface="Noto Symbol"/>
              <a:buChar char="⬜"/>
            </a:pPr>
            <a:r>
              <a:rPr lang="en-AU" sz="2600" b="0" i="0" u="none" strike="noStrike" cap="none" dirty="0">
                <a:solidFill>
                  <a:schemeClr val="dk1"/>
                </a:solidFill>
                <a:latin typeface="Arial"/>
                <a:ea typeface="Arial"/>
                <a:cs typeface="Arial"/>
                <a:sym typeface="Arial"/>
              </a:rPr>
              <a:t>Water</a:t>
            </a:r>
          </a:p>
          <a:p>
            <a:pPr marL="640080" marR="0" lvl="1" indent="-284480" algn="l" rtl="0">
              <a:lnSpc>
                <a:spcPct val="90000"/>
              </a:lnSpc>
              <a:spcBef>
                <a:spcPts val="550"/>
              </a:spcBef>
              <a:buClr>
                <a:schemeClr val="accent1"/>
              </a:buClr>
              <a:buSzPct val="70000"/>
              <a:buFont typeface="Noto Symbol"/>
              <a:buChar char="⬜"/>
            </a:pPr>
            <a:r>
              <a:rPr lang="en-AU" sz="2600" b="0" i="0" u="none" strike="noStrike" cap="none" dirty="0">
                <a:solidFill>
                  <a:schemeClr val="dk1"/>
                </a:solidFill>
                <a:latin typeface="Arial"/>
                <a:ea typeface="Arial"/>
                <a:cs typeface="Arial"/>
                <a:sym typeface="Arial"/>
              </a:rPr>
              <a:t>Fibre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3.1.2 Outline the roles of macronutrients and micronutrients.</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sp>
        <p:nvSpPr>
          <p:cNvPr id="113" name="Shape 11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9999"/>
              <a:buFont typeface="Noto Symbol"/>
              <a:buChar char="◻"/>
            </a:pPr>
            <a:r>
              <a:rPr lang="en-AU" sz="2900" b="0" i="1" u="none" strike="noStrike" cap="none" dirty="0">
                <a:solidFill>
                  <a:schemeClr val="dk1"/>
                </a:solidFill>
                <a:latin typeface="Arial"/>
                <a:ea typeface="Arial"/>
                <a:cs typeface="Arial"/>
                <a:sym typeface="Arial"/>
              </a:rPr>
              <a:t>Specific knowledge of individual vitamins and minerals are not required</a:t>
            </a:r>
            <a:r>
              <a:rPr lang="en-AU" sz="2900" b="0" i="0" u="none" strike="noStrike" cap="none" dirty="0">
                <a:solidFill>
                  <a:schemeClr val="dk1"/>
                </a:solidFill>
                <a:latin typeface="Arial"/>
                <a:ea typeface="Arial"/>
                <a:cs typeface="Arial"/>
                <a:sym typeface="Arial"/>
              </a:rPr>
              <a:t>.</a:t>
            </a:r>
          </a:p>
          <a:p>
            <a:pPr marL="320040" marR="0" lvl="0" indent="-320040" algn="l" rtl="0">
              <a:lnSpc>
                <a:spcPct val="90000"/>
              </a:lnSpc>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9999"/>
              <a:buFont typeface="Noto Symbol"/>
              <a:buChar char="◻"/>
            </a:pPr>
            <a:r>
              <a:rPr lang="en-AU" sz="2900" b="1" i="0" u="none" strike="noStrike" cap="none" dirty="0">
                <a:solidFill>
                  <a:schemeClr val="dk1"/>
                </a:solidFill>
                <a:latin typeface="Arial"/>
                <a:ea typeface="Arial"/>
                <a:cs typeface="Arial"/>
                <a:sym typeface="Arial"/>
              </a:rPr>
              <a:t>MACRONUTRIENTS:</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These are present in our diets in </a:t>
            </a:r>
            <a:r>
              <a:rPr lang="en-AU" sz="2900" b="0" i="0" u="none" strike="noStrike" cap="none" dirty="0">
                <a:solidFill>
                  <a:srgbClr val="FF0000"/>
                </a:solidFill>
                <a:latin typeface="Arial"/>
                <a:ea typeface="Arial"/>
                <a:cs typeface="Arial"/>
                <a:sym typeface="Arial"/>
              </a:rPr>
              <a:t>large amounts</a:t>
            </a:r>
            <a:r>
              <a:rPr lang="en-AU" sz="2900" b="0" i="0" u="none" strike="noStrike" cap="none" dirty="0">
                <a:solidFill>
                  <a:schemeClr val="dk1"/>
                </a:solidFill>
                <a:latin typeface="Arial"/>
                <a:ea typeface="Arial"/>
                <a:cs typeface="Arial"/>
                <a:sym typeface="Arial"/>
              </a:rPr>
              <a:t>, and make up the bulk of our diets providing the human body with energy.</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It is recommended that our diets are made up of 50 -60% of carbohydrates, 12 – 15% of protein and less than 30% fat.</a:t>
            </a:r>
          </a:p>
          <a:p>
            <a:pPr marL="320040" marR="0" lvl="0" indent="-320040" algn="l" rtl="0">
              <a:lnSpc>
                <a:spcPct val="90000"/>
              </a:lnSpc>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119" name="Shape 119"/>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1" i="0" u="none" strike="noStrike" cap="none" dirty="0">
                <a:solidFill>
                  <a:schemeClr val="dk1"/>
                </a:solidFill>
                <a:latin typeface="Arial"/>
                <a:ea typeface="Arial"/>
                <a:cs typeface="Arial"/>
                <a:sym typeface="Arial"/>
              </a:rPr>
              <a:t>ROLES OF CARBOHYDRATE</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Carbohydrates are stored in the muscle and liver  and excess carbohydrate can be </a:t>
            </a:r>
            <a:r>
              <a:rPr lang="en-AU" sz="2900" b="0" i="0" u="none" strike="noStrike" cap="none" dirty="0">
                <a:solidFill>
                  <a:srgbClr val="FF0000"/>
                </a:solidFill>
                <a:latin typeface="Arial"/>
                <a:ea typeface="Arial"/>
                <a:cs typeface="Arial"/>
                <a:sym typeface="Arial"/>
              </a:rPr>
              <a:t>converted </a:t>
            </a:r>
            <a:r>
              <a:rPr lang="en-AU" sz="2900" b="0" i="0" u="none" strike="noStrike" cap="none" dirty="0">
                <a:solidFill>
                  <a:schemeClr val="dk1"/>
                </a:solidFill>
                <a:latin typeface="Arial"/>
                <a:ea typeface="Arial"/>
                <a:cs typeface="Arial"/>
                <a:sym typeface="Arial"/>
              </a:rPr>
              <a:t>and stored as triglyceride.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Both carbohydrates and triglycerides are mainly used as </a:t>
            </a:r>
            <a:r>
              <a:rPr lang="en-AU" sz="2900" b="0" i="0" u="none" strike="noStrike" cap="none" dirty="0">
                <a:solidFill>
                  <a:srgbClr val="FF0000"/>
                </a:solidFill>
                <a:latin typeface="Arial"/>
                <a:ea typeface="Arial"/>
                <a:cs typeface="Arial"/>
                <a:sym typeface="Arial"/>
              </a:rPr>
              <a:t>fuel sources.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125" name="Shape 12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75000"/>
              </a:lnSpc>
              <a:spcBef>
                <a:spcPts val="0"/>
              </a:spcBef>
              <a:buClr>
                <a:schemeClr val="accent2"/>
              </a:buClr>
              <a:buSzPct val="60000"/>
              <a:buFont typeface="Noto Symbol"/>
              <a:buChar char="◻"/>
            </a:pPr>
            <a:r>
              <a:rPr lang="en-AU" sz="2700" b="1" i="0" u="none" strike="noStrike" cap="none" dirty="0">
                <a:solidFill>
                  <a:srgbClr val="000000"/>
                </a:solidFill>
                <a:latin typeface="Arial"/>
                <a:ea typeface="Arial"/>
                <a:cs typeface="Arial"/>
                <a:sym typeface="Arial"/>
              </a:rPr>
              <a:t>ROLES OF LIPID</a:t>
            </a:r>
          </a:p>
          <a:p>
            <a:pPr marL="320040" marR="0" lvl="0" indent="-320040" algn="l" rtl="0">
              <a:lnSpc>
                <a:spcPct val="75000"/>
              </a:lnSpc>
              <a:spcBef>
                <a:spcPts val="700"/>
              </a:spcBef>
              <a:buClr>
                <a:schemeClr val="accent2"/>
              </a:buClr>
              <a:buSzPct val="59999"/>
              <a:buFont typeface="Noto Symbol"/>
              <a:buChar char="◻"/>
            </a:pPr>
            <a:r>
              <a:rPr lang="en-AU" sz="2400" b="0" i="0" u="none" strike="noStrike" cap="none" dirty="0">
                <a:solidFill>
                  <a:schemeClr val="dk1"/>
                </a:solidFill>
                <a:latin typeface="Arial"/>
                <a:ea typeface="Arial"/>
                <a:cs typeface="Arial"/>
                <a:sym typeface="Arial"/>
              </a:rPr>
              <a:t>Triglycerides (broken down lipid) is stored as adipose tissue.</a:t>
            </a:r>
          </a:p>
          <a:p>
            <a:pPr marL="320040" marR="0" lvl="0" indent="-320040" algn="l" rtl="0">
              <a:lnSpc>
                <a:spcPct val="75000"/>
              </a:lnSpc>
              <a:spcBef>
                <a:spcPts val="700"/>
              </a:spcBef>
              <a:buClr>
                <a:schemeClr val="accent2"/>
              </a:buClr>
              <a:buSzPct val="60444"/>
              <a:buFont typeface="Noto Symbol"/>
              <a:buNone/>
            </a:pPr>
            <a:endParaRPr sz="2700" b="1" i="0" u="none" strike="noStrike" cap="none" dirty="0">
              <a:solidFill>
                <a:srgbClr val="000000"/>
              </a:solidFill>
              <a:latin typeface="Arial"/>
              <a:ea typeface="Arial"/>
              <a:cs typeface="Arial"/>
              <a:sym typeface="Arial"/>
            </a:endParaRPr>
          </a:p>
          <a:p>
            <a:pPr marL="320040" marR="0" lvl="0" indent="-320040" algn="l" rtl="0">
              <a:lnSpc>
                <a:spcPct val="75000"/>
              </a:lnSpc>
              <a:spcBef>
                <a:spcPts val="700"/>
              </a:spcBef>
              <a:buClr>
                <a:schemeClr val="accent2"/>
              </a:buClr>
              <a:buSzPct val="60000"/>
              <a:buFont typeface="Noto Symbol"/>
              <a:buChar char="◻"/>
            </a:pPr>
            <a:r>
              <a:rPr lang="en-AU" sz="2700" b="0" i="0" u="none" strike="noStrike" cap="none" dirty="0">
                <a:solidFill>
                  <a:srgbClr val="000000"/>
                </a:solidFill>
                <a:latin typeface="Arial"/>
                <a:ea typeface="Arial"/>
                <a:cs typeface="Arial"/>
                <a:sym typeface="Arial"/>
              </a:rPr>
              <a:t>Heat insulation</a:t>
            </a:r>
            <a:r>
              <a:rPr lang="en-AU" sz="2700" b="0" i="0" u="none" strike="noStrike" cap="none" dirty="0">
                <a:solidFill>
                  <a:schemeClr val="dk1"/>
                </a:solidFill>
                <a:latin typeface="Arial"/>
                <a:ea typeface="Arial"/>
                <a:cs typeface="Arial"/>
                <a:sym typeface="Arial"/>
              </a:rPr>
              <a:t>: a layer of subcutaneous fat under the skin reduces fat loss in mammals and birds.</a:t>
            </a:r>
          </a:p>
          <a:p>
            <a:pPr marL="320040" marR="0" lvl="0" indent="-320040" algn="l" rtl="0">
              <a:lnSpc>
                <a:spcPct val="75000"/>
              </a:lnSpc>
              <a:spcBef>
                <a:spcPts val="700"/>
              </a:spcBef>
              <a:buClr>
                <a:schemeClr val="accent2"/>
              </a:buClr>
              <a:buSzPct val="60444"/>
              <a:buFont typeface="Noto Symbol"/>
              <a:buNone/>
            </a:pPr>
            <a:endParaRPr sz="2700" b="0" i="0" u="none" strike="noStrike" cap="none" dirty="0">
              <a:solidFill>
                <a:schemeClr val="dk1"/>
              </a:solidFill>
              <a:latin typeface="Arial"/>
              <a:ea typeface="Arial"/>
              <a:cs typeface="Arial"/>
              <a:sym typeface="Arial"/>
            </a:endParaRPr>
          </a:p>
          <a:p>
            <a:pPr marL="320040" marR="0" lvl="0" indent="-320040" algn="l" rtl="0">
              <a:lnSpc>
                <a:spcPct val="75000"/>
              </a:lnSpc>
              <a:spcBef>
                <a:spcPts val="700"/>
              </a:spcBef>
              <a:buClr>
                <a:schemeClr val="accent2"/>
              </a:buClr>
              <a:buSzPct val="60000"/>
              <a:buFont typeface="Noto Symbol"/>
              <a:buChar char="◻"/>
            </a:pPr>
            <a:r>
              <a:rPr lang="en-AU" sz="2700" b="0" i="0" u="none" strike="noStrike" cap="none" dirty="0">
                <a:solidFill>
                  <a:srgbClr val="000000"/>
                </a:solidFill>
                <a:latin typeface="Arial"/>
                <a:ea typeface="Arial"/>
                <a:cs typeface="Arial"/>
                <a:sym typeface="Arial"/>
              </a:rPr>
              <a:t>Cell membranes</a:t>
            </a:r>
            <a:r>
              <a:rPr lang="en-AU" sz="2700" b="0" i="0" u="none" strike="noStrike" cap="none" dirty="0">
                <a:solidFill>
                  <a:schemeClr val="dk1"/>
                </a:solidFill>
                <a:latin typeface="Arial"/>
                <a:ea typeface="Arial"/>
                <a:cs typeface="Arial"/>
                <a:sym typeface="Arial"/>
              </a:rPr>
              <a:t>: are composed of phospholipids.</a:t>
            </a:r>
          </a:p>
          <a:p>
            <a:pPr marL="320040" marR="0" lvl="0" indent="-320040" algn="l" rtl="0">
              <a:lnSpc>
                <a:spcPct val="75000"/>
              </a:lnSpc>
              <a:spcBef>
                <a:spcPts val="700"/>
              </a:spcBef>
              <a:buClr>
                <a:schemeClr val="accent2"/>
              </a:buClr>
              <a:buSzPct val="60444"/>
              <a:buFont typeface="Noto Symbol"/>
              <a:buNone/>
            </a:pPr>
            <a:endParaRPr sz="2700" b="0" i="0" u="none" strike="noStrike" cap="none" dirty="0">
              <a:solidFill>
                <a:schemeClr val="dk1"/>
              </a:solidFill>
              <a:latin typeface="Arial"/>
              <a:ea typeface="Arial"/>
              <a:cs typeface="Arial"/>
              <a:sym typeface="Arial"/>
            </a:endParaRPr>
          </a:p>
          <a:p>
            <a:pPr marL="320040" marR="0" lvl="0" indent="-320040" algn="l" rtl="0">
              <a:lnSpc>
                <a:spcPct val="75000"/>
              </a:lnSpc>
              <a:spcBef>
                <a:spcPts val="700"/>
              </a:spcBef>
              <a:buClr>
                <a:schemeClr val="accent2"/>
              </a:buClr>
              <a:buSzPct val="60000"/>
              <a:buFont typeface="Noto Symbol"/>
              <a:buChar char="◻"/>
            </a:pPr>
            <a:r>
              <a:rPr lang="en-AU" sz="2700" b="0" i="0" u="none" strike="noStrike" cap="none" dirty="0">
                <a:solidFill>
                  <a:srgbClr val="000000"/>
                </a:solidFill>
                <a:latin typeface="Arial"/>
                <a:ea typeface="Arial"/>
                <a:cs typeface="Arial"/>
                <a:sym typeface="Arial"/>
              </a:rPr>
              <a:t>Steroid hormones</a:t>
            </a:r>
            <a:r>
              <a:rPr lang="en-AU" sz="2700" b="0" i="0" u="none" strike="noStrike" cap="none" dirty="0">
                <a:solidFill>
                  <a:schemeClr val="dk1"/>
                </a:solidFill>
                <a:latin typeface="Arial"/>
                <a:ea typeface="Arial"/>
                <a:cs typeface="Arial"/>
                <a:sym typeface="Arial"/>
              </a:rPr>
              <a:t>: cannot be manufactured without lipids.</a:t>
            </a:r>
          </a:p>
          <a:p>
            <a:pPr marL="320040" marR="0" lvl="0" indent="-320040" algn="l" rtl="0">
              <a:lnSpc>
                <a:spcPct val="75000"/>
              </a:lnSpc>
              <a:spcBef>
                <a:spcPts val="700"/>
              </a:spcBef>
              <a:buClr>
                <a:schemeClr val="accent2"/>
              </a:buClr>
              <a:buSzPct val="25000"/>
              <a:buFont typeface="Noto Symbol"/>
              <a:buNone/>
            </a:pPr>
            <a:endParaRPr sz="2700" b="0" i="0" u="none" strike="noStrike" cap="none" dirty="0">
              <a:solidFill>
                <a:schemeClr val="dk1"/>
              </a:solidFill>
              <a:latin typeface="Arial"/>
              <a:ea typeface="Arial"/>
              <a:cs typeface="Arial"/>
              <a:sym typeface="Arial"/>
            </a:endParaRPr>
          </a:p>
          <a:p>
            <a:pPr marL="320040" marR="0" lvl="0" indent="-320040" algn="l" rtl="0">
              <a:lnSpc>
                <a:spcPct val="75000"/>
              </a:lnSpc>
              <a:spcBef>
                <a:spcPts val="700"/>
              </a:spcBef>
              <a:buClr>
                <a:schemeClr val="accent2"/>
              </a:buClr>
              <a:buSzPct val="60000"/>
              <a:buFont typeface="Noto Symbol"/>
              <a:buChar char="◻"/>
            </a:pPr>
            <a:r>
              <a:rPr lang="en-AU" sz="2700" b="0" i="0" u="none" strike="noStrike" cap="none" dirty="0">
                <a:solidFill>
                  <a:srgbClr val="000000"/>
                </a:solidFill>
                <a:latin typeface="Arial"/>
                <a:ea typeface="Arial"/>
                <a:cs typeface="Arial"/>
                <a:sym typeface="Arial"/>
              </a:rPr>
              <a:t>Buoyancy</a:t>
            </a:r>
            <a:r>
              <a:rPr lang="en-AU" sz="2700" b="0" i="0" u="none" strike="noStrike" cap="none" dirty="0">
                <a:solidFill>
                  <a:schemeClr val="dk1"/>
                </a:solidFill>
                <a:latin typeface="Arial"/>
                <a:ea typeface="Arial"/>
                <a:cs typeface="Arial"/>
                <a:sym typeface="Arial"/>
              </a:rPr>
              <a:t>: lipids are less dense than water so help animals to float.</a:t>
            </a:r>
          </a:p>
          <a:p>
            <a:pPr marL="320040" marR="0" lvl="0" indent="-320040" algn="l" rtl="0">
              <a:lnSpc>
                <a:spcPct val="80000"/>
              </a:lnSpc>
              <a:spcBef>
                <a:spcPts val="700"/>
              </a:spcBef>
              <a:buClr>
                <a:schemeClr val="accent2"/>
              </a:buClr>
              <a:buSzPct val="59160"/>
              <a:buFont typeface="Noto Symbol"/>
              <a:buNone/>
            </a:pPr>
            <a:endParaRPr sz="2450" b="0" i="0" u="none" strike="noStrike" cap="none" dirty="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131" name="Shape 13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1" i="0" u="none" strike="noStrike" cap="none" dirty="0">
                <a:solidFill>
                  <a:schemeClr val="dk1"/>
                </a:solidFill>
                <a:latin typeface="Arial"/>
                <a:ea typeface="Arial"/>
                <a:cs typeface="Arial"/>
                <a:sym typeface="Arial"/>
              </a:rPr>
              <a:t>ROLES OF PROTEIN:</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Protein is not normally used for fuel but amino acids (broken down protein) can be used to build muscle fibres. </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137" name="Shape 13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MICRONUTRIENTS: These are in our diets, but in very </a:t>
            </a:r>
            <a:r>
              <a:rPr lang="en-AU" sz="2700" b="0" i="0" u="none" strike="noStrike" cap="none" dirty="0">
                <a:solidFill>
                  <a:srgbClr val="FF0000"/>
                </a:solidFill>
                <a:latin typeface="Arial"/>
                <a:ea typeface="Arial"/>
                <a:cs typeface="Arial"/>
                <a:sym typeface="Arial"/>
              </a:rPr>
              <a:t>small amounts</a:t>
            </a:r>
            <a:r>
              <a:rPr lang="en-AU" sz="2700" b="0" i="0" u="none" strike="noStrike" cap="none" dirty="0">
                <a:solidFill>
                  <a:schemeClr val="dk1"/>
                </a:solidFill>
                <a:latin typeface="Arial"/>
                <a:ea typeface="Arial"/>
                <a:cs typeface="Arial"/>
                <a:sym typeface="Arial"/>
              </a:rPr>
              <a:t>. These can be found in vitamins, minerals and trace elements. </a:t>
            </a:r>
          </a:p>
          <a:p>
            <a:pPr marL="320040" marR="0" lvl="0" indent="-320040" algn="l" rtl="0">
              <a:lnSpc>
                <a:spcPct val="90000"/>
              </a:lnSpc>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Micronutrients, just like water </a:t>
            </a:r>
            <a:r>
              <a:rPr lang="en-AU" sz="2700" b="0" i="0" u="none" strike="noStrike" cap="none" dirty="0">
                <a:solidFill>
                  <a:srgbClr val="FF0000"/>
                </a:solidFill>
                <a:latin typeface="Arial"/>
                <a:ea typeface="Arial"/>
                <a:cs typeface="Arial"/>
                <a:sym typeface="Arial"/>
              </a:rPr>
              <a:t>do not provide energy</a:t>
            </a:r>
            <a:r>
              <a:rPr lang="en-AU" sz="2700" b="0" i="0" u="none" strike="noStrike" cap="none" dirty="0">
                <a:solidFill>
                  <a:schemeClr val="dk1"/>
                </a:solidFill>
                <a:latin typeface="Arial"/>
                <a:ea typeface="Arial"/>
                <a:cs typeface="Arial"/>
                <a:sym typeface="Arial"/>
              </a:rPr>
              <a:t>, however they are still needed in adequate amounts to ensure that all our body cells function properly. </a:t>
            </a:r>
          </a:p>
          <a:p>
            <a:pPr marL="320040" marR="0" lvl="0" indent="-320040" algn="l" rtl="0">
              <a:lnSpc>
                <a:spcPct val="90000"/>
              </a:lnSpc>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Most of micro nutrients are known to be </a:t>
            </a:r>
            <a:r>
              <a:rPr lang="en-AU" sz="2700" b="0" i="0" u="none" strike="noStrike" cap="none" dirty="0">
                <a:solidFill>
                  <a:srgbClr val="FF0000"/>
                </a:solidFill>
                <a:latin typeface="Arial"/>
                <a:ea typeface="Arial"/>
                <a:cs typeface="Arial"/>
                <a:sym typeface="Arial"/>
              </a:rPr>
              <a:t>essential nutrients</a:t>
            </a:r>
            <a:r>
              <a:rPr lang="en-AU" sz="2700" b="0" i="0" u="none" strike="noStrike" cap="none" dirty="0">
                <a:solidFill>
                  <a:schemeClr val="dk1"/>
                </a:solidFill>
                <a:latin typeface="Arial"/>
                <a:ea typeface="Arial"/>
                <a:cs typeface="Arial"/>
                <a:sym typeface="Arial"/>
              </a:rPr>
              <a:t>, meaning they are those which are dispensable to life processes, and what the body can-not make itself. In other words meaning these essential nutrients </a:t>
            </a:r>
            <a:r>
              <a:rPr lang="en-AU" sz="2700" b="0" i="0" u="none" strike="noStrike" cap="none" dirty="0">
                <a:solidFill>
                  <a:srgbClr val="FF0000"/>
                </a:solidFill>
                <a:latin typeface="Arial"/>
                <a:ea typeface="Arial"/>
                <a:cs typeface="Arial"/>
                <a:sym typeface="Arial"/>
              </a:rPr>
              <a:t>can only be obtained from the food </a:t>
            </a:r>
            <a:r>
              <a:rPr lang="en-AU" sz="2700" b="0" i="0" u="none" strike="noStrike" cap="none" dirty="0">
                <a:solidFill>
                  <a:schemeClr val="dk1"/>
                </a:solidFill>
                <a:latin typeface="Arial"/>
                <a:ea typeface="Arial"/>
                <a:cs typeface="Arial"/>
                <a:sym typeface="Arial"/>
              </a:rPr>
              <a:t>in which we eat.</a:t>
            </a:r>
          </a:p>
          <a:p>
            <a:pPr marL="320040" marR="0" lvl="0" indent="-320040" algn="l" rtl="0">
              <a:lnSpc>
                <a:spcPct val="90000"/>
              </a:lnSpc>
              <a:spcBef>
                <a:spcPts val="700"/>
              </a:spcBef>
              <a:buClr>
                <a:schemeClr val="accent2"/>
              </a:buClr>
              <a:buSzPct val="59599"/>
              <a:buFont typeface="Noto Symbol"/>
              <a:buNone/>
            </a:pPr>
            <a:endParaRPr sz="2700" b="0" i="0" u="none" strike="noStrike" cap="none" dirty="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3.1.3 State the chemical composition of a glucose molecule.</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sp>
        <p:nvSpPr>
          <p:cNvPr id="143" name="Shape 14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Carbon, Hydrogen and Oxygen.</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It’s chemical formula is C</a:t>
            </a:r>
            <a:r>
              <a:rPr lang="en-AU" sz="1800" b="0" i="0" u="none" strike="noStrike" cap="none" dirty="0">
                <a:solidFill>
                  <a:schemeClr val="dk1"/>
                </a:solidFill>
                <a:latin typeface="Arial"/>
                <a:ea typeface="Arial"/>
                <a:cs typeface="Arial"/>
                <a:sym typeface="Arial"/>
              </a:rPr>
              <a:t>6</a:t>
            </a:r>
            <a:r>
              <a:rPr lang="en-AU" sz="2900" b="0" i="0" u="none" strike="noStrike" cap="none" dirty="0">
                <a:solidFill>
                  <a:schemeClr val="dk1"/>
                </a:solidFill>
                <a:latin typeface="Arial"/>
                <a:ea typeface="Arial"/>
                <a:cs typeface="Arial"/>
                <a:sym typeface="Arial"/>
              </a:rPr>
              <a:t>H</a:t>
            </a:r>
            <a:r>
              <a:rPr lang="en-AU" sz="1800" b="0" i="0" u="none" strike="noStrike" cap="none" dirty="0">
                <a:solidFill>
                  <a:schemeClr val="dk1"/>
                </a:solidFill>
                <a:latin typeface="Arial"/>
                <a:ea typeface="Arial"/>
                <a:cs typeface="Arial"/>
                <a:sym typeface="Arial"/>
              </a:rPr>
              <a:t>12</a:t>
            </a:r>
            <a:r>
              <a:rPr lang="en-AU" sz="2900" b="0" i="0" u="none" strike="noStrike" cap="none" dirty="0">
                <a:solidFill>
                  <a:schemeClr val="dk1"/>
                </a:solidFill>
                <a:latin typeface="Arial"/>
                <a:ea typeface="Arial"/>
                <a:cs typeface="Arial"/>
                <a:sym typeface="Arial"/>
              </a:rPr>
              <a:t> O</a:t>
            </a:r>
            <a:r>
              <a:rPr lang="en-AU" sz="2000" b="0" i="0" u="none" strike="noStrike" cap="none" dirty="0">
                <a:solidFill>
                  <a:schemeClr val="dk1"/>
                </a:solidFill>
                <a:latin typeface="Arial"/>
                <a:ea typeface="Arial"/>
                <a:cs typeface="Arial"/>
                <a:sym typeface="Arial"/>
              </a:rPr>
              <a:t>6</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1:2:1 ratio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600" b="0" i="0" u="none" strike="noStrike" cap="none">
                <a:solidFill>
                  <a:schemeClr val="dk2"/>
                </a:solidFill>
                <a:latin typeface="Arial"/>
                <a:ea typeface="Arial"/>
                <a:cs typeface="Arial"/>
                <a:sym typeface="Arial"/>
              </a:rPr>
              <a:t>3.1.4 Draw a diagram representing the basic structure of a glucose molecule.</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pic>
        <p:nvPicPr>
          <p:cNvPr id="149" name="Shape 149"/>
          <p:cNvPicPr preferRelativeResize="0">
            <a:picLocks noGrp="1"/>
          </p:cNvPicPr>
          <p:nvPr>
            <p:ph type="body" idx="1"/>
          </p:nvPr>
        </p:nvPicPr>
        <p:blipFill rotWithShape="1">
          <a:blip r:embed="rId3">
            <a:alphaModFix/>
          </a:blip>
          <a:srcRect l="57892" t="40407" r="18432" b="21711"/>
          <a:stretch/>
        </p:blipFill>
        <p:spPr>
          <a:xfrm>
            <a:off x="2285983" y="1928801"/>
            <a:ext cx="4071965" cy="40719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br>
              <a:rPr lang="en-AU" sz="3950" b="0" i="0" u="none" strike="noStrike" cap="none">
                <a:solidFill>
                  <a:schemeClr val="dk2"/>
                </a:solidFill>
                <a:latin typeface="Arial"/>
                <a:ea typeface="Arial"/>
                <a:cs typeface="Arial"/>
                <a:sym typeface="Arial"/>
              </a:rPr>
            </a:br>
            <a:r>
              <a:rPr lang="en-AU" sz="3250" b="0" i="0" u="none" strike="noStrike" cap="none">
                <a:solidFill>
                  <a:schemeClr val="dk2"/>
                </a:solidFill>
                <a:latin typeface="Arial"/>
                <a:ea typeface="Arial"/>
                <a:cs typeface="Arial"/>
                <a:sym typeface="Arial"/>
              </a:rPr>
              <a:t>3.1.5 Explain how glucose molecules can combine to form disaccharides and polysaccharides</a:t>
            </a:r>
            <a:r>
              <a:rPr lang="en-AU" sz="3950" b="0" i="0" u="none" strike="noStrike" cap="none">
                <a:solidFill>
                  <a:schemeClr val="dk2"/>
                </a:solidFill>
                <a:latin typeface="Arial"/>
                <a:ea typeface="Arial"/>
                <a:cs typeface="Arial"/>
                <a:sym typeface="Arial"/>
              </a:rPr>
              <a:t>.</a:t>
            </a: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 </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sp>
        <p:nvSpPr>
          <p:cNvPr id="155" name="Shape 15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 basic subunits of carbohydrates are </a:t>
            </a:r>
            <a:r>
              <a:rPr lang="en-AU" sz="2900" b="0" i="0" u="none" strike="noStrike" cap="none" dirty="0">
                <a:solidFill>
                  <a:srgbClr val="FF0000"/>
                </a:solidFill>
                <a:latin typeface="Arial"/>
                <a:ea typeface="Arial"/>
                <a:cs typeface="Arial"/>
                <a:sym typeface="Arial"/>
              </a:rPr>
              <a:t>monosaccharides.</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 monosaccharides can be linked to form a </a:t>
            </a:r>
            <a:r>
              <a:rPr lang="en-AU" sz="2900" b="0" i="0" u="none" strike="noStrike" cap="none" dirty="0">
                <a:solidFill>
                  <a:srgbClr val="FF0000"/>
                </a:solidFill>
                <a:latin typeface="Arial"/>
                <a:ea typeface="Arial"/>
                <a:cs typeface="Arial"/>
                <a:sym typeface="Arial"/>
              </a:rPr>
              <a:t>disaccharide.</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More monosaccharides can be linked to a disaccharide to form </a:t>
            </a:r>
            <a:r>
              <a:rPr lang="en-AU" sz="2900" b="0" i="0" u="none" strike="noStrike" cap="none" dirty="0">
                <a:solidFill>
                  <a:srgbClr val="FF0000"/>
                </a:solidFill>
                <a:latin typeface="Arial"/>
                <a:ea typeface="Arial"/>
                <a:cs typeface="Arial"/>
                <a:sym typeface="Arial"/>
              </a:rPr>
              <a:t>a polysaccharide. </a:t>
            </a:r>
          </a:p>
          <a:p>
            <a:pPr marL="320040" marR="0" lvl="0" indent="-320040" algn="l" rtl="0">
              <a:lnSpc>
                <a:spcPct val="90000"/>
              </a:lnSpc>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These reactions are all </a:t>
            </a:r>
            <a:r>
              <a:rPr lang="en-AU" sz="2900" b="0" i="0" u="none" strike="noStrike" cap="none" dirty="0">
                <a:solidFill>
                  <a:srgbClr val="00FF00"/>
                </a:solidFill>
                <a:latin typeface="Arial"/>
                <a:ea typeface="Arial"/>
                <a:cs typeface="Arial"/>
                <a:sym typeface="Arial"/>
              </a:rPr>
              <a:t>condensation</a:t>
            </a:r>
            <a:r>
              <a:rPr lang="en-AU" sz="2900" b="0" i="0" u="none" strike="noStrike" cap="none" dirty="0">
                <a:solidFill>
                  <a:schemeClr val="dk1"/>
                </a:solidFill>
                <a:latin typeface="Arial"/>
                <a:ea typeface="Arial"/>
                <a:cs typeface="Arial"/>
                <a:sym typeface="Arial"/>
              </a:rPr>
              <a:t> reactions producing </a:t>
            </a:r>
            <a:r>
              <a:rPr lang="en-AU" sz="2900" b="0" i="0" u="none" strike="noStrike" cap="none" dirty="0">
                <a:solidFill>
                  <a:srgbClr val="0070C0"/>
                </a:solidFill>
                <a:latin typeface="Arial"/>
                <a:ea typeface="Arial"/>
                <a:cs typeface="Arial"/>
                <a:sym typeface="Arial"/>
              </a:rPr>
              <a:t>water</a:t>
            </a:r>
            <a:r>
              <a:rPr lang="en-AU" sz="2900" b="0" i="0" u="none" strike="noStrike" cap="none" dirty="0">
                <a:solidFill>
                  <a:schemeClr val="dk1"/>
                </a:solidFill>
                <a:latin typeface="Arial"/>
                <a:ea typeface="Arial"/>
                <a:cs typeface="Arial"/>
                <a:sym typeface="Arial"/>
              </a:rPr>
              <a:t>.</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11" t="44610" r="35052" b="13131"/>
          <a:stretch/>
        </p:blipFill>
        <p:spPr bwMode="auto">
          <a:xfrm>
            <a:off x="2819400" y="3810000"/>
            <a:ext cx="3810000" cy="2866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15244" y="1687591"/>
            <a:ext cx="7738533" cy="2246769"/>
          </a:xfrm>
          <a:prstGeom prst="rect">
            <a:avLst/>
          </a:prstGeom>
        </p:spPr>
        <p:txBody>
          <a:bodyPr wrap="square">
            <a:spAutoFit/>
          </a:bodyPr>
          <a:lstStyle/>
          <a:p>
            <a:r>
              <a:rPr lang="es-MX" sz="2800" dirty="0" err="1">
                <a:solidFill>
                  <a:srgbClr val="00B0F0"/>
                </a:solidFill>
              </a:rPr>
              <a:t>Monosaccharides</a:t>
            </a:r>
            <a:r>
              <a:rPr lang="es-MX" sz="2800" dirty="0"/>
              <a:t>: </a:t>
            </a:r>
            <a:r>
              <a:rPr lang="es-MX" sz="2800" dirty="0" err="1"/>
              <a:t>One</a:t>
            </a:r>
            <a:r>
              <a:rPr lang="es-MX" sz="2800" dirty="0"/>
              <a:t> </a:t>
            </a:r>
            <a:r>
              <a:rPr lang="es-MX" sz="2800" dirty="0" err="1"/>
              <a:t>molecule</a:t>
            </a:r>
            <a:r>
              <a:rPr lang="es-MX" sz="2800" dirty="0"/>
              <a:t>, </a:t>
            </a:r>
            <a:r>
              <a:rPr lang="es-MX" sz="2800" dirty="0" err="1"/>
              <a:t>easily</a:t>
            </a:r>
            <a:r>
              <a:rPr lang="es-MX" sz="2800" dirty="0"/>
              <a:t> absorbed. </a:t>
            </a:r>
            <a:r>
              <a:rPr lang="es-MX" sz="2800" dirty="0" err="1"/>
              <a:t>Glucose</a:t>
            </a:r>
            <a:r>
              <a:rPr lang="es-MX" sz="2800" dirty="0"/>
              <a:t>, </a:t>
            </a:r>
            <a:r>
              <a:rPr lang="es-MX" sz="2800" dirty="0" err="1"/>
              <a:t>fructose</a:t>
            </a:r>
            <a:r>
              <a:rPr lang="es-MX" sz="2800" dirty="0"/>
              <a:t> and </a:t>
            </a:r>
            <a:r>
              <a:rPr lang="es-MX" sz="2800" dirty="0" err="1"/>
              <a:t>galactose</a:t>
            </a:r>
            <a:r>
              <a:rPr lang="es-MX" sz="2800" dirty="0"/>
              <a:t>.</a:t>
            </a:r>
          </a:p>
          <a:p>
            <a:r>
              <a:rPr lang="es-MX" sz="2800" dirty="0" err="1">
                <a:solidFill>
                  <a:srgbClr val="00B0F0"/>
                </a:solidFill>
              </a:rPr>
              <a:t>Disaccharides</a:t>
            </a:r>
            <a:r>
              <a:rPr lang="es-MX" sz="2800" dirty="0"/>
              <a:t>: </a:t>
            </a:r>
            <a:r>
              <a:rPr lang="es-MX" sz="2800" dirty="0" err="1"/>
              <a:t>Formed</a:t>
            </a:r>
            <a:r>
              <a:rPr lang="es-MX" sz="2800" dirty="0"/>
              <a:t> </a:t>
            </a:r>
            <a:r>
              <a:rPr lang="es-MX" sz="2800" dirty="0" err="1"/>
              <a:t>by</a:t>
            </a:r>
            <a:r>
              <a:rPr lang="es-MX" sz="2800" dirty="0"/>
              <a:t> </a:t>
            </a:r>
            <a:r>
              <a:rPr lang="es-MX" sz="2800" dirty="0" err="1"/>
              <a:t>two</a:t>
            </a:r>
            <a:r>
              <a:rPr lang="es-MX" sz="2800" dirty="0"/>
              <a:t> </a:t>
            </a:r>
            <a:r>
              <a:rPr lang="es-MX" sz="2800" dirty="0" err="1"/>
              <a:t>monosaccharides</a:t>
            </a:r>
            <a:r>
              <a:rPr lang="es-MX" sz="2800" dirty="0"/>
              <a:t> </a:t>
            </a:r>
            <a:r>
              <a:rPr lang="es-MX" sz="2800" dirty="0" err="1"/>
              <a:t>by</a:t>
            </a:r>
            <a:r>
              <a:rPr lang="es-MX" sz="2800" dirty="0"/>
              <a:t> </a:t>
            </a:r>
            <a:r>
              <a:rPr lang="es-MX" sz="2800" dirty="0" err="1"/>
              <a:t>the</a:t>
            </a:r>
            <a:r>
              <a:rPr lang="es-MX" sz="2800" dirty="0"/>
              <a:t> </a:t>
            </a:r>
            <a:r>
              <a:rPr lang="es-MX" sz="2800" dirty="0" err="1"/>
              <a:t>loss</a:t>
            </a:r>
            <a:r>
              <a:rPr lang="es-MX" sz="2800" dirty="0"/>
              <a:t> of a </a:t>
            </a:r>
            <a:r>
              <a:rPr lang="es-MX" sz="2800" dirty="0" err="1"/>
              <a:t>water</a:t>
            </a:r>
            <a:r>
              <a:rPr lang="es-MX" sz="2800" dirty="0"/>
              <a:t> </a:t>
            </a:r>
            <a:r>
              <a:rPr lang="es-MX" sz="2800" dirty="0" err="1"/>
              <a:t>molecule</a:t>
            </a:r>
            <a:r>
              <a:rPr lang="es-MX" sz="2800" dirty="0"/>
              <a:t>.</a:t>
            </a:r>
          </a:p>
        </p:txBody>
      </p:sp>
    </p:spTree>
    <p:extLst>
      <p:ext uri="{BB962C8B-B14F-4D97-AF65-F5344CB8AC3E}">
        <p14:creationId xmlns:p14="http://schemas.microsoft.com/office/powerpoint/2010/main" val="3719342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pic>
        <p:nvPicPr>
          <p:cNvPr id="161" name="Shape 161" descr="img005"/>
          <p:cNvPicPr preferRelativeResize="0">
            <a:picLocks noGrp="1"/>
          </p:cNvPicPr>
          <p:nvPr>
            <p:ph type="body" idx="1"/>
          </p:nvPr>
        </p:nvPicPr>
        <p:blipFill rotWithShape="1">
          <a:blip r:embed="rId3">
            <a:alphaModFix/>
          </a:blip>
          <a:srcRect/>
          <a:stretch/>
        </p:blipFill>
        <p:spPr>
          <a:xfrm>
            <a:off x="1692275" y="1600200"/>
            <a:ext cx="5994399" cy="4495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MACRONUTRIENTS </a:t>
            </a:r>
            <a:br>
              <a:rPr lang="en-US" dirty="0">
                <a:solidFill>
                  <a:schemeClr val="accent4">
                    <a:lumMod val="75000"/>
                  </a:schemeClr>
                </a:solidFill>
              </a:rPr>
            </a:br>
            <a:r>
              <a:rPr lang="en-US" dirty="0">
                <a:solidFill>
                  <a:schemeClr val="accent4">
                    <a:lumMod val="75000"/>
                  </a:schemeClr>
                </a:solidFill>
              </a:rPr>
              <a:t>Carbohydrates </a:t>
            </a:r>
            <a:endParaRPr lang="es-MX" dirty="0"/>
          </a:p>
        </p:txBody>
      </p:sp>
      <p:sp>
        <p:nvSpPr>
          <p:cNvPr id="3" name="Content Placeholder 2"/>
          <p:cNvSpPr>
            <a:spLocks noGrp="1"/>
          </p:cNvSpPr>
          <p:nvPr>
            <p:ph idx="1"/>
          </p:nvPr>
        </p:nvSpPr>
        <p:spPr>
          <a:xfrm>
            <a:off x="612647" y="1600199"/>
            <a:ext cx="8153399" cy="4834467"/>
          </a:xfrm>
        </p:spPr>
        <p:txBody>
          <a:bodyPr/>
          <a:lstStyle/>
          <a:p>
            <a:r>
              <a:rPr lang="es-MX" sz="2800" dirty="0" err="1">
                <a:solidFill>
                  <a:srgbClr val="00B0F0"/>
                </a:solidFill>
              </a:rPr>
              <a:t>Oligosaccharides</a:t>
            </a:r>
            <a:r>
              <a:rPr lang="es-MX" sz="2800" dirty="0"/>
              <a:t>: </a:t>
            </a:r>
            <a:r>
              <a:rPr lang="es-MX" sz="2800" dirty="0" err="1"/>
              <a:t>Carbohydrates</a:t>
            </a:r>
            <a:r>
              <a:rPr lang="es-MX" sz="2800" dirty="0"/>
              <a:t> </a:t>
            </a:r>
            <a:r>
              <a:rPr lang="es-MX" sz="2800" dirty="0" err="1"/>
              <a:t>with</a:t>
            </a:r>
            <a:r>
              <a:rPr lang="es-MX" sz="2800" dirty="0"/>
              <a:t> </a:t>
            </a:r>
            <a:r>
              <a:rPr lang="es-MX" sz="2800" dirty="0" err="1"/>
              <a:t>three</a:t>
            </a:r>
            <a:r>
              <a:rPr lang="es-MX" sz="2800" dirty="0"/>
              <a:t> to </a:t>
            </a:r>
            <a:r>
              <a:rPr lang="es-MX" sz="2800" dirty="0" err="1"/>
              <a:t>nine</a:t>
            </a:r>
            <a:r>
              <a:rPr lang="es-MX" sz="2800" dirty="0"/>
              <a:t> </a:t>
            </a:r>
            <a:r>
              <a:rPr lang="es-MX" sz="2800" dirty="0" err="1"/>
              <a:t>molecules</a:t>
            </a:r>
            <a:endParaRPr lang="es-MX" sz="2800" dirty="0"/>
          </a:p>
          <a:p>
            <a:r>
              <a:rPr lang="es-MX" sz="2800" dirty="0" err="1">
                <a:solidFill>
                  <a:srgbClr val="00B0F0"/>
                </a:solidFill>
              </a:rPr>
              <a:t>Polysaccharides</a:t>
            </a:r>
            <a:r>
              <a:rPr lang="es-MX" sz="2800" dirty="0"/>
              <a:t>: </a:t>
            </a:r>
            <a:r>
              <a:rPr lang="es-MX" sz="2800" dirty="0" err="1"/>
              <a:t>Molecule</a:t>
            </a:r>
            <a:r>
              <a:rPr lang="es-MX" sz="2800" dirty="0"/>
              <a:t> </a:t>
            </a:r>
            <a:r>
              <a:rPr lang="es-MX" sz="2800" dirty="0" err="1"/>
              <a:t>chains</a:t>
            </a:r>
            <a:r>
              <a:rPr lang="es-MX" sz="2800" dirty="0"/>
              <a:t> </a:t>
            </a:r>
            <a:r>
              <a:rPr lang="es-MX" sz="2800" dirty="0" err="1"/>
              <a:t>longer</a:t>
            </a:r>
            <a:r>
              <a:rPr lang="es-MX" sz="2800" dirty="0"/>
              <a:t> </a:t>
            </a:r>
            <a:r>
              <a:rPr lang="es-MX" sz="2800" dirty="0" err="1"/>
              <a:t>than</a:t>
            </a:r>
            <a:r>
              <a:rPr lang="es-MX" sz="2800" dirty="0"/>
              <a:t> ten </a:t>
            </a:r>
            <a:r>
              <a:rPr lang="es-MX" sz="2800" dirty="0" err="1"/>
              <a:t>molecules</a:t>
            </a:r>
            <a:r>
              <a:rPr lang="es-MX" sz="2800" dirty="0"/>
              <a:t>. Ex: </a:t>
            </a:r>
            <a:r>
              <a:rPr lang="es-MX" sz="2800" dirty="0" err="1"/>
              <a:t>Starch</a:t>
            </a:r>
            <a:r>
              <a:rPr lang="es-MX" sz="2800" dirty="0"/>
              <a:t> and </a:t>
            </a:r>
            <a:r>
              <a:rPr lang="es-MX" sz="2800" dirty="0" err="1"/>
              <a:t>glycogen</a:t>
            </a:r>
            <a:r>
              <a:rPr lang="es-MX" dirty="0"/>
              <a:t> </a:t>
            </a:r>
          </a:p>
          <a:p>
            <a:endParaRPr lang="es-MX"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886200"/>
            <a:ext cx="7467600" cy="2363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2112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MACRONUTRIENTS </a:t>
            </a:r>
            <a:br>
              <a:rPr lang="en-US" dirty="0">
                <a:solidFill>
                  <a:schemeClr val="accent4">
                    <a:lumMod val="75000"/>
                  </a:schemeClr>
                </a:solidFill>
              </a:rPr>
            </a:br>
            <a:r>
              <a:rPr lang="en-US" dirty="0">
                <a:solidFill>
                  <a:schemeClr val="accent4">
                    <a:lumMod val="75000"/>
                  </a:schemeClr>
                </a:solidFill>
              </a:rPr>
              <a:t>Carbohydrates </a:t>
            </a:r>
            <a:endParaRPr lang="es-MX" dirty="0"/>
          </a:p>
        </p:txBody>
      </p:sp>
      <p:sp>
        <p:nvSpPr>
          <p:cNvPr id="3" name="Content Placeholder 2"/>
          <p:cNvSpPr>
            <a:spLocks noGrp="1"/>
          </p:cNvSpPr>
          <p:nvPr>
            <p:ph idx="1"/>
          </p:nvPr>
        </p:nvSpPr>
        <p:spPr>
          <a:xfrm>
            <a:off x="612647" y="1600200"/>
            <a:ext cx="8153399" cy="5160082"/>
          </a:xfrm>
        </p:spPr>
        <p:txBody>
          <a:bodyPr/>
          <a:lstStyle/>
          <a:p>
            <a:r>
              <a:rPr lang="es-MX" sz="2400" dirty="0"/>
              <a:t>Di-, </a:t>
            </a:r>
            <a:r>
              <a:rPr lang="es-MX" sz="2400" dirty="0" err="1"/>
              <a:t>oligo</a:t>
            </a:r>
            <a:r>
              <a:rPr lang="es-MX" sz="2400" dirty="0"/>
              <a:t>- and </a:t>
            </a:r>
            <a:r>
              <a:rPr lang="es-MX" sz="2400" dirty="0" err="1"/>
              <a:t>polysaccharides</a:t>
            </a:r>
            <a:r>
              <a:rPr lang="es-MX" sz="2400" dirty="0"/>
              <a:t> </a:t>
            </a:r>
            <a:r>
              <a:rPr lang="es-MX" sz="2400" dirty="0" err="1"/>
              <a:t>need</a:t>
            </a:r>
            <a:r>
              <a:rPr lang="es-MX" sz="2400" dirty="0"/>
              <a:t> to be </a:t>
            </a:r>
            <a:r>
              <a:rPr lang="es-MX" sz="2400" dirty="0" err="1"/>
              <a:t>broken</a:t>
            </a:r>
            <a:r>
              <a:rPr lang="es-MX" sz="2400" dirty="0"/>
              <a:t> </a:t>
            </a:r>
            <a:r>
              <a:rPr lang="es-MX" sz="2400" dirty="0" err="1"/>
              <a:t>down</a:t>
            </a:r>
            <a:r>
              <a:rPr lang="es-MX" sz="2400" dirty="0"/>
              <a:t> to </a:t>
            </a:r>
            <a:r>
              <a:rPr lang="es-MX" sz="2400" dirty="0" err="1"/>
              <a:t>monosaccharides</a:t>
            </a:r>
            <a:r>
              <a:rPr lang="es-MX" sz="2400" dirty="0"/>
              <a:t> in </a:t>
            </a:r>
            <a:r>
              <a:rPr lang="es-MX" sz="2400" dirty="0" err="1"/>
              <a:t>the</a:t>
            </a:r>
            <a:r>
              <a:rPr lang="es-MX" sz="2400" dirty="0"/>
              <a:t> </a:t>
            </a:r>
            <a:r>
              <a:rPr lang="es-MX" sz="2400" dirty="0" err="1"/>
              <a:t>gut</a:t>
            </a:r>
            <a:r>
              <a:rPr lang="es-MX" sz="2400" dirty="0"/>
              <a:t> in </a:t>
            </a:r>
            <a:r>
              <a:rPr lang="es-MX" sz="2400" dirty="0" err="1"/>
              <a:t>order</a:t>
            </a:r>
            <a:r>
              <a:rPr lang="es-MX" sz="2400" dirty="0"/>
              <a:t> to be absorbed.</a:t>
            </a:r>
          </a:p>
          <a:p>
            <a:r>
              <a:rPr lang="es-MX" sz="2400" dirty="0" err="1"/>
              <a:t>What</a:t>
            </a:r>
            <a:r>
              <a:rPr lang="es-MX" sz="2400" dirty="0"/>
              <a:t> </a:t>
            </a:r>
            <a:r>
              <a:rPr lang="es-MX" sz="2400" dirty="0" err="1"/>
              <a:t>is</a:t>
            </a:r>
            <a:r>
              <a:rPr lang="es-MX" sz="2400" dirty="0"/>
              <a:t> </a:t>
            </a:r>
            <a:r>
              <a:rPr lang="es-MX" sz="2400" dirty="0" err="1"/>
              <a:t>dietary</a:t>
            </a:r>
            <a:endParaRPr lang="es-MX" sz="2400" dirty="0"/>
          </a:p>
          <a:p>
            <a:pPr marL="110490" indent="0">
              <a:buNone/>
            </a:pPr>
            <a:r>
              <a:rPr lang="es-MX" sz="2400" dirty="0"/>
              <a:t> </a:t>
            </a:r>
            <a:r>
              <a:rPr lang="es-MX" sz="2400" dirty="0" err="1"/>
              <a:t>fiber</a:t>
            </a:r>
            <a:r>
              <a:rPr lang="es-MX" sz="2400" dirty="0"/>
              <a:t> </a:t>
            </a:r>
            <a:r>
              <a:rPr lang="es-MX" sz="2400" dirty="0" err="1"/>
              <a:t>then</a:t>
            </a:r>
            <a:r>
              <a:rPr lang="es-MX" sz="2400"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8311" y="2440379"/>
            <a:ext cx="5858933" cy="4319903"/>
          </a:xfrm>
          <a:prstGeom prst="rect">
            <a:avLst/>
          </a:prstGeom>
        </p:spPr>
      </p:pic>
    </p:spTree>
    <p:extLst>
      <p:ext uri="{BB962C8B-B14F-4D97-AF65-F5344CB8AC3E}">
        <p14:creationId xmlns:p14="http://schemas.microsoft.com/office/powerpoint/2010/main" val="3824616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MACRONUTRIENTS </a:t>
            </a:r>
            <a:br>
              <a:rPr lang="en-US" dirty="0">
                <a:solidFill>
                  <a:schemeClr val="accent4">
                    <a:lumMod val="75000"/>
                  </a:schemeClr>
                </a:solidFill>
              </a:rPr>
            </a:br>
            <a:r>
              <a:rPr lang="en-US" dirty="0">
                <a:solidFill>
                  <a:schemeClr val="accent4">
                    <a:lumMod val="75000"/>
                  </a:schemeClr>
                </a:solidFill>
              </a:rPr>
              <a:t>Carbohydrates </a:t>
            </a:r>
            <a:endParaRPr lang="es-MX" dirty="0"/>
          </a:p>
        </p:txBody>
      </p:sp>
      <p:sp>
        <p:nvSpPr>
          <p:cNvPr id="3" name="Content Placeholder 2"/>
          <p:cNvSpPr>
            <a:spLocks noGrp="1"/>
          </p:cNvSpPr>
          <p:nvPr>
            <p:ph idx="1"/>
          </p:nvPr>
        </p:nvSpPr>
        <p:spPr/>
        <p:txBody>
          <a:bodyPr/>
          <a:lstStyle/>
          <a:p>
            <a:r>
              <a:rPr lang="es-MX" sz="2800" dirty="0" err="1"/>
              <a:t>Important</a:t>
            </a:r>
            <a:r>
              <a:rPr lang="es-MX" sz="2800" dirty="0"/>
              <a:t> </a:t>
            </a:r>
            <a:r>
              <a:rPr lang="es-MX" sz="2800" dirty="0" err="1"/>
              <a:t>source</a:t>
            </a:r>
            <a:r>
              <a:rPr lang="es-MX" sz="2800" dirty="0"/>
              <a:t> of </a:t>
            </a:r>
            <a:r>
              <a:rPr lang="es-MX" sz="2800" dirty="0" err="1"/>
              <a:t>energy</a:t>
            </a:r>
            <a:r>
              <a:rPr lang="es-MX" sz="2800" dirty="0"/>
              <a:t> </a:t>
            </a:r>
            <a:r>
              <a:rPr lang="es-MX" sz="2800" dirty="0" err="1"/>
              <a:t>for</a:t>
            </a:r>
            <a:r>
              <a:rPr lang="es-MX" sz="2800" dirty="0"/>
              <a:t> intense and </a:t>
            </a:r>
            <a:r>
              <a:rPr lang="es-MX" sz="2800" dirty="0" err="1"/>
              <a:t>prolonged</a:t>
            </a:r>
            <a:r>
              <a:rPr lang="es-MX" sz="2800" dirty="0"/>
              <a:t> </a:t>
            </a:r>
            <a:r>
              <a:rPr lang="es-MX" sz="2800" dirty="0" err="1"/>
              <a:t>periods</a:t>
            </a:r>
            <a:r>
              <a:rPr lang="es-MX" sz="2800" dirty="0"/>
              <a:t> of </a:t>
            </a:r>
            <a:r>
              <a:rPr lang="es-MX" sz="2800" dirty="0" err="1"/>
              <a:t>exercise</a:t>
            </a:r>
            <a:r>
              <a:rPr lang="es-MX" sz="2800" dirty="0"/>
              <a:t>.</a:t>
            </a:r>
          </a:p>
          <a:p>
            <a:r>
              <a:rPr lang="es-MX" sz="2800" dirty="0"/>
              <a:t>100 g of </a:t>
            </a:r>
            <a:r>
              <a:rPr lang="es-MX" sz="2800" dirty="0" err="1"/>
              <a:t>carbs</a:t>
            </a:r>
            <a:r>
              <a:rPr lang="es-MX" sz="2800" dirty="0"/>
              <a:t> </a:t>
            </a:r>
            <a:r>
              <a:rPr lang="es-MX" sz="2800" dirty="0" err="1"/>
              <a:t>yield</a:t>
            </a:r>
            <a:r>
              <a:rPr lang="es-MX" sz="2800" dirty="0"/>
              <a:t> 1,760 </a:t>
            </a:r>
            <a:r>
              <a:rPr lang="es-MX" sz="2800" dirty="0" err="1"/>
              <a:t>kj</a:t>
            </a:r>
            <a:endParaRPr lang="es-MX"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3524492"/>
            <a:ext cx="3810000" cy="2535382"/>
          </a:xfrm>
          <a:prstGeom prst="rect">
            <a:avLst/>
          </a:prstGeom>
        </p:spPr>
      </p:pic>
    </p:spTree>
    <p:extLst>
      <p:ext uri="{BB962C8B-B14F-4D97-AF65-F5344CB8AC3E}">
        <p14:creationId xmlns:p14="http://schemas.microsoft.com/office/powerpoint/2010/main" val="1507864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3.1.6 State the composition of a molecule of triacylglycerol.</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sp>
        <p:nvSpPr>
          <p:cNvPr id="167" name="Shape 16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Triglycerides are formed from </a:t>
            </a:r>
            <a:r>
              <a:rPr lang="en-AU" sz="2900" b="0" i="0" u="none" strike="noStrike" cap="none" dirty="0">
                <a:solidFill>
                  <a:schemeClr val="accent2"/>
                </a:solidFill>
                <a:latin typeface="Arial"/>
                <a:ea typeface="Arial"/>
                <a:cs typeface="Arial"/>
                <a:sym typeface="Arial"/>
              </a:rPr>
              <a:t>a single molecule of glycerol, combined with three fatty acids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Ester bonds form between each fatty acid and the glycerol molecule.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0" y="0"/>
            <a:ext cx="1219200" cy="1174750"/>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1200" b="1">
              <a:solidFill>
                <a:schemeClr val="accent2"/>
              </a:solidFill>
              <a:latin typeface="Tahoma" panose="020B0604030504040204" pitchFamily="34" charset="0"/>
            </a:endParaRP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IB</a:t>
            </a: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Sports, exercise and health science</a:t>
            </a:r>
          </a:p>
          <a:p>
            <a:pPr eaLnBrk="1" hangingPunct="1">
              <a:lnSpc>
                <a:spcPct val="75000"/>
              </a:lnSpc>
              <a:spcBef>
                <a:spcPct val="50000"/>
              </a:spcBef>
              <a:buFontTx/>
              <a:buNone/>
            </a:pPr>
            <a:endParaRPr lang="en-AU" altLang="en-US" sz="600" b="1">
              <a:solidFill>
                <a:srgbClr val="00FF00"/>
              </a:solidFill>
              <a:latin typeface="Tahoma" panose="020B0604030504040204" pitchFamily="34" charset="0"/>
            </a:endParaRPr>
          </a:p>
          <a:p>
            <a:pPr eaLnBrk="1" hangingPunct="1">
              <a:lnSpc>
                <a:spcPct val="75000"/>
              </a:lnSpc>
              <a:spcBef>
                <a:spcPct val="50000"/>
              </a:spcBef>
              <a:buFontTx/>
              <a:buNone/>
            </a:pPr>
            <a:endParaRPr lang="en-AU" altLang="en-US" sz="800" b="1">
              <a:solidFill>
                <a:schemeClr val="accent2"/>
              </a:solidFill>
              <a:latin typeface="Tahoma" panose="020B0604030504040204" pitchFamily="34" charset="0"/>
            </a:endParaRPr>
          </a:p>
        </p:txBody>
      </p:sp>
      <p:sp>
        <p:nvSpPr>
          <p:cNvPr id="45059" name="Line 3"/>
          <p:cNvSpPr>
            <a:spLocks noChangeShapeType="1"/>
          </p:cNvSpPr>
          <p:nvPr/>
        </p:nvSpPr>
        <p:spPr bwMode="auto">
          <a:xfrm>
            <a:off x="1219200" y="0"/>
            <a:ext cx="0" cy="685800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0" name="Line 4"/>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1" name="Line 5"/>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2" name="Text Box 6"/>
          <p:cNvSpPr txBox="1">
            <a:spLocks noChangeArrowheads="1"/>
          </p:cNvSpPr>
          <p:nvPr/>
        </p:nvSpPr>
        <p:spPr bwMode="auto">
          <a:xfrm>
            <a:off x="0" y="2727325"/>
            <a:ext cx="1219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1000" b="1">
                <a:solidFill>
                  <a:srgbClr val="660066"/>
                </a:solidFill>
                <a:latin typeface="Tahoma" panose="020B0604030504040204" pitchFamily="34" charset="0"/>
              </a:rPr>
              <a:t>Sub-topics</a:t>
            </a:r>
          </a:p>
        </p:txBody>
      </p:sp>
      <p:sp>
        <p:nvSpPr>
          <p:cNvPr id="45063" name="Line 7"/>
          <p:cNvSpPr>
            <a:spLocks noChangeShapeType="1"/>
          </p:cNvSpPr>
          <p:nvPr/>
        </p:nvSpPr>
        <p:spPr bwMode="auto">
          <a:xfrm>
            <a:off x="76200" y="2667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4" name="Line 8"/>
          <p:cNvSpPr>
            <a:spLocks noChangeShapeType="1"/>
          </p:cNvSpPr>
          <p:nvPr/>
        </p:nvSpPr>
        <p:spPr bwMode="auto">
          <a:xfrm>
            <a:off x="76200" y="3200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5" name="Line 9"/>
          <p:cNvSpPr>
            <a:spLocks noChangeShapeType="1"/>
          </p:cNvSpPr>
          <p:nvPr/>
        </p:nvSpPr>
        <p:spPr bwMode="auto">
          <a:xfrm flipV="1">
            <a:off x="0" y="1295400"/>
            <a:ext cx="91440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6" name="Line 10"/>
          <p:cNvSpPr>
            <a:spLocks noChangeShapeType="1"/>
          </p:cNvSpPr>
          <p:nvPr/>
        </p:nvSpPr>
        <p:spPr bwMode="auto">
          <a:xfrm>
            <a:off x="76200" y="1143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7" name="Line 11"/>
          <p:cNvSpPr>
            <a:spLocks noChangeShapeType="1"/>
          </p:cNvSpPr>
          <p:nvPr/>
        </p:nvSpPr>
        <p:spPr bwMode="auto">
          <a:xfrm>
            <a:off x="76200" y="152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8" name="Text Box 12"/>
          <p:cNvSpPr txBox="1">
            <a:spLocks noChangeArrowheads="1"/>
          </p:cNvSpPr>
          <p:nvPr/>
        </p:nvSpPr>
        <p:spPr bwMode="auto">
          <a:xfrm>
            <a:off x="1371600" y="404813"/>
            <a:ext cx="7772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50000"/>
              </a:spcBef>
              <a:buFontTx/>
              <a:buNone/>
            </a:pPr>
            <a:r>
              <a:rPr lang="en-AU" altLang="en-US" sz="2800" b="1">
                <a:solidFill>
                  <a:srgbClr val="660066"/>
                </a:solidFill>
                <a:latin typeface="Tahoma" panose="020B0604030504040204" pitchFamily="34" charset="0"/>
              </a:rPr>
              <a:t>Energy Systems</a:t>
            </a:r>
          </a:p>
        </p:txBody>
      </p:sp>
      <p:sp>
        <p:nvSpPr>
          <p:cNvPr id="45069" name="Text Box 13"/>
          <p:cNvSpPr txBox="1">
            <a:spLocks noChangeArrowheads="1"/>
          </p:cNvSpPr>
          <p:nvPr/>
        </p:nvSpPr>
        <p:spPr bwMode="auto">
          <a:xfrm>
            <a:off x="1524000" y="1341438"/>
            <a:ext cx="7467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2800">
                <a:solidFill>
                  <a:srgbClr val="660066"/>
                </a:solidFill>
                <a:latin typeface="Tahoma" panose="020B0604030504040204" pitchFamily="34" charset="0"/>
              </a:rPr>
              <a:t>3.1.6 State the composition of a molecule of triacylglycerol (TAG)</a:t>
            </a:r>
          </a:p>
        </p:txBody>
      </p:sp>
      <p:sp>
        <p:nvSpPr>
          <p:cNvPr id="45070" name="Line 14"/>
          <p:cNvSpPr>
            <a:spLocks noChangeShapeType="1"/>
          </p:cNvSpPr>
          <p:nvPr/>
        </p:nvSpPr>
        <p:spPr bwMode="auto">
          <a:xfrm>
            <a:off x="0" y="2514600"/>
            <a:ext cx="51816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1" name="Rectangle 15"/>
          <p:cNvSpPr>
            <a:spLocks noChangeArrowheads="1"/>
          </p:cNvSpPr>
          <p:nvPr/>
        </p:nvSpPr>
        <p:spPr bwMode="auto">
          <a:xfrm>
            <a:off x="3635375" y="17732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2400"/>
          </a:p>
        </p:txBody>
      </p:sp>
      <p:sp>
        <p:nvSpPr>
          <p:cNvPr id="4507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2000"/>
              </a:lnSpc>
              <a:spcBef>
                <a:spcPct val="50000"/>
              </a:spcBef>
              <a:buFontTx/>
              <a:buNone/>
            </a:pPr>
            <a:endParaRPr lang="en-AU" altLang="en-US" sz="600" b="1">
              <a:solidFill>
                <a:srgbClr val="660066"/>
              </a:solidFill>
              <a:latin typeface="Tahoma" panose="020B0604030504040204" pitchFamily="34" charset="0"/>
            </a:endParaRP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Topic 1</a:t>
            </a: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Anatomy</a:t>
            </a:r>
          </a:p>
          <a:p>
            <a:pPr eaLnBrk="1" hangingPunct="1">
              <a:lnSpc>
                <a:spcPct val="72000"/>
              </a:lnSpc>
              <a:spcBef>
                <a:spcPct val="50000"/>
              </a:spcBef>
              <a:buFontTx/>
              <a:buNone/>
            </a:pPr>
            <a:endParaRPr lang="en-AU" altLang="en-US" sz="4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p:txBody>
      </p:sp>
      <p:sp>
        <p:nvSpPr>
          <p:cNvPr id="45073" name="Line 17"/>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4" name="Line 18"/>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5" name="Rectangle 19">
            <a:hlinkClick r:id="rId4" action="ppaction://hlinksldjump" tooltip="Click here to go to this dot point"/>
          </p:cNvPr>
          <p:cNvSpPr>
            <a:spLocks noChangeArrowheads="1"/>
          </p:cNvSpPr>
          <p:nvPr/>
        </p:nvSpPr>
        <p:spPr bwMode="auto">
          <a:xfrm>
            <a:off x="1258888" y="2492375"/>
            <a:ext cx="723900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en-AU" altLang="en-US" sz="2000" dirty="0">
                <a:solidFill>
                  <a:srgbClr val="660066"/>
                </a:solidFill>
                <a:latin typeface="Tahoma" panose="020B0604030504040204" pitchFamily="34" charset="0"/>
              </a:rPr>
              <a:t>	</a:t>
            </a:r>
            <a:r>
              <a:rPr lang="en-AU" altLang="en-US" sz="1800" dirty="0" err="1">
                <a:solidFill>
                  <a:srgbClr val="660066"/>
                </a:solidFill>
                <a:latin typeface="Tahoma" panose="020B0604030504040204" pitchFamily="34" charset="0"/>
              </a:rPr>
              <a:t>Triacylglycerols</a:t>
            </a:r>
            <a:r>
              <a:rPr lang="en-AU" altLang="en-US" sz="1800" dirty="0">
                <a:solidFill>
                  <a:srgbClr val="660066"/>
                </a:solidFill>
                <a:latin typeface="Tahoma" panose="020B0604030504040204" pitchFamily="34" charset="0"/>
              </a:rPr>
              <a:t> are storage lipids stored mostly in adipose (fat) cells and tissues, which are highly concentrated stores of metabolic energy. </a:t>
            </a:r>
          </a:p>
          <a:p>
            <a:pPr eaLnBrk="1" hangingPunct="1">
              <a:buFontTx/>
              <a:buNone/>
            </a:pPr>
            <a:endParaRPr lang="en-AU" altLang="en-US" sz="1800" b="1" i="1" dirty="0">
              <a:solidFill>
                <a:srgbClr val="660066"/>
              </a:solidFill>
              <a:latin typeface="Tahoma" panose="020B0604030504040204" pitchFamily="34" charset="0"/>
            </a:endParaRPr>
          </a:p>
          <a:p>
            <a:pPr eaLnBrk="1" hangingPunct="1">
              <a:buFontTx/>
              <a:buNone/>
            </a:pPr>
            <a:r>
              <a:rPr lang="en-AU" altLang="en-US" sz="1800" b="1" i="1" dirty="0">
                <a:solidFill>
                  <a:srgbClr val="660066"/>
                </a:solidFill>
                <a:latin typeface="Tahoma" panose="020B0604030504040204" pitchFamily="34" charset="0"/>
              </a:rPr>
              <a:t>	</a:t>
            </a:r>
            <a:r>
              <a:rPr lang="en-AU" altLang="en-US" sz="2000" b="1" i="1" dirty="0">
                <a:solidFill>
                  <a:srgbClr val="660066"/>
                </a:solidFill>
                <a:latin typeface="Tahoma" panose="020B0604030504040204" pitchFamily="34" charset="0"/>
              </a:rPr>
              <a:t>As the name </a:t>
            </a:r>
            <a:r>
              <a:rPr lang="en-AU" altLang="en-US" sz="2000" b="1" i="1" dirty="0" err="1">
                <a:solidFill>
                  <a:srgbClr val="660066"/>
                </a:solidFill>
                <a:latin typeface="Tahoma" panose="020B0604030504040204" pitchFamily="34" charset="0"/>
              </a:rPr>
              <a:t>triacyglycerols</a:t>
            </a:r>
            <a:r>
              <a:rPr lang="en-AU" altLang="en-US" sz="2000" b="1" i="1" dirty="0">
                <a:solidFill>
                  <a:srgbClr val="660066"/>
                </a:solidFill>
                <a:latin typeface="Tahoma" panose="020B0604030504040204" pitchFamily="34" charset="0"/>
              </a:rPr>
              <a:t> implies the molecules are composed of three Fatty Acids attached to a glycerol skeleton. (Glycerol is a central component of lipids)</a:t>
            </a:r>
          </a:p>
          <a:p>
            <a:pPr eaLnBrk="1" hangingPunct="1">
              <a:buFontTx/>
              <a:buNone/>
            </a:pPr>
            <a:r>
              <a:rPr lang="en-AU" altLang="en-US" sz="1800" dirty="0">
                <a:solidFill>
                  <a:srgbClr val="660066"/>
                </a:solidFill>
                <a:latin typeface="Tahoma" panose="020B0604030504040204" pitchFamily="34" charset="0"/>
              </a:rPr>
              <a:t>	</a:t>
            </a:r>
          </a:p>
          <a:p>
            <a:pPr eaLnBrk="1" hangingPunct="1">
              <a:buFontTx/>
              <a:buNone/>
            </a:pPr>
            <a:r>
              <a:rPr lang="en-AU" altLang="en-US" sz="1800" dirty="0">
                <a:solidFill>
                  <a:srgbClr val="660066"/>
                </a:solidFill>
                <a:latin typeface="Tahoma" panose="020B0604030504040204" pitchFamily="34" charset="0"/>
              </a:rPr>
              <a:t>	TAG is the preferred form for energy storage because Fatty Acids have greater potential chemical energy due to the reduced CH groups than does glucose, which is already partly oxidised with plenty of OH groups.</a:t>
            </a:r>
          </a:p>
          <a:p>
            <a:pPr algn="r" eaLnBrk="1" hangingPunct="1">
              <a:buFontTx/>
              <a:buNone/>
            </a:pPr>
            <a:r>
              <a:rPr lang="en-AU" altLang="en-US" sz="2000" dirty="0">
                <a:solidFill>
                  <a:srgbClr val="660066"/>
                </a:solidFill>
                <a:latin typeface="Tahoma" panose="020B0604030504040204" pitchFamily="34" charset="0"/>
              </a:rPr>
              <a:t>			</a:t>
            </a:r>
            <a:r>
              <a:rPr lang="en-AU" altLang="en-US" sz="800" dirty="0"/>
              <a:t>http://www-biol.paisley.ac.uk/Courses/stfunmac/glossary/triacylglycerol.html</a:t>
            </a:r>
            <a:endParaRPr lang="en-AU" altLang="en-US" sz="800" dirty="0">
              <a:solidFill>
                <a:srgbClr val="660066"/>
              </a:solidFill>
              <a:latin typeface="Tahoma" panose="020B0604030504040204" pitchFamily="34" charset="0"/>
            </a:endParaRPr>
          </a:p>
          <a:p>
            <a:pPr eaLnBrk="1" hangingPunct="1">
              <a:buFontTx/>
              <a:buNone/>
            </a:pPr>
            <a:endParaRPr lang="en-AU" altLang="en-US" sz="2000" dirty="0">
              <a:solidFill>
                <a:srgbClr val="660066"/>
              </a:solidFill>
              <a:latin typeface="Tahoma" panose="020B0604030504040204" pitchFamily="34" charset="0"/>
            </a:endParaRPr>
          </a:p>
          <a:p>
            <a:pPr eaLnBrk="1" hangingPunct="1">
              <a:buFontTx/>
              <a:buNone/>
            </a:pPr>
            <a:r>
              <a:rPr lang="en-AU" altLang="en-US" sz="2400" dirty="0">
                <a:solidFill>
                  <a:srgbClr val="660066"/>
                </a:solidFill>
                <a:latin typeface="Tahoma" panose="020B0604030504040204" pitchFamily="34" charset="0"/>
              </a:rPr>
              <a:t>	</a:t>
            </a:r>
          </a:p>
          <a:p>
            <a:pPr algn="r" eaLnBrk="1" hangingPunct="1">
              <a:buFontTx/>
              <a:buNone/>
            </a:pPr>
            <a:endParaRPr lang="en-AU" altLang="en-US" sz="2400" dirty="0">
              <a:solidFill>
                <a:srgbClr val="660066"/>
              </a:solidFill>
              <a:latin typeface="Tahoma" panose="020B0604030504040204" pitchFamily="34" charset="0"/>
            </a:endParaRPr>
          </a:p>
        </p:txBody>
      </p:sp>
      <p:sp>
        <p:nvSpPr>
          <p:cNvPr id="45076" name="Rectangle 20">
            <a:hlinkClick r:id="rId5" action="ppaction://hlinksldjump" tooltip="Click here to go to this dot point"/>
          </p:cNvPr>
          <p:cNvSpPr>
            <a:spLocks noChangeArrowheads="1"/>
          </p:cNvSpPr>
          <p:nvPr/>
        </p:nvSpPr>
        <p:spPr bwMode="auto">
          <a:xfrm>
            <a:off x="1547813" y="3141663"/>
            <a:ext cx="6934200"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None/>
            </a:pPr>
            <a:endParaRPr lang="en-AU" altLang="en-US" sz="800">
              <a:solidFill>
                <a:srgbClr val="660066"/>
              </a:solidFill>
              <a:latin typeface="Tahoma" panose="020B0604030504040204" pitchFamily="34" charset="0"/>
              <a:cs typeface="Times New Roman" panose="02020603050405020304" pitchFamily="18" charset="0"/>
            </a:endParaRPr>
          </a:p>
          <a:p>
            <a:pPr eaLnBrk="1" hangingPunct="1">
              <a:lnSpc>
                <a:spcPct val="95000"/>
              </a:lnSpc>
              <a:buClr>
                <a:srgbClr val="00FF00"/>
              </a:buClr>
              <a:buSzPct val="65000"/>
              <a:buFont typeface="Wingdings" panose="05000000000000000000" pitchFamily="2" charset="2"/>
              <a:buNone/>
            </a:pPr>
            <a:r>
              <a:rPr lang="en-AU" altLang="en-US" sz="2000">
                <a:solidFill>
                  <a:srgbClr val="660066"/>
                </a:solidFill>
                <a:latin typeface="Tahoma" panose="020B0604030504040204" pitchFamily="34" charset="0"/>
              </a:rPr>
              <a:t>	</a:t>
            </a:r>
            <a:endParaRPr lang="en-AU" altLang="en-US" sz="800"/>
          </a:p>
        </p:txBody>
      </p:sp>
      <p:sp>
        <p:nvSpPr>
          <p:cNvPr id="45077"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Char char="§"/>
            </a:pPr>
            <a:endParaRPr lang="en-US" altLang="en-US" sz="2300">
              <a:solidFill>
                <a:srgbClr val="660066"/>
              </a:solidFill>
              <a:latin typeface="Tahoma" panose="020B0604030504040204" pitchFamily="34" charset="0"/>
              <a:cs typeface="Times New Roman" panose="02020603050405020304" pitchFamily="18" charset="0"/>
            </a:endParaRPr>
          </a:p>
        </p:txBody>
      </p:sp>
      <p:sp>
        <p:nvSpPr>
          <p:cNvPr id="45078" name="Text Box 22">
            <a:hlinkClick r:id="rId7" action="ppaction://hlinksldjump" tooltip="'Click' to go to this Critical Question"/>
          </p:cNvPr>
          <p:cNvSpPr txBox="1">
            <a:spLocks noChangeArrowheads="1"/>
          </p:cNvSpPr>
          <p:nvPr/>
        </p:nvSpPr>
        <p:spPr bwMode="auto">
          <a:xfrm>
            <a:off x="0" y="3351213"/>
            <a:ext cx="1219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1. Nutrition</a:t>
            </a:r>
          </a:p>
        </p:txBody>
      </p:sp>
      <p:sp>
        <p:nvSpPr>
          <p:cNvPr id="45079" name="Text Box 23">
            <a:hlinkClick r:id="rId6" action="ppaction://hlinksldjump" tooltip="'Click' to go to this Critical Question"/>
          </p:cNvPr>
          <p:cNvSpPr txBox="1">
            <a:spLocks noChangeArrowheads="1"/>
          </p:cNvSpPr>
          <p:nvPr/>
        </p:nvSpPr>
        <p:spPr bwMode="auto">
          <a:xfrm>
            <a:off x="0" y="3960813"/>
            <a:ext cx="12192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2. Carbohydrate and fat metabolism</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r>
              <a:rPr lang="en-AU" altLang="en-US" sz="900" b="1">
                <a:solidFill>
                  <a:srgbClr val="660066"/>
                </a:solidFill>
                <a:latin typeface="Tahoma" panose="020B0604030504040204" pitchFamily="34" charset="0"/>
              </a:rPr>
              <a:t>3. Nutrition and energy systems</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endParaRPr lang="en-AU" altLang="en-US" sz="900" b="1">
              <a:solidFill>
                <a:srgbClr val="660066"/>
              </a:solidFill>
              <a:latin typeface="Tahoma" panose="020B0604030504040204" pitchFamily="34" charset="0"/>
            </a:endParaRPr>
          </a:p>
        </p:txBody>
      </p:sp>
    </p:spTree>
    <p:extLst>
      <p:ext uri="{BB962C8B-B14F-4D97-AF65-F5344CB8AC3E}">
        <p14:creationId xmlns:p14="http://schemas.microsoft.com/office/powerpoint/2010/main" val="1623645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4400" b="0" i="0" u="none" strike="noStrike" cap="none">
                <a:solidFill>
                  <a:schemeClr val="dk2"/>
                </a:solidFill>
                <a:latin typeface="Arial"/>
                <a:ea typeface="Arial"/>
                <a:cs typeface="Arial"/>
                <a:sym typeface="Arial"/>
              </a:rPr>
              <a:t>Structure of triacylglycerol.</a:t>
            </a:r>
          </a:p>
        </p:txBody>
      </p:sp>
      <p:pic>
        <p:nvPicPr>
          <p:cNvPr id="173" name="Shape 173"/>
          <p:cNvPicPr preferRelativeResize="0">
            <a:picLocks noGrp="1"/>
          </p:cNvPicPr>
          <p:nvPr>
            <p:ph type="body" idx="1"/>
          </p:nvPr>
        </p:nvPicPr>
        <p:blipFill rotWithShape="1">
          <a:blip r:embed="rId3">
            <a:alphaModFix/>
          </a:blip>
          <a:srcRect t="32732" r="70502" b="27542"/>
          <a:stretch/>
        </p:blipFill>
        <p:spPr>
          <a:xfrm>
            <a:off x="928662" y="1714488"/>
            <a:ext cx="5786477" cy="4870464"/>
          </a:xfrm>
          <a:prstGeom prst="rect">
            <a:avLst/>
          </a:prstGeom>
          <a:noFill/>
          <a:ln>
            <a:noFill/>
          </a:ln>
        </p:spPr>
      </p:pic>
      <p:cxnSp>
        <p:nvCxnSpPr>
          <p:cNvPr id="174" name="Shape 174"/>
          <p:cNvCxnSpPr/>
          <p:nvPr/>
        </p:nvCxnSpPr>
        <p:spPr>
          <a:xfrm flipH="1">
            <a:off x="6715140" y="1857364"/>
            <a:ext cx="857255" cy="714379"/>
          </a:xfrm>
          <a:prstGeom prst="straightConnector1">
            <a:avLst/>
          </a:prstGeom>
          <a:noFill/>
          <a:ln w="10000" cap="flat" cmpd="sng">
            <a:solidFill>
              <a:schemeClr val="accent1"/>
            </a:solidFill>
            <a:prstDash val="solid"/>
            <a:round/>
            <a:headEnd type="none" w="med" len="med"/>
            <a:tailEnd type="stealth" w="lg" len="lg"/>
          </a:ln>
        </p:spPr>
      </p:cxnSp>
      <p:cxnSp>
        <p:nvCxnSpPr>
          <p:cNvPr id="175" name="Shape 175"/>
          <p:cNvCxnSpPr/>
          <p:nvPr/>
        </p:nvCxnSpPr>
        <p:spPr>
          <a:xfrm flipH="1">
            <a:off x="6643701" y="5286387"/>
            <a:ext cx="857255" cy="714379"/>
          </a:xfrm>
          <a:prstGeom prst="straightConnector1">
            <a:avLst/>
          </a:prstGeom>
          <a:noFill/>
          <a:ln w="10000" cap="flat" cmpd="sng">
            <a:solidFill>
              <a:schemeClr val="accent1"/>
            </a:solidFill>
            <a:prstDash val="solid"/>
            <a:round/>
            <a:headEnd type="none" w="med" len="med"/>
            <a:tailEnd type="stealth" w="lg" len="lg"/>
          </a:ln>
        </p:spPr>
      </p:cxnSp>
      <p:sp>
        <p:nvSpPr>
          <p:cNvPr id="176" name="Shape 176"/>
          <p:cNvSpPr txBox="1"/>
          <p:nvPr/>
        </p:nvSpPr>
        <p:spPr>
          <a:xfrm>
            <a:off x="7358082" y="2143116"/>
            <a:ext cx="1571636" cy="64633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AU" sz="1800" b="0" i="0" u="none" strike="noStrike" cap="none">
                <a:solidFill>
                  <a:schemeClr val="dk1"/>
                </a:solidFill>
                <a:latin typeface="Arial"/>
                <a:ea typeface="Arial"/>
                <a:cs typeface="Arial"/>
                <a:sym typeface="Arial"/>
              </a:rPr>
              <a:t>Saturated Fatty acid</a:t>
            </a:r>
          </a:p>
        </p:txBody>
      </p:sp>
      <p:sp>
        <p:nvSpPr>
          <p:cNvPr id="177" name="Shape 177"/>
          <p:cNvSpPr txBox="1"/>
          <p:nvPr/>
        </p:nvSpPr>
        <p:spPr>
          <a:xfrm>
            <a:off x="7429520" y="4572007"/>
            <a:ext cx="1571636" cy="64633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AU" sz="1800" b="0" i="0" u="none" strike="noStrike" cap="none">
                <a:solidFill>
                  <a:srgbClr val="00B050"/>
                </a:solidFill>
                <a:latin typeface="Arial"/>
                <a:ea typeface="Arial"/>
                <a:cs typeface="Arial"/>
                <a:sym typeface="Arial"/>
              </a:rPr>
              <a:t>Unsaturated Fatty acid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MACRONUTRIENTS </a:t>
            </a:r>
            <a:br>
              <a:rPr lang="en-US" dirty="0">
                <a:solidFill>
                  <a:schemeClr val="accent4">
                    <a:lumMod val="75000"/>
                  </a:schemeClr>
                </a:solidFill>
              </a:rPr>
            </a:br>
            <a:r>
              <a:rPr lang="en-US" dirty="0">
                <a:solidFill>
                  <a:schemeClr val="accent4">
                    <a:lumMod val="75000"/>
                  </a:schemeClr>
                </a:solidFill>
              </a:rPr>
              <a:t>Fat</a:t>
            </a:r>
            <a:endParaRPr lang="es-MX" dirty="0"/>
          </a:p>
        </p:txBody>
      </p:sp>
      <p:sp>
        <p:nvSpPr>
          <p:cNvPr id="3" name="Content Placeholder 2"/>
          <p:cNvSpPr>
            <a:spLocks noGrp="1"/>
          </p:cNvSpPr>
          <p:nvPr>
            <p:ph idx="1"/>
          </p:nvPr>
        </p:nvSpPr>
        <p:spPr>
          <a:xfrm>
            <a:off x="612647" y="1600199"/>
            <a:ext cx="8153399" cy="4992511"/>
          </a:xfrm>
        </p:spPr>
        <p:txBody>
          <a:bodyPr>
            <a:normAutofit/>
          </a:bodyPr>
          <a:lstStyle/>
          <a:p>
            <a:r>
              <a:rPr lang="es-MX" sz="2800" dirty="0" err="1"/>
              <a:t>Found</a:t>
            </a:r>
            <a:r>
              <a:rPr lang="es-MX" sz="2800" dirty="0"/>
              <a:t> in </a:t>
            </a:r>
            <a:r>
              <a:rPr lang="es-MX" sz="2800" dirty="0">
                <a:solidFill>
                  <a:srgbClr val="00B0F0"/>
                </a:solidFill>
              </a:rPr>
              <a:t>animal</a:t>
            </a:r>
            <a:r>
              <a:rPr lang="es-MX" sz="2800" dirty="0"/>
              <a:t> and </a:t>
            </a:r>
          </a:p>
          <a:p>
            <a:pPr marL="0" indent="0">
              <a:buNone/>
            </a:pPr>
            <a:r>
              <a:rPr lang="es-MX" sz="2800" dirty="0">
                <a:solidFill>
                  <a:srgbClr val="00B0F0"/>
                </a:solidFill>
              </a:rPr>
              <a:t>	</a:t>
            </a:r>
            <a:r>
              <a:rPr lang="es-MX" sz="2800" dirty="0" err="1">
                <a:solidFill>
                  <a:srgbClr val="00B0F0"/>
                </a:solidFill>
              </a:rPr>
              <a:t>plant</a:t>
            </a:r>
            <a:r>
              <a:rPr lang="es-MX" sz="2800" dirty="0"/>
              <a:t> </a:t>
            </a:r>
            <a:r>
              <a:rPr lang="es-MX" sz="2800" dirty="0" err="1"/>
              <a:t>sources</a:t>
            </a:r>
            <a:r>
              <a:rPr lang="es-MX" sz="2800" dirty="0"/>
              <a:t>.</a:t>
            </a:r>
          </a:p>
          <a:p>
            <a:r>
              <a:rPr lang="es-MX" sz="2800" dirty="0" err="1">
                <a:solidFill>
                  <a:srgbClr val="00B0F0"/>
                </a:solidFill>
              </a:rPr>
              <a:t>Dietary</a:t>
            </a:r>
            <a:r>
              <a:rPr lang="es-MX" sz="2800" dirty="0">
                <a:solidFill>
                  <a:srgbClr val="00B0F0"/>
                </a:solidFill>
              </a:rPr>
              <a:t> </a:t>
            </a:r>
            <a:r>
              <a:rPr lang="es-MX" sz="2800" dirty="0" err="1">
                <a:solidFill>
                  <a:srgbClr val="00B0F0"/>
                </a:solidFill>
              </a:rPr>
              <a:t>fats</a:t>
            </a:r>
            <a:r>
              <a:rPr lang="es-MX" sz="2800" dirty="0"/>
              <a:t>: </a:t>
            </a:r>
          </a:p>
          <a:p>
            <a:pPr marL="0" indent="0">
              <a:buNone/>
            </a:pPr>
            <a:r>
              <a:rPr lang="es-MX" sz="2800" dirty="0"/>
              <a:t>- </a:t>
            </a:r>
            <a:r>
              <a:rPr lang="es-MX" sz="2800" dirty="0" err="1"/>
              <a:t>Tryglicerides</a:t>
            </a:r>
            <a:r>
              <a:rPr lang="es-MX" sz="2800" dirty="0"/>
              <a:t> (95 %) </a:t>
            </a:r>
          </a:p>
          <a:p>
            <a:pPr marL="0" indent="0">
              <a:buNone/>
            </a:pPr>
            <a:r>
              <a:rPr lang="es-MX" sz="2800" dirty="0"/>
              <a:t>- </a:t>
            </a:r>
            <a:r>
              <a:rPr lang="es-MX" sz="2800" dirty="0" err="1"/>
              <a:t>Phospholipids</a:t>
            </a:r>
            <a:r>
              <a:rPr lang="es-MX" sz="2800" dirty="0"/>
              <a:t> </a:t>
            </a:r>
          </a:p>
          <a:p>
            <a:pPr marL="0" indent="0">
              <a:buNone/>
            </a:pPr>
            <a:r>
              <a:rPr lang="es-MX" sz="2800" dirty="0"/>
              <a:t>- </a:t>
            </a:r>
            <a:r>
              <a:rPr lang="es-MX" sz="2800" dirty="0" err="1"/>
              <a:t>Sterols</a:t>
            </a:r>
            <a:endParaRPr lang="es-MX" sz="2800" dirty="0"/>
          </a:p>
          <a:p>
            <a:r>
              <a:rPr lang="es-MX" sz="2800" dirty="0" err="1">
                <a:solidFill>
                  <a:srgbClr val="00B0F0"/>
                </a:solidFill>
              </a:rPr>
              <a:t>Triglyceride</a:t>
            </a:r>
            <a:r>
              <a:rPr lang="es-MX" sz="2800" dirty="0"/>
              <a:t>:    </a:t>
            </a:r>
          </a:p>
          <a:p>
            <a:pPr marL="0" indent="0">
              <a:buNone/>
            </a:pPr>
            <a:r>
              <a:rPr lang="es-MX" sz="2800" dirty="0"/>
              <a:t>	1 </a:t>
            </a:r>
            <a:r>
              <a:rPr lang="es-MX" sz="2800" dirty="0" err="1"/>
              <a:t>glycerol</a:t>
            </a:r>
            <a:r>
              <a:rPr lang="es-MX" sz="2800" dirty="0"/>
              <a:t> + </a:t>
            </a:r>
          </a:p>
          <a:p>
            <a:pPr marL="0" indent="0">
              <a:buNone/>
            </a:pPr>
            <a:r>
              <a:rPr lang="es-MX" sz="2800" dirty="0"/>
              <a:t>	3 </a:t>
            </a:r>
            <a:r>
              <a:rPr lang="es-MX" sz="2800" dirty="0" err="1"/>
              <a:t>fatty</a:t>
            </a:r>
            <a:r>
              <a:rPr lang="es-MX" sz="2800" dirty="0"/>
              <a:t> </a:t>
            </a:r>
            <a:r>
              <a:rPr lang="es-MX" sz="2800" dirty="0" err="1"/>
              <a:t>acids</a:t>
            </a:r>
            <a:r>
              <a:rPr lang="es-MX" sz="2800" dirty="0"/>
              <a:t> </a:t>
            </a:r>
          </a:p>
          <a:p>
            <a:endParaRPr lang="es-MX" dirty="0"/>
          </a:p>
        </p:txBody>
      </p:sp>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52" r="1"/>
          <a:stretch/>
        </p:blipFill>
        <p:spPr bwMode="auto">
          <a:xfrm>
            <a:off x="4191000" y="1524000"/>
            <a:ext cx="4595090" cy="4985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8152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Fatty acids</a:t>
            </a:r>
            <a:endParaRPr lang="es-MX" dirty="0"/>
          </a:p>
        </p:txBody>
      </p:sp>
      <p:sp>
        <p:nvSpPr>
          <p:cNvPr id="3" name="Content Placeholder 2"/>
          <p:cNvSpPr>
            <a:spLocks noGrp="1"/>
          </p:cNvSpPr>
          <p:nvPr>
            <p:ph idx="1"/>
          </p:nvPr>
        </p:nvSpPr>
        <p:spPr>
          <a:xfrm>
            <a:off x="612647" y="1600200"/>
            <a:ext cx="8153399" cy="4981222"/>
          </a:xfrm>
        </p:spPr>
        <p:txBody>
          <a:bodyPr/>
          <a:lstStyle/>
          <a:p>
            <a:r>
              <a:rPr lang="es-MX" sz="3200" dirty="0" err="1"/>
              <a:t>The</a:t>
            </a:r>
            <a:r>
              <a:rPr lang="es-MX" sz="3200" dirty="0"/>
              <a:t> </a:t>
            </a:r>
            <a:r>
              <a:rPr lang="es-MX" sz="3200" dirty="0" err="1"/>
              <a:t>different</a:t>
            </a:r>
            <a:r>
              <a:rPr lang="es-MX" sz="3200" dirty="0"/>
              <a:t> </a:t>
            </a:r>
            <a:r>
              <a:rPr lang="es-MX" sz="3200" dirty="0" err="1">
                <a:solidFill>
                  <a:srgbClr val="00B0F0"/>
                </a:solidFill>
              </a:rPr>
              <a:t>structure</a:t>
            </a:r>
            <a:r>
              <a:rPr lang="es-MX" sz="3200" dirty="0"/>
              <a:t> of </a:t>
            </a:r>
            <a:r>
              <a:rPr lang="es-MX" sz="3200" dirty="0" err="1"/>
              <a:t>fatty</a:t>
            </a:r>
            <a:r>
              <a:rPr lang="es-MX" sz="3200" dirty="0"/>
              <a:t> </a:t>
            </a:r>
            <a:r>
              <a:rPr lang="es-MX" sz="3200" dirty="0" err="1"/>
              <a:t>acids</a:t>
            </a:r>
            <a:r>
              <a:rPr lang="es-MX" sz="3200" dirty="0"/>
              <a:t> </a:t>
            </a:r>
            <a:r>
              <a:rPr lang="es-MX" sz="3200" dirty="0">
                <a:solidFill>
                  <a:srgbClr val="00B0F0"/>
                </a:solidFill>
              </a:rPr>
              <a:t>determines</a:t>
            </a:r>
            <a:r>
              <a:rPr lang="es-MX" sz="3200" dirty="0"/>
              <a:t> </a:t>
            </a:r>
            <a:r>
              <a:rPr lang="es-MX" sz="3200" dirty="0" err="1"/>
              <a:t>the</a:t>
            </a:r>
            <a:r>
              <a:rPr lang="es-MX" sz="3200" dirty="0"/>
              <a:t> </a:t>
            </a:r>
            <a:r>
              <a:rPr lang="es-MX" sz="3200" dirty="0" err="1"/>
              <a:t>characteristic</a:t>
            </a:r>
            <a:r>
              <a:rPr lang="es-MX" sz="3200" dirty="0"/>
              <a:t>  and </a:t>
            </a:r>
            <a:r>
              <a:rPr lang="es-MX" sz="3200" dirty="0" err="1"/>
              <a:t>biological</a:t>
            </a:r>
            <a:r>
              <a:rPr lang="es-MX" sz="3200" dirty="0"/>
              <a:t> </a:t>
            </a:r>
            <a:r>
              <a:rPr lang="es-MX" sz="3200" dirty="0" err="1">
                <a:solidFill>
                  <a:srgbClr val="00B0F0"/>
                </a:solidFill>
              </a:rPr>
              <a:t>function</a:t>
            </a:r>
            <a:r>
              <a:rPr lang="es-MX" sz="3200" dirty="0">
                <a:solidFill>
                  <a:srgbClr val="00B0F0"/>
                </a:solidFill>
              </a:rPr>
              <a:t> of </a:t>
            </a:r>
            <a:r>
              <a:rPr lang="es-MX" sz="3200" dirty="0" err="1">
                <a:solidFill>
                  <a:srgbClr val="00B0F0"/>
                </a:solidFill>
              </a:rPr>
              <a:t>tryglicerides</a:t>
            </a:r>
            <a:r>
              <a:rPr lang="es-MX" sz="3200" dirty="0"/>
              <a:t>.</a:t>
            </a:r>
          </a:p>
          <a:p>
            <a:r>
              <a:rPr lang="es-MX" sz="3200" dirty="0" err="1"/>
              <a:t>Structure</a:t>
            </a:r>
            <a:r>
              <a:rPr lang="es-MX" sz="3200" dirty="0"/>
              <a:t>: </a:t>
            </a:r>
            <a:r>
              <a:rPr lang="es-MX" sz="3200" dirty="0" err="1">
                <a:solidFill>
                  <a:srgbClr val="00B0F0"/>
                </a:solidFill>
              </a:rPr>
              <a:t>Chain</a:t>
            </a:r>
            <a:r>
              <a:rPr lang="es-MX" sz="3200" dirty="0">
                <a:solidFill>
                  <a:srgbClr val="00B0F0"/>
                </a:solidFill>
              </a:rPr>
              <a:t> of C </a:t>
            </a:r>
            <a:r>
              <a:rPr lang="es-MX" sz="3200" dirty="0" err="1"/>
              <a:t>atoms</a:t>
            </a:r>
            <a:r>
              <a:rPr lang="es-MX" sz="3200" dirty="0"/>
              <a:t> </a:t>
            </a:r>
            <a:r>
              <a:rPr lang="es-MX" sz="3200" dirty="0" err="1"/>
              <a:t>with</a:t>
            </a:r>
            <a:r>
              <a:rPr lang="es-MX" sz="3200" dirty="0"/>
              <a:t> H </a:t>
            </a:r>
            <a:r>
              <a:rPr lang="es-MX" sz="3200" dirty="0" err="1"/>
              <a:t>attached</a:t>
            </a:r>
            <a:endParaRPr lang="es-MX" sz="3200" dirty="0"/>
          </a:p>
          <a:p>
            <a:pPr marL="0" indent="0">
              <a:buNone/>
            </a:pPr>
            <a:r>
              <a:rPr lang="es-MX" sz="3200" dirty="0"/>
              <a:t>		   </a:t>
            </a:r>
            <a:r>
              <a:rPr lang="es-MX" sz="3200" dirty="0" err="1">
                <a:solidFill>
                  <a:srgbClr val="00B0F0"/>
                </a:solidFill>
              </a:rPr>
              <a:t>Methyl</a:t>
            </a:r>
            <a:r>
              <a:rPr lang="es-MX" sz="3200" dirty="0"/>
              <a:t> </a:t>
            </a:r>
            <a:r>
              <a:rPr lang="es-MX" sz="3200" dirty="0" err="1"/>
              <a:t>group</a:t>
            </a:r>
            <a:r>
              <a:rPr lang="es-MX" sz="3200" dirty="0"/>
              <a:t> </a:t>
            </a:r>
            <a:r>
              <a:rPr lang="es-MX" sz="3200" dirty="0">
                <a:solidFill>
                  <a:srgbClr val="00B0F0"/>
                </a:solidFill>
              </a:rPr>
              <a:t>(CH3)</a:t>
            </a:r>
          </a:p>
          <a:p>
            <a:pPr marL="0" indent="0">
              <a:buNone/>
            </a:pPr>
            <a:r>
              <a:rPr lang="es-MX" sz="3200" dirty="0"/>
              <a:t>		   </a:t>
            </a:r>
            <a:r>
              <a:rPr lang="es-MX" sz="3200" dirty="0" err="1">
                <a:solidFill>
                  <a:srgbClr val="00B0F0"/>
                </a:solidFill>
              </a:rPr>
              <a:t>Carboxyl</a:t>
            </a:r>
            <a:r>
              <a:rPr lang="es-MX" sz="3200" dirty="0"/>
              <a:t> </a:t>
            </a:r>
            <a:r>
              <a:rPr lang="es-MX" sz="3200" dirty="0" err="1"/>
              <a:t>group</a:t>
            </a:r>
            <a:r>
              <a:rPr lang="es-MX" sz="3200" dirty="0"/>
              <a:t> </a:t>
            </a:r>
            <a:r>
              <a:rPr lang="es-MX" sz="3200" dirty="0">
                <a:solidFill>
                  <a:srgbClr val="00B0F0"/>
                </a:solidFill>
              </a:rPr>
              <a:t>(COOH)</a:t>
            </a:r>
            <a:r>
              <a:rPr lang="es-MX" sz="3200" dirty="0"/>
              <a:t>	</a:t>
            </a:r>
          </a:p>
          <a:p>
            <a:r>
              <a:rPr lang="es-MX" sz="3200" dirty="0" err="1"/>
              <a:t>The</a:t>
            </a:r>
            <a:r>
              <a:rPr lang="es-MX" sz="3200" dirty="0"/>
              <a:t> </a:t>
            </a:r>
            <a:r>
              <a:rPr lang="es-MX" sz="3200" dirty="0" err="1"/>
              <a:t>ones</a:t>
            </a:r>
            <a:r>
              <a:rPr lang="es-MX" sz="3200" dirty="0"/>
              <a:t> </a:t>
            </a:r>
            <a:r>
              <a:rPr lang="es-MX" sz="3200" dirty="0" err="1"/>
              <a:t>that</a:t>
            </a:r>
            <a:r>
              <a:rPr lang="es-MX" sz="3200" dirty="0"/>
              <a:t> </a:t>
            </a:r>
            <a:r>
              <a:rPr lang="es-MX" sz="3200" dirty="0" err="1"/>
              <a:t>we</a:t>
            </a:r>
            <a:r>
              <a:rPr lang="es-MX" sz="3200" dirty="0"/>
              <a:t> </a:t>
            </a:r>
            <a:r>
              <a:rPr lang="es-MX" sz="3200" dirty="0" err="1"/>
              <a:t>cannot</a:t>
            </a:r>
            <a:r>
              <a:rPr lang="es-MX" sz="3200" dirty="0"/>
              <a:t> </a:t>
            </a:r>
            <a:r>
              <a:rPr lang="es-MX" sz="3200" dirty="0" err="1"/>
              <a:t>synthesize</a:t>
            </a:r>
            <a:r>
              <a:rPr lang="es-MX" sz="3200" dirty="0"/>
              <a:t> are </a:t>
            </a:r>
            <a:r>
              <a:rPr lang="es-MX" sz="3200" dirty="0" err="1"/>
              <a:t>called</a:t>
            </a:r>
            <a:r>
              <a:rPr lang="es-MX" sz="3200" dirty="0"/>
              <a:t> </a:t>
            </a:r>
            <a:r>
              <a:rPr lang="es-MX" sz="3200" dirty="0" err="1">
                <a:solidFill>
                  <a:srgbClr val="00B0F0"/>
                </a:solidFill>
              </a:rPr>
              <a:t>essential</a:t>
            </a:r>
            <a:r>
              <a:rPr lang="es-MX" sz="3200" dirty="0">
                <a:solidFill>
                  <a:srgbClr val="00B0F0"/>
                </a:solidFill>
              </a:rPr>
              <a:t> </a:t>
            </a:r>
            <a:r>
              <a:rPr lang="es-MX" sz="3200" dirty="0" err="1">
                <a:solidFill>
                  <a:srgbClr val="00B0F0"/>
                </a:solidFill>
              </a:rPr>
              <a:t>fatty</a:t>
            </a:r>
            <a:r>
              <a:rPr lang="es-MX" sz="3200" dirty="0">
                <a:solidFill>
                  <a:srgbClr val="00B0F0"/>
                </a:solidFill>
              </a:rPr>
              <a:t> </a:t>
            </a:r>
            <a:r>
              <a:rPr lang="es-MX" sz="3200" dirty="0" err="1">
                <a:solidFill>
                  <a:srgbClr val="00B0F0"/>
                </a:solidFill>
              </a:rPr>
              <a:t>acids</a:t>
            </a:r>
            <a:r>
              <a:rPr lang="es-MX" sz="3200" dirty="0">
                <a:solidFill>
                  <a:srgbClr val="00B0F0"/>
                </a:solidFill>
              </a:rPr>
              <a:t>.</a:t>
            </a:r>
            <a:r>
              <a:rPr lang="es-MX" sz="3200" dirty="0">
                <a:solidFill>
                  <a:srgbClr val="00B0F0"/>
                </a:solidFill>
                <a:sym typeface="Wingdings" panose="05000000000000000000" pitchFamily="2" charset="2"/>
              </a:rPr>
              <a:t>&lt;--- </a:t>
            </a:r>
            <a:r>
              <a:rPr lang="es-MX" sz="3200" dirty="0">
                <a:sym typeface="Wingdings" panose="05000000000000000000" pitchFamily="2" charset="2"/>
              </a:rPr>
              <a:t>DIET </a:t>
            </a:r>
            <a:endParaRPr lang="es-MX" sz="3200" dirty="0"/>
          </a:p>
          <a:p>
            <a:endParaRPr lang="es-MX" dirty="0"/>
          </a:p>
          <a:p>
            <a:endParaRPr lang="es-MX" dirty="0"/>
          </a:p>
          <a:p>
            <a:endParaRPr lang="es-MX" dirty="0"/>
          </a:p>
          <a:p>
            <a:endParaRPr lang="es-MX" dirty="0"/>
          </a:p>
        </p:txBody>
      </p:sp>
    </p:spTree>
    <p:extLst>
      <p:ext uri="{BB962C8B-B14F-4D97-AF65-F5344CB8AC3E}">
        <p14:creationId xmlns:p14="http://schemas.microsoft.com/office/powerpoint/2010/main" val="2329977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0" y="0"/>
            <a:ext cx="1219200" cy="1174750"/>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1200" b="1">
              <a:solidFill>
                <a:schemeClr val="accent2"/>
              </a:solidFill>
              <a:latin typeface="Tahoma" panose="020B0604030504040204" pitchFamily="34" charset="0"/>
            </a:endParaRP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IB</a:t>
            </a: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Sports, exercise and health science</a:t>
            </a:r>
          </a:p>
          <a:p>
            <a:pPr eaLnBrk="1" hangingPunct="1">
              <a:lnSpc>
                <a:spcPct val="75000"/>
              </a:lnSpc>
              <a:spcBef>
                <a:spcPct val="50000"/>
              </a:spcBef>
              <a:buFontTx/>
              <a:buNone/>
            </a:pPr>
            <a:endParaRPr lang="en-AU" altLang="en-US" sz="600" b="1">
              <a:solidFill>
                <a:srgbClr val="00FF00"/>
              </a:solidFill>
              <a:latin typeface="Tahoma" panose="020B0604030504040204" pitchFamily="34" charset="0"/>
            </a:endParaRPr>
          </a:p>
          <a:p>
            <a:pPr eaLnBrk="1" hangingPunct="1">
              <a:lnSpc>
                <a:spcPct val="75000"/>
              </a:lnSpc>
              <a:spcBef>
                <a:spcPct val="50000"/>
              </a:spcBef>
              <a:buFontTx/>
              <a:buNone/>
            </a:pPr>
            <a:endParaRPr lang="en-AU" altLang="en-US" sz="800" b="1">
              <a:solidFill>
                <a:schemeClr val="accent2"/>
              </a:solidFill>
              <a:latin typeface="Tahoma" panose="020B0604030504040204" pitchFamily="34" charset="0"/>
            </a:endParaRPr>
          </a:p>
        </p:txBody>
      </p:sp>
      <p:sp>
        <p:nvSpPr>
          <p:cNvPr id="47107" name="Line 3"/>
          <p:cNvSpPr>
            <a:spLocks noChangeShapeType="1"/>
          </p:cNvSpPr>
          <p:nvPr/>
        </p:nvSpPr>
        <p:spPr bwMode="auto">
          <a:xfrm>
            <a:off x="1219200" y="0"/>
            <a:ext cx="0" cy="685800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08" name="Line 4"/>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09" name="Line 5"/>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0" name="Text Box 6"/>
          <p:cNvSpPr txBox="1">
            <a:spLocks noChangeArrowheads="1"/>
          </p:cNvSpPr>
          <p:nvPr/>
        </p:nvSpPr>
        <p:spPr bwMode="auto">
          <a:xfrm>
            <a:off x="0" y="2727325"/>
            <a:ext cx="1219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1000" b="1">
                <a:solidFill>
                  <a:srgbClr val="660066"/>
                </a:solidFill>
                <a:latin typeface="Tahoma" panose="020B0604030504040204" pitchFamily="34" charset="0"/>
              </a:rPr>
              <a:t>Sub-topics</a:t>
            </a:r>
          </a:p>
        </p:txBody>
      </p:sp>
      <p:sp>
        <p:nvSpPr>
          <p:cNvPr id="47111" name="Line 7"/>
          <p:cNvSpPr>
            <a:spLocks noChangeShapeType="1"/>
          </p:cNvSpPr>
          <p:nvPr/>
        </p:nvSpPr>
        <p:spPr bwMode="auto">
          <a:xfrm>
            <a:off x="76200" y="2667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2" name="Line 8"/>
          <p:cNvSpPr>
            <a:spLocks noChangeShapeType="1"/>
          </p:cNvSpPr>
          <p:nvPr/>
        </p:nvSpPr>
        <p:spPr bwMode="auto">
          <a:xfrm>
            <a:off x="76200" y="3200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3" name="Line 9"/>
          <p:cNvSpPr>
            <a:spLocks noChangeShapeType="1"/>
          </p:cNvSpPr>
          <p:nvPr/>
        </p:nvSpPr>
        <p:spPr bwMode="auto">
          <a:xfrm flipV="1">
            <a:off x="0" y="1295400"/>
            <a:ext cx="91440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4" name="Line 10"/>
          <p:cNvSpPr>
            <a:spLocks noChangeShapeType="1"/>
          </p:cNvSpPr>
          <p:nvPr/>
        </p:nvSpPr>
        <p:spPr bwMode="auto">
          <a:xfrm>
            <a:off x="76200" y="1143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5" name="Line 11"/>
          <p:cNvSpPr>
            <a:spLocks noChangeShapeType="1"/>
          </p:cNvSpPr>
          <p:nvPr/>
        </p:nvSpPr>
        <p:spPr bwMode="auto">
          <a:xfrm>
            <a:off x="76200" y="152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6" name="Text Box 12"/>
          <p:cNvSpPr txBox="1">
            <a:spLocks noChangeArrowheads="1"/>
          </p:cNvSpPr>
          <p:nvPr/>
        </p:nvSpPr>
        <p:spPr bwMode="auto">
          <a:xfrm>
            <a:off x="1371600" y="404813"/>
            <a:ext cx="7772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50000"/>
              </a:spcBef>
              <a:buFontTx/>
              <a:buNone/>
            </a:pPr>
            <a:r>
              <a:rPr lang="en-AU" altLang="en-US" sz="2800" b="1">
                <a:solidFill>
                  <a:srgbClr val="660066"/>
                </a:solidFill>
                <a:latin typeface="Tahoma" panose="020B0604030504040204" pitchFamily="34" charset="0"/>
              </a:rPr>
              <a:t>Energy Systems</a:t>
            </a:r>
          </a:p>
        </p:txBody>
      </p:sp>
      <p:sp>
        <p:nvSpPr>
          <p:cNvPr id="47117" name="Text Box 13"/>
          <p:cNvSpPr txBox="1">
            <a:spLocks noChangeArrowheads="1"/>
          </p:cNvSpPr>
          <p:nvPr/>
        </p:nvSpPr>
        <p:spPr bwMode="auto">
          <a:xfrm>
            <a:off x="1524000" y="1341438"/>
            <a:ext cx="7467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2800">
                <a:solidFill>
                  <a:srgbClr val="660066"/>
                </a:solidFill>
                <a:latin typeface="Tahoma" panose="020B0604030504040204" pitchFamily="34" charset="0"/>
              </a:rPr>
              <a:t>3.1.7 Distinguish between saturated and unsaturated fatty acids</a:t>
            </a:r>
          </a:p>
        </p:txBody>
      </p:sp>
      <p:sp>
        <p:nvSpPr>
          <p:cNvPr id="47118" name="Line 14"/>
          <p:cNvSpPr>
            <a:spLocks noChangeShapeType="1"/>
          </p:cNvSpPr>
          <p:nvPr/>
        </p:nvSpPr>
        <p:spPr bwMode="auto">
          <a:xfrm>
            <a:off x="0" y="2514600"/>
            <a:ext cx="51816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9" name="Rectangle 15"/>
          <p:cNvSpPr>
            <a:spLocks noChangeArrowheads="1"/>
          </p:cNvSpPr>
          <p:nvPr/>
        </p:nvSpPr>
        <p:spPr bwMode="auto">
          <a:xfrm>
            <a:off x="3635375" y="17732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2400"/>
          </a:p>
        </p:txBody>
      </p:sp>
      <p:sp>
        <p:nvSpPr>
          <p:cNvPr id="47120"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2000"/>
              </a:lnSpc>
              <a:spcBef>
                <a:spcPct val="50000"/>
              </a:spcBef>
              <a:buFontTx/>
              <a:buNone/>
            </a:pPr>
            <a:endParaRPr lang="en-AU" altLang="en-US" sz="600" b="1">
              <a:solidFill>
                <a:srgbClr val="660066"/>
              </a:solidFill>
              <a:latin typeface="Tahoma" panose="020B0604030504040204" pitchFamily="34" charset="0"/>
            </a:endParaRP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Topic 1</a:t>
            </a: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Anatomy</a:t>
            </a:r>
          </a:p>
          <a:p>
            <a:pPr eaLnBrk="1" hangingPunct="1">
              <a:lnSpc>
                <a:spcPct val="72000"/>
              </a:lnSpc>
              <a:spcBef>
                <a:spcPct val="50000"/>
              </a:spcBef>
              <a:buFontTx/>
              <a:buNone/>
            </a:pPr>
            <a:endParaRPr lang="en-AU" altLang="en-US" sz="4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p:txBody>
      </p:sp>
      <p:sp>
        <p:nvSpPr>
          <p:cNvPr id="47121" name="Line 17"/>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2" name="Line 18"/>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3" name="Rectangle 19">
            <a:hlinkClick r:id="rId4" action="ppaction://hlinksldjump" tooltip="Click here to go to this dot point"/>
          </p:cNvPr>
          <p:cNvSpPr>
            <a:spLocks noChangeArrowheads="1"/>
          </p:cNvSpPr>
          <p:nvPr/>
        </p:nvSpPr>
        <p:spPr bwMode="auto">
          <a:xfrm>
            <a:off x="1258888" y="2492375"/>
            <a:ext cx="723900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en-AU" altLang="en-US" sz="2000" dirty="0">
                <a:solidFill>
                  <a:srgbClr val="660066"/>
                </a:solidFill>
                <a:latin typeface="Tahoma" panose="020B0604030504040204" pitchFamily="34" charset="0"/>
              </a:rPr>
              <a:t>	</a:t>
            </a:r>
          </a:p>
          <a:p>
            <a:pPr eaLnBrk="1" hangingPunct="1">
              <a:buFontTx/>
              <a:buNone/>
            </a:pPr>
            <a:r>
              <a:rPr lang="en-AU" altLang="en-US" sz="2000" dirty="0">
                <a:solidFill>
                  <a:srgbClr val="660066"/>
                </a:solidFill>
                <a:latin typeface="Tahoma" panose="020B0604030504040204" pitchFamily="34" charset="0"/>
              </a:rPr>
              <a:t>	</a:t>
            </a:r>
            <a:r>
              <a:rPr lang="en-AU" altLang="en-US" sz="2400" dirty="0">
                <a:solidFill>
                  <a:srgbClr val="660066"/>
                </a:solidFill>
                <a:latin typeface="Tahoma" panose="020B0604030504040204" pitchFamily="34" charset="0"/>
              </a:rPr>
              <a:t>A fatty acid is a carboxylic acid, which is either saturated or unsaturated.</a:t>
            </a:r>
          </a:p>
          <a:p>
            <a:pPr eaLnBrk="1" hangingPunct="1">
              <a:buFontTx/>
              <a:buNone/>
            </a:pPr>
            <a:endParaRPr lang="en-AU" altLang="en-US" sz="2400" dirty="0">
              <a:solidFill>
                <a:srgbClr val="660066"/>
              </a:solidFill>
              <a:latin typeface="Tahoma" panose="020B0604030504040204" pitchFamily="34" charset="0"/>
            </a:endParaRPr>
          </a:p>
          <a:p>
            <a:pPr eaLnBrk="1" hangingPunct="1">
              <a:buFontTx/>
              <a:buNone/>
            </a:pPr>
            <a:r>
              <a:rPr lang="en-AU" altLang="en-US" sz="2400" dirty="0">
                <a:solidFill>
                  <a:srgbClr val="660066"/>
                </a:solidFill>
                <a:latin typeface="Tahoma" panose="020B0604030504040204" pitchFamily="34" charset="0"/>
              </a:rPr>
              <a:t>	Most of the natural fatty acids have an even number of carbon atoms, because there biosynthesis involves acetyl-CoA, a coenzyme carrying a two carbon atom group.</a:t>
            </a:r>
          </a:p>
          <a:p>
            <a:pPr eaLnBrk="1" hangingPunct="1">
              <a:buFontTx/>
              <a:buNone/>
            </a:pPr>
            <a:endParaRPr lang="en-AU" altLang="en-US" sz="2400" dirty="0">
              <a:solidFill>
                <a:srgbClr val="660066"/>
              </a:solidFill>
              <a:latin typeface="Tahoma" panose="020B0604030504040204" pitchFamily="34" charset="0"/>
            </a:endParaRPr>
          </a:p>
          <a:p>
            <a:pPr algn="r" eaLnBrk="1" hangingPunct="1">
              <a:buFontTx/>
              <a:buNone/>
            </a:pPr>
            <a:r>
              <a:rPr lang="en-AU" altLang="en-US" sz="800" dirty="0"/>
              <a:t>http://en.wikipedia.org/wiki/Fatty_acid</a:t>
            </a:r>
            <a:endParaRPr lang="en-AU" altLang="en-US" sz="800" dirty="0">
              <a:solidFill>
                <a:srgbClr val="660066"/>
              </a:solidFill>
              <a:latin typeface="Tahoma" panose="020B0604030504040204" pitchFamily="34" charset="0"/>
            </a:endParaRPr>
          </a:p>
          <a:p>
            <a:pPr eaLnBrk="1" hangingPunct="1">
              <a:buFontTx/>
              <a:buNone/>
            </a:pPr>
            <a:r>
              <a:rPr lang="en-AU" altLang="en-US" sz="800" dirty="0">
                <a:solidFill>
                  <a:srgbClr val="660066"/>
                </a:solidFill>
                <a:latin typeface="Tahoma" panose="020B0604030504040204" pitchFamily="34" charset="0"/>
              </a:rPr>
              <a:t>	</a:t>
            </a:r>
          </a:p>
          <a:p>
            <a:pPr algn="r" eaLnBrk="1" hangingPunct="1">
              <a:buFontTx/>
              <a:buNone/>
            </a:pPr>
            <a:endParaRPr lang="en-AU" altLang="en-US" sz="800" dirty="0">
              <a:solidFill>
                <a:srgbClr val="660066"/>
              </a:solidFill>
              <a:latin typeface="Tahoma" panose="020B0604030504040204" pitchFamily="34" charset="0"/>
            </a:endParaRPr>
          </a:p>
        </p:txBody>
      </p:sp>
      <p:sp>
        <p:nvSpPr>
          <p:cNvPr id="47124" name="Rectangle 20">
            <a:hlinkClick r:id="rId5" action="ppaction://hlinksldjump" tooltip="Click here to go to this dot point"/>
          </p:cNvPr>
          <p:cNvSpPr>
            <a:spLocks noChangeArrowheads="1"/>
          </p:cNvSpPr>
          <p:nvPr/>
        </p:nvSpPr>
        <p:spPr bwMode="auto">
          <a:xfrm>
            <a:off x="1547813" y="3141663"/>
            <a:ext cx="6934200"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None/>
            </a:pPr>
            <a:endParaRPr lang="en-AU" altLang="en-US" sz="800">
              <a:solidFill>
                <a:srgbClr val="660066"/>
              </a:solidFill>
              <a:latin typeface="Tahoma" panose="020B0604030504040204" pitchFamily="34" charset="0"/>
              <a:cs typeface="Times New Roman" panose="02020603050405020304" pitchFamily="18" charset="0"/>
            </a:endParaRPr>
          </a:p>
          <a:p>
            <a:pPr eaLnBrk="1" hangingPunct="1">
              <a:lnSpc>
                <a:spcPct val="95000"/>
              </a:lnSpc>
              <a:buClr>
                <a:srgbClr val="00FF00"/>
              </a:buClr>
              <a:buSzPct val="65000"/>
              <a:buFont typeface="Wingdings" panose="05000000000000000000" pitchFamily="2" charset="2"/>
              <a:buNone/>
            </a:pPr>
            <a:r>
              <a:rPr lang="en-AU" altLang="en-US" sz="2000">
                <a:solidFill>
                  <a:srgbClr val="660066"/>
                </a:solidFill>
                <a:latin typeface="Tahoma" panose="020B0604030504040204" pitchFamily="34" charset="0"/>
              </a:rPr>
              <a:t>	</a:t>
            </a:r>
            <a:endParaRPr lang="en-AU" altLang="en-US" sz="800"/>
          </a:p>
        </p:txBody>
      </p:sp>
      <p:sp>
        <p:nvSpPr>
          <p:cNvPr id="47125"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Char char="§"/>
            </a:pPr>
            <a:endParaRPr lang="en-US" altLang="en-US" sz="2300">
              <a:solidFill>
                <a:srgbClr val="660066"/>
              </a:solidFill>
              <a:latin typeface="Tahoma" panose="020B0604030504040204" pitchFamily="34" charset="0"/>
              <a:cs typeface="Times New Roman" panose="02020603050405020304" pitchFamily="18" charset="0"/>
            </a:endParaRPr>
          </a:p>
        </p:txBody>
      </p:sp>
      <p:sp>
        <p:nvSpPr>
          <p:cNvPr id="47126" name="Text Box 22">
            <a:hlinkClick r:id="rId7" action="ppaction://hlinksldjump" tooltip="'Click' to go to this Critical Question"/>
          </p:cNvPr>
          <p:cNvSpPr txBox="1">
            <a:spLocks noChangeArrowheads="1"/>
          </p:cNvSpPr>
          <p:nvPr/>
        </p:nvSpPr>
        <p:spPr bwMode="auto">
          <a:xfrm>
            <a:off x="0" y="3351213"/>
            <a:ext cx="1219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1. Nutrition</a:t>
            </a:r>
          </a:p>
        </p:txBody>
      </p:sp>
      <p:sp>
        <p:nvSpPr>
          <p:cNvPr id="47127" name="Text Box 23">
            <a:hlinkClick r:id="rId6" action="ppaction://hlinksldjump" tooltip="'Click' to go to this Critical Question"/>
          </p:cNvPr>
          <p:cNvSpPr txBox="1">
            <a:spLocks noChangeArrowheads="1"/>
          </p:cNvSpPr>
          <p:nvPr/>
        </p:nvSpPr>
        <p:spPr bwMode="auto">
          <a:xfrm>
            <a:off x="0" y="3960813"/>
            <a:ext cx="12192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2. Carbohydrate and fat metabolism</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r>
              <a:rPr lang="en-AU" altLang="en-US" sz="900" b="1">
                <a:solidFill>
                  <a:srgbClr val="660066"/>
                </a:solidFill>
                <a:latin typeface="Tahoma" panose="020B0604030504040204" pitchFamily="34" charset="0"/>
              </a:rPr>
              <a:t>3. Nutrition and energy systems</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endParaRPr lang="en-AU" altLang="en-US" sz="900" b="1">
              <a:solidFill>
                <a:srgbClr val="660066"/>
              </a:solidFill>
              <a:latin typeface="Tahoma" panose="020B0604030504040204" pitchFamily="34" charset="0"/>
            </a:endParaRPr>
          </a:p>
        </p:txBody>
      </p:sp>
    </p:spTree>
    <p:extLst>
      <p:ext uri="{BB962C8B-B14F-4D97-AF65-F5344CB8AC3E}">
        <p14:creationId xmlns:p14="http://schemas.microsoft.com/office/powerpoint/2010/main" val="232036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600" b="0" i="0" u="none" strike="noStrike" cap="none" dirty="0">
                <a:solidFill>
                  <a:schemeClr val="dk2"/>
                </a:solidFill>
                <a:latin typeface="Arial"/>
                <a:ea typeface="Arial"/>
                <a:cs typeface="Arial"/>
                <a:sym typeface="Arial"/>
              </a:rPr>
              <a:t>3.1.7 Distinguish between saturated and unsaturated fatty acids</a:t>
            </a:r>
          </a:p>
        </p:txBody>
      </p:sp>
      <p:sp>
        <p:nvSpPr>
          <p:cNvPr id="183" name="Shape 183"/>
          <p:cNvSpPr txBox="1">
            <a:spLocks noGrp="1"/>
          </p:cNvSpPr>
          <p:nvPr>
            <p:ph type="body" idx="1"/>
          </p:nvPr>
        </p:nvSpPr>
        <p:spPr>
          <a:xfrm>
            <a:off x="612647" y="1600200"/>
            <a:ext cx="8153399" cy="5257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60000"/>
              <a:buFont typeface="Noto Symbol"/>
              <a:buChar char="◻"/>
            </a:pPr>
            <a:r>
              <a:rPr lang="en-AU" sz="2400" b="0" i="0" u="none" strike="noStrike" cap="none" dirty="0">
                <a:solidFill>
                  <a:schemeClr val="dk1"/>
                </a:solidFill>
                <a:latin typeface="Arial"/>
                <a:ea typeface="Arial"/>
                <a:cs typeface="Arial"/>
                <a:sym typeface="Arial"/>
              </a:rPr>
              <a:t>An </a:t>
            </a:r>
            <a:r>
              <a:rPr lang="en-AU" sz="2400" b="1" i="0" u="none" strike="noStrike" cap="none" dirty="0">
                <a:solidFill>
                  <a:schemeClr val="dk1"/>
                </a:solidFill>
                <a:latin typeface="Arial"/>
                <a:ea typeface="Arial"/>
                <a:cs typeface="Arial"/>
                <a:sym typeface="Arial"/>
              </a:rPr>
              <a:t>unsaturated fat</a:t>
            </a:r>
            <a:r>
              <a:rPr lang="en-AU" sz="2400" b="0" i="0" u="none" strike="noStrike" cap="none" dirty="0">
                <a:solidFill>
                  <a:schemeClr val="dk1"/>
                </a:solidFill>
                <a:latin typeface="Arial"/>
                <a:ea typeface="Arial"/>
                <a:cs typeface="Arial"/>
                <a:sym typeface="Arial"/>
              </a:rPr>
              <a:t> is a </a:t>
            </a:r>
            <a:r>
              <a:rPr lang="en-AU" sz="2400" b="0" i="0" u="sng" strike="noStrike" cap="none" dirty="0">
                <a:solidFill>
                  <a:schemeClr val="hlink"/>
                </a:solidFill>
                <a:latin typeface="Arial"/>
                <a:ea typeface="Arial"/>
                <a:cs typeface="Arial"/>
                <a:sym typeface="Arial"/>
                <a:hlinkClick r:id="rId3"/>
              </a:rPr>
              <a:t>fat</a:t>
            </a:r>
            <a:r>
              <a:rPr lang="en-AU" sz="2400" b="0" i="0" u="none" strike="noStrike" cap="none" dirty="0">
                <a:solidFill>
                  <a:schemeClr val="dk1"/>
                </a:solidFill>
                <a:latin typeface="Arial"/>
                <a:ea typeface="Arial"/>
                <a:cs typeface="Arial"/>
                <a:sym typeface="Arial"/>
              </a:rPr>
              <a:t> or </a:t>
            </a:r>
            <a:r>
              <a:rPr lang="en-AU" sz="2400" b="0" i="0" u="sng" strike="noStrike" cap="none" dirty="0">
                <a:solidFill>
                  <a:schemeClr val="hlink"/>
                </a:solidFill>
                <a:latin typeface="Arial"/>
                <a:ea typeface="Arial"/>
                <a:cs typeface="Arial"/>
                <a:sym typeface="Arial"/>
                <a:hlinkClick r:id="rId4"/>
              </a:rPr>
              <a:t>fatty acid</a:t>
            </a:r>
            <a:r>
              <a:rPr lang="en-AU" sz="2400" b="0" i="0" u="none" strike="noStrike" cap="none" dirty="0">
                <a:solidFill>
                  <a:schemeClr val="dk1"/>
                </a:solidFill>
                <a:latin typeface="Arial"/>
                <a:ea typeface="Arial"/>
                <a:cs typeface="Arial"/>
                <a:sym typeface="Arial"/>
              </a:rPr>
              <a:t> in which there are one or more </a:t>
            </a:r>
            <a:r>
              <a:rPr lang="en-AU" sz="2400" b="0" i="0" u="sng" strike="noStrike" cap="none" dirty="0">
                <a:solidFill>
                  <a:schemeClr val="hlink"/>
                </a:solidFill>
                <a:latin typeface="Arial"/>
                <a:ea typeface="Arial"/>
                <a:cs typeface="Arial"/>
                <a:sym typeface="Arial"/>
                <a:hlinkClick r:id="rId5"/>
              </a:rPr>
              <a:t>double bonds</a:t>
            </a:r>
            <a:r>
              <a:rPr lang="en-AU" sz="2400" b="0" i="0" u="none" strike="noStrike" cap="none" dirty="0">
                <a:solidFill>
                  <a:schemeClr val="dk1"/>
                </a:solidFill>
                <a:latin typeface="Arial"/>
                <a:ea typeface="Arial"/>
                <a:cs typeface="Arial"/>
                <a:sym typeface="Arial"/>
              </a:rPr>
              <a:t> in the fatty acid chain.</a:t>
            </a:r>
          </a:p>
          <a:p>
            <a:pPr marL="320040" marR="0" lvl="0" indent="-320040" algn="l" rtl="0">
              <a:spcBef>
                <a:spcPts val="700"/>
              </a:spcBef>
              <a:buClr>
                <a:schemeClr val="accent2"/>
              </a:buClr>
              <a:buSzPct val="60000"/>
              <a:buFont typeface="Noto Symbol"/>
              <a:buChar char="◻"/>
            </a:pPr>
            <a:r>
              <a:rPr lang="en-AU" sz="2400" b="0" i="0" u="none" strike="noStrike" cap="none" dirty="0">
                <a:solidFill>
                  <a:schemeClr val="dk1"/>
                </a:solidFill>
                <a:latin typeface="Arial"/>
                <a:ea typeface="Arial"/>
                <a:cs typeface="Arial"/>
                <a:sym typeface="Arial"/>
              </a:rPr>
              <a:t> A fat </a:t>
            </a:r>
            <a:r>
              <a:rPr lang="en-AU" sz="2400" b="0" i="0" u="sng" strike="noStrike" cap="none" dirty="0">
                <a:solidFill>
                  <a:schemeClr val="hlink"/>
                </a:solidFill>
                <a:latin typeface="Arial"/>
                <a:ea typeface="Arial"/>
                <a:cs typeface="Arial"/>
                <a:sym typeface="Arial"/>
                <a:hlinkClick r:id="rId6"/>
              </a:rPr>
              <a:t>molecule</a:t>
            </a:r>
            <a:r>
              <a:rPr lang="en-AU" sz="2400" b="0" i="0" u="none" strike="noStrike" cap="none" dirty="0">
                <a:solidFill>
                  <a:schemeClr val="dk1"/>
                </a:solidFill>
                <a:latin typeface="Arial"/>
                <a:ea typeface="Arial"/>
                <a:cs typeface="Arial"/>
                <a:sym typeface="Arial"/>
              </a:rPr>
              <a:t> is </a:t>
            </a:r>
            <a:r>
              <a:rPr lang="en-AU" sz="2400" b="0" i="0" u="sng" strike="noStrike" cap="none" dirty="0">
                <a:solidFill>
                  <a:schemeClr val="hlink"/>
                </a:solidFill>
                <a:latin typeface="Arial"/>
                <a:ea typeface="Arial"/>
                <a:cs typeface="Arial"/>
                <a:sym typeface="Arial"/>
                <a:hlinkClick r:id="rId7"/>
              </a:rPr>
              <a:t>monounsaturated</a:t>
            </a:r>
            <a:r>
              <a:rPr lang="en-AU" sz="2400" b="0" i="0" u="none" strike="noStrike" cap="none" dirty="0">
                <a:solidFill>
                  <a:schemeClr val="dk1"/>
                </a:solidFill>
                <a:latin typeface="Arial"/>
                <a:ea typeface="Arial"/>
                <a:cs typeface="Arial"/>
                <a:sym typeface="Arial"/>
              </a:rPr>
              <a:t> if it contains one double bond, and </a:t>
            </a:r>
            <a:r>
              <a:rPr lang="en-AU" sz="2400" b="0" i="0" u="sng" strike="noStrike" cap="none" dirty="0">
                <a:solidFill>
                  <a:schemeClr val="hlink"/>
                </a:solidFill>
                <a:latin typeface="Arial"/>
                <a:ea typeface="Arial"/>
                <a:cs typeface="Arial"/>
                <a:sym typeface="Arial"/>
                <a:hlinkClick r:id="rId8"/>
              </a:rPr>
              <a:t>polyunsaturated</a:t>
            </a:r>
            <a:r>
              <a:rPr lang="en-AU" sz="2400" b="0" i="0" u="none" strike="noStrike" cap="none" dirty="0">
                <a:solidFill>
                  <a:schemeClr val="dk1"/>
                </a:solidFill>
                <a:latin typeface="Arial"/>
                <a:ea typeface="Arial"/>
                <a:cs typeface="Arial"/>
                <a:sym typeface="Arial"/>
              </a:rPr>
              <a:t> if it contains more than one double bond. </a:t>
            </a:r>
          </a:p>
          <a:p>
            <a:pPr marL="320040" marR="0" lvl="0" indent="-320040" algn="l" rtl="0">
              <a:spcBef>
                <a:spcPts val="700"/>
              </a:spcBef>
              <a:buClr>
                <a:schemeClr val="accent2"/>
              </a:buClr>
              <a:buSzPct val="60000"/>
              <a:buFont typeface="Noto Symbol"/>
              <a:buChar char="◻"/>
            </a:pPr>
            <a:r>
              <a:rPr lang="en-AU" sz="2400" b="0" i="0" u="none" strike="noStrike" cap="none" dirty="0">
                <a:solidFill>
                  <a:schemeClr val="dk1"/>
                </a:solidFill>
                <a:latin typeface="Arial"/>
                <a:ea typeface="Arial"/>
                <a:cs typeface="Arial"/>
                <a:sym typeface="Arial"/>
              </a:rPr>
              <a:t>a </a:t>
            </a:r>
            <a:r>
              <a:rPr lang="en-AU" sz="2400" b="1" i="0" u="sng" strike="noStrike" cap="none" dirty="0">
                <a:solidFill>
                  <a:schemeClr val="tx1"/>
                </a:solidFill>
                <a:latin typeface="Arial"/>
                <a:ea typeface="Arial"/>
                <a:cs typeface="Arial"/>
                <a:sym typeface="Arial"/>
                <a:hlinkClick r:id="rId9"/>
              </a:rPr>
              <a:t>saturated fat</a:t>
            </a:r>
            <a:r>
              <a:rPr lang="en-AU" sz="2400" b="1" i="0" u="none" strike="noStrike" cap="none" dirty="0">
                <a:solidFill>
                  <a:schemeClr val="tx1"/>
                </a:solidFill>
                <a:latin typeface="Arial"/>
                <a:ea typeface="Arial"/>
                <a:cs typeface="Arial"/>
                <a:sym typeface="Arial"/>
              </a:rPr>
              <a:t> </a:t>
            </a:r>
            <a:r>
              <a:rPr lang="en-AU" sz="2400" b="0" i="0" u="none" strike="noStrike" cap="none" dirty="0">
                <a:solidFill>
                  <a:schemeClr val="dk1"/>
                </a:solidFill>
                <a:latin typeface="Arial"/>
                <a:ea typeface="Arial"/>
                <a:cs typeface="Arial"/>
                <a:sym typeface="Arial"/>
              </a:rPr>
              <a:t>is "saturated" with hydrogen atoms. </a:t>
            </a:r>
          </a:p>
          <a:p>
            <a:pPr marL="320040" marR="0" lvl="0" indent="-320040" algn="l" rtl="0">
              <a:spcBef>
                <a:spcPts val="700"/>
              </a:spcBef>
              <a:buClr>
                <a:schemeClr val="accent2"/>
              </a:buClr>
              <a:buSzPct val="60000"/>
              <a:buFont typeface="Noto Symbol"/>
              <a:buChar char="◻"/>
            </a:pPr>
            <a:r>
              <a:rPr lang="en-AU" sz="2400" b="0" i="0" u="none" strike="noStrike" cap="none" dirty="0">
                <a:solidFill>
                  <a:schemeClr val="dk1"/>
                </a:solidFill>
                <a:latin typeface="Arial"/>
                <a:ea typeface="Arial"/>
                <a:cs typeface="Arial"/>
                <a:sym typeface="Arial"/>
              </a:rPr>
              <a:t>In cellular </a:t>
            </a:r>
            <a:r>
              <a:rPr lang="en-AU" sz="2400" b="0" i="0" u="sng" strike="noStrike" cap="none" dirty="0">
                <a:solidFill>
                  <a:schemeClr val="hlink"/>
                </a:solidFill>
                <a:latin typeface="Arial"/>
                <a:ea typeface="Arial"/>
                <a:cs typeface="Arial"/>
                <a:sym typeface="Arial"/>
                <a:hlinkClick r:id="rId10"/>
              </a:rPr>
              <a:t>metabolism</a:t>
            </a:r>
            <a:r>
              <a:rPr lang="en-AU" sz="2400" b="0" i="0" u="none" strike="noStrike" cap="none" dirty="0">
                <a:solidFill>
                  <a:schemeClr val="dk1"/>
                </a:solidFill>
                <a:latin typeface="Arial"/>
                <a:ea typeface="Arial"/>
                <a:cs typeface="Arial"/>
                <a:sym typeface="Arial"/>
              </a:rPr>
              <a:t> hydrogen-carbon bonds are broken down to produce energy, thus an unsaturated fat molecule contains somewhat less energy (</a:t>
            </a:r>
            <a:r>
              <a:rPr lang="en-AU" sz="2400" b="0" i="0" u="none" strike="noStrike" cap="none" dirty="0" err="1">
                <a:solidFill>
                  <a:schemeClr val="dk1"/>
                </a:solidFill>
                <a:latin typeface="Arial"/>
                <a:ea typeface="Arial"/>
                <a:cs typeface="Arial"/>
                <a:sym typeface="Arial"/>
              </a:rPr>
              <a:t>i.e</a:t>
            </a:r>
            <a:r>
              <a:rPr lang="en-AU" sz="2400" b="0" i="0" u="none" strike="noStrike" cap="none" dirty="0">
                <a:solidFill>
                  <a:schemeClr val="dk1"/>
                </a:solidFill>
                <a:latin typeface="Arial"/>
                <a:ea typeface="Arial"/>
                <a:cs typeface="Arial"/>
                <a:sym typeface="Arial"/>
              </a:rPr>
              <a:t> fewer </a:t>
            </a:r>
            <a:r>
              <a:rPr lang="en-AU" sz="2400" b="0" i="0" u="sng" strike="noStrike" cap="none" dirty="0">
                <a:solidFill>
                  <a:schemeClr val="hlink"/>
                </a:solidFill>
                <a:latin typeface="Arial"/>
                <a:ea typeface="Arial"/>
                <a:cs typeface="Arial"/>
                <a:sym typeface="Arial"/>
                <a:hlinkClick r:id="rId11"/>
              </a:rPr>
              <a:t>calories</a:t>
            </a:r>
            <a:r>
              <a:rPr lang="en-AU" sz="2400" b="0" i="0" u="none" strike="noStrike" cap="none" dirty="0">
                <a:solidFill>
                  <a:schemeClr val="dk1"/>
                </a:solidFill>
                <a:latin typeface="Arial"/>
                <a:ea typeface="Arial"/>
                <a:cs typeface="Arial"/>
                <a:sym typeface="Arial"/>
              </a:rPr>
              <a:t>) than a comparable sized saturated fat.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189" name="Shape 189"/>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Substituting (replacing) saturated fats with unsaturated fats helps to lower levels of total </a:t>
            </a:r>
            <a:r>
              <a:rPr lang="en-AU" sz="2700" b="0" i="0" u="sng" strike="noStrike" cap="none" dirty="0">
                <a:solidFill>
                  <a:schemeClr val="hlink"/>
                </a:solidFill>
                <a:latin typeface="Arial"/>
                <a:ea typeface="Arial"/>
                <a:cs typeface="Arial"/>
                <a:sym typeface="Arial"/>
                <a:hlinkClick r:id="rId3"/>
              </a:rPr>
              <a:t>cholesterol</a:t>
            </a:r>
            <a:r>
              <a:rPr lang="en-AU" sz="2700" b="0" i="0" u="none" strike="noStrike" cap="none" dirty="0">
                <a:solidFill>
                  <a:schemeClr val="dk1"/>
                </a:solidFill>
                <a:latin typeface="Arial"/>
                <a:ea typeface="Arial"/>
                <a:cs typeface="Arial"/>
                <a:sym typeface="Arial"/>
              </a:rPr>
              <a:t> and </a:t>
            </a:r>
            <a:r>
              <a:rPr lang="en-AU" sz="2700" b="0" i="0" u="sng" strike="noStrike" cap="none" dirty="0">
                <a:solidFill>
                  <a:schemeClr val="hlink"/>
                </a:solidFill>
                <a:latin typeface="Arial"/>
                <a:ea typeface="Arial"/>
                <a:cs typeface="Arial"/>
                <a:sym typeface="Arial"/>
                <a:hlinkClick r:id="rId4"/>
              </a:rPr>
              <a:t>LDL</a:t>
            </a:r>
            <a:r>
              <a:rPr lang="en-AU" sz="2700" b="0" i="0" u="none" strike="noStrike" cap="none" dirty="0">
                <a:solidFill>
                  <a:schemeClr val="dk1"/>
                </a:solidFill>
                <a:latin typeface="Arial"/>
                <a:ea typeface="Arial"/>
                <a:cs typeface="Arial"/>
                <a:sym typeface="Arial"/>
              </a:rPr>
              <a:t> cholesterol in the </a:t>
            </a:r>
            <a:r>
              <a:rPr lang="en-AU" sz="2700" b="0" i="0" u="sng" strike="noStrike" cap="none" dirty="0">
                <a:solidFill>
                  <a:schemeClr val="hlink"/>
                </a:solidFill>
                <a:latin typeface="Arial"/>
                <a:ea typeface="Arial"/>
                <a:cs typeface="Arial"/>
                <a:sym typeface="Arial"/>
                <a:hlinkClick r:id="rId5"/>
              </a:rPr>
              <a:t>blood</a:t>
            </a:r>
            <a:r>
              <a:rPr lang="en-AU" sz="2700" b="0" i="0" u="none" strike="noStrike" cap="none" dirty="0">
                <a:solidFill>
                  <a:schemeClr val="dk1"/>
                </a:solidFill>
                <a:latin typeface="Arial"/>
                <a:ea typeface="Arial"/>
                <a:cs typeface="Arial"/>
                <a:sym typeface="Arial"/>
              </a:rPr>
              <a:t>. </a:t>
            </a:r>
          </a:p>
          <a:p>
            <a:pPr marL="320040" marR="0" lvl="0" indent="-320040" algn="l" rtl="0">
              <a:lnSpc>
                <a:spcPct val="80000"/>
              </a:lnSpc>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Foods containing unsaturated fats include </a:t>
            </a:r>
            <a:r>
              <a:rPr lang="en-AU" sz="2700" b="0" i="0" u="sng" strike="noStrike" cap="none" dirty="0">
                <a:solidFill>
                  <a:schemeClr val="hlink"/>
                </a:solidFill>
                <a:latin typeface="Arial"/>
                <a:ea typeface="Arial"/>
                <a:cs typeface="Arial"/>
                <a:sym typeface="Arial"/>
                <a:hlinkClick r:id="rId6"/>
              </a:rPr>
              <a:t>avocado</a:t>
            </a:r>
            <a:r>
              <a:rPr lang="en-AU" sz="2700" b="0" i="0" u="none" strike="noStrike" cap="none" dirty="0">
                <a:solidFill>
                  <a:schemeClr val="dk1"/>
                </a:solidFill>
                <a:latin typeface="Arial"/>
                <a:ea typeface="Arial"/>
                <a:cs typeface="Arial"/>
                <a:sym typeface="Arial"/>
              </a:rPr>
              <a:t>, nuts, and vegetable oils such as </a:t>
            </a:r>
            <a:r>
              <a:rPr lang="en-AU" sz="2700" b="0" i="0" u="sng" strike="noStrike" cap="none" dirty="0">
                <a:solidFill>
                  <a:schemeClr val="hlink"/>
                </a:solidFill>
                <a:latin typeface="Arial"/>
                <a:ea typeface="Arial"/>
                <a:cs typeface="Arial"/>
                <a:sym typeface="Arial"/>
                <a:hlinkClick r:id="rId7"/>
              </a:rPr>
              <a:t>canola</a:t>
            </a:r>
            <a:r>
              <a:rPr lang="en-AU" sz="2700" b="0" i="0" u="none" strike="noStrike" cap="none" dirty="0">
                <a:solidFill>
                  <a:schemeClr val="dk1"/>
                </a:solidFill>
                <a:latin typeface="Arial"/>
                <a:ea typeface="Arial"/>
                <a:cs typeface="Arial"/>
                <a:sym typeface="Arial"/>
              </a:rPr>
              <a:t>, and </a:t>
            </a:r>
            <a:r>
              <a:rPr lang="en-AU" sz="2700" b="0" i="0" u="sng" strike="noStrike" cap="none" dirty="0">
                <a:solidFill>
                  <a:schemeClr val="hlink"/>
                </a:solidFill>
                <a:latin typeface="Arial"/>
                <a:ea typeface="Arial"/>
                <a:cs typeface="Arial"/>
                <a:sym typeface="Arial"/>
                <a:hlinkClick r:id="rId8"/>
              </a:rPr>
              <a:t>olive</a:t>
            </a:r>
            <a:r>
              <a:rPr lang="en-AU" sz="2700" b="0" i="0" u="none" strike="noStrike" cap="none" dirty="0">
                <a:solidFill>
                  <a:schemeClr val="dk1"/>
                </a:solidFill>
                <a:latin typeface="Arial"/>
                <a:ea typeface="Arial"/>
                <a:cs typeface="Arial"/>
                <a:sym typeface="Arial"/>
              </a:rPr>
              <a:t> </a:t>
            </a:r>
            <a:r>
              <a:rPr lang="en-AU" sz="2700" b="0" i="0" u="sng" strike="noStrike" cap="none" dirty="0">
                <a:solidFill>
                  <a:schemeClr val="hlink"/>
                </a:solidFill>
                <a:latin typeface="Arial"/>
                <a:ea typeface="Arial"/>
                <a:cs typeface="Arial"/>
                <a:sym typeface="Arial"/>
                <a:hlinkClick r:id="rId9"/>
              </a:rPr>
              <a:t>oils</a:t>
            </a:r>
            <a:r>
              <a:rPr lang="en-AU" sz="2700" b="0" i="0" u="none" strike="noStrike" cap="none" dirty="0">
                <a:solidFill>
                  <a:schemeClr val="dk1"/>
                </a:solidFill>
                <a:latin typeface="Arial"/>
                <a:ea typeface="Arial"/>
                <a:cs typeface="Arial"/>
                <a:sym typeface="Arial"/>
              </a:rPr>
              <a:t>. </a:t>
            </a:r>
          </a:p>
          <a:p>
            <a:pPr marL="320040" marR="0" lvl="0" indent="-320040" algn="l" rtl="0">
              <a:lnSpc>
                <a:spcPct val="80000"/>
              </a:lnSpc>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Meat products contain both saturated and unsaturated fats.</a:t>
            </a:r>
          </a:p>
          <a:p>
            <a:pPr marL="320040" marR="0" lvl="0" indent="-320040" algn="l" rtl="0">
              <a:lnSpc>
                <a:spcPct val="80000"/>
              </a:lnSpc>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Although unsaturated fats are healthier than saturated fats,</a:t>
            </a:r>
            <a:r>
              <a:rPr lang="en-AU" sz="2700" b="0" i="0" u="sng" strike="noStrike" cap="none" baseline="30000" dirty="0">
                <a:solidFill>
                  <a:schemeClr val="hlink"/>
                </a:solidFill>
                <a:latin typeface="Arial"/>
                <a:ea typeface="Arial"/>
                <a:cs typeface="Arial"/>
                <a:sym typeface="Arial"/>
                <a:hlinkClick r:id="rId10"/>
              </a:rPr>
              <a:t>[3]</a:t>
            </a:r>
            <a:r>
              <a:rPr lang="en-AU" sz="2700" b="0" i="0" u="none" strike="noStrike" cap="none" dirty="0">
                <a:solidFill>
                  <a:schemeClr val="dk1"/>
                </a:solidFill>
                <a:latin typeface="Arial"/>
                <a:ea typeface="Arial"/>
                <a:cs typeface="Arial"/>
                <a:sym typeface="Arial"/>
              </a:rPr>
              <a:t> the </a:t>
            </a:r>
            <a:r>
              <a:rPr lang="en-AU" sz="2700" b="0" i="0" u="sng" strike="noStrike" cap="none" dirty="0">
                <a:solidFill>
                  <a:schemeClr val="hlink"/>
                </a:solidFill>
                <a:latin typeface="Arial"/>
                <a:ea typeface="Arial"/>
                <a:cs typeface="Arial"/>
                <a:sym typeface="Arial"/>
                <a:hlinkClick r:id="rId11"/>
              </a:rPr>
              <a:t>Food and Drug Administration</a:t>
            </a:r>
            <a:r>
              <a:rPr lang="en-AU" sz="2700" b="0" i="0" u="none" strike="noStrike" cap="none" dirty="0">
                <a:solidFill>
                  <a:schemeClr val="dk1"/>
                </a:solidFill>
                <a:latin typeface="Arial"/>
                <a:ea typeface="Arial"/>
                <a:cs typeface="Arial"/>
                <a:sym typeface="Arial"/>
              </a:rPr>
              <a:t> (FDA) recommendation stated that the amount of unsaturated fat consumed should not exceed 30% of one's daily caloric intake (or 67 grams given a 2000 calorie diet). </a:t>
            </a:r>
          </a:p>
          <a:p>
            <a:pPr marL="320040" marR="0" lvl="0" indent="-320040" algn="l" rtl="0">
              <a:lnSpc>
                <a:spcPct val="80000"/>
              </a:lnSpc>
              <a:spcBef>
                <a:spcPts val="700"/>
              </a:spcBef>
              <a:buClr>
                <a:schemeClr val="accent2"/>
              </a:buClr>
              <a:buSzPct val="59599"/>
              <a:buFont typeface="Noto Symbol"/>
              <a:buNone/>
            </a:pPr>
            <a:endParaRPr sz="2700" b="0" i="0" u="none" strike="noStrike" cap="none" dirty="0">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0" y="0"/>
            <a:ext cx="1219200" cy="1174750"/>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1200" b="1">
              <a:solidFill>
                <a:schemeClr val="accent2"/>
              </a:solidFill>
              <a:latin typeface="Tahoma" panose="020B0604030504040204" pitchFamily="34" charset="0"/>
            </a:endParaRP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IB</a:t>
            </a: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Sports, exercise and health science</a:t>
            </a:r>
          </a:p>
          <a:p>
            <a:pPr eaLnBrk="1" hangingPunct="1">
              <a:lnSpc>
                <a:spcPct val="75000"/>
              </a:lnSpc>
              <a:spcBef>
                <a:spcPct val="50000"/>
              </a:spcBef>
              <a:buFontTx/>
              <a:buNone/>
            </a:pPr>
            <a:endParaRPr lang="en-AU" altLang="en-US" sz="600" b="1">
              <a:solidFill>
                <a:srgbClr val="00FF00"/>
              </a:solidFill>
              <a:latin typeface="Tahoma" panose="020B0604030504040204" pitchFamily="34" charset="0"/>
            </a:endParaRPr>
          </a:p>
          <a:p>
            <a:pPr eaLnBrk="1" hangingPunct="1">
              <a:lnSpc>
                <a:spcPct val="75000"/>
              </a:lnSpc>
              <a:spcBef>
                <a:spcPct val="50000"/>
              </a:spcBef>
              <a:buFontTx/>
              <a:buNone/>
            </a:pPr>
            <a:endParaRPr lang="en-AU" altLang="en-US" sz="800" b="1">
              <a:solidFill>
                <a:schemeClr val="accent2"/>
              </a:solidFill>
              <a:latin typeface="Tahoma" panose="020B0604030504040204" pitchFamily="34" charset="0"/>
            </a:endParaRPr>
          </a:p>
        </p:txBody>
      </p:sp>
      <p:sp>
        <p:nvSpPr>
          <p:cNvPr id="49155" name="Line 3"/>
          <p:cNvSpPr>
            <a:spLocks noChangeShapeType="1"/>
          </p:cNvSpPr>
          <p:nvPr/>
        </p:nvSpPr>
        <p:spPr bwMode="auto">
          <a:xfrm>
            <a:off x="1219200" y="0"/>
            <a:ext cx="0" cy="685800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6" name="Line 4"/>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7" name="Line 5"/>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8" name="Text Box 6"/>
          <p:cNvSpPr txBox="1">
            <a:spLocks noChangeArrowheads="1"/>
          </p:cNvSpPr>
          <p:nvPr/>
        </p:nvSpPr>
        <p:spPr bwMode="auto">
          <a:xfrm>
            <a:off x="0" y="2727325"/>
            <a:ext cx="1219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1000" b="1">
                <a:solidFill>
                  <a:srgbClr val="660066"/>
                </a:solidFill>
                <a:latin typeface="Tahoma" panose="020B0604030504040204" pitchFamily="34" charset="0"/>
              </a:rPr>
              <a:t>Sub-topics</a:t>
            </a:r>
          </a:p>
        </p:txBody>
      </p:sp>
      <p:sp>
        <p:nvSpPr>
          <p:cNvPr id="49159" name="Line 7"/>
          <p:cNvSpPr>
            <a:spLocks noChangeShapeType="1"/>
          </p:cNvSpPr>
          <p:nvPr/>
        </p:nvSpPr>
        <p:spPr bwMode="auto">
          <a:xfrm>
            <a:off x="76200" y="2667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0" name="Line 8"/>
          <p:cNvSpPr>
            <a:spLocks noChangeShapeType="1"/>
          </p:cNvSpPr>
          <p:nvPr/>
        </p:nvSpPr>
        <p:spPr bwMode="auto">
          <a:xfrm>
            <a:off x="76200" y="3200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1" name="Line 9"/>
          <p:cNvSpPr>
            <a:spLocks noChangeShapeType="1"/>
          </p:cNvSpPr>
          <p:nvPr/>
        </p:nvSpPr>
        <p:spPr bwMode="auto">
          <a:xfrm flipV="1">
            <a:off x="0" y="1295400"/>
            <a:ext cx="91440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2" name="Line 10"/>
          <p:cNvSpPr>
            <a:spLocks noChangeShapeType="1"/>
          </p:cNvSpPr>
          <p:nvPr/>
        </p:nvSpPr>
        <p:spPr bwMode="auto">
          <a:xfrm>
            <a:off x="76200" y="1143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3" name="Line 11"/>
          <p:cNvSpPr>
            <a:spLocks noChangeShapeType="1"/>
          </p:cNvSpPr>
          <p:nvPr/>
        </p:nvSpPr>
        <p:spPr bwMode="auto">
          <a:xfrm>
            <a:off x="76200" y="152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4" name="Text Box 12"/>
          <p:cNvSpPr txBox="1">
            <a:spLocks noChangeArrowheads="1"/>
          </p:cNvSpPr>
          <p:nvPr/>
        </p:nvSpPr>
        <p:spPr bwMode="auto">
          <a:xfrm>
            <a:off x="1371600" y="404813"/>
            <a:ext cx="7772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50000"/>
              </a:spcBef>
              <a:buFontTx/>
              <a:buNone/>
            </a:pPr>
            <a:r>
              <a:rPr lang="en-AU" altLang="en-US" sz="2800" b="1">
                <a:solidFill>
                  <a:srgbClr val="660066"/>
                </a:solidFill>
                <a:latin typeface="Tahoma" panose="020B0604030504040204" pitchFamily="34" charset="0"/>
              </a:rPr>
              <a:t>Energy Systems</a:t>
            </a:r>
          </a:p>
        </p:txBody>
      </p:sp>
      <p:sp>
        <p:nvSpPr>
          <p:cNvPr id="49165" name="Text Box 13"/>
          <p:cNvSpPr txBox="1">
            <a:spLocks noChangeArrowheads="1"/>
          </p:cNvSpPr>
          <p:nvPr/>
        </p:nvSpPr>
        <p:spPr bwMode="auto">
          <a:xfrm>
            <a:off x="1524000" y="1341438"/>
            <a:ext cx="7467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2800">
                <a:solidFill>
                  <a:srgbClr val="660066"/>
                </a:solidFill>
                <a:latin typeface="Tahoma" panose="020B0604030504040204" pitchFamily="34" charset="0"/>
              </a:rPr>
              <a:t>3.1.7 Distinguish between saturated and unsaturated fatty acids</a:t>
            </a:r>
          </a:p>
        </p:txBody>
      </p:sp>
      <p:sp>
        <p:nvSpPr>
          <p:cNvPr id="49166" name="Line 14"/>
          <p:cNvSpPr>
            <a:spLocks noChangeShapeType="1"/>
          </p:cNvSpPr>
          <p:nvPr/>
        </p:nvSpPr>
        <p:spPr bwMode="auto">
          <a:xfrm>
            <a:off x="0" y="2514600"/>
            <a:ext cx="51816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7" name="Rectangle 15"/>
          <p:cNvSpPr>
            <a:spLocks noChangeArrowheads="1"/>
          </p:cNvSpPr>
          <p:nvPr/>
        </p:nvSpPr>
        <p:spPr bwMode="auto">
          <a:xfrm>
            <a:off x="3635375" y="17732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2400"/>
          </a:p>
        </p:txBody>
      </p:sp>
      <p:sp>
        <p:nvSpPr>
          <p:cNvPr id="49168"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2000"/>
              </a:lnSpc>
              <a:spcBef>
                <a:spcPct val="50000"/>
              </a:spcBef>
              <a:buFontTx/>
              <a:buNone/>
            </a:pPr>
            <a:endParaRPr lang="en-AU" altLang="en-US" sz="600" b="1">
              <a:solidFill>
                <a:srgbClr val="660066"/>
              </a:solidFill>
              <a:latin typeface="Tahoma" panose="020B0604030504040204" pitchFamily="34" charset="0"/>
            </a:endParaRP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Topic 1</a:t>
            </a: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Anatomy</a:t>
            </a:r>
          </a:p>
          <a:p>
            <a:pPr eaLnBrk="1" hangingPunct="1">
              <a:lnSpc>
                <a:spcPct val="72000"/>
              </a:lnSpc>
              <a:spcBef>
                <a:spcPct val="50000"/>
              </a:spcBef>
              <a:buFontTx/>
              <a:buNone/>
            </a:pPr>
            <a:endParaRPr lang="en-AU" altLang="en-US" sz="4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p:txBody>
      </p:sp>
      <p:sp>
        <p:nvSpPr>
          <p:cNvPr id="49169" name="Line 17"/>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0" name="Line 18"/>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1" name="Rectangle 19">
            <a:hlinkClick r:id="rId4" action="ppaction://hlinksldjump" tooltip="Click here to go to this dot point"/>
          </p:cNvPr>
          <p:cNvSpPr>
            <a:spLocks noChangeArrowheads="1"/>
          </p:cNvSpPr>
          <p:nvPr/>
        </p:nvSpPr>
        <p:spPr bwMode="auto">
          <a:xfrm>
            <a:off x="1258888" y="2492375"/>
            <a:ext cx="723900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en-AU" altLang="en-US" sz="2000" dirty="0">
                <a:solidFill>
                  <a:srgbClr val="660066"/>
                </a:solidFill>
                <a:latin typeface="Tahoma" panose="020B0604030504040204" pitchFamily="34" charset="0"/>
              </a:rPr>
              <a:t>	</a:t>
            </a:r>
          </a:p>
          <a:p>
            <a:pPr eaLnBrk="1" hangingPunct="1">
              <a:buFontTx/>
              <a:buNone/>
            </a:pPr>
            <a:r>
              <a:rPr lang="en-AU" altLang="en-US" sz="2000" dirty="0">
                <a:solidFill>
                  <a:srgbClr val="660066"/>
                </a:solidFill>
                <a:latin typeface="Tahoma" panose="020B0604030504040204" pitchFamily="34" charset="0"/>
              </a:rPr>
              <a:t>	</a:t>
            </a:r>
          </a:p>
          <a:p>
            <a:pPr eaLnBrk="1" hangingPunct="1">
              <a:buFontTx/>
              <a:buNone/>
            </a:pPr>
            <a:r>
              <a:rPr lang="en-AU" altLang="en-US" sz="2000" dirty="0">
                <a:solidFill>
                  <a:srgbClr val="660066"/>
                </a:solidFill>
                <a:latin typeface="Tahoma" panose="020B0604030504040204" pitchFamily="34" charset="0"/>
              </a:rPr>
              <a:t>	Saturated fats have no double bonds between their carbon atoms and tend to be solid at room temperature, whereas unsaturated fats (one or more double bonds) are liquid at room temperature and therefore considered oils.</a:t>
            </a:r>
          </a:p>
          <a:p>
            <a:pPr eaLnBrk="1" hangingPunct="1">
              <a:buFontTx/>
              <a:buNone/>
            </a:pPr>
            <a:endParaRPr lang="en-AU" altLang="en-US" sz="2000" dirty="0">
              <a:solidFill>
                <a:srgbClr val="660066"/>
              </a:solidFill>
              <a:latin typeface="Tahoma" panose="020B0604030504040204" pitchFamily="34" charset="0"/>
            </a:endParaRPr>
          </a:p>
          <a:p>
            <a:pPr eaLnBrk="1" hangingPunct="1">
              <a:buFontTx/>
              <a:buNone/>
            </a:pPr>
            <a:endParaRPr lang="en-AU" altLang="en-US" sz="2000" dirty="0">
              <a:solidFill>
                <a:srgbClr val="660066"/>
              </a:solidFill>
              <a:latin typeface="Tahoma" panose="020B0604030504040204" pitchFamily="34" charset="0"/>
            </a:endParaRPr>
          </a:p>
          <a:p>
            <a:pPr algn="r" eaLnBrk="1" hangingPunct="1">
              <a:buFontTx/>
              <a:buNone/>
            </a:pPr>
            <a:r>
              <a:rPr lang="en-AU" altLang="en-US" sz="800" dirty="0">
                <a:solidFill>
                  <a:srgbClr val="660066"/>
                </a:solidFill>
                <a:latin typeface="Tahoma" panose="020B0604030504040204" pitchFamily="34" charset="0"/>
              </a:rPr>
              <a:t>Sewell et. al 2005	</a:t>
            </a:r>
          </a:p>
          <a:p>
            <a:pPr algn="r" eaLnBrk="1" hangingPunct="1">
              <a:buFontTx/>
              <a:buNone/>
            </a:pPr>
            <a:endParaRPr lang="en-AU" altLang="en-US" sz="800" dirty="0">
              <a:solidFill>
                <a:srgbClr val="660066"/>
              </a:solidFill>
              <a:latin typeface="Tahoma" panose="020B0604030504040204" pitchFamily="34" charset="0"/>
            </a:endParaRPr>
          </a:p>
        </p:txBody>
      </p:sp>
      <p:sp>
        <p:nvSpPr>
          <p:cNvPr id="49173" name="Rectangle 21">
            <a:hlinkClick r:id="rId5" action="ppaction://hlinksldjump" tooltip="Click here to go to this dot point"/>
          </p:cNvPr>
          <p:cNvSpPr>
            <a:spLocks noChangeArrowheads="1"/>
          </p:cNvSpPr>
          <p:nvPr/>
        </p:nvSpPr>
        <p:spPr bwMode="auto">
          <a:xfrm>
            <a:off x="1258888" y="3573463"/>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Char char="§"/>
            </a:pPr>
            <a:endParaRPr lang="en-US" altLang="en-US" sz="2300">
              <a:solidFill>
                <a:srgbClr val="660066"/>
              </a:solidFill>
              <a:latin typeface="Tahoma" panose="020B0604030504040204" pitchFamily="34" charset="0"/>
              <a:cs typeface="Times New Roman" panose="02020603050405020304" pitchFamily="18" charset="0"/>
            </a:endParaRPr>
          </a:p>
        </p:txBody>
      </p:sp>
      <p:sp>
        <p:nvSpPr>
          <p:cNvPr id="49174" name="Text Box 22">
            <a:hlinkClick r:id="rId6" action="ppaction://hlinksldjump" tooltip="'Click' to go to this Critical Question"/>
          </p:cNvPr>
          <p:cNvSpPr txBox="1">
            <a:spLocks noChangeArrowheads="1"/>
          </p:cNvSpPr>
          <p:nvPr/>
        </p:nvSpPr>
        <p:spPr bwMode="auto">
          <a:xfrm>
            <a:off x="0" y="3351213"/>
            <a:ext cx="1219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1. Nutrition</a:t>
            </a:r>
          </a:p>
        </p:txBody>
      </p:sp>
      <p:sp>
        <p:nvSpPr>
          <p:cNvPr id="49175" name="Text Box 23">
            <a:hlinkClick r:id="rId5" action="ppaction://hlinksldjump" tooltip="'Click' to go to this Critical Question"/>
          </p:cNvPr>
          <p:cNvSpPr txBox="1">
            <a:spLocks noChangeArrowheads="1"/>
          </p:cNvSpPr>
          <p:nvPr/>
        </p:nvSpPr>
        <p:spPr bwMode="auto">
          <a:xfrm>
            <a:off x="0" y="3960813"/>
            <a:ext cx="12192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2. Carbohydrate and fat metabolism</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r>
              <a:rPr lang="en-AU" altLang="en-US" sz="900" b="1">
                <a:solidFill>
                  <a:srgbClr val="660066"/>
                </a:solidFill>
                <a:latin typeface="Tahoma" panose="020B0604030504040204" pitchFamily="34" charset="0"/>
              </a:rPr>
              <a:t>3. Nutrition and energy systems</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endParaRPr lang="en-AU" altLang="en-US" sz="900" b="1">
              <a:solidFill>
                <a:srgbClr val="660066"/>
              </a:solidFill>
              <a:latin typeface="Tahoma" panose="020B0604030504040204" pitchFamily="34" charset="0"/>
            </a:endParaRPr>
          </a:p>
        </p:txBody>
      </p:sp>
    </p:spTree>
    <p:extLst>
      <p:ext uri="{BB962C8B-B14F-4D97-AF65-F5344CB8AC3E}">
        <p14:creationId xmlns:p14="http://schemas.microsoft.com/office/powerpoint/2010/main" val="764883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chemeClr val="accent4">
                    <a:lumMod val="75000"/>
                  </a:schemeClr>
                </a:solidFill>
              </a:rPr>
              <a:t>Fat as a source of energy</a:t>
            </a:r>
            <a:endParaRPr lang="es-MX" sz="4400" dirty="0"/>
          </a:p>
        </p:txBody>
      </p:sp>
      <p:sp>
        <p:nvSpPr>
          <p:cNvPr id="3" name="Content Placeholder 2"/>
          <p:cNvSpPr>
            <a:spLocks noGrp="1"/>
          </p:cNvSpPr>
          <p:nvPr>
            <p:ph idx="1"/>
          </p:nvPr>
        </p:nvSpPr>
        <p:spPr/>
        <p:txBody>
          <a:bodyPr/>
          <a:lstStyle/>
          <a:p>
            <a:r>
              <a:rPr lang="es-MX" sz="2800" dirty="0"/>
              <a:t>100 gr of </a:t>
            </a:r>
            <a:r>
              <a:rPr lang="es-MX" sz="2800" dirty="0" err="1"/>
              <a:t>fat</a:t>
            </a:r>
            <a:r>
              <a:rPr lang="es-MX" sz="2800" dirty="0"/>
              <a:t> </a:t>
            </a:r>
            <a:r>
              <a:rPr lang="es-MX" sz="2800" dirty="0" err="1"/>
              <a:t>provide</a:t>
            </a:r>
            <a:r>
              <a:rPr lang="es-MX" sz="2800" dirty="0"/>
              <a:t> </a:t>
            </a:r>
            <a:r>
              <a:rPr lang="es-MX" sz="2800" dirty="0">
                <a:solidFill>
                  <a:srgbClr val="00B0F0"/>
                </a:solidFill>
              </a:rPr>
              <a:t>4000 kJ </a:t>
            </a:r>
          </a:p>
          <a:p>
            <a:r>
              <a:rPr lang="es-MX" sz="2800" dirty="0" err="1"/>
              <a:t>Found</a:t>
            </a:r>
            <a:r>
              <a:rPr lang="es-MX" sz="2800" dirty="0"/>
              <a:t> in </a:t>
            </a:r>
            <a:r>
              <a:rPr lang="es-MX" sz="2800" dirty="0" err="1"/>
              <a:t>the</a:t>
            </a:r>
            <a:r>
              <a:rPr lang="es-MX" sz="2800" dirty="0"/>
              <a:t> </a:t>
            </a:r>
            <a:r>
              <a:rPr lang="es-MX" sz="2800" dirty="0" err="1">
                <a:solidFill>
                  <a:srgbClr val="00B0F0"/>
                </a:solidFill>
              </a:rPr>
              <a:t>adipose</a:t>
            </a:r>
            <a:r>
              <a:rPr lang="es-MX" sz="2800" dirty="0">
                <a:solidFill>
                  <a:srgbClr val="00B0F0"/>
                </a:solidFill>
              </a:rPr>
              <a:t> </a:t>
            </a:r>
            <a:r>
              <a:rPr lang="es-MX" sz="2800" dirty="0" err="1">
                <a:solidFill>
                  <a:srgbClr val="00B0F0"/>
                </a:solidFill>
              </a:rPr>
              <a:t>tissue</a:t>
            </a:r>
            <a:endParaRPr lang="es-MX" sz="2800" dirty="0">
              <a:solidFill>
                <a:srgbClr val="00B0F0"/>
              </a:solidFill>
            </a:endParaRPr>
          </a:p>
          <a:p>
            <a:r>
              <a:rPr lang="es-MX" sz="2800" dirty="0" err="1"/>
              <a:t>Functions</a:t>
            </a:r>
            <a:r>
              <a:rPr lang="es-MX" sz="2800" dirty="0"/>
              <a:t>:</a:t>
            </a:r>
          </a:p>
          <a:p>
            <a:pPr lvl="1"/>
            <a:r>
              <a:rPr lang="es-MX" sz="2800" dirty="0" err="1"/>
              <a:t>Recovery</a:t>
            </a:r>
            <a:r>
              <a:rPr lang="es-MX" sz="2800" dirty="0"/>
              <a:t> </a:t>
            </a:r>
            <a:r>
              <a:rPr lang="es-MX" sz="2800" dirty="0" err="1"/>
              <a:t>between</a:t>
            </a:r>
            <a:r>
              <a:rPr lang="es-MX" sz="2800" dirty="0"/>
              <a:t> </a:t>
            </a:r>
            <a:r>
              <a:rPr lang="es-MX" sz="2800" dirty="0" err="1"/>
              <a:t>high</a:t>
            </a:r>
            <a:r>
              <a:rPr lang="es-MX" sz="2800" dirty="0"/>
              <a:t> </a:t>
            </a:r>
            <a:r>
              <a:rPr lang="es-MX" sz="2800" dirty="0" err="1"/>
              <a:t>intensity</a:t>
            </a:r>
            <a:r>
              <a:rPr lang="es-MX" sz="2800" dirty="0"/>
              <a:t> </a:t>
            </a:r>
            <a:r>
              <a:rPr lang="es-MX" sz="2800" dirty="0" err="1"/>
              <a:t>exercise</a:t>
            </a:r>
            <a:endParaRPr lang="es-MX" sz="2800" dirty="0"/>
          </a:p>
          <a:p>
            <a:pPr lvl="1"/>
            <a:r>
              <a:rPr lang="es-MX" sz="2800" dirty="0" err="1"/>
              <a:t>Source</a:t>
            </a:r>
            <a:r>
              <a:rPr lang="es-MX" sz="2800" dirty="0"/>
              <a:t> of </a:t>
            </a:r>
            <a:r>
              <a:rPr lang="es-MX" sz="2800" dirty="0" err="1"/>
              <a:t>energy</a:t>
            </a:r>
            <a:r>
              <a:rPr lang="es-MX" sz="2800" dirty="0"/>
              <a:t> </a:t>
            </a:r>
            <a:r>
              <a:rPr lang="es-MX" sz="2800" dirty="0" err="1"/>
              <a:t>during</a:t>
            </a:r>
            <a:r>
              <a:rPr lang="es-MX" sz="2800" dirty="0"/>
              <a:t> </a:t>
            </a:r>
            <a:r>
              <a:rPr lang="es-MX" sz="2800" dirty="0" err="1"/>
              <a:t>prolonged</a:t>
            </a:r>
            <a:r>
              <a:rPr lang="es-MX" sz="2800" dirty="0"/>
              <a:t> </a:t>
            </a:r>
            <a:r>
              <a:rPr lang="es-MX" sz="2800" dirty="0" err="1"/>
              <a:t>exercise</a:t>
            </a:r>
            <a:endParaRPr lang="es-MX" sz="2800" dirty="0"/>
          </a:p>
          <a:p>
            <a:pPr lvl="1"/>
            <a:r>
              <a:rPr lang="es-MX" sz="2800" dirty="0" err="1"/>
              <a:t>Physical</a:t>
            </a:r>
            <a:r>
              <a:rPr lang="es-MX" sz="2800" dirty="0"/>
              <a:t> </a:t>
            </a:r>
            <a:r>
              <a:rPr lang="es-MX" sz="2800" dirty="0" err="1"/>
              <a:t>protection</a:t>
            </a:r>
            <a:r>
              <a:rPr lang="es-MX" sz="2800" dirty="0"/>
              <a:t> of vital </a:t>
            </a:r>
            <a:r>
              <a:rPr lang="es-MX" sz="2800" dirty="0" err="1"/>
              <a:t>organs</a:t>
            </a:r>
            <a:r>
              <a:rPr lang="es-MX" sz="2800" dirty="0"/>
              <a:t> </a:t>
            </a:r>
          </a:p>
          <a:p>
            <a:pPr lvl="1"/>
            <a:r>
              <a:rPr lang="es-MX" sz="2800" dirty="0"/>
              <a:t>Control of </a:t>
            </a:r>
            <a:r>
              <a:rPr lang="es-MX" sz="2800" dirty="0" err="1"/>
              <a:t>body</a:t>
            </a:r>
            <a:r>
              <a:rPr lang="es-MX" sz="2800" dirty="0"/>
              <a:t> </a:t>
            </a:r>
            <a:r>
              <a:rPr lang="es-MX" sz="2800" dirty="0" err="1"/>
              <a:t>temperature</a:t>
            </a:r>
            <a:endParaRPr lang="es-MX" sz="2800" dirty="0"/>
          </a:p>
          <a:p>
            <a:pPr lvl="1"/>
            <a:r>
              <a:rPr lang="es-MX" sz="2800" dirty="0" err="1"/>
              <a:t>Synthesis</a:t>
            </a:r>
            <a:r>
              <a:rPr lang="es-MX" sz="2800" dirty="0"/>
              <a:t> and </a:t>
            </a:r>
            <a:r>
              <a:rPr lang="es-MX" sz="2800" dirty="0" err="1"/>
              <a:t>transport</a:t>
            </a:r>
            <a:r>
              <a:rPr lang="es-MX" sz="2800" dirty="0"/>
              <a:t> of hormones</a:t>
            </a:r>
          </a:p>
        </p:txBody>
      </p:sp>
    </p:spTree>
    <p:extLst>
      <p:ext uri="{BB962C8B-B14F-4D97-AF65-F5344CB8AC3E}">
        <p14:creationId xmlns:p14="http://schemas.microsoft.com/office/powerpoint/2010/main" val="2484262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54603" y="386645"/>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dirty="0">
                <a:solidFill>
                  <a:schemeClr val="dk2"/>
                </a:solidFill>
                <a:latin typeface="Arial"/>
                <a:ea typeface="Arial"/>
                <a:cs typeface="Arial"/>
                <a:sym typeface="Arial"/>
              </a:rPr>
            </a:br>
            <a:r>
              <a:rPr lang="en-AU" sz="3600" b="0" i="0" u="none" strike="noStrike" cap="none" dirty="0">
                <a:solidFill>
                  <a:schemeClr val="dk2"/>
                </a:solidFill>
                <a:latin typeface="Arial"/>
                <a:ea typeface="Arial"/>
                <a:cs typeface="Arial"/>
                <a:sym typeface="Arial"/>
              </a:rPr>
              <a:t>3.1.8 Draw a diagram representing the basic structure of a lipid molecule.</a:t>
            </a:r>
            <a:br>
              <a:rPr lang="en-AU" sz="3950" b="0" i="0" u="none" strike="noStrike" cap="none" dirty="0">
                <a:solidFill>
                  <a:schemeClr val="dk2"/>
                </a:solidFill>
                <a:latin typeface="Arial"/>
                <a:ea typeface="Arial"/>
                <a:cs typeface="Arial"/>
                <a:sym typeface="Arial"/>
              </a:rPr>
            </a:br>
            <a:r>
              <a:rPr lang="en-AU" sz="3950" b="0" i="0" u="none" strike="noStrike" cap="none" dirty="0">
                <a:solidFill>
                  <a:schemeClr val="dk2"/>
                </a:solidFill>
                <a:latin typeface="Arial"/>
                <a:ea typeface="Arial"/>
                <a:cs typeface="Arial"/>
                <a:sym typeface="Arial"/>
              </a:rPr>
              <a:t> </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pic>
        <p:nvPicPr>
          <p:cNvPr id="5" name="Picture 26" descr="triglycer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965" y="1879600"/>
            <a:ext cx="6580879" cy="4296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01" name="Shape 20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Fatty acids can be linked to glycerol by a </a:t>
            </a:r>
            <a:r>
              <a:rPr lang="en-AU" sz="2900" b="0" i="0" u="none" strike="noStrike" cap="none" dirty="0">
                <a:solidFill>
                  <a:srgbClr val="00FF00"/>
                </a:solidFill>
                <a:latin typeface="Arial"/>
                <a:ea typeface="Arial"/>
                <a:cs typeface="Arial"/>
                <a:sym typeface="Arial"/>
              </a:rPr>
              <a:t>condensation</a:t>
            </a:r>
            <a:r>
              <a:rPr lang="en-AU" sz="2900" b="0" i="0" u="none" strike="noStrike" cap="none" dirty="0">
                <a:solidFill>
                  <a:schemeClr val="dk1"/>
                </a:solidFill>
                <a:latin typeface="Arial"/>
                <a:ea typeface="Arial"/>
                <a:cs typeface="Arial"/>
                <a:sym typeface="Arial"/>
              </a:rPr>
              <a:t> reaction to produce lipids called glycerides.</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A maximum of </a:t>
            </a:r>
            <a:r>
              <a:rPr lang="en-AU" sz="2900" b="0" i="0" u="none" strike="noStrike" cap="none" dirty="0">
                <a:solidFill>
                  <a:srgbClr val="FF0000"/>
                </a:solidFill>
                <a:latin typeface="Arial"/>
                <a:ea typeface="Arial"/>
                <a:cs typeface="Arial"/>
                <a:sym typeface="Arial"/>
              </a:rPr>
              <a:t>three</a:t>
            </a:r>
            <a:r>
              <a:rPr lang="en-AU" sz="2900" b="0" i="0" u="none" strike="noStrike" cap="none" dirty="0">
                <a:solidFill>
                  <a:schemeClr val="dk1"/>
                </a:solidFill>
                <a:latin typeface="Arial"/>
                <a:ea typeface="Arial"/>
                <a:cs typeface="Arial"/>
                <a:sym typeface="Arial"/>
              </a:rPr>
              <a:t> fatty acids can be linked to one glycerol molecule, producing a </a:t>
            </a:r>
            <a:r>
              <a:rPr lang="en-AU" sz="2900" b="0" i="0" u="none" strike="noStrike" cap="none" dirty="0">
                <a:solidFill>
                  <a:srgbClr val="FF0000"/>
                </a:solidFill>
                <a:latin typeface="Arial"/>
                <a:ea typeface="Arial"/>
                <a:cs typeface="Arial"/>
                <a:sym typeface="Arial"/>
              </a:rPr>
              <a:t>triglyceride</a:t>
            </a:r>
            <a:r>
              <a:rPr lang="en-AU" sz="2900" b="0" i="0" u="none" strike="noStrike" cap="none" dirty="0">
                <a:solidFill>
                  <a:schemeClr val="dk1"/>
                </a:solidFill>
                <a:latin typeface="Arial"/>
                <a:ea typeface="Arial"/>
                <a:cs typeface="Arial"/>
                <a:sym typeface="Arial"/>
              </a:rPr>
              <a:t>.</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t>Learning Objectives</a:t>
            </a:r>
          </a:p>
        </p:txBody>
      </p:sp>
      <p:sp>
        <p:nvSpPr>
          <p:cNvPr id="3" name="Text Placeholder 2"/>
          <p:cNvSpPr>
            <a:spLocks noGrp="1"/>
          </p:cNvSpPr>
          <p:nvPr>
            <p:ph type="body" idx="1"/>
          </p:nvPr>
        </p:nvSpPr>
        <p:spPr>
          <a:xfrm>
            <a:off x="612647" y="1600199"/>
            <a:ext cx="8153399" cy="5025683"/>
          </a:xfrm>
        </p:spPr>
        <p:txBody>
          <a:bodyPr/>
          <a:lstStyle/>
          <a:p>
            <a:pPr marL="0" indent="0">
              <a:buNone/>
            </a:pPr>
            <a:r>
              <a:rPr lang="en-US" sz="3200" b="1" dirty="0">
                <a:solidFill>
                  <a:srgbClr val="FF0000"/>
                </a:solidFill>
              </a:rPr>
              <a:t>Everyone will be able to </a:t>
            </a:r>
          </a:p>
          <a:p>
            <a:pPr marL="514350" indent="-514350">
              <a:buAutoNum type="arabicPeriod"/>
            </a:pPr>
            <a:r>
              <a:rPr lang="en-US" sz="3200" b="1" dirty="0">
                <a:solidFill>
                  <a:srgbClr val="00B0F0"/>
                </a:solidFill>
              </a:rPr>
              <a:t>State the composition of a protein molecule.</a:t>
            </a:r>
          </a:p>
          <a:p>
            <a:pPr marL="0" indent="0">
              <a:buNone/>
            </a:pPr>
            <a:endParaRPr lang="en-US" sz="3200" b="1" dirty="0">
              <a:solidFill>
                <a:srgbClr val="00B0F0"/>
              </a:solidFill>
            </a:endParaRPr>
          </a:p>
          <a:p>
            <a:pPr marL="0" indent="0">
              <a:buNone/>
            </a:pPr>
            <a:r>
              <a:rPr lang="en-US" sz="3200" b="1" dirty="0">
                <a:solidFill>
                  <a:srgbClr val="00B0F0"/>
                </a:solidFill>
              </a:rPr>
              <a:t>2. Distinguish between essential and non-essential amino acids </a:t>
            </a:r>
          </a:p>
          <a:p>
            <a:pPr marL="0" indent="0">
              <a:buNone/>
            </a:pPr>
            <a:endParaRPr lang="en-US" sz="3200" b="1" dirty="0">
              <a:solidFill>
                <a:srgbClr val="00B0F0"/>
              </a:solidFill>
            </a:endParaRPr>
          </a:p>
          <a:p>
            <a:pPr marL="0" indent="0">
              <a:buNone/>
            </a:pPr>
            <a:r>
              <a:rPr lang="en-US" sz="3200" b="1" dirty="0">
                <a:solidFill>
                  <a:srgbClr val="00B0F0"/>
                </a:solidFill>
              </a:rPr>
              <a:t>3. Distinguish types of proteins depending on their function </a:t>
            </a:r>
          </a:p>
          <a:p>
            <a:endParaRPr lang="en-US" dirty="0"/>
          </a:p>
        </p:txBody>
      </p:sp>
    </p:spTree>
    <p:extLst>
      <p:ext uri="{BB962C8B-B14F-4D97-AF65-F5344CB8AC3E}">
        <p14:creationId xmlns:p14="http://schemas.microsoft.com/office/powerpoint/2010/main" val="1401437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dirty="0">
                <a:solidFill>
                  <a:schemeClr val="dk2"/>
                </a:solidFill>
                <a:latin typeface="Arial"/>
                <a:ea typeface="Arial"/>
                <a:cs typeface="Arial"/>
                <a:sym typeface="Arial"/>
              </a:rPr>
            </a:br>
            <a:r>
              <a:rPr lang="en-AU" sz="3950" b="0" i="0" u="none" strike="noStrike" cap="none" dirty="0">
                <a:solidFill>
                  <a:schemeClr val="dk2"/>
                </a:solidFill>
                <a:latin typeface="Arial"/>
                <a:ea typeface="Arial"/>
                <a:cs typeface="Arial"/>
                <a:sym typeface="Arial"/>
              </a:rPr>
              <a:t>3.1.9 State the chemical composition of a protein molecule.</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sp>
        <p:nvSpPr>
          <p:cNvPr id="207" name="Shape 20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Protein molecules consist of Carbon, Hydrogen, Oxygen and Nitrogen.</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 smallest part of a protein is called an amino acid.</a:t>
            </a:r>
          </a:p>
          <a:p>
            <a:r>
              <a:rPr lang="es-MX" sz="3200" dirty="0" err="1">
                <a:solidFill>
                  <a:srgbClr val="0070C0"/>
                </a:solidFill>
              </a:rPr>
              <a:t>Chains</a:t>
            </a:r>
            <a:r>
              <a:rPr lang="es-MX" sz="3200" dirty="0"/>
              <a:t> of amino </a:t>
            </a:r>
            <a:r>
              <a:rPr lang="es-MX" sz="3200" dirty="0" err="1"/>
              <a:t>acids</a:t>
            </a:r>
            <a:r>
              <a:rPr lang="es-MX" sz="3200" dirty="0"/>
              <a:t> </a:t>
            </a:r>
          </a:p>
          <a:p>
            <a:r>
              <a:rPr lang="es-MX" sz="3200" dirty="0"/>
              <a:t>Amino </a:t>
            </a:r>
            <a:r>
              <a:rPr lang="es-MX" sz="3200" dirty="0" err="1"/>
              <a:t>acids</a:t>
            </a:r>
            <a:r>
              <a:rPr lang="es-MX" sz="3200" dirty="0"/>
              <a:t>: </a:t>
            </a:r>
            <a:r>
              <a:rPr lang="es-MX" sz="3200" dirty="0">
                <a:solidFill>
                  <a:srgbClr val="0070C0"/>
                </a:solidFill>
              </a:rPr>
              <a:t>C, H, O </a:t>
            </a:r>
            <a:r>
              <a:rPr lang="es-MX" sz="3200" dirty="0"/>
              <a:t>and N and a </a:t>
            </a:r>
            <a:r>
              <a:rPr lang="es-MX" sz="3200" dirty="0" err="1">
                <a:solidFill>
                  <a:srgbClr val="0070C0"/>
                </a:solidFill>
              </a:rPr>
              <a:t>side</a:t>
            </a:r>
            <a:r>
              <a:rPr lang="es-MX" sz="3200" dirty="0">
                <a:solidFill>
                  <a:srgbClr val="0070C0"/>
                </a:solidFill>
              </a:rPr>
              <a:t> </a:t>
            </a:r>
            <a:r>
              <a:rPr lang="es-MX" sz="3200" dirty="0" err="1">
                <a:solidFill>
                  <a:srgbClr val="0070C0"/>
                </a:solidFill>
              </a:rPr>
              <a:t>chain</a:t>
            </a:r>
            <a:r>
              <a:rPr lang="es-MX" sz="3200" dirty="0">
                <a:solidFill>
                  <a:srgbClr val="0070C0"/>
                </a:solidFill>
              </a:rPr>
              <a:t> </a:t>
            </a:r>
            <a:r>
              <a:rPr lang="es-MX" sz="3200" dirty="0" err="1"/>
              <a:t>determining</a:t>
            </a:r>
            <a:r>
              <a:rPr lang="es-MX" sz="3200" dirty="0"/>
              <a:t> </a:t>
            </a:r>
            <a:r>
              <a:rPr lang="es-MX" sz="3200" dirty="0" err="1"/>
              <a:t>their</a:t>
            </a:r>
            <a:r>
              <a:rPr lang="es-MX" sz="3200" dirty="0"/>
              <a:t> </a:t>
            </a:r>
            <a:r>
              <a:rPr lang="es-MX" sz="3200" dirty="0" err="1"/>
              <a:t>physical</a:t>
            </a:r>
            <a:r>
              <a:rPr lang="es-MX" sz="3200" dirty="0"/>
              <a:t> and </a:t>
            </a:r>
            <a:r>
              <a:rPr lang="es-MX" sz="3200" dirty="0" err="1"/>
              <a:t>chemical</a:t>
            </a:r>
            <a:r>
              <a:rPr lang="es-MX" sz="3200" dirty="0"/>
              <a:t> </a:t>
            </a:r>
            <a:r>
              <a:rPr lang="es-MX" sz="3200" dirty="0" err="1"/>
              <a:t>properties</a:t>
            </a:r>
            <a:r>
              <a:rPr lang="es-MX" sz="3200" dirty="0"/>
              <a:t>.</a:t>
            </a:r>
          </a:p>
          <a:p>
            <a:pPr marL="320040" marR="0" lvl="0" indent="-320040" algn="l" rtl="0">
              <a:spcBef>
                <a:spcPts val="700"/>
              </a:spcBef>
              <a:buClr>
                <a:schemeClr val="accent2"/>
              </a:buClr>
              <a:buSzPct val="59999"/>
              <a:buFont typeface="Noto Symbol"/>
              <a:buChar char="◻"/>
            </a:pPr>
            <a:endParaRPr lang="en-AU"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799" y="1770743"/>
            <a:ext cx="8694057" cy="2139047"/>
          </a:xfrm>
          <a:prstGeom prst="rect">
            <a:avLst/>
          </a:prstGeom>
        </p:spPr>
        <p:txBody>
          <a:bodyPr wrap="square">
            <a:spAutoFit/>
          </a:bodyPr>
          <a:lstStyle/>
          <a:p>
            <a:pPr>
              <a:lnSpc>
                <a:spcPct val="95000"/>
              </a:lnSpc>
              <a:buClr>
                <a:srgbClr val="00FF00"/>
              </a:buClr>
              <a:buSzPct val="65000"/>
            </a:pPr>
            <a:r>
              <a:rPr lang="en-AU" altLang="en-US" sz="2800" dirty="0">
                <a:solidFill>
                  <a:srgbClr val="660066"/>
                </a:solidFill>
                <a:latin typeface="Tahoma" panose="020B0604030504040204" pitchFamily="34" charset="0"/>
              </a:rPr>
              <a:t>Proteins are the most complex and functionally diverse of molecules of living organisms. They compose enzymes, blood and muscle tissue just to name a few and are therefore associated with meat products</a:t>
            </a:r>
            <a:r>
              <a:rPr lang="en-AU" altLang="en-US" dirty="0">
                <a:solidFill>
                  <a:srgbClr val="660066"/>
                </a:solidFill>
                <a:latin typeface="Tahoma" panose="020B0604030504040204" pitchFamily="34" charset="0"/>
              </a:rPr>
              <a:t>.</a:t>
            </a:r>
          </a:p>
        </p:txBody>
      </p:sp>
      <p:pic>
        <p:nvPicPr>
          <p:cNvPr id="3" name="Picture 26" descr="amino_acid_structure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444" y="3581400"/>
            <a:ext cx="48958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251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dirty="0">
                <a:solidFill>
                  <a:schemeClr val="dk2"/>
                </a:solidFill>
                <a:latin typeface="Arial"/>
                <a:ea typeface="Arial"/>
                <a:cs typeface="Arial"/>
                <a:sym typeface="Arial"/>
              </a:rPr>
            </a:br>
            <a:r>
              <a:rPr lang="en-AU" sz="3950" b="0" i="0" u="none" strike="noStrike" cap="none" dirty="0">
                <a:solidFill>
                  <a:schemeClr val="dk2"/>
                </a:solidFill>
                <a:latin typeface="Arial"/>
                <a:ea typeface="Arial"/>
                <a:cs typeface="Arial"/>
                <a:sym typeface="Arial"/>
              </a:rPr>
              <a:t>3.1.10 Draw a diagram representing the basic structure of an amino acid.</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pic>
        <p:nvPicPr>
          <p:cNvPr id="213" name="Shape 213"/>
          <p:cNvPicPr preferRelativeResize="0">
            <a:picLocks noGrp="1"/>
          </p:cNvPicPr>
          <p:nvPr>
            <p:ph type="body" idx="1"/>
          </p:nvPr>
        </p:nvPicPr>
        <p:blipFill rotWithShape="1">
          <a:blip r:embed="rId3">
            <a:alphaModFix/>
          </a:blip>
          <a:srcRect l="53817" t="73330" r="26031" b="5641"/>
          <a:stretch/>
        </p:blipFill>
        <p:spPr>
          <a:xfrm>
            <a:off x="2000231" y="2043724"/>
            <a:ext cx="5957929" cy="388560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19" name="Shape 219"/>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rgbClr val="00FF00"/>
                </a:solidFill>
                <a:latin typeface="Arial"/>
                <a:ea typeface="Arial"/>
                <a:cs typeface="Arial"/>
                <a:sym typeface="Arial"/>
              </a:rPr>
              <a:t>Two amino acids</a:t>
            </a:r>
            <a:r>
              <a:rPr lang="en-AU" sz="2900" b="0" i="0" u="none" strike="noStrike" cap="none" dirty="0">
                <a:solidFill>
                  <a:schemeClr val="dk1"/>
                </a:solidFill>
                <a:latin typeface="Arial"/>
                <a:ea typeface="Arial"/>
                <a:cs typeface="Arial"/>
                <a:sym typeface="Arial"/>
              </a:rPr>
              <a:t> can be joined together to form a </a:t>
            </a:r>
            <a:r>
              <a:rPr lang="en-AU" sz="2900" b="0" i="1" u="none" strike="noStrike" cap="none" dirty="0">
                <a:solidFill>
                  <a:srgbClr val="00FF00"/>
                </a:solidFill>
                <a:latin typeface="Arial"/>
                <a:ea typeface="Arial"/>
                <a:cs typeface="Arial"/>
                <a:sym typeface="Arial"/>
              </a:rPr>
              <a:t>dipeptide</a:t>
            </a:r>
            <a:r>
              <a:rPr lang="en-AU" sz="2900" b="0" i="0" u="none" strike="noStrike" cap="none" dirty="0">
                <a:solidFill>
                  <a:schemeClr val="dk1"/>
                </a:solidFill>
                <a:latin typeface="Arial"/>
                <a:ea typeface="Arial"/>
                <a:cs typeface="Arial"/>
                <a:sym typeface="Arial"/>
              </a:rPr>
              <a:t> by a condensation reaction. The new bond formed is a </a:t>
            </a:r>
            <a:r>
              <a:rPr lang="en-AU" sz="2900" b="0" i="0" u="none" strike="noStrike" cap="none" dirty="0">
                <a:solidFill>
                  <a:srgbClr val="FF0000"/>
                </a:solidFill>
                <a:latin typeface="Arial"/>
                <a:ea typeface="Arial"/>
                <a:cs typeface="Arial"/>
                <a:sym typeface="Arial"/>
              </a:rPr>
              <a:t>peptide linkage</a:t>
            </a:r>
            <a:r>
              <a:rPr lang="en-AU" sz="2900" b="0" i="0" u="none" strike="noStrike" cap="none" dirty="0">
                <a:solidFill>
                  <a:schemeClr val="dk1"/>
                </a:solidFill>
                <a:latin typeface="Arial"/>
                <a:ea typeface="Arial"/>
                <a:cs typeface="Arial"/>
                <a:sym typeface="Arial"/>
              </a:rPr>
              <a:t>.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Further condensation reactions can link amino acids to either end of the dipeptide, eventually forming a chain of many amino acids. This is called a </a:t>
            </a:r>
            <a:r>
              <a:rPr lang="en-AU" sz="2900" b="0" i="0" u="none" strike="noStrike" cap="none" dirty="0">
                <a:solidFill>
                  <a:srgbClr val="FF0000"/>
                </a:solidFill>
                <a:latin typeface="Arial"/>
                <a:ea typeface="Arial"/>
                <a:cs typeface="Arial"/>
                <a:sym typeface="Arial"/>
              </a:rPr>
              <a:t>polypeptide</a:t>
            </a:r>
            <a:r>
              <a:rPr lang="en-AU" sz="2900" b="0" i="0" u="none" strike="noStrike" cap="none" dirty="0">
                <a:solidFill>
                  <a:srgbClr val="FFFF00"/>
                </a:solidFill>
                <a:latin typeface="Arial"/>
                <a:ea typeface="Arial"/>
                <a:cs typeface="Arial"/>
                <a:sym typeface="Arial"/>
              </a:rPr>
              <a:t>.</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950" b="0" i="0" u="none" strike="noStrike" cap="none" dirty="0">
                <a:solidFill>
                  <a:schemeClr val="dk2"/>
                </a:solidFill>
                <a:latin typeface="Arial"/>
                <a:ea typeface="Arial"/>
                <a:cs typeface="Arial"/>
                <a:sym typeface="Arial"/>
              </a:rPr>
              <a:t>3.1.11 Distinguish between an </a:t>
            </a:r>
            <a:r>
              <a:rPr lang="en-AU" sz="3950" b="0" i="1" u="none" strike="noStrike" cap="none" dirty="0">
                <a:solidFill>
                  <a:schemeClr val="dk2"/>
                </a:solidFill>
                <a:latin typeface="Arial"/>
                <a:ea typeface="Arial"/>
                <a:cs typeface="Arial"/>
                <a:sym typeface="Arial"/>
              </a:rPr>
              <a:t>essential </a:t>
            </a:r>
            <a:r>
              <a:rPr lang="en-AU" sz="3950" b="0" i="0" u="none" strike="noStrike" cap="none" dirty="0">
                <a:solidFill>
                  <a:schemeClr val="dk2"/>
                </a:solidFill>
                <a:latin typeface="Arial"/>
                <a:ea typeface="Arial"/>
                <a:cs typeface="Arial"/>
                <a:sym typeface="Arial"/>
              </a:rPr>
              <a:t>and a </a:t>
            </a:r>
            <a:r>
              <a:rPr lang="en-AU" sz="3950" b="0" i="1" u="none" strike="noStrike" cap="none" dirty="0">
                <a:solidFill>
                  <a:schemeClr val="dk2"/>
                </a:solidFill>
                <a:latin typeface="Arial"/>
                <a:ea typeface="Arial"/>
                <a:cs typeface="Arial"/>
                <a:sym typeface="Arial"/>
              </a:rPr>
              <a:t>nonessential amino acid</a:t>
            </a:r>
            <a:r>
              <a:rPr lang="en-AU" sz="3950" b="0" i="0" u="none" strike="noStrike" cap="none" dirty="0">
                <a:solidFill>
                  <a:schemeClr val="dk2"/>
                </a:solidFill>
                <a:latin typeface="Arial"/>
                <a:ea typeface="Arial"/>
                <a:cs typeface="Arial"/>
                <a:sym typeface="Arial"/>
              </a:rPr>
              <a:t>.</a:t>
            </a:r>
          </a:p>
        </p:txBody>
      </p:sp>
      <p:sp>
        <p:nvSpPr>
          <p:cNvPr id="225" name="Shape 22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 human body requires 20 naturally occurring amino acids for its proper functioning.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There are 8 </a:t>
            </a:r>
            <a:r>
              <a:rPr lang="en-AU" sz="2900" b="0" i="0" u="none" strike="noStrike" cap="none" dirty="0">
                <a:solidFill>
                  <a:srgbClr val="FF0000"/>
                </a:solidFill>
                <a:latin typeface="Arial"/>
                <a:ea typeface="Arial"/>
                <a:cs typeface="Arial"/>
                <a:sym typeface="Arial"/>
              </a:rPr>
              <a:t>essential amino acids </a:t>
            </a:r>
            <a:r>
              <a:rPr lang="en-AU" sz="2900" b="0" i="0" u="none" strike="noStrike" cap="none" dirty="0">
                <a:solidFill>
                  <a:schemeClr val="dk1"/>
                </a:solidFill>
                <a:latin typeface="Arial"/>
                <a:ea typeface="Arial"/>
                <a:cs typeface="Arial"/>
                <a:sym typeface="Arial"/>
              </a:rPr>
              <a:t>for humans: phenylalanine, valine, threonine, tryptophan, isoleucine, methionine, leucine, and</a:t>
            </a:r>
            <a:r>
              <a:rPr lang="en-AU" sz="2900" b="0" i="0" u="sng" strike="noStrike" cap="none" dirty="0">
                <a:solidFill>
                  <a:schemeClr val="dk1"/>
                </a:solidFill>
                <a:latin typeface="Arial"/>
                <a:ea typeface="Arial"/>
                <a:cs typeface="Arial"/>
                <a:sym typeface="Arial"/>
              </a:rPr>
              <a:t> </a:t>
            </a:r>
            <a:r>
              <a:rPr lang="en-AU" sz="2900" b="0" i="0" u="sng" strike="noStrike" cap="none" dirty="0">
                <a:solidFill>
                  <a:schemeClr val="hlink"/>
                </a:solidFill>
                <a:latin typeface="Arial"/>
                <a:ea typeface="Arial"/>
                <a:cs typeface="Arial"/>
                <a:sym typeface="Arial"/>
                <a:hlinkClick r:id="rId3"/>
              </a:rPr>
              <a:t>lysine</a:t>
            </a:r>
            <a:r>
              <a:rPr lang="en-AU" sz="2900" b="0" i="0" u="none" strike="noStrike" cap="none" dirty="0">
                <a:solidFill>
                  <a:schemeClr val="dk1"/>
                </a:solidFill>
                <a:latin typeface="Arial"/>
                <a:ea typeface="Arial"/>
                <a:cs typeface="Arial"/>
                <a:sym typeface="Arial"/>
              </a:rPr>
              <a:t>.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They are called </a:t>
            </a:r>
            <a:r>
              <a:rPr lang="en-AU" sz="2900" b="0" i="0" u="none" strike="noStrike" cap="none" dirty="0">
                <a:solidFill>
                  <a:srgbClr val="FF0000"/>
                </a:solidFill>
                <a:latin typeface="Arial"/>
                <a:ea typeface="Arial"/>
                <a:cs typeface="Arial"/>
                <a:sym typeface="Arial"/>
              </a:rPr>
              <a:t>essential</a:t>
            </a:r>
            <a:r>
              <a:rPr lang="en-AU" sz="2900" b="0" i="0" u="none" strike="noStrike" cap="none" dirty="0">
                <a:solidFill>
                  <a:schemeClr val="dk1"/>
                </a:solidFill>
                <a:latin typeface="Arial"/>
                <a:ea typeface="Arial"/>
                <a:cs typeface="Arial"/>
                <a:sym typeface="Arial"/>
              </a:rPr>
              <a:t> because </a:t>
            </a:r>
            <a:r>
              <a:rPr lang="en-AU" sz="2900" b="0" i="0" u="none" strike="noStrike" cap="none" dirty="0">
                <a:solidFill>
                  <a:srgbClr val="FF0000"/>
                </a:solidFill>
                <a:latin typeface="Arial"/>
                <a:ea typeface="Arial"/>
                <a:cs typeface="Arial"/>
                <a:sym typeface="Arial"/>
              </a:rPr>
              <a:t>the body does not manufacture</a:t>
            </a:r>
            <a:r>
              <a:rPr lang="en-AU" sz="2900" b="0" i="0" u="none" strike="noStrike" cap="none" dirty="0">
                <a:solidFill>
                  <a:schemeClr val="dk1"/>
                </a:solidFill>
                <a:latin typeface="Arial"/>
                <a:ea typeface="Arial"/>
                <a:cs typeface="Arial"/>
                <a:sym typeface="Arial"/>
              </a:rPr>
              <a:t> them but must be ingested in the diet. </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31" name="Shape 23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Therefore a proper diet should be balanced and must include all the essential amino acids. Foods that contain a good and varied amount of amino acids, including the essential ones should be included in our daily diet. </a:t>
            </a:r>
          </a:p>
          <a:p>
            <a:pPr marL="320040" marR="0" lvl="0" indent="-320040" algn="l" rtl="0">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Based on their content of amino acids, foods are often classified as complete, partially complete, or incomplete protein sources. In order for a protein to be complete, it must contain all of the essential amino acids. </a:t>
            </a:r>
            <a:br>
              <a:rPr lang="en-AU" sz="2700" b="0" i="0" u="none" strike="noStrike" cap="none" dirty="0">
                <a:solidFill>
                  <a:schemeClr val="dk1"/>
                </a:solidFill>
                <a:latin typeface="Arial"/>
                <a:ea typeface="Arial"/>
                <a:cs typeface="Arial"/>
                <a:sym typeface="Arial"/>
              </a:rPr>
            </a:br>
            <a:br>
              <a:rPr lang="en-AU" sz="2700" b="0" i="0" u="none" strike="noStrike" cap="none" dirty="0">
                <a:solidFill>
                  <a:schemeClr val="dk1"/>
                </a:solidFill>
                <a:latin typeface="Arial"/>
                <a:ea typeface="Arial"/>
                <a:cs typeface="Arial"/>
                <a:sym typeface="Arial"/>
              </a:rPr>
            </a:br>
            <a:endParaRPr lang="en-AU" sz="2700" b="0" i="0" u="none" strike="noStrike" cap="none" dirty="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37" name="Shape 23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 body continually breaks down protein molecules and rebuilds the resulting amino acids into other usable chains required by particular areas of the body.</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In addition to their main functions of building needed proteins, amino acids also assist vitamins and minerals to do their jobs properly. Even if vitamins and minerals were absorbed and assimilated rapidly, they would not be as effective as they are in the presence of amino acids.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43" name="Shape 24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An adequate diet must contain enough protein to supply these amino acids. The generally accepted sources of amino acids are meat and dairy products. </a:t>
            </a:r>
          </a:p>
          <a:p>
            <a:pPr marL="320040" marR="0" lvl="0" indent="-320040" algn="l" rtl="0">
              <a:lnSpc>
                <a:spcPct val="80000"/>
              </a:lnSpc>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However, the necessary amino acids can be supplied on a vegetarian or vegan diet but good nutritional planning is necessary to make sure of an adequate supply.</a:t>
            </a:r>
          </a:p>
          <a:p>
            <a:pPr marL="320040" marR="0" lvl="0" indent="-320040" algn="l" rtl="0">
              <a:lnSpc>
                <a:spcPct val="80000"/>
              </a:lnSpc>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Certain combinations of cereal grains (wheat, corn, and rice) along with legumes (beans, peanuts) will provide a complete amino acid. </a:t>
            </a:r>
            <a:br>
              <a:rPr lang="en-AU" sz="2250" b="0" i="0" u="none" strike="noStrike" cap="none" dirty="0">
                <a:solidFill>
                  <a:schemeClr val="dk1"/>
                </a:solidFill>
                <a:latin typeface="Arial"/>
                <a:ea typeface="Arial"/>
                <a:cs typeface="Arial"/>
                <a:sym typeface="Arial"/>
              </a:rPr>
            </a:br>
            <a:br>
              <a:rPr lang="en-AU" sz="2250" b="0" i="0" u="none" strike="noStrike" cap="none" dirty="0">
                <a:solidFill>
                  <a:schemeClr val="dk1"/>
                </a:solidFill>
                <a:latin typeface="Arial"/>
                <a:ea typeface="Arial"/>
                <a:cs typeface="Arial"/>
                <a:sym typeface="Arial"/>
              </a:rPr>
            </a:br>
            <a:endParaRPr lang="en-AU" sz="2250" b="0" i="0" u="none" strike="noStrike" cap="none" dirty="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0" y="0"/>
            <a:ext cx="1219200" cy="1174750"/>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1200" b="1">
              <a:solidFill>
                <a:schemeClr val="accent2"/>
              </a:solidFill>
              <a:latin typeface="Tahoma" panose="020B0604030504040204" pitchFamily="34" charset="0"/>
            </a:endParaRP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IB</a:t>
            </a:r>
          </a:p>
          <a:p>
            <a:pPr eaLnBrk="1" hangingPunct="1">
              <a:lnSpc>
                <a:spcPct val="75000"/>
              </a:lnSpc>
              <a:spcBef>
                <a:spcPct val="50000"/>
              </a:spcBef>
              <a:buFontTx/>
              <a:buNone/>
            </a:pPr>
            <a:r>
              <a:rPr lang="en-AU" altLang="en-US" sz="1100" b="1">
                <a:solidFill>
                  <a:srgbClr val="00FF00"/>
                </a:solidFill>
                <a:latin typeface="Tahoma" panose="020B0604030504040204" pitchFamily="34" charset="0"/>
              </a:rPr>
              <a:t>Sports, exercise and health science</a:t>
            </a:r>
          </a:p>
          <a:p>
            <a:pPr eaLnBrk="1" hangingPunct="1">
              <a:lnSpc>
                <a:spcPct val="75000"/>
              </a:lnSpc>
              <a:spcBef>
                <a:spcPct val="50000"/>
              </a:spcBef>
              <a:buFontTx/>
              <a:buNone/>
            </a:pPr>
            <a:endParaRPr lang="en-AU" altLang="en-US" sz="600" b="1">
              <a:solidFill>
                <a:srgbClr val="00FF00"/>
              </a:solidFill>
              <a:latin typeface="Tahoma" panose="020B0604030504040204" pitchFamily="34" charset="0"/>
            </a:endParaRPr>
          </a:p>
          <a:p>
            <a:pPr eaLnBrk="1" hangingPunct="1">
              <a:lnSpc>
                <a:spcPct val="75000"/>
              </a:lnSpc>
              <a:spcBef>
                <a:spcPct val="50000"/>
              </a:spcBef>
              <a:buFontTx/>
              <a:buNone/>
            </a:pPr>
            <a:endParaRPr lang="en-AU" altLang="en-US" sz="800" b="1">
              <a:solidFill>
                <a:schemeClr val="accent2"/>
              </a:solidFill>
              <a:latin typeface="Tahoma" panose="020B0604030504040204" pitchFamily="34" charset="0"/>
            </a:endParaRPr>
          </a:p>
        </p:txBody>
      </p:sp>
      <p:sp>
        <p:nvSpPr>
          <p:cNvPr id="65539" name="Line 3"/>
          <p:cNvSpPr>
            <a:spLocks noChangeShapeType="1"/>
          </p:cNvSpPr>
          <p:nvPr/>
        </p:nvSpPr>
        <p:spPr bwMode="auto">
          <a:xfrm>
            <a:off x="1219200" y="0"/>
            <a:ext cx="0" cy="685800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0" name="Line 4"/>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1" name="Line 5"/>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2" name="Text Box 6"/>
          <p:cNvSpPr txBox="1">
            <a:spLocks noChangeArrowheads="1"/>
          </p:cNvSpPr>
          <p:nvPr/>
        </p:nvSpPr>
        <p:spPr bwMode="auto">
          <a:xfrm>
            <a:off x="0" y="2727325"/>
            <a:ext cx="1219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1000" b="1">
                <a:solidFill>
                  <a:srgbClr val="660066"/>
                </a:solidFill>
                <a:latin typeface="Tahoma" panose="020B0604030504040204" pitchFamily="34" charset="0"/>
              </a:rPr>
              <a:t>Sub-topics</a:t>
            </a:r>
          </a:p>
        </p:txBody>
      </p:sp>
      <p:sp>
        <p:nvSpPr>
          <p:cNvPr id="65543" name="Line 7"/>
          <p:cNvSpPr>
            <a:spLocks noChangeShapeType="1"/>
          </p:cNvSpPr>
          <p:nvPr/>
        </p:nvSpPr>
        <p:spPr bwMode="auto">
          <a:xfrm>
            <a:off x="76200" y="2667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4" name="Line 8"/>
          <p:cNvSpPr>
            <a:spLocks noChangeShapeType="1"/>
          </p:cNvSpPr>
          <p:nvPr/>
        </p:nvSpPr>
        <p:spPr bwMode="auto">
          <a:xfrm>
            <a:off x="76200" y="3200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5" name="Line 9"/>
          <p:cNvSpPr>
            <a:spLocks noChangeShapeType="1"/>
          </p:cNvSpPr>
          <p:nvPr/>
        </p:nvSpPr>
        <p:spPr bwMode="auto">
          <a:xfrm flipV="1">
            <a:off x="0" y="1295400"/>
            <a:ext cx="91440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6" name="Line 10"/>
          <p:cNvSpPr>
            <a:spLocks noChangeShapeType="1"/>
          </p:cNvSpPr>
          <p:nvPr/>
        </p:nvSpPr>
        <p:spPr bwMode="auto">
          <a:xfrm>
            <a:off x="76200" y="11430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7" name="Line 11"/>
          <p:cNvSpPr>
            <a:spLocks noChangeShapeType="1"/>
          </p:cNvSpPr>
          <p:nvPr/>
        </p:nvSpPr>
        <p:spPr bwMode="auto">
          <a:xfrm>
            <a:off x="76200" y="1524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8" name="Text Box 12"/>
          <p:cNvSpPr txBox="1">
            <a:spLocks noChangeArrowheads="1"/>
          </p:cNvSpPr>
          <p:nvPr/>
        </p:nvSpPr>
        <p:spPr bwMode="auto">
          <a:xfrm>
            <a:off x="1371600" y="404813"/>
            <a:ext cx="7772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50000"/>
              </a:spcBef>
              <a:buFontTx/>
              <a:buNone/>
            </a:pPr>
            <a:r>
              <a:rPr lang="en-AU" altLang="en-US" sz="2800" b="1">
                <a:solidFill>
                  <a:srgbClr val="660066"/>
                </a:solidFill>
                <a:latin typeface="Tahoma" panose="020B0604030504040204" pitchFamily="34" charset="0"/>
              </a:rPr>
              <a:t>Energy Systems</a:t>
            </a:r>
          </a:p>
        </p:txBody>
      </p:sp>
      <p:sp>
        <p:nvSpPr>
          <p:cNvPr id="65549" name="Text Box 13"/>
          <p:cNvSpPr txBox="1">
            <a:spLocks noChangeArrowheads="1"/>
          </p:cNvSpPr>
          <p:nvPr/>
        </p:nvSpPr>
        <p:spPr bwMode="auto">
          <a:xfrm>
            <a:off x="1676400" y="1341438"/>
            <a:ext cx="7467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2800" dirty="0">
                <a:solidFill>
                  <a:srgbClr val="660066"/>
                </a:solidFill>
                <a:latin typeface="Tahoma" panose="020B0604030504040204" pitchFamily="34" charset="0"/>
              </a:rPr>
              <a:t>3.1.11 Distinguish between an essential and a non-essential amino acid</a:t>
            </a:r>
          </a:p>
        </p:txBody>
      </p:sp>
      <p:sp>
        <p:nvSpPr>
          <p:cNvPr id="65550" name="Line 14"/>
          <p:cNvSpPr>
            <a:spLocks noChangeShapeType="1"/>
          </p:cNvSpPr>
          <p:nvPr/>
        </p:nvSpPr>
        <p:spPr bwMode="auto">
          <a:xfrm>
            <a:off x="0" y="2514600"/>
            <a:ext cx="5181600" cy="0"/>
          </a:xfrm>
          <a:prstGeom prst="line">
            <a:avLst/>
          </a:prstGeom>
          <a:noFill/>
          <a:ln w="31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1" name="Rectangle 15"/>
          <p:cNvSpPr>
            <a:spLocks noChangeArrowheads="1"/>
          </p:cNvSpPr>
          <p:nvPr/>
        </p:nvSpPr>
        <p:spPr bwMode="auto">
          <a:xfrm>
            <a:off x="3635375" y="17732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2400"/>
          </a:p>
        </p:txBody>
      </p:sp>
      <p:sp>
        <p:nvSpPr>
          <p:cNvPr id="65552" name="Text Box 16">
            <a:hlinkClick r:id="rId3" action="ppaction://hlinksldjump" tooltip="'Click' here"/>
          </p:cNvPr>
          <p:cNvSpPr txBox="1">
            <a:spLocks noChangeArrowheads="1"/>
          </p:cNvSpPr>
          <p:nvPr/>
        </p:nvSpPr>
        <p:spPr bwMode="auto">
          <a:xfrm>
            <a:off x="0" y="1295400"/>
            <a:ext cx="1219200" cy="80962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2000"/>
              </a:lnSpc>
              <a:spcBef>
                <a:spcPct val="50000"/>
              </a:spcBef>
              <a:buFontTx/>
              <a:buNone/>
            </a:pPr>
            <a:endParaRPr lang="en-AU" altLang="en-US" sz="600" b="1">
              <a:solidFill>
                <a:srgbClr val="660066"/>
              </a:solidFill>
              <a:latin typeface="Tahoma" panose="020B0604030504040204" pitchFamily="34" charset="0"/>
            </a:endParaRP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Topic 1</a:t>
            </a:r>
          </a:p>
          <a:p>
            <a:pPr eaLnBrk="1" hangingPunct="1">
              <a:lnSpc>
                <a:spcPct val="72000"/>
              </a:lnSpc>
              <a:spcBef>
                <a:spcPct val="50000"/>
              </a:spcBef>
              <a:buFontTx/>
              <a:buNone/>
            </a:pPr>
            <a:r>
              <a:rPr lang="en-AU" altLang="en-US" sz="1100" b="1">
                <a:solidFill>
                  <a:srgbClr val="660066"/>
                </a:solidFill>
                <a:latin typeface="Tahoma" panose="020B0604030504040204" pitchFamily="34" charset="0"/>
              </a:rPr>
              <a:t>Anatomy</a:t>
            </a:r>
          </a:p>
          <a:p>
            <a:pPr eaLnBrk="1" hangingPunct="1">
              <a:lnSpc>
                <a:spcPct val="72000"/>
              </a:lnSpc>
              <a:spcBef>
                <a:spcPct val="50000"/>
              </a:spcBef>
              <a:buFontTx/>
              <a:buNone/>
            </a:pPr>
            <a:endParaRPr lang="en-AU" altLang="en-US" sz="4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2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a:p>
            <a:pPr eaLnBrk="1" hangingPunct="1">
              <a:lnSpc>
                <a:spcPct val="75000"/>
              </a:lnSpc>
              <a:spcBef>
                <a:spcPct val="50000"/>
              </a:spcBef>
              <a:buFontTx/>
              <a:buNone/>
            </a:pPr>
            <a:endParaRPr lang="en-AU" altLang="en-US" sz="100" b="1">
              <a:solidFill>
                <a:srgbClr val="660066"/>
              </a:solidFill>
              <a:latin typeface="Tahoma" panose="020B0604030504040204" pitchFamily="34" charset="0"/>
            </a:endParaRPr>
          </a:p>
        </p:txBody>
      </p:sp>
      <p:sp>
        <p:nvSpPr>
          <p:cNvPr id="65553" name="Line 17"/>
          <p:cNvSpPr>
            <a:spLocks noChangeShapeType="1"/>
          </p:cNvSpPr>
          <p:nvPr/>
        </p:nvSpPr>
        <p:spPr bwMode="auto">
          <a:xfrm>
            <a:off x="76200" y="23622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4" name="Line 18"/>
          <p:cNvSpPr>
            <a:spLocks noChangeShapeType="1"/>
          </p:cNvSpPr>
          <p:nvPr/>
        </p:nvSpPr>
        <p:spPr bwMode="auto">
          <a:xfrm>
            <a:off x="76200" y="1447800"/>
            <a:ext cx="990600" cy="0"/>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5" name="Rectangle 19">
            <a:hlinkClick r:id="rId4" action="ppaction://hlinksldjump" tooltip="Click here to go to this dot point"/>
          </p:cNvPr>
          <p:cNvSpPr>
            <a:spLocks noChangeArrowheads="1"/>
          </p:cNvSpPr>
          <p:nvPr/>
        </p:nvSpPr>
        <p:spPr bwMode="auto">
          <a:xfrm flipV="1">
            <a:off x="1258888" y="3068638"/>
            <a:ext cx="72390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en-AU" altLang="en-US" sz="2000">
                <a:solidFill>
                  <a:srgbClr val="660066"/>
                </a:solidFill>
                <a:latin typeface="Tahoma" panose="020B0604030504040204" pitchFamily="34" charset="0"/>
              </a:rPr>
              <a:t>		</a:t>
            </a:r>
            <a:endParaRPr lang="en-AU" altLang="en-US" sz="800">
              <a:solidFill>
                <a:srgbClr val="660066"/>
              </a:solidFill>
              <a:latin typeface="Tahoma" panose="020B0604030504040204" pitchFamily="34" charset="0"/>
            </a:endParaRPr>
          </a:p>
          <a:p>
            <a:pPr eaLnBrk="1" hangingPunct="1">
              <a:buFontTx/>
              <a:buNone/>
            </a:pPr>
            <a:endParaRPr lang="en-AU" altLang="en-US" sz="2400">
              <a:solidFill>
                <a:srgbClr val="660066"/>
              </a:solidFill>
              <a:latin typeface="Tahoma" panose="020B0604030504040204" pitchFamily="34" charset="0"/>
            </a:endParaRPr>
          </a:p>
          <a:p>
            <a:pPr eaLnBrk="1" hangingPunct="1">
              <a:buFontTx/>
              <a:buNone/>
            </a:pPr>
            <a:r>
              <a:rPr lang="en-AU" altLang="en-US" sz="2000">
                <a:solidFill>
                  <a:srgbClr val="660066"/>
                </a:solidFill>
                <a:latin typeface="Tahoma" panose="020B0604030504040204" pitchFamily="34" charset="0"/>
              </a:rPr>
              <a:t>	</a:t>
            </a:r>
            <a:r>
              <a:rPr lang="en-AU" altLang="en-US" sz="2400">
                <a:solidFill>
                  <a:srgbClr val="660066"/>
                </a:solidFill>
                <a:latin typeface="Tahoma" panose="020B0604030504040204" pitchFamily="34" charset="0"/>
              </a:rPr>
              <a:t>	</a:t>
            </a:r>
          </a:p>
          <a:p>
            <a:pPr algn="r" eaLnBrk="1" hangingPunct="1">
              <a:buFontTx/>
              <a:buNone/>
            </a:pPr>
            <a:endParaRPr lang="en-AU" altLang="en-US" sz="2400">
              <a:solidFill>
                <a:srgbClr val="660066"/>
              </a:solidFill>
              <a:latin typeface="Tahoma" panose="020B0604030504040204" pitchFamily="34" charset="0"/>
            </a:endParaRPr>
          </a:p>
        </p:txBody>
      </p:sp>
      <p:sp>
        <p:nvSpPr>
          <p:cNvPr id="65556" name="Rectangle 20">
            <a:hlinkClick r:id="rId5" action="ppaction://hlinksldjump" tooltip="Click here to go to this dot point"/>
          </p:cNvPr>
          <p:cNvSpPr>
            <a:spLocks noChangeArrowheads="1"/>
          </p:cNvSpPr>
          <p:nvPr/>
        </p:nvSpPr>
        <p:spPr bwMode="auto">
          <a:xfrm>
            <a:off x="1403350" y="2708275"/>
            <a:ext cx="6646863"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None/>
            </a:pPr>
            <a:r>
              <a:rPr lang="en-AU" altLang="en-US" sz="2400" dirty="0">
                <a:solidFill>
                  <a:srgbClr val="660066"/>
                </a:solidFill>
                <a:latin typeface="Tahoma" panose="020B0604030504040204" pitchFamily="34" charset="0"/>
                <a:cs typeface="Times New Roman" panose="02020603050405020304" pitchFamily="18" charset="0"/>
              </a:rPr>
              <a:t>	</a:t>
            </a:r>
            <a:r>
              <a:rPr lang="en-AU" altLang="en-US" sz="2000" dirty="0">
                <a:solidFill>
                  <a:srgbClr val="660066"/>
                </a:solidFill>
                <a:latin typeface="Tahoma" panose="020B0604030504040204" pitchFamily="34" charset="0"/>
              </a:rPr>
              <a:t>In addition, CYSTEINE (</a:t>
            </a:r>
            <a:r>
              <a:rPr lang="en-AU" altLang="en-US" sz="2000" dirty="0" err="1">
                <a:solidFill>
                  <a:srgbClr val="660066"/>
                </a:solidFill>
                <a:latin typeface="Tahoma" panose="020B0604030504040204" pitchFamily="34" charset="0"/>
              </a:rPr>
              <a:t>cystine</a:t>
            </a:r>
            <a:r>
              <a:rPr lang="en-AU" altLang="en-US" sz="2000" dirty="0">
                <a:solidFill>
                  <a:srgbClr val="660066"/>
                </a:solidFill>
                <a:latin typeface="Tahoma" panose="020B0604030504040204" pitchFamily="34" charset="0"/>
              </a:rPr>
              <a:t>) and TYROSINE, sometimes classified as NONESSENTIAL AMINO ACIDS, are now considered </a:t>
            </a:r>
            <a:r>
              <a:rPr lang="en-AU" altLang="en-US" sz="2000" dirty="0" err="1">
                <a:solidFill>
                  <a:srgbClr val="660066"/>
                </a:solidFill>
                <a:latin typeface="Tahoma" panose="020B0604030504040204" pitchFamily="34" charset="0"/>
              </a:rPr>
              <a:t>semiessential</a:t>
            </a:r>
            <a:r>
              <a:rPr lang="en-AU" altLang="en-US" sz="2000" dirty="0">
                <a:solidFill>
                  <a:srgbClr val="660066"/>
                </a:solidFill>
                <a:latin typeface="Tahoma" panose="020B0604030504040204" pitchFamily="34" charset="0"/>
              </a:rPr>
              <a:t> because if the diet contains them (meat, milk, fish, poultry and legumes are good sources), the body can use them in place of two essential amino acids methionine and phenylalanine, respectively to make protein. The nonessential amino acids are ALANINE, ARGININE, ASPARAGINE, ASPARTIC ACID, GLUTAMIC ACID, GLUTAMINE, GLYCINE, PROLINE, SERINE and TAURINE.</a:t>
            </a:r>
            <a:endParaRPr lang="en-AU" altLang="en-US" sz="2000" dirty="0">
              <a:solidFill>
                <a:srgbClr val="660066"/>
              </a:solidFill>
              <a:latin typeface="Tahoma" panose="020B0604030504040204" pitchFamily="34" charset="0"/>
              <a:cs typeface="Times New Roman" panose="02020603050405020304" pitchFamily="18" charset="0"/>
            </a:endParaRPr>
          </a:p>
          <a:p>
            <a:pPr algn="r" eaLnBrk="1" hangingPunct="1">
              <a:lnSpc>
                <a:spcPct val="95000"/>
              </a:lnSpc>
              <a:buClr>
                <a:srgbClr val="00FF00"/>
              </a:buClr>
              <a:buSzPct val="65000"/>
              <a:buFont typeface="Wingdings" panose="05000000000000000000" pitchFamily="2" charset="2"/>
              <a:buNone/>
            </a:pPr>
            <a:endParaRPr lang="en-AU" altLang="en-US" sz="800" dirty="0">
              <a:latin typeface="Tahoma" panose="020B0604030504040204" pitchFamily="34" charset="0"/>
            </a:endParaRPr>
          </a:p>
          <a:p>
            <a:pPr algn="r" eaLnBrk="1" hangingPunct="1">
              <a:lnSpc>
                <a:spcPct val="95000"/>
              </a:lnSpc>
              <a:buClr>
                <a:srgbClr val="00FF00"/>
              </a:buClr>
              <a:buSzPct val="65000"/>
              <a:buFont typeface="Wingdings" panose="05000000000000000000" pitchFamily="2" charset="2"/>
              <a:buNone/>
            </a:pPr>
            <a:endParaRPr lang="en-AU" altLang="en-US" sz="800" dirty="0"/>
          </a:p>
          <a:p>
            <a:pPr algn="r" eaLnBrk="1" hangingPunct="1">
              <a:lnSpc>
                <a:spcPct val="95000"/>
              </a:lnSpc>
              <a:buClr>
                <a:srgbClr val="00FF00"/>
              </a:buClr>
              <a:buSzPct val="65000"/>
              <a:buFont typeface="Wingdings" panose="05000000000000000000" pitchFamily="2" charset="2"/>
              <a:buNone/>
            </a:pPr>
            <a:r>
              <a:rPr lang="en-AU" altLang="en-US" sz="800" dirty="0"/>
              <a:t>http://www.becomehealthynow.com/article/proteins/335/</a:t>
            </a:r>
            <a:endParaRPr lang="en-AU" altLang="en-US" sz="800" dirty="0">
              <a:solidFill>
                <a:srgbClr val="660066"/>
              </a:solidFill>
              <a:latin typeface="Tahoma" panose="020B0604030504040204" pitchFamily="34" charset="0"/>
              <a:cs typeface="Times New Roman" panose="02020603050405020304" pitchFamily="18" charset="0"/>
            </a:endParaRPr>
          </a:p>
          <a:p>
            <a:pPr algn="r" eaLnBrk="1" hangingPunct="1">
              <a:lnSpc>
                <a:spcPct val="95000"/>
              </a:lnSpc>
              <a:buClr>
                <a:srgbClr val="00FF00"/>
              </a:buClr>
              <a:buSzPct val="65000"/>
              <a:buFont typeface="Wingdings" panose="05000000000000000000" pitchFamily="2" charset="2"/>
              <a:buNone/>
            </a:pPr>
            <a:endParaRPr lang="en-AU" altLang="en-US" sz="800" dirty="0">
              <a:solidFill>
                <a:srgbClr val="660066"/>
              </a:solidFill>
              <a:latin typeface="Tahoma" panose="020B0604030504040204" pitchFamily="34" charset="0"/>
              <a:cs typeface="Times New Roman" panose="02020603050405020304" pitchFamily="18" charset="0"/>
            </a:endParaRPr>
          </a:p>
          <a:p>
            <a:pPr eaLnBrk="1" hangingPunct="1">
              <a:lnSpc>
                <a:spcPct val="95000"/>
              </a:lnSpc>
              <a:buClr>
                <a:srgbClr val="00FF00"/>
              </a:buClr>
              <a:buSzPct val="65000"/>
              <a:buFont typeface="Wingdings" panose="05000000000000000000" pitchFamily="2" charset="2"/>
              <a:buNone/>
            </a:pPr>
            <a:r>
              <a:rPr lang="en-AU" altLang="en-US" sz="2000" dirty="0">
                <a:solidFill>
                  <a:srgbClr val="660066"/>
                </a:solidFill>
                <a:latin typeface="Tahoma" panose="020B0604030504040204" pitchFamily="34" charset="0"/>
              </a:rPr>
              <a:t>	</a:t>
            </a:r>
            <a:endParaRPr lang="en-AU" altLang="en-US" sz="2400" dirty="0">
              <a:solidFill>
                <a:srgbClr val="660066"/>
              </a:solidFill>
              <a:latin typeface="Tahoma" panose="020B0604030504040204" pitchFamily="34" charset="0"/>
            </a:endParaRPr>
          </a:p>
          <a:p>
            <a:pPr eaLnBrk="1" hangingPunct="1">
              <a:lnSpc>
                <a:spcPct val="95000"/>
              </a:lnSpc>
              <a:buClr>
                <a:srgbClr val="00FF00"/>
              </a:buClr>
              <a:buSzPct val="65000"/>
              <a:buFont typeface="Wingdings" panose="05000000000000000000" pitchFamily="2" charset="2"/>
              <a:buNone/>
            </a:pPr>
            <a:endParaRPr lang="en-AU" altLang="en-US" sz="800" dirty="0"/>
          </a:p>
        </p:txBody>
      </p:sp>
      <p:sp>
        <p:nvSpPr>
          <p:cNvPr id="65557" name="Rectangle 21">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Char char="§"/>
            </a:pPr>
            <a:endParaRPr lang="en-US" altLang="en-US" sz="2300">
              <a:solidFill>
                <a:srgbClr val="660066"/>
              </a:solidFill>
              <a:latin typeface="Tahoma" panose="020B0604030504040204" pitchFamily="34" charset="0"/>
              <a:cs typeface="Times New Roman" panose="02020603050405020304" pitchFamily="18" charset="0"/>
            </a:endParaRPr>
          </a:p>
        </p:txBody>
      </p:sp>
      <p:sp>
        <p:nvSpPr>
          <p:cNvPr id="65558" name="Text Box 22">
            <a:hlinkClick r:id="rId7" action="ppaction://hlinksldjump" tooltip="'Click' to go to this Critical Question"/>
          </p:cNvPr>
          <p:cNvSpPr txBox="1">
            <a:spLocks noChangeArrowheads="1"/>
          </p:cNvSpPr>
          <p:nvPr/>
        </p:nvSpPr>
        <p:spPr bwMode="auto">
          <a:xfrm>
            <a:off x="0" y="3351213"/>
            <a:ext cx="1219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1. Nutrition</a:t>
            </a:r>
          </a:p>
        </p:txBody>
      </p:sp>
      <p:sp>
        <p:nvSpPr>
          <p:cNvPr id="65559" name="Text Box 23">
            <a:hlinkClick r:id="rId8" action="ppaction://hlinksldjump"/>
          </p:cNvPr>
          <p:cNvSpPr txBox="1">
            <a:spLocks noChangeArrowheads="1"/>
          </p:cNvSpPr>
          <p:nvPr/>
        </p:nvSpPr>
        <p:spPr bwMode="auto">
          <a:xfrm>
            <a:off x="0" y="3960813"/>
            <a:ext cx="12192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AU" altLang="en-US" sz="900" b="1">
                <a:solidFill>
                  <a:srgbClr val="660066"/>
                </a:solidFill>
                <a:latin typeface="Tahoma" panose="020B0604030504040204" pitchFamily="34" charset="0"/>
              </a:rPr>
              <a:t>2. Carbohydrate and fat metabolism</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r>
              <a:rPr lang="en-AU" altLang="en-US" sz="900" b="1">
                <a:solidFill>
                  <a:srgbClr val="660066"/>
                </a:solidFill>
                <a:latin typeface="Tahoma" panose="020B0604030504040204" pitchFamily="34" charset="0"/>
              </a:rPr>
              <a:t>3. Nutrition and energy systems</a:t>
            </a:r>
          </a:p>
          <a:p>
            <a:pPr eaLnBrk="1" hangingPunct="1">
              <a:spcBef>
                <a:spcPct val="50000"/>
              </a:spcBef>
              <a:buFontTx/>
              <a:buNone/>
            </a:pPr>
            <a:endParaRPr lang="en-AU" altLang="en-US" sz="900" b="1">
              <a:solidFill>
                <a:srgbClr val="660066"/>
              </a:solidFill>
              <a:latin typeface="Tahoma" panose="020B0604030504040204" pitchFamily="34" charset="0"/>
            </a:endParaRPr>
          </a:p>
          <a:p>
            <a:pPr eaLnBrk="1" hangingPunct="1">
              <a:spcBef>
                <a:spcPct val="50000"/>
              </a:spcBef>
              <a:buFontTx/>
              <a:buNone/>
            </a:pPr>
            <a:endParaRPr lang="en-AU" altLang="en-US" sz="900" b="1">
              <a:solidFill>
                <a:srgbClr val="660066"/>
              </a:solidFill>
              <a:latin typeface="Tahoma" panose="020B0604030504040204" pitchFamily="34" charset="0"/>
            </a:endParaRPr>
          </a:p>
        </p:txBody>
      </p:sp>
      <p:sp>
        <p:nvSpPr>
          <p:cNvPr id="65560" name="Rectangle 24">
            <a:hlinkClick r:id="rId6" action="ppaction://hlinksldjump" tooltip="Click here to go to this dot point"/>
          </p:cNvPr>
          <p:cNvSpPr>
            <a:spLocks noChangeArrowheads="1"/>
          </p:cNvSpPr>
          <p:nvPr/>
        </p:nvSpPr>
        <p:spPr bwMode="auto">
          <a:xfrm>
            <a:off x="1258888" y="3573463"/>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buClr>
                <a:srgbClr val="00FF00"/>
              </a:buClr>
              <a:buSzPct val="65000"/>
              <a:buFont typeface="Wingdings" panose="05000000000000000000" pitchFamily="2" charset="2"/>
              <a:buChar char="§"/>
            </a:pPr>
            <a:endParaRPr lang="en-US" altLang="en-US" sz="2300">
              <a:solidFill>
                <a:srgbClr val="660066"/>
              </a:solidFill>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860916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Types of Proteins</a:t>
            </a:r>
            <a:endParaRPr lang="es-MX" dirty="0"/>
          </a:p>
        </p:txBody>
      </p:sp>
      <p:sp>
        <p:nvSpPr>
          <p:cNvPr id="3" name="Content Placeholder 2"/>
          <p:cNvSpPr>
            <a:spLocks noGrp="1"/>
          </p:cNvSpPr>
          <p:nvPr>
            <p:ph idx="1"/>
          </p:nvPr>
        </p:nvSpPr>
        <p:spPr>
          <a:xfrm>
            <a:off x="612647" y="1600199"/>
            <a:ext cx="8153399" cy="5011615"/>
          </a:xfrm>
        </p:spPr>
        <p:txBody>
          <a:bodyPr/>
          <a:lstStyle/>
          <a:p>
            <a:r>
              <a:rPr lang="es-MX" sz="3200" dirty="0" err="1"/>
              <a:t>Function</a:t>
            </a:r>
            <a:r>
              <a:rPr lang="es-MX" sz="3200" dirty="0"/>
              <a:t> of </a:t>
            </a:r>
            <a:r>
              <a:rPr lang="es-MX" sz="3200" dirty="0" err="1"/>
              <a:t>proteins</a:t>
            </a:r>
            <a:r>
              <a:rPr lang="es-MX" sz="3200" dirty="0"/>
              <a:t> </a:t>
            </a:r>
            <a:r>
              <a:rPr lang="es-MX" sz="3200" dirty="0" err="1"/>
              <a:t>depends</a:t>
            </a:r>
            <a:r>
              <a:rPr lang="es-MX" sz="3200" dirty="0"/>
              <a:t> </a:t>
            </a:r>
            <a:r>
              <a:rPr lang="es-MX" sz="3200" dirty="0" err="1"/>
              <a:t>on</a:t>
            </a:r>
            <a:r>
              <a:rPr lang="es-MX" sz="3200" dirty="0"/>
              <a:t> </a:t>
            </a:r>
            <a:r>
              <a:rPr lang="es-MX" sz="3200" dirty="0" err="1"/>
              <a:t>their</a:t>
            </a:r>
            <a:r>
              <a:rPr lang="es-MX" sz="3200" dirty="0"/>
              <a:t> </a:t>
            </a:r>
            <a:r>
              <a:rPr lang="es-MX" sz="3200" dirty="0" err="1"/>
              <a:t>structure</a:t>
            </a:r>
            <a:r>
              <a:rPr lang="es-MX" sz="3200" dirty="0"/>
              <a:t>, </a:t>
            </a:r>
            <a:r>
              <a:rPr lang="es-MX" sz="3200" dirty="0" err="1"/>
              <a:t>shape</a:t>
            </a:r>
            <a:r>
              <a:rPr lang="es-MX" sz="3200" dirty="0"/>
              <a:t> and </a:t>
            </a:r>
            <a:r>
              <a:rPr lang="es-MX" sz="3200" dirty="0" err="1"/>
              <a:t>size</a:t>
            </a:r>
            <a:r>
              <a:rPr lang="es-MX" sz="3200" dirty="0"/>
              <a:t>. </a:t>
            </a:r>
          </a:p>
          <a:p>
            <a:pPr lvl="1"/>
            <a:r>
              <a:rPr lang="es-MX" sz="3200" dirty="0" err="1">
                <a:solidFill>
                  <a:srgbClr val="00B0F0"/>
                </a:solidFill>
              </a:rPr>
              <a:t>Structural</a:t>
            </a:r>
            <a:r>
              <a:rPr lang="es-MX" sz="3200" dirty="0"/>
              <a:t>: </a:t>
            </a:r>
            <a:r>
              <a:rPr lang="es-MX" sz="3200" dirty="0" err="1"/>
              <a:t>muscle</a:t>
            </a:r>
            <a:r>
              <a:rPr lang="es-MX" sz="3200" dirty="0"/>
              <a:t>, </a:t>
            </a:r>
            <a:r>
              <a:rPr lang="es-MX" sz="3200" dirty="0" err="1"/>
              <a:t>bones</a:t>
            </a:r>
            <a:r>
              <a:rPr lang="es-MX" sz="3200" dirty="0"/>
              <a:t>, skin and </a:t>
            </a:r>
            <a:r>
              <a:rPr lang="es-MX" sz="3200" dirty="0" err="1"/>
              <a:t>cells</a:t>
            </a:r>
            <a:endParaRPr lang="es-MX" sz="3200" dirty="0"/>
          </a:p>
          <a:p>
            <a:pPr lvl="1"/>
            <a:r>
              <a:rPr lang="es-MX" sz="3200" dirty="0" err="1">
                <a:solidFill>
                  <a:srgbClr val="00B0F0"/>
                </a:solidFill>
              </a:rPr>
              <a:t>Transport</a:t>
            </a:r>
            <a:r>
              <a:rPr lang="es-MX" sz="3200" dirty="0">
                <a:solidFill>
                  <a:srgbClr val="00B0F0"/>
                </a:solidFill>
              </a:rPr>
              <a:t>/</a:t>
            </a:r>
            <a:r>
              <a:rPr lang="es-MX" sz="3200" dirty="0" err="1">
                <a:solidFill>
                  <a:srgbClr val="00B0F0"/>
                </a:solidFill>
              </a:rPr>
              <a:t>communication</a:t>
            </a:r>
            <a:r>
              <a:rPr lang="es-MX" sz="3200" dirty="0"/>
              <a:t>: hormones, </a:t>
            </a:r>
            <a:r>
              <a:rPr lang="es-MX" sz="3200" dirty="0" err="1"/>
              <a:t>receptors</a:t>
            </a:r>
            <a:r>
              <a:rPr lang="es-MX" sz="3200" dirty="0"/>
              <a:t>, </a:t>
            </a:r>
            <a:r>
              <a:rPr lang="es-MX" sz="3200" dirty="0" err="1"/>
              <a:t>neurotransmitters</a:t>
            </a:r>
            <a:endParaRPr lang="es-MX" sz="3200" dirty="0"/>
          </a:p>
          <a:p>
            <a:pPr lvl="1"/>
            <a:r>
              <a:rPr lang="es-MX" sz="3200" dirty="0" err="1">
                <a:solidFill>
                  <a:srgbClr val="00B0F0"/>
                </a:solidFill>
              </a:rPr>
              <a:t>Protective</a:t>
            </a:r>
            <a:r>
              <a:rPr lang="es-MX" sz="3200" dirty="0"/>
              <a:t>: </a:t>
            </a:r>
            <a:r>
              <a:rPr lang="es-MX" sz="3200" dirty="0" err="1"/>
              <a:t>antibodies</a:t>
            </a:r>
            <a:r>
              <a:rPr lang="es-MX" sz="3200" dirty="0"/>
              <a:t>, anti-</a:t>
            </a:r>
            <a:r>
              <a:rPr lang="es-MX" sz="3200" dirty="0" err="1"/>
              <a:t>inflammatory</a:t>
            </a:r>
            <a:endParaRPr lang="es-MX" sz="3200" dirty="0"/>
          </a:p>
          <a:p>
            <a:pPr lvl="1"/>
            <a:r>
              <a:rPr lang="es-MX" sz="3200" dirty="0" err="1">
                <a:solidFill>
                  <a:srgbClr val="00B0F0"/>
                </a:solidFill>
              </a:rPr>
              <a:t>Enzymatic</a:t>
            </a:r>
            <a:r>
              <a:rPr lang="es-MX" sz="3200" dirty="0"/>
              <a:t>: </a:t>
            </a:r>
            <a:r>
              <a:rPr lang="es-MX" sz="3200" dirty="0" err="1"/>
              <a:t>Digestion</a:t>
            </a:r>
            <a:r>
              <a:rPr lang="es-MX" sz="3200" dirty="0"/>
              <a:t>, </a:t>
            </a:r>
            <a:r>
              <a:rPr lang="es-MX" sz="3200" dirty="0" err="1"/>
              <a:t>metabolism</a:t>
            </a:r>
            <a:endParaRPr lang="es-MX" sz="3200" dirty="0"/>
          </a:p>
          <a:p>
            <a:pPr marL="457200" lvl="1" indent="0">
              <a:buNone/>
            </a:pPr>
            <a:endParaRPr lang="es-MX" dirty="0"/>
          </a:p>
          <a:p>
            <a:pPr marL="457200" lvl="1" indent="0">
              <a:buNone/>
            </a:pPr>
            <a:endParaRPr lang="es-MX" dirty="0"/>
          </a:p>
          <a:p>
            <a:pPr marL="457200" lvl="1" indent="0">
              <a:buNone/>
            </a:pPr>
            <a:endParaRPr lang="es-MX" dirty="0"/>
          </a:p>
          <a:p>
            <a:pPr marL="457200" lvl="1" indent="0">
              <a:buNone/>
            </a:pPr>
            <a:endParaRPr lang="es-MX" dirty="0"/>
          </a:p>
        </p:txBody>
      </p:sp>
    </p:spTree>
    <p:extLst>
      <p:ext uri="{BB962C8B-B14F-4D97-AF65-F5344CB8AC3E}">
        <p14:creationId xmlns:p14="http://schemas.microsoft.com/office/powerpoint/2010/main" val="3936658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MACRONUTRIENTS </a:t>
            </a:r>
            <a:br>
              <a:rPr lang="en-US" dirty="0">
                <a:solidFill>
                  <a:schemeClr val="accent4">
                    <a:lumMod val="75000"/>
                  </a:schemeClr>
                </a:solidFill>
              </a:rPr>
            </a:br>
            <a:r>
              <a:rPr lang="en-US" dirty="0">
                <a:solidFill>
                  <a:schemeClr val="accent4">
                    <a:lumMod val="75000"/>
                  </a:schemeClr>
                </a:solidFill>
              </a:rPr>
              <a:t>Water and its functions </a:t>
            </a:r>
            <a:endParaRPr lang="es-MX" dirty="0"/>
          </a:p>
        </p:txBody>
      </p:sp>
      <p:sp>
        <p:nvSpPr>
          <p:cNvPr id="3" name="Content Placeholder 2"/>
          <p:cNvSpPr>
            <a:spLocks noGrp="1"/>
          </p:cNvSpPr>
          <p:nvPr>
            <p:ph idx="1"/>
          </p:nvPr>
        </p:nvSpPr>
        <p:spPr/>
        <p:txBody>
          <a:bodyPr/>
          <a:lstStyle/>
          <a:p>
            <a:r>
              <a:rPr lang="es-MX" sz="3200" dirty="0">
                <a:solidFill>
                  <a:srgbClr val="00B0F0"/>
                </a:solidFill>
              </a:rPr>
              <a:t>Medium</a:t>
            </a:r>
            <a:r>
              <a:rPr lang="es-MX" sz="3200" dirty="0"/>
              <a:t> in </a:t>
            </a:r>
            <a:r>
              <a:rPr lang="es-MX" sz="3200" dirty="0" err="1">
                <a:solidFill>
                  <a:srgbClr val="00B0F0"/>
                </a:solidFill>
              </a:rPr>
              <a:t>cells</a:t>
            </a:r>
            <a:r>
              <a:rPr lang="es-MX" sz="3200" dirty="0"/>
              <a:t> </a:t>
            </a:r>
            <a:r>
              <a:rPr lang="es-MX" sz="3200" dirty="0" err="1"/>
              <a:t>for</a:t>
            </a:r>
            <a:r>
              <a:rPr lang="es-MX" sz="3200" dirty="0"/>
              <a:t> </a:t>
            </a:r>
            <a:r>
              <a:rPr lang="es-MX" sz="3200" dirty="0" err="1"/>
              <a:t>reactions</a:t>
            </a:r>
            <a:r>
              <a:rPr lang="es-MX" sz="3200" dirty="0"/>
              <a:t> and </a:t>
            </a:r>
            <a:r>
              <a:rPr lang="es-MX" sz="3200" dirty="0" err="1"/>
              <a:t>transport</a:t>
            </a:r>
            <a:endParaRPr lang="es-MX" sz="3200" dirty="0"/>
          </a:p>
          <a:p>
            <a:r>
              <a:rPr lang="es-MX" sz="3200" dirty="0" err="1">
                <a:solidFill>
                  <a:srgbClr val="00B0F0"/>
                </a:solidFill>
              </a:rPr>
              <a:t>Transport</a:t>
            </a:r>
            <a:r>
              <a:rPr lang="es-MX" sz="3200" dirty="0"/>
              <a:t>: </a:t>
            </a:r>
            <a:r>
              <a:rPr lang="es-MX" sz="3200" dirty="0" err="1"/>
              <a:t>Nutrients</a:t>
            </a:r>
            <a:r>
              <a:rPr lang="es-MX" sz="3200" dirty="0"/>
              <a:t>, </a:t>
            </a:r>
            <a:r>
              <a:rPr lang="es-MX" sz="3200" dirty="0" err="1"/>
              <a:t>metabolites</a:t>
            </a:r>
            <a:r>
              <a:rPr lang="es-MX" sz="3200" dirty="0"/>
              <a:t>, </a:t>
            </a:r>
            <a:r>
              <a:rPr lang="es-MX" sz="3200" dirty="0" err="1"/>
              <a:t>waste</a:t>
            </a:r>
            <a:r>
              <a:rPr lang="es-MX" sz="3200" dirty="0"/>
              <a:t> and </a:t>
            </a:r>
            <a:r>
              <a:rPr lang="es-MX" sz="3200" dirty="0" err="1"/>
              <a:t>resparotary</a:t>
            </a:r>
            <a:r>
              <a:rPr lang="es-MX" sz="3200" dirty="0"/>
              <a:t> gases</a:t>
            </a:r>
          </a:p>
          <a:p>
            <a:r>
              <a:rPr lang="es-MX" sz="3200" dirty="0" err="1">
                <a:solidFill>
                  <a:srgbClr val="00B0F0"/>
                </a:solidFill>
              </a:rPr>
              <a:t>Thermoregulation</a:t>
            </a:r>
            <a:r>
              <a:rPr lang="es-MX" sz="3200" dirty="0"/>
              <a:t> (?) and </a:t>
            </a:r>
            <a:r>
              <a:rPr lang="es-MX" sz="3200" dirty="0" err="1">
                <a:solidFill>
                  <a:srgbClr val="00B0F0"/>
                </a:solidFill>
              </a:rPr>
              <a:t>excretion</a:t>
            </a:r>
            <a:r>
              <a:rPr lang="es-MX" sz="3200" dirty="0"/>
              <a:t> (?)</a:t>
            </a:r>
          </a:p>
          <a:p>
            <a:r>
              <a:rPr lang="es-MX" sz="3200" dirty="0" err="1"/>
              <a:t>Cell-cell</a:t>
            </a:r>
            <a:r>
              <a:rPr lang="es-MX" sz="3200" dirty="0"/>
              <a:t> and </a:t>
            </a:r>
            <a:r>
              <a:rPr lang="es-MX" sz="3200" dirty="0" err="1"/>
              <a:t>cell-environment</a:t>
            </a:r>
            <a:r>
              <a:rPr lang="es-MX" sz="3200" dirty="0"/>
              <a:t> </a:t>
            </a:r>
            <a:r>
              <a:rPr lang="es-MX" sz="3200" dirty="0" err="1">
                <a:solidFill>
                  <a:srgbClr val="00B0F0"/>
                </a:solidFill>
              </a:rPr>
              <a:t>communication</a:t>
            </a:r>
            <a:endParaRPr lang="es-MX" sz="3200" dirty="0">
              <a:solidFill>
                <a:srgbClr val="00B0F0"/>
              </a:solidFill>
            </a:endParaRPr>
          </a:p>
          <a:p>
            <a:r>
              <a:rPr lang="es-MX" sz="3200" dirty="0" err="1">
                <a:solidFill>
                  <a:srgbClr val="00B0F0"/>
                </a:solidFill>
              </a:rPr>
              <a:t>Lubrication</a:t>
            </a:r>
            <a:r>
              <a:rPr lang="es-MX" sz="3200" dirty="0"/>
              <a:t> of </a:t>
            </a:r>
            <a:r>
              <a:rPr lang="es-MX" sz="3200" dirty="0" err="1"/>
              <a:t>joints</a:t>
            </a:r>
            <a:r>
              <a:rPr lang="es-MX" sz="3200" dirty="0"/>
              <a:t> and </a:t>
            </a:r>
            <a:r>
              <a:rPr lang="es-MX" sz="3200" dirty="0" err="1"/>
              <a:t>sliding</a:t>
            </a:r>
            <a:r>
              <a:rPr lang="es-MX" sz="3200" dirty="0"/>
              <a:t> </a:t>
            </a:r>
            <a:r>
              <a:rPr lang="es-MX" sz="3200" dirty="0" err="1"/>
              <a:t>surfaces</a:t>
            </a:r>
            <a:endParaRPr lang="es-MX" sz="3200" dirty="0"/>
          </a:p>
          <a:p>
            <a:endParaRPr lang="es-MX" dirty="0"/>
          </a:p>
        </p:txBody>
      </p:sp>
    </p:spTree>
    <p:extLst>
      <p:ext uri="{BB962C8B-B14F-4D97-AF65-F5344CB8AC3E}">
        <p14:creationId xmlns:p14="http://schemas.microsoft.com/office/powerpoint/2010/main" val="33550386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a:bodyPr>
          <a:lstStyle/>
          <a:p>
            <a:pPr marL="0" indent="0">
              <a:buNone/>
            </a:pPr>
            <a:r>
              <a:rPr lang="en-US" sz="3200" b="1" dirty="0">
                <a:solidFill>
                  <a:srgbClr val="FF0000"/>
                </a:solidFill>
              </a:rPr>
              <a:t>Everyone will be able to </a:t>
            </a:r>
          </a:p>
          <a:p>
            <a:pPr marL="514350" indent="-514350">
              <a:buAutoNum type="arabicPeriod"/>
            </a:pPr>
            <a:r>
              <a:rPr lang="en-US" sz="3200" b="1" dirty="0">
                <a:solidFill>
                  <a:srgbClr val="00B0F0"/>
                </a:solidFill>
              </a:rPr>
              <a:t>Distinguish between water-soluble and fat-soluble vitamins </a:t>
            </a:r>
          </a:p>
          <a:p>
            <a:pPr marL="0" indent="0">
              <a:buNone/>
            </a:pPr>
            <a:endParaRPr lang="en-US" sz="3200" b="1" dirty="0">
              <a:solidFill>
                <a:srgbClr val="00B0F0"/>
              </a:solidFill>
            </a:endParaRPr>
          </a:p>
          <a:p>
            <a:pPr marL="0" indent="0">
              <a:buNone/>
            </a:pPr>
            <a:r>
              <a:rPr lang="en-US" sz="3200" b="1" dirty="0">
                <a:solidFill>
                  <a:srgbClr val="00B0F0"/>
                </a:solidFill>
              </a:rPr>
              <a:t>2. Understand the importance of minerals and trace elements in the well function of the human body </a:t>
            </a:r>
          </a:p>
          <a:p>
            <a:pPr marL="0" indent="0">
              <a:buNone/>
            </a:pPr>
            <a:endParaRPr lang="en-US" b="1" dirty="0">
              <a:solidFill>
                <a:srgbClr val="00B0F0"/>
              </a:solidFill>
            </a:endParaRPr>
          </a:p>
          <a:p>
            <a:pPr marL="0" indent="0">
              <a:buNone/>
            </a:pPr>
            <a:endParaRPr lang="en-US" b="1" dirty="0">
              <a:solidFill>
                <a:srgbClr val="00B0F0"/>
              </a:solidFill>
            </a:endParaRPr>
          </a:p>
          <a:p>
            <a:pPr marL="0" indent="0">
              <a:buNone/>
            </a:pPr>
            <a:endParaRPr lang="en-US" dirty="0"/>
          </a:p>
        </p:txBody>
      </p:sp>
    </p:spTree>
    <p:extLst>
      <p:ext uri="{BB962C8B-B14F-4D97-AF65-F5344CB8AC3E}">
        <p14:creationId xmlns:p14="http://schemas.microsoft.com/office/powerpoint/2010/main" val="6725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MICRONUTRIENTS </a:t>
            </a:r>
            <a:br>
              <a:rPr lang="en-US" dirty="0">
                <a:solidFill>
                  <a:schemeClr val="accent4">
                    <a:lumMod val="75000"/>
                  </a:schemeClr>
                </a:solidFill>
              </a:rPr>
            </a:br>
            <a:r>
              <a:rPr lang="en-US" dirty="0">
                <a:solidFill>
                  <a:schemeClr val="accent4">
                    <a:lumMod val="75000"/>
                  </a:schemeClr>
                </a:solidFill>
              </a:rPr>
              <a:t>Vitamins </a:t>
            </a:r>
            <a:endParaRPr lang="es-MX" dirty="0"/>
          </a:p>
        </p:txBody>
      </p:sp>
      <p:sp>
        <p:nvSpPr>
          <p:cNvPr id="3" name="Content Placeholder 2"/>
          <p:cNvSpPr>
            <a:spLocks noGrp="1"/>
          </p:cNvSpPr>
          <p:nvPr>
            <p:ph idx="1"/>
          </p:nvPr>
        </p:nvSpPr>
        <p:spPr>
          <a:xfrm>
            <a:off x="612647" y="1600199"/>
            <a:ext cx="8153399" cy="5203197"/>
          </a:xfrm>
        </p:spPr>
        <p:txBody>
          <a:bodyPr/>
          <a:lstStyle/>
          <a:p>
            <a:r>
              <a:rPr lang="es-MX" sz="2800" dirty="0" err="1"/>
              <a:t>Where</a:t>
            </a:r>
            <a:r>
              <a:rPr lang="es-MX" sz="2800" dirty="0"/>
              <a:t>? </a:t>
            </a:r>
            <a:r>
              <a:rPr lang="es-MX" sz="2800" dirty="0">
                <a:sym typeface="Wingdings" panose="05000000000000000000" pitchFamily="2" charset="2"/>
              </a:rPr>
              <a:t> </a:t>
            </a:r>
            <a:r>
              <a:rPr lang="es-MX" sz="2800" dirty="0" err="1">
                <a:sym typeface="Wingdings" panose="05000000000000000000" pitchFamily="2" charset="2"/>
              </a:rPr>
              <a:t>Fruits</a:t>
            </a:r>
            <a:r>
              <a:rPr lang="es-MX" sz="2800" dirty="0">
                <a:sym typeface="Wingdings" panose="05000000000000000000" pitchFamily="2" charset="2"/>
              </a:rPr>
              <a:t>, vegetables and </a:t>
            </a:r>
            <a:r>
              <a:rPr lang="es-MX" sz="2800" dirty="0" err="1">
                <a:sym typeface="Wingdings" panose="05000000000000000000" pitchFamily="2" charset="2"/>
              </a:rPr>
              <a:t>meat</a:t>
            </a:r>
            <a:endParaRPr lang="es-MX" sz="2800" dirty="0">
              <a:sym typeface="Wingdings" panose="05000000000000000000" pitchFamily="2" charset="2"/>
            </a:endParaRPr>
          </a:p>
          <a:p>
            <a:r>
              <a:rPr lang="es-MX" sz="2800" dirty="0" err="1">
                <a:sym typeface="Wingdings" panose="05000000000000000000" pitchFamily="2" charset="2"/>
              </a:rPr>
              <a:t>Funtion</a:t>
            </a:r>
            <a:r>
              <a:rPr lang="es-MX" sz="2800" dirty="0">
                <a:sym typeface="Wingdings" panose="05000000000000000000" pitchFamily="2" charset="2"/>
              </a:rPr>
              <a:t>  </a:t>
            </a:r>
            <a:r>
              <a:rPr lang="es-MX" sz="2800" dirty="0" err="1">
                <a:sym typeface="Wingdings" panose="05000000000000000000" pitchFamily="2" charset="2"/>
              </a:rPr>
              <a:t>Regulators</a:t>
            </a:r>
            <a:r>
              <a:rPr lang="es-MX" sz="2800" dirty="0">
                <a:sym typeface="Wingdings" panose="05000000000000000000" pitchFamily="2" charset="2"/>
              </a:rPr>
              <a:t> of </a:t>
            </a:r>
            <a:r>
              <a:rPr lang="es-MX" sz="2800" dirty="0" err="1">
                <a:sym typeface="Wingdings" panose="05000000000000000000" pitchFamily="2" charset="2"/>
              </a:rPr>
              <a:t>energy</a:t>
            </a:r>
            <a:r>
              <a:rPr lang="es-MX" sz="2800" dirty="0">
                <a:sym typeface="Wingdings" panose="05000000000000000000" pitchFamily="2" charset="2"/>
              </a:rPr>
              <a:t> </a:t>
            </a:r>
            <a:r>
              <a:rPr lang="es-MX" sz="2800" dirty="0" err="1">
                <a:sym typeface="Wingdings" panose="05000000000000000000" pitchFamily="2" charset="2"/>
              </a:rPr>
              <a:t>release</a:t>
            </a:r>
            <a:r>
              <a:rPr lang="es-MX" sz="2800" dirty="0">
                <a:sym typeface="Wingdings" panose="05000000000000000000" pitchFamily="2" charset="2"/>
              </a:rPr>
              <a:t> </a:t>
            </a:r>
          </a:p>
          <a:p>
            <a:r>
              <a:rPr lang="es-MX" sz="2800" dirty="0" err="1">
                <a:sym typeface="Wingdings" panose="05000000000000000000" pitchFamily="2" charset="2"/>
              </a:rPr>
              <a:t>Types</a:t>
            </a:r>
            <a:r>
              <a:rPr lang="es-MX" sz="2800" dirty="0">
                <a:sym typeface="Wingdings" panose="05000000000000000000" pitchFamily="2" charset="2"/>
              </a:rPr>
              <a:t> of </a:t>
            </a:r>
            <a:r>
              <a:rPr lang="es-MX" sz="2800" dirty="0" err="1">
                <a:sym typeface="Wingdings" panose="05000000000000000000" pitchFamily="2" charset="2"/>
              </a:rPr>
              <a:t>vitamins</a:t>
            </a:r>
            <a:endParaRPr lang="es-MX" sz="2800" dirty="0">
              <a:sym typeface="Wingdings" panose="05000000000000000000" pitchFamily="2" charset="2"/>
            </a:endParaRPr>
          </a:p>
          <a:p>
            <a:pPr lvl="1"/>
            <a:r>
              <a:rPr lang="es-MX" sz="2800" dirty="0" err="1">
                <a:sym typeface="Wingdings" panose="05000000000000000000" pitchFamily="2" charset="2"/>
              </a:rPr>
              <a:t>Water</a:t>
            </a:r>
            <a:r>
              <a:rPr lang="es-MX" sz="2800" dirty="0">
                <a:sym typeface="Wingdings" panose="05000000000000000000" pitchFamily="2" charset="2"/>
              </a:rPr>
              <a:t>-soluble: </a:t>
            </a:r>
            <a:r>
              <a:rPr lang="es-MX" sz="2800" dirty="0" err="1">
                <a:sym typeface="Wingdings" panose="05000000000000000000" pitchFamily="2" charset="2"/>
              </a:rPr>
              <a:t>Overdose</a:t>
            </a:r>
            <a:r>
              <a:rPr lang="es-MX" sz="2800" dirty="0">
                <a:sym typeface="Wingdings" panose="05000000000000000000" pitchFamily="2" charset="2"/>
              </a:rPr>
              <a:t> </a:t>
            </a:r>
            <a:r>
              <a:rPr lang="es-MX" sz="2800" dirty="0" err="1">
                <a:sym typeface="Wingdings" panose="05000000000000000000" pitchFamily="2" charset="2"/>
              </a:rPr>
              <a:t>not</a:t>
            </a:r>
            <a:r>
              <a:rPr lang="es-MX" sz="2800" dirty="0">
                <a:sym typeface="Wingdings" panose="05000000000000000000" pitchFamily="2" charset="2"/>
              </a:rPr>
              <a:t> </a:t>
            </a:r>
            <a:r>
              <a:rPr lang="es-MX" sz="2800" dirty="0" err="1">
                <a:sym typeface="Wingdings" panose="05000000000000000000" pitchFamily="2" charset="2"/>
              </a:rPr>
              <a:t>toxic</a:t>
            </a:r>
            <a:r>
              <a:rPr lang="es-MX" sz="2800" dirty="0">
                <a:sym typeface="Wingdings" panose="05000000000000000000" pitchFamily="2" charset="2"/>
              </a:rPr>
              <a:t> (</a:t>
            </a:r>
            <a:r>
              <a:rPr lang="es-MX" sz="2800" dirty="0" err="1">
                <a:sym typeface="Wingdings" panose="05000000000000000000" pitchFamily="2" charset="2"/>
              </a:rPr>
              <a:t>urine</a:t>
            </a:r>
            <a:r>
              <a:rPr lang="es-MX" sz="2800" dirty="0">
                <a:sym typeface="Wingdings" panose="05000000000000000000" pitchFamily="2" charset="2"/>
              </a:rPr>
              <a:t>)</a:t>
            </a:r>
          </a:p>
          <a:p>
            <a:pPr lvl="1"/>
            <a:r>
              <a:rPr lang="es-MX" sz="2800" dirty="0" err="1">
                <a:sym typeface="Wingdings" panose="05000000000000000000" pitchFamily="2" charset="2"/>
              </a:rPr>
              <a:t>Fat</a:t>
            </a:r>
            <a:r>
              <a:rPr lang="es-MX" sz="2800" dirty="0">
                <a:sym typeface="Wingdings" panose="05000000000000000000" pitchFamily="2" charset="2"/>
              </a:rPr>
              <a:t>-soluble: </a:t>
            </a:r>
            <a:r>
              <a:rPr lang="es-MX" sz="2800" dirty="0" err="1">
                <a:sym typeface="Wingdings" panose="05000000000000000000" pitchFamily="2" charset="2"/>
              </a:rPr>
              <a:t>Stored</a:t>
            </a:r>
            <a:r>
              <a:rPr lang="es-MX" sz="2800" dirty="0">
                <a:sym typeface="Wingdings" panose="05000000000000000000" pitchFamily="2" charset="2"/>
              </a:rPr>
              <a:t> in </a:t>
            </a:r>
            <a:r>
              <a:rPr lang="es-MX" sz="2800" dirty="0" err="1">
                <a:sym typeface="Wingdings" panose="05000000000000000000" pitchFamily="2" charset="2"/>
              </a:rPr>
              <a:t>adipose</a:t>
            </a:r>
            <a:r>
              <a:rPr lang="es-MX" sz="2800" dirty="0">
                <a:sym typeface="Wingdings" panose="05000000000000000000" pitchFamily="2" charset="2"/>
              </a:rPr>
              <a:t> </a:t>
            </a:r>
            <a:r>
              <a:rPr lang="es-MX" sz="2800" dirty="0" err="1">
                <a:sym typeface="Wingdings" panose="05000000000000000000" pitchFamily="2" charset="2"/>
              </a:rPr>
              <a:t>tissue</a:t>
            </a:r>
            <a:r>
              <a:rPr lang="es-MX" sz="2800" dirty="0">
                <a:sym typeface="Wingdings" panose="05000000000000000000" pitchFamily="2" charset="2"/>
              </a:rPr>
              <a:t> and </a:t>
            </a:r>
            <a:r>
              <a:rPr lang="es-MX" sz="2800" dirty="0" err="1">
                <a:sym typeface="Wingdings" panose="05000000000000000000" pitchFamily="2" charset="2"/>
              </a:rPr>
              <a:t>liver</a:t>
            </a:r>
            <a:endParaRPr lang="es-MX" sz="2800" dirty="0">
              <a:sym typeface="Wingdings" panose="05000000000000000000" pitchFamily="2" charset="2"/>
            </a:endParaRPr>
          </a:p>
          <a:p>
            <a:pPr marL="457200" lvl="1" indent="0">
              <a:buNone/>
            </a:pPr>
            <a:endParaRPr lang="es-MX" dirty="0">
              <a:sym typeface="Wingdings" panose="05000000000000000000" pitchFamily="2" charset="2"/>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1822" y="4181264"/>
            <a:ext cx="2523978" cy="2622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070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Vitamins and their food sources</a:t>
            </a:r>
            <a:endParaRPr lang="es-MX"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8333" y="1600200"/>
            <a:ext cx="712733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752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Recommendations for a healthy balanced diet</a:t>
            </a:r>
            <a:endParaRPr lang="es-MX" dirty="0"/>
          </a:p>
        </p:txBody>
      </p:sp>
      <p:sp>
        <p:nvSpPr>
          <p:cNvPr id="3" name="Content Placeholder 2"/>
          <p:cNvSpPr>
            <a:spLocks noGrp="1"/>
          </p:cNvSpPr>
          <p:nvPr>
            <p:ph idx="1"/>
          </p:nvPr>
        </p:nvSpPr>
        <p:spPr/>
        <p:txBody>
          <a:bodyPr>
            <a:normAutofit/>
          </a:bodyPr>
          <a:lstStyle/>
          <a:p>
            <a:r>
              <a:rPr lang="es-MX" sz="3200" dirty="0" err="1">
                <a:solidFill>
                  <a:srgbClr val="00B0F0"/>
                </a:solidFill>
              </a:rPr>
              <a:t>Dietary</a:t>
            </a:r>
            <a:r>
              <a:rPr lang="es-MX" sz="3200" dirty="0">
                <a:solidFill>
                  <a:srgbClr val="00B0F0"/>
                </a:solidFill>
              </a:rPr>
              <a:t> </a:t>
            </a:r>
            <a:r>
              <a:rPr lang="es-MX" sz="3200" dirty="0" err="1">
                <a:solidFill>
                  <a:srgbClr val="00B0F0"/>
                </a:solidFill>
              </a:rPr>
              <a:t>advice</a:t>
            </a:r>
            <a:r>
              <a:rPr lang="es-MX" sz="3200" dirty="0">
                <a:solidFill>
                  <a:srgbClr val="00B0F0"/>
                </a:solidFill>
              </a:rPr>
              <a:t> </a:t>
            </a:r>
            <a:r>
              <a:rPr lang="es-MX" sz="3200" dirty="0" err="1"/>
              <a:t>differs</a:t>
            </a:r>
            <a:r>
              <a:rPr lang="es-MX" sz="3200" dirty="0"/>
              <a:t> </a:t>
            </a:r>
            <a:r>
              <a:rPr lang="es-MX" sz="3200" dirty="0" err="1"/>
              <a:t>depending</a:t>
            </a:r>
            <a:r>
              <a:rPr lang="es-MX" sz="3200" dirty="0"/>
              <a:t> </a:t>
            </a:r>
            <a:r>
              <a:rPr lang="es-MX" sz="3200" dirty="0" err="1"/>
              <a:t>on</a:t>
            </a:r>
            <a:r>
              <a:rPr lang="es-MX" sz="3200" dirty="0"/>
              <a:t> </a:t>
            </a:r>
            <a:r>
              <a:rPr lang="es-MX" sz="3200" dirty="0" err="1"/>
              <a:t>the</a:t>
            </a:r>
            <a:r>
              <a:rPr lang="es-MX" sz="3200" dirty="0"/>
              <a:t> country</a:t>
            </a:r>
          </a:p>
          <a:p>
            <a:r>
              <a:rPr lang="es-MX" sz="3200" dirty="0">
                <a:solidFill>
                  <a:srgbClr val="00B0F0"/>
                </a:solidFill>
              </a:rPr>
              <a:t>WHO </a:t>
            </a:r>
            <a:r>
              <a:rPr lang="es-MX" sz="3200" dirty="0" err="1">
                <a:solidFill>
                  <a:srgbClr val="00B0F0"/>
                </a:solidFill>
              </a:rPr>
              <a:t>recommended</a:t>
            </a:r>
            <a:r>
              <a:rPr lang="es-MX" sz="3200" dirty="0"/>
              <a:t> </a:t>
            </a:r>
            <a:r>
              <a:rPr lang="es-MX" sz="3200" dirty="0" err="1"/>
              <a:t>population´s</a:t>
            </a:r>
            <a:r>
              <a:rPr lang="es-MX" sz="3200" dirty="0"/>
              <a:t> </a:t>
            </a:r>
            <a:r>
              <a:rPr lang="es-MX" sz="3200" dirty="0" err="1">
                <a:solidFill>
                  <a:srgbClr val="00B0F0"/>
                </a:solidFill>
              </a:rPr>
              <a:t>intake</a:t>
            </a:r>
            <a:r>
              <a:rPr lang="es-MX" sz="3200" dirty="0"/>
              <a:t> of </a:t>
            </a:r>
            <a:r>
              <a:rPr lang="es-MX" sz="3200" dirty="0" err="1"/>
              <a:t>nutrients</a:t>
            </a:r>
            <a:r>
              <a:rPr lang="es-MX" sz="3200" dirty="0"/>
              <a:t> of 400 gr per </a:t>
            </a:r>
            <a:r>
              <a:rPr lang="es-MX" sz="3200" dirty="0" err="1"/>
              <a:t>day</a:t>
            </a:r>
            <a:r>
              <a:rPr lang="es-MX" sz="3200" dirty="0"/>
              <a:t>: </a:t>
            </a:r>
          </a:p>
          <a:p>
            <a:r>
              <a:rPr lang="es-MX" sz="3200" dirty="0" err="1"/>
              <a:t>The</a:t>
            </a:r>
            <a:r>
              <a:rPr lang="es-MX" sz="3200" dirty="0"/>
              <a:t> </a:t>
            </a:r>
            <a:r>
              <a:rPr lang="es-MX" sz="3200" dirty="0" err="1"/>
              <a:t>recommended</a:t>
            </a:r>
            <a:r>
              <a:rPr lang="es-MX" sz="3200" dirty="0"/>
              <a:t> </a:t>
            </a:r>
            <a:r>
              <a:rPr lang="es-MX" sz="3200" dirty="0" err="1"/>
              <a:t>amounts</a:t>
            </a:r>
            <a:r>
              <a:rPr lang="es-MX" sz="3200" dirty="0"/>
              <a:t> of </a:t>
            </a:r>
            <a:r>
              <a:rPr lang="es-MX" sz="3200" dirty="0" err="1"/>
              <a:t>intake</a:t>
            </a:r>
            <a:r>
              <a:rPr lang="es-MX" sz="3200" dirty="0"/>
              <a:t> </a:t>
            </a:r>
            <a:r>
              <a:rPr lang="es-MX" sz="3200" dirty="0" err="1"/>
              <a:t>vary</a:t>
            </a:r>
            <a:r>
              <a:rPr lang="es-MX" sz="3200" dirty="0"/>
              <a:t> </a:t>
            </a:r>
            <a:r>
              <a:rPr lang="es-MX" sz="3200" dirty="0" err="1"/>
              <a:t>depending</a:t>
            </a:r>
            <a:r>
              <a:rPr lang="es-MX" sz="3200" dirty="0"/>
              <a:t> </a:t>
            </a:r>
            <a:r>
              <a:rPr lang="es-MX" sz="3200" dirty="0" err="1"/>
              <a:t>on</a:t>
            </a:r>
            <a:r>
              <a:rPr lang="es-MX" sz="3200" dirty="0"/>
              <a:t> </a:t>
            </a:r>
            <a:r>
              <a:rPr lang="es-MX" sz="3200" dirty="0" err="1"/>
              <a:t>age</a:t>
            </a:r>
            <a:r>
              <a:rPr lang="es-MX" sz="3200" dirty="0"/>
              <a:t>, </a:t>
            </a:r>
            <a:r>
              <a:rPr lang="es-MX" sz="3200" dirty="0" err="1"/>
              <a:t>gender</a:t>
            </a:r>
            <a:r>
              <a:rPr lang="es-MX" sz="3200" dirty="0"/>
              <a:t>, </a:t>
            </a:r>
            <a:r>
              <a:rPr lang="es-MX" sz="3200" dirty="0" err="1"/>
              <a:t>activity</a:t>
            </a:r>
            <a:r>
              <a:rPr lang="es-MX" sz="3200" dirty="0"/>
              <a:t>, </a:t>
            </a:r>
            <a:r>
              <a:rPr lang="es-MX" sz="3200" dirty="0" err="1"/>
              <a:t>pregnancy</a:t>
            </a:r>
            <a:r>
              <a:rPr lang="es-MX" sz="3200" dirty="0"/>
              <a:t> and </a:t>
            </a:r>
            <a:r>
              <a:rPr lang="es-MX" sz="3200" dirty="0" err="1"/>
              <a:t>lactation</a:t>
            </a:r>
            <a:endParaRPr lang="es-MX" sz="3200" dirty="0"/>
          </a:p>
          <a:p>
            <a:pPr marL="0" indent="0">
              <a:buNone/>
            </a:pPr>
            <a:endParaRPr lang="es-MX" dirty="0"/>
          </a:p>
        </p:txBody>
      </p:sp>
    </p:spTree>
    <p:extLst>
      <p:ext uri="{BB962C8B-B14F-4D97-AF65-F5344CB8AC3E}">
        <p14:creationId xmlns:p14="http://schemas.microsoft.com/office/powerpoint/2010/main" val="2749048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World Health Organization and Food and Agriculture Organization </a:t>
            </a:r>
            <a:endParaRPr lang="es-MX" dirty="0"/>
          </a:p>
        </p:txBody>
      </p:sp>
      <p:sp>
        <p:nvSpPr>
          <p:cNvPr id="3" name="Content Placeholder 2"/>
          <p:cNvSpPr>
            <a:spLocks noGrp="1"/>
          </p:cNvSpPr>
          <p:nvPr>
            <p:ph idx="1"/>
          </p:nvPr>
        </p:nvSpPr>
        <p:spPr>
          <a:xfrm>
            <a:off x="612647" y="1600200"/>
            <a:ext cx="8153399" cy="5106326"/>
          </a:xfrm>
        </p:spPr>
        <p:txBody>
          <a:bodyPr/>
          <a:lstStyle/>
          <a:p>
            <a:r>
              <a:rPr lang="es-MX" sz="2800" dirty="0" err="1"/>
              <a:t>These</a:t>
            </a:r>
            <a:r>
              <a:rPr lang="es-MX" sz="2800" dirty="0"/>
              <a:t> </a:t>
            </a:r>
            <a:r>
              <a:rPr lang="es-MX" sz="2800" dirty="0" err="1"/>
              <a:t>two</a:t>
            </a:r>
            <a:r>
              <a:rPr lang="es-MX" sz="2800" dirty="0"/>
              <a:t> </a:t>
            </a:r>
            <a:r>
              <a:rPr lang="es-MX" sz="2800" dirty="0" err="1"/>
              <a:t>organizations</a:t>
            </a:r>
            <a:r>
              <a:rPr lang="es-MX" sz="2800" dirty="0"/>
              <a:t> </a:t>
            </a:r>
            <a:r>
              <a:rPr lang="es-MX" sz="2800" dirty="0" err="1"/>
              <a:t>developed</a:t>
            </a:r>
            <a:r>
              <a:rPr lang="es-MX" sz="2800" dirty="0"/>
              <a:t> </a:t>
            </a:r>
            <a:r>
              <a:rPr lang="es-MX" sz="2800" dirty="0" err="1">
                <a:solidFill>
                  <a:srgbClr val="00B0F0"/>
                </a:solidFill>
              </a:rPr>
              <a:t>dietary</a:t>
            </a:r>
            <a:r>
              <a:rPr lang="es-MX" sz="2800" dirty="0">
                <a:solidFill>
                  <a:srgbClr val="00B0F0"/>
                </a:solidFill>
              </a:rPr>
              <a:t> </a:t>
            </a:r>
            <a:r>
              <a:rPr lang="es-MX" sz="2800" dirty="0" err="1">
                <a:solidFill>
                  <a:srgbClr val="00B0F0"/>
                </a:solidFill>
              </a:rPr>
              <a:t>goals</a:t>
            </a:r>
            <a:r>
              <a:rPr lang="es-MX" sz="2800" dirty="0"/>
              <a:t> </a:t>
            </a:r>
            <a:r>
              <a:rPr lang="es-MX" sz="2800" dirty="0" err="1"/>
              <a:t>for</a:t>
            </a:r>
            <a:r>
              <a:rPr lang="es-MX" sz="2800" dirty="0"/>
              <a:t> </a:t>
            </a:r>
            <a:r>
              <a:rPr lang="es-MX" sz="2800" dirty="0" err="1"/>
              <a:t>both</a:t>
            </a:r>
            <a:r>
              <a:rPr lang="es-MX" sz="2800" dirty="0"/>
              <a:t> </a:t>
            </a:r>
            <a:r>
              <a:rPr lang="es-MX" sz="2800" dirty="0" err="1"/>
              <a:t>developing</a:t>
            </a:r>
            <a:r>
              <a:rPr lang="es-MX" sz="2800" dirty="0"/>
              <a:t> and </a:t>
            </a:r>
            <a:r>
              <a:rPr lang="es-MX" sz="2800" dirty="0" err="1"/>
              <a:t>developed</a:t>
            </a:r>
            <a:r>
              <a:rPr lang="es-MX" sz="2800" dirty="0"/>
              <a:t> </a:t>
            </a:r>
            <a:r>
              <a:rPr lang="es-MX" sz="2800" dirty="0" err="1"/>
              <a:t>countries</a:t>
            </a:r>
            <a:r>
              <a:rPr lang="es-MX" sz="2800" dirty="0"/>
              <a:t> </a:t>
            </a:r>
            <a:r>
              <a:rPr lang="es-MX" sz="2800" dirty="0" err="1"/>
              <a:t>for</a:t>
            </a:r>
            <a:r>
              <a:rPr lang="es-MX" sz="2800" dirty="0"/>
              <a:t> </a:t>
            </a:r>
            <a:r>
              <a:rPr lang="es-MX" sz="2800" dirty="0" err="1"/>
              <a:t>prevention</a:t>
            </a:r>
            <a:r>
              <a:rPr lang="es-MX" sz="2800" dirty="0"/>
              <a:t> of </a:t>
            </a:r>
            <a:r>
              <a:rPr lang="es-MX" sz="2800" dirty="0" err="1"/>
              <a:t>long-term</a:t>
            </a:r>
            <a:r>
              <a:rPr lang="es-MX" sz="2800" dirty="0"/>
              <a:t> </a:t>
            </a:r>
            <a:r>
              <a:rPr lang="es-MX" sz="2800" dirty="0" err="1"/>
              <a:t>disease</a:t>
            </a:r>
            <a:endParaRPr lang="es-MX" sz="2800" dirty="0"/>
          </a:p>
          <a:p>
            <a:endParaRPr lang="es-MX" dirty="0"/>
          </a:p>
          <a:p>
            <a:endParaRPr lang="es-MX" dirty="0"/>
          </a:p>
          <a:p>
            <a:endParaRPr lang="es-MX" dirty="0"/>
          </a:p>
          <a:p>
            <a:endParaRPr lang="es-MX" dirty="0"/>
          </a:p>
          <a:p>
            <a:r>
              <a:rPr lang="es-MX" dirty="0">
                <a:solidFill>
                  <a:srgbClr val="C00000"/>
                </a:solidFill>
              </a:rPr>
              <a:t>YOU CHOOSE</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3124199"/>
            <a:ext cx="5153025" cy="3582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2444" r="12889"/>
          <a:stretch/>
        </p:blipFill>
        <p:spPr>
          <a:xfrm>
            <a:off x="457200" y="3200400"/>
            <a:ext cx="2743200" cy="2057400"/>
          </a:xfrm>
          <a:prstGeom prst="rect">
            <a:avLst/>
          </a:prstGeom>
        </p:spPr>
      </p:pic>
    </p:spTree>
    <p:extLst>
      <p:ext uri="{BB962C8B-B14F-4D97-AF65-F5344CB8AC3E}">
        <p14:creationId xmlns:p14="http://schemas.microsoft.com/office/powerpoint/2010/main" val="887152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4">
                    <a:lumMod val="75000"/>
                  </a:schemeClr>
                </a:solidFill>
              </a:rPr>
              <a:t>Endurance athletes vs non-athletes</a:t>
            </a:r>
            <a:endParaRPr lang="es-MX"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1143000"/>
            <a:ext cx="2927461" cy="144625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162050"/>
            <a:ext cx="2438400" cy="1371600"/>
          </a:xfrm>
          <a:prstGeom prst="rect">
            <a:avLst/>
          </a:prstGeom>
        </p:spPr>
      </p:pic>
      <p:sp>
        <p:nvSpPr>
          <p:cNvPr id="6" name="TextBox 5"/>
          <p:cNvSpPr txBox="1"/>
          <p:nvPr/>
        </p:nvSpPr>
        <p:spPr>
          <a:xfrm>
            <a:off x="914400" y="2971800"/>
            <a:ext cx="7467600" cy="1938992"/>
          </a:xfrm>
          <a:prstGeom prst="rect">
            <a:avLst/>
          </a:prstGeom>
          <a:noFill/>
        </p:spPr>
        <p:txBody>
          <a:bodyPr wrap="square" rtlCol="0">
            <a:spAutoFit/>
          </a:bodyPr>
          <a:lstStyle/>
          <a:p>
            <a:r>
              <a:rPr lang="es-MX" sz="2400" dirty="0" err="1"/>
              <a:t>Endurance</a:t>
            </a:r>
            <a:r>
              <a:rPr lang="es-MX" sz="2400" dirty="0"/>
              <a:t> </a:t>
            </a:r>
            <a:r>
              <a:rPr lang="es-MX" sz="2400" dirty="0" err="1"/>
              <a:t>athletes</a:t>
            </a:r>
            <a:r>
              <a:rPr lang="es-MX" sz="2400" dirty="0"/>
              <a:t> </a:t>
            </a:r>
            <a:r>
              <a:rPr lang="es-MX" sz="2400" dirty="0" err="1"/>
              <a:t>need</a:t>
            </a:r>
            <a:r>
              <a:rPr lang="es-MX" sz="2400" dirty="0"/>
              <a:t> </a:t>
            </a:r>
            <a:r>
              <a:rPr lang="es-MX" sz="2400" dirty="0" err="1"/>
              <a:t>far</a:t>
            </a:r>
            <a:r>
              <a:rPr lang="es-MX" sz="2400" dirty="0"/>
              <a:t> </a:t>
            </a:r>
            <a:r>
              <a:rPr lang="es-MX" sz="2400" dirty="0">
                <a:solidFill>
                  <a:srgbClr val="00B0F0"/>
                </a:solidFill>
              </a:rPr>
              <a:t>more </a:t>
            </a:r>
            <a:r>
              <a:rPr lang="es-MX" sz="2400" dirty="0" err="1">
                <a:solidFill>
                  <a:srgbClr val="00B0F0"/>
                </a:solidFill>
              </a:rPr>
              <a:t>energy</a:t>
            </a:r>
            <a:r>
              <a:rPr lang="es-MX" sz="2400" dirty="0">
                <a:solidFill>
                  <a:srgbClr val="00B0F0"/>
                </a:solidFill>
              </a:rPr>
              <a:t> </a:t>
            </a:r>
            <a:r>
              <a:rPr lang="es-MX" sz="2400" dirty="0" err="1">
                <a:solidFill>
                  <a:srgbClr val="00B0F0"/>
                </a:solidFill>
              </a:rPr>
              <a:t>intake</a:t>
            </a:r>
            <a:r>
              <a:rPr lang="es-MX" sz="2400" dirty="0"/>
              <a:t>: </a:t>
            </a:r>
            <a:r>
              <a:rPr lang="es-MX" sz="2400" dirty="0" err="1"/>
              <a:t>Mainly</a:t>
            </a:r>
            <a:r>
              <a:rPr lang="es-MX" sz="2400" dirty="0"/>
              <a:t> more </a:t>
            </a:r>
            <a:r>
              <a:rPr lang="es-MX" sz="2400" dirty="0" err="1">
                <a:solidFill>
                  <a:srgbClr val="00B0F0"/>
                </a:solidFill>
              </a:rPr>
              <a:t>carbohydrates</a:t>
            </a:r>
            <a:r>
              <a:rPr lang="es-MX" sz="2400" dirty="0"/>
              <a:t> </a:t>
            </a:r>
            <a:r>
              <a:rPr lang="es-MX" sz="2400" dirty="0" err="1"/>
              <a:t>for</a:t>
            </a:r>
            <a:r>
              <a:rPr lang="es-MX" sz="2400" dirty="0"/>
              <a:t> </a:t>
            </a:r>
            <a:r>
              <a:rPr lang="es-MX" sz="2400" dirty="0" err="1"/>
              <a:t>high</a:t>
            </a:r>
            <a:r>
              <a:rPr lang="es-MX" sz="2400" dirty="0"/>
              <a:t> performance and </a:t>
            </a:r>
            <a:r>
              <a:rPr lang="es-MX" sz="2400" dirty="0" err="1"/>
              <a:t>delay</a:t>
            </a:r>
            <a:r>
              <a:rPr lang="es-MX" sz="2400" dirty="0"/>
              <a:t> of fatigue.</a:t>
            </a:r>
          </a:p>
          <a:p>
            <a:r>
              <a:rPr lang="es-MX" sz="2400" dirty="0" err="1"/>
              <a:t>Protein</a:t>
            </a:r>
            <a:r>
              <a:rPr lang="es-MX" sz="2400" dirty="0"/>
              <a:t>, </a:t>
            </a:r>
            <a:r>
              <a:rPr lang="es-MX" sz="2400" dirty="0" err="1"/>
              <a:t>fat</a:t>
            </a:r>
            <a:r>
              <a:rPr lang="es-MX" sz="2400" dirty="0"/>
              <a:t> and </a:t>
            </a:r>
            <a:r>
              <a:rPr lang="es-MX" sz="2400" dirty="0" err="1"/>
              <a:t>water</a:t>
            </a:r>
            <a:r>
              <a:rPr lang="es-MX" sz="2400" dirty="0"/>
              <a:t> </a:t>
            </a:r>
            <a:r>
              <a:rPr lang="es-MX" sz="2400" dirty="0" err="1"/>
              <a:t>also</a:t>
            </a:r>
            <a:r>
              <a:rPr lang="es-MX" sz="2400" dirty="0"/>
              <a:t> </a:t>
            </a:r>
            <a:r>
              <a:rPr lang="es-MX" sz="2400" dirty="0" err="1"/>
              <a:t>need</a:t>
            </a:r>
            <a:r>
              <a:rPr lang="es-MX" sz="2400" dirty="0"/>
              <a:t> to </a:t>
            </a:r>
            <a:r>
              <a:rPr lang="es-MX" sz="2400" dirty="0" err="1"/>
              <a:t>increase</a:t>
            </a:r>
            <a:r>
              <a:rPr lang="es-MX" sz="2400" dirty="0"/>
              <a:t> in </a:t>
            </a:r>
            <a:r>
              <a:rPr lang="es-MX" sz="2400" dirty="0" err="1"/>
              <a:t>the</a:t>
            </a:r>
            <a:r>
              <a:rPr lang="es-MX" sz="2400" dirty="0"/>
              <a:t> </a:t>
            </a:r>
            <a:r>
              <a:rPr lang="es-MX" sz="2400" dirty="0" err="1"/>
              <a:t>diet</a:t>
            </a:r>
            <a:r>
              <a:rPr lang="es-MX" sz="2400" dirty="0"/>
              <a:t> of </a:t>
            </a:r>
            <a:r>
              <a:rPr lang="es-MX" sz="2400" dirty="0" err="1"/>
              <a:t>an</a:t>
            </a:r>
            <a:r>
              <a:rPr lang="es-MX" sz="2400" dirty="0"/>
              <a:t> </a:t>
            </a:r>
            <a:r>
              <a:rPr lang="es-MX" sz="2400" dirty="0" err="1"/>
              <a:t>endurance</a:t>
            </a:r>
            <a:r>
              <a:rPr lang="es-MX" sz="2400" dirty="0"/>
              <a:t> </a:t>
            </a:r>
            <a:r>
              <a:rPr lang="es-MX" sz="2400" dirty="0" err="1"/>
              <a:t>athlete</a:t>
            </a:r>
            <a:r>
              <a:rPr lang="es-MX" sz="2400" dirty="0"/>
              <a:t>.</a:t>
            </a: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4906353"/>
            <a:ext cx="7086600" cy="1745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6167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4">
                    <a:lumMod val="75000"/>
                  </a:schemeClr>
                </a:solidFill>
              </a:rPr>
              <a:t>Endurance athletes vs non-athletes</a:t>
            </a:r>
            <a:endParaRPr lang="es-MX"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214" y="1447800"/>
            <a:ext cx="903083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07685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200" b="0" i="0" u="none" strike="noStrike" cap="none" dirty="0">
                <a:solidFill>
                  <a:schemeClr val="dk2"/>
                </a:solidFill>
                <a:latin typeface="Arial"/>
                <a:ea typeface="Arial"/>
                <a:cs typeface="Arial"/>
                <a:sym typeface="Arial"/>
              </a:rPr>
              <a:t>3.1.12 Describe current recommendations for a healthy balanced diet.</a:t>
            </a:r>
          </a:p>
        </p:txBody>
      </p:sp>
      <p:pic>
        <p:nvPicPr>
          <p:cNvPr id="249" name="Shape 249"/>
          <p:cNvPicPr preferRelativeResize="0">
            <a:picLocks noGrp="1"/>
          </p:cNvPicPr>
          <p:nvPr>
            <p:ph type="body" idx="1"/>
          </p:nvPr>
        </p:nvPicPr>
        <p:blipFill rotWithShape="1">
          <a:blip r:embed="rId3">
            <a:alphaModFix/>
          </a:blip>
          <a:srcRect l="697" t="13665" r="53619" b="35486"/>
          <a:stretch/>
        </p:blipFill>
        <p:spPr>
          <a:xfrm>
            <a:off x="321438" y="1643050"/>
            <a:ext cx="7465270" cy="519323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4400" b="0" i="0" u="none" strike="noStrike" cap="none">
                <a:solidFill>
                  <a:schemeClr val="dk2"/>
                </a:solidFill>
                <a:latin typeface="Arial"/>
                <a:ea typeface="Arial"/>
                <a:cs typeface="Arial"/>
                <a:sym typeface="Arial"/>
              </a:rPr>
              <a:t>UK </a:t>
            </a:r>
          </a:p>
        </p:txBody>
      </p:sp>
      <p:pic>
        <p:nvPicPr>
          <p:cNvPr id="255" name="Shape 255"/>
          <p:cNvPicPr preferRelativeResize="0">
            <a:picLocks noGrp="1"/>
          </p:cNvPicPr>
          <p:nvPr>
            <p:ph type="body" idx="1"/>
          </p:nvPr>
        </p:nvPicPr>
        <p:blipFill rotWithShape="1">
          <a:blip r:embed="rId3">
            <a:alphaModFix/>
          </a:blip>
          <a:srcRect l="697" t="13665" r="73482" b="43432"/>
          <a:stretch/>
        </p:blipFill>
        <p:spPr>
          <a:xfrm>
            <a:off x="1142975" y="1472698"/>
            <a:ext cx="5214973" cy="541554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61" name="Shape 26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58800"/>
              <a:buFont typeface="Noto Symbol"/>
              <a:buChar char="◻"/>
            </a:pPr>
            <a:r>
              <a:rPr lang="en-AU" sz="2450" b="0" i="0" u="none" strike="noStrike" cap="none" dirty="0">
                <a:solidFill>
                  <a:schemeClr val="dk1"/>
                </a:solidFill>
                <a:latin typeface="Arial"/>
                <a:ea typeface="Arial"/>
                <a:cs typeface="Arial"/>
                <a:sym typeface="Arial"/>
              </a:rPr>
              <a:t>It is recommended that our diets are made up of 50 -60% of carbohydrates, 12 – 15% of protein and less than 30% fat.</a:t>
            </a:r>
          </a:p>
          <a:p>
            <a:pPr marL="320040" marR="0" lvl="0" indent="-320040" algn="l" rtl="0">
              <a:lnSpc>
                <a:spcPct val="80000"/>
              </a:lnSpc>
              <a:spcBef>
                <a:spcPts val="700"/>
              </a:spcBef>
              <a:buClr>
                <a:schemeClr val="accent2"/>
              </a:buClr>
              <a:buSzPct val="58800"/>
              <a:buFont typeface="Noto Symbol"/>
              <a:buChar char="◻"/>
            </a:pPr>
            <a:r>
              <a:rPr lang="en-AU" sz="2450" b="0" i="0" u="none" strike="noStrike" cap="none" dirty="0">
                <a:solidFill>
                  <a:srgbClr val="FF0000"/>
                </a:solidFill>
                <a:latin typeface="Arial"/>
                <a:ea typeface="Arial"/>
                <a:cs typeface="Arial"/>
                <a:sym typeface="Arial"/>
              </a:rPr>
              <a:t>In conclusion, </a:t>
            </a:r>
            <a:r>
              <a:rPr lang="en-AU" sz="2450" b="0" i="0" u="none" strike="noStrike" cap="none" dirty="0">
                <a:solidFill>
                  <a:schemeClr val="dk1"/>
                </a:solidFill>
                <a:latin typeface="Arial"/>
                <a:ea typeface="Arial"/>
                <a:cs typeface="Arial"/>
                <a:sym typeface="Arial"/>
              </a:rPr>
              <a:t>a healthy diet must include proteins, carbohydrates and fats. </a:t>
            </a:r>
          </a:p>
          <a:p>
            <a:pPr marL="320040" marR="0" lvl="0" indent="-320040" algn="l" rtl="0">
              <a:lnSpc>
                <a:spcPct val="80000"/>
              </a:lnSpc>
              <a:spcBef>
                <a:spcPts val="700"/>
              </a:spcBef>
              <a:buClr>
                <a:schemeClr val="accent2"/>
              </a:buClr>
              <a:buSzPct val="58800"/>
              <a:buFont typeface="Noto Symbol"/>
              <a:buChar char="◻"/>
            </a:pPr>
            <a:r>
              <a:rPr lang="en-AU" sz="2450" b="0" i="0" u="none" strike="noStrike" cap="none" dirty="0">
                <a:solidFill>
                  <a:schemeClr val="dk1"/>
                </a:solidFill>
                <a:latin typeface="Arial"/>
                <a:ea typeface="Arial"/>
                <a:cs typeface="Arial"/>
                <a:sym typeface="Arial"/>
              </a:rPr>
              <a:t>Intake of saturated fats should be strictly limited, </a:t>
            </a:r>
          </a:p>
          <a:p>
            <a:pPr marL="320040" marR="0" lvl="0" indent="-320040" algn="l" rtl="0">
              <a:lnSpc>
                <a:spcPct val="80000"/>
              </a:lnSpc>
              <a:spcBef>
                <a:spcPts val="700"/>
              </a:spcBef>
              <a:buClr>
                <a:schemeClr val="accent2"/>
              </a:buClr>
              <a:buSzPct val="58800"/>
              <a:buFont typeface="Noto Symbol"/>
              <a:buChar char="◻"/>
            </a:pPr>
            <a:r>
              <a:rPr lang="en-AU" sz="2450" b="0" i="0" u="none" strike="noStrike" cap="none" dirty="0">
                <a:solidFill>
                  <a:schemeClr val="dk1"/>
                </a:solidFill>
                <a:latin typeface="Arial"/>
                <a:ea typeface="Arial"/>
                <a:cs typeface="Arial"/>
                <a:sym typeface="Arial"/>
              </a:rPr>
              <a:t>as should intake of high </a:t>
            </a:r>
            <a:r>
              <a:rPr lang="en-AU" sz="2450" b="0" i="0" u="none" strike="noStrike" cap="none" dirty="0" err="1">
                <a:solidFill>
                  <a:schemeClr val="dk1"/>
                </a:solidFill>
                <a:latin typeface="Arial"/>
                <a:ea typeface="Arial"/>
                <a:cs typeface="Arial"/>
                <a:sym typeface="Arial"/>
              </a:rPr>
              <a:t>glycemic</a:t>
            </a:r>
            <a:r>
              <a:rPr lang="en-AU" sz="2450" b="0" i="0" u="none" strike="noStrike" cap="none" dirty="0">
                <a:solidFill>
                  <a:schemeClr val="dk1"/>
                </a:solidFill>
                <a:latin typeface="Arial"/>
                <a:ea typeface="Arial"/>
                <a:cs typeface="Arial"/>
                <a:sym typeface="Arial"/>
              </a:rPr>
              <a:t> index carbohydrates. </a:t>
            </a:r>
          </a:p>
          <a:p>
            <a:pPr marL="320040" marR="0" lvl="0" indent="-320040" algn="l" rtl="0">
              <a:lnSpc>
                <a:spcPct val="80000"/>
              </a:lnSpc>
              <a:spcBef>
                <a:spcPts val="700"/>
              </a:spcBef>
              <a:buClr>
                <a:schemeClr val="accent2"/>
              </a:buClr>
              <a:buSzPct val="58800"/>
              <a:buFont typeface="Noto Symbol"/>
              <a:buChar char="◻"/>
            </a:pPr>
            <a:r>
              <a:rPr lang="en-AU" sz="2450" b="0" i="0" u="none" strike="noStrike" cap="none" dirty="0">
                <a:solidFill>
                  <a:schemeClr val="dk1"/>
                </a:solidFill>
                <a:latin typeface="Arial"/>
                <a:ea typeface="Arial"/>
                <a:cs typeface="Arial"/>
                <a:sym typeface="Arial"/>
              </a:rPr>
              <a:t>Protein and fat nutrition must emphasize the essential acids </a:t>
            </a:r>
          </a:p>
          <a:p>
            <a:pPr marL="320040" marR="0" lvl="0" indent="-320040" algn="l" rtl="0">
              <a:lnSpc>
                <a:spcPct val="80000"/>
              </a:lnSpc>
              <a:spcBef>
                <a:spcPts val="700"/>
              </a:spcBef>
              <a:buClr>
                <a:schemeClr val="accent2"/>
              </a:buClr>
              <a:buSzPct val="58800"/>
              <a:buFont typeface="Noto Symbol"/>
              <a:buChar char="◻"/>
            </a:pPr>
            <a:r>
              <a:rPr lang="en-AU" sz="2450" b="0" i="0" u="none" strike="noStrike" cap="none" dirty="0">
                <a:solidFill>
                  <a:schemeClr val="dk1"/>
                </a:solidFill>
                <a:latin typeface="Arial"/>
                <a:ea typeface="Arial"/>
                <a:cs typeface="Arial"/>
                <a:sym typeface="Arial"/>
              </a:rPr>
              <a:t>while carbohydrates shall include only those of low </a:t>
            </a:r>
            <a:r>
              <a:rPr lang="en-AU" sz="2450" b="0" i="0" u="none" strike="noStrike" cap="none" dirty="0" err="1">
                <a:solidFill>
                  <a:schemeClr val="dk1"/>
                </a:solidFill>
                <a:latin typeface="Arial"/>
                <a:ea typeface="Arial"/>
                <a:cs typeface="Arial"/>
                <a:sym typeface="Arial"/>
              </a:rPr>
              <a:t>glycemic</a:t>
            </a:r>
            <a:r>
              <a:rPr lang="en-AU" sz="2450" b="0" i="0" u="none" strike="noStrike" cap="none" dirty="0">
                <a:solidFill>
                  <a:schemeClr val="dk1"/>
                </a:solidFill>
                <a:latin typeface="Arial"/>
                <a:ea typeface="Arial"/>
                <a:cs typeface="Arial"/>
                <a:sym typeface="Arial"/>
              </a:rPr>
              <a:t> index. </a:t>
            </a:r>
          </a:p>
          <a:p>
            <a:pPr marL="320040" marR="0" lvl="0" indent="-320040" algn="l" rtl="0">
              <a:lnSpc>
                <a:spcPct val="80000"/>
              </a:lnSpc>
              <a:spcBef>
                <a:spcPts val="700"/>
              </a:spcBef>
              <a:buClr>
                <a:schemeClr val="accent2"/>
              </a:buClr>
              <a:buSzPct val="58800"/>
              <a:buFont typeface="Noto Symbol"/>
              <a:buChar char="◻"/>
            </a:pPr>
            <a:r>
              <a:rPr lang="en-AU" sz="2450" b="0" i="0" u="none" strike="noStrike" cap="none" dirty="0">
                <a:solidFill>
                  <a:schemeClr val="dk1"/>
                </a:solidFill>
                <a:latin typeface="Arial"/>
                <a:ea typeface="Arial"/>
                <a:cs typeface="Arial"/>
                <a:sym typeface="Arial"/>
              </a:rPr>
              <a:t>Protein foods should also be chosen in consideration of the fat content. </a:t>
            </a:r>
          </a:p>
          <a:p>
            <a:pPr marL="320040" marR="0" lvl="0" indent="-320040" algn="l" rtl="0">
              <a:lnSpc>
                <a:spcPct val="80000"/>
              </a:lnSpc>
              <a:spcBef>
                <a:spcPts val="700"/>
              </a:spcBef>
              <a:buClr>
                <a:schemeClr val="accent2"/>
              </a:buClr>
              <a:buSzPct val="59160"/>
              <a:buFont typeface="Noto Symbol"/>
              <a:buNone/>
            </a:pPr>
            <a:endParaRPr sz="2450" b="0" i="0" u="none" strike="noStrike" cap="none" dirty="0">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600" b="0" i="0" u="none" strike="noStrike" cap="none" dirty="0">
                <a:solidFill>
                  <a:schemeClr val="dk2"/>
                </a:solidFill>
                <a:latin typeface="Arial"/>
                <a:ea typeface="Arial"/>
                <a:cs typeface="Arial"/>
                <a:sym typeface="Arial"/>
              </a:rPr>
            </a:br>
            <a:r>
              <a:rPr lang="en-AU" sz="3200" b="0" i="0" u="none" strike="noStrike" cap="none" dirty="0">
                <a:solidFill>
                  <a:schemeClr val="dk2"/>
                </a:solidFill>
                <a:latin typeface="Arial"/>
                <a:ea typeface="Arial"/>
                <a:cs typeface="Arial"/>
                <a:sym typeface="Arial"/>
              </a:rPr>
              <a:t>3.1.13 State the energy content per 100g of carbohydrate, lipid and protein.</a:t>
            </a:r>
            <a:br>
              <a:rPr lang="en-AU" sz="3200" b="0" i="0" u="none" strike="noStrike" cap="none" dirty="0">
                <a:solidFill>
                  <a:schemeClr val="dk2"/>
                </a:solidFill>
                <a:latin typeface="Arial"/>
                <a:ea typeface="Arial"/>
                <a:cs typeface="Arial"/>
                <a:sym typeface="Arial"/>
              </a:rPr>
            </a:br>
            <a:endParaRPr lang="en-AU" sz="3200" b="0" i="0" u="none" strike="noStrike" cap="none" dirty="0">
              <a:solidFill>
                <a:schemeClr val="dk2"/>
              </a:solidFill>
              <a:latin typeface="Arial"/>
              <a:ea typeface="Arial"/>
              <a:cs typeface="Arial"/>
              <a:sym typeface="Arial"/>
            </a:endParaRPr>
          </a:p>
        </p:txBody>
      </p:sp>
      <p:sp>
        <p:nvSpPr>
          <p:cNvPr id="267" name="Shape 267"/>
          <p:cNvSpPr txBox="1">
            <a:spLocks noGrp="1"/>
          </p:cNvSpPr>
          <p:nvPr>
            <p:ph type="body" idx="1"/>
          </p:nvPr>
        </p:nvSpPr>
        <p:spPr>
          <a:xfrm>
            <a:off x="612647" y="1600199"/>
            <a:ext cx="8153399" cy="5073555"/>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Carbohydrate = 1600 kJ</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Protein = 1700 kJ</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Fat =3700 kJ</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spcBef>
                <a:spcPts val="700"/>
              </a:spcBef>
              <a:buClr>
                <a:schemeClr val="accent2"/>
              </a:buClr>
              <a:buSzPct val="60000"/>
              <a:buFont typeface="Noto Symbol"/>
              <a:buChar char="◻"/>
            </a:pPr>
            <a:r>
              <a:rPr lang="en-AU" sz="3200" b="0" i="0" u="none" strike="noStrike" cap="none" dirty="0">
                <a:solidFill>
                  <a:schemeClr val="dk1"/>
                </a:solidFill>
                <a:latin typeface="Arial"/>
                <a:ea typeface="Arial"/>
                <a:cs typeface="Arial"/>
                <a:sym typeface="Arial"/>
              </a:rPr>
              <a:t>Both carbohydrates and lipids can be used for energy storage in humans. </a:t>
            </a:r>
            <a:r>
              <a:rPr lang="en-AU" sz="3200" b="0" i="0" u="none" strike="noStrike" cap="none" dirty="0">
                <a:solidFill>
                  <a:schemeClr val="hlink"/>
                </a:solidFill>
                <a:latin typeface="Arial"/>
                <a:ea typeface="Arial"/>
                <a:cs typeface="Arial"/>
                <a:sym typeface="Arial"/>
              </a:rPr>
              <a:t>Carbohydrates</a:t>
            </a:r>
            <a:r>
              <a:rPr lang="en-AU" sz="3200" b="0" i="0" u="none" strike="noStrike" cap="none" dirty="0">
                <a:solidFill>
                  <a:schemeClr val="dk1"/>
                </a:solidFill>
                <a:latin typeface="Arial"/>
                <a:ea typeface="Arial"/>
                <a:cs typeface="Arial"/>
                <a:sym typeface="Arial"/>
              </a:rPr>
              <a:t> are usually used for energy </a:t>
            </a:r>
            <a:r>
              <a:rPr lang="en-AU" sz="3200" b="0" i="0" u="none" strike="noStrike" cap="none" dirty="0">
                <a:solidFill>
                  <a:schemeClr val="hlink"/>
                </a:solidFill>
                <a:latin typeface="Arial"/>
                <a:ea typeface="Arial"/>
                <a:cs typeface="Arial"/>
                <a:sym typeface="Arial"/>
              </a:rPr>
              <a:t>storage over short periods</a:t>
            </a:r>
            <a:r>
              <a:rPr lang="en-AU" sz="3200" b="0" i="0" u="none" strike="noStrike" cap="none" dirty="0">
                <a:solidFill>
                  <a:schemeClr val="dk1"/>
                </a:solidFill>
                <a:latin typeface="Arial"/>
                <a:ea typeface="Arial"/>
                <a:cs typeface="Arial"/>
                <a:sym typeface="Arial"/>
              </a:rPr>
              <a:t> and </a:t>
            </a:r>
            <a:r>
              <a:rPr lang="en-AU" sz="3200" b="0" i="0" u="none" strike="noStrike" cap="none" dirty="0">
                <a:solidFill>
                  <a:schemeClr val="hlink"/>
                </a:solidFill>
                <a:latin typeface="Arial"/>
                <a:ea typeface="Arial"/>
                <a:cs typeface="Arial"/>
                <a:sym typeface="Arial"/>
              </a:rPr>
              <a:t>lipids for long term storage. </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pic>
        <p:nvPicPr>
          <p:cNvPr id="273" name="Shape 273"/>
          <p:cNvPicPr preferRelativeResize="0">
            <a:picLocks noGrp="1"/>
          </p:cNvPicPr>
          <p:nvPr>
            <p:ph type="body" idx="1"/>
          </p:nvPr>
        </p:nvPicPr>
        <p:blipFill rotWithShape="1">
          <a:blip r:embed="rId3">
            <a:alphaModFix/>
          </a:blip>
          <a:srcRect l="697" t="15254" r="61564" b="52966"/>
          <a:stretch/>
        </p:blipFill>
        <p:spPr>
          <a:xfrm>
            <a:off x="599377" y="1928801"/>
            <a:ext cx="7736786" cy="407196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2400" b="0" i="0" u="none" strike="noStrike" cap="none" dirty="0">
                <a:solidFill>
                  <a:schemeClr val="dk2"/>
                </a:solidFill>
                <a:latin typeface="Arial"/>
                <a:ea typeface="Arial"/>
                <a:cs typeface="Arial"/>
                <a:sym typeface="Arial"/>
              </a:rPr>
              <a:t>3.1.14 Discuss how the recommended energy distribution of the dietary macronutrients differs between endurance athletes and non-athletes.</a:t>
            </a:r>
            <a:br>
              <a:rPr lang="en-AU" sz="2400" b="0" i="0" u="none" strike="noStrike" cap="none" dirty="0">
                <a:solidFill>
                  <a:schemeClr val="dk2"/>
                </a:solidFill>
                <a:latin typeface="Arial"/>
                <a:ea typeface="Arial"/>
                <a:cs typeface="Arial"/>
                <a:sym typeface="Arial"/>
              </a:rPr>
            </a:br>
            <a:endParaRPr lang="en-AU" sz="2400" b="0" i="0" u="none" strike="noStrike" cap="none" dirty="0">
              <a:solidFill>
                <a:schemeClr val="dk2"/>
              </a:solidFill>
              <a:latin typeface="Arial"/>
              <a:ea typeface="Arial"/>
              <a:cs typeface="Arial"/>
              <a:sym typeface="Arial"/>
            </a:endParaRPr>
          </a:p>
        </p:txBody>
      </p:sp>
      <p:sp>
        <p:nvSpPr>
          <p:cNvPr id="279" name="Shape 279"/>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Depending on intensity and duration of exercise, an athlete may regularly expend twice as much energy as a sedentary person. Furthermore, many sports are performed in environments that can increase energy expenditures (cold, humidity, altitude). </a:t>
            </a:r>
          </a:p>
          <a:p>
            <a:pPr marL="320040" marR="0" lvl="0" indent="-320040" algn="l" rtl="0">
              <a:spcBef>
                <a:spcPts val="700"/>
              </a:spcBef>
              <a:buClr>
                <a:schemeClr val="accent2"/>
              </a:buClr>
              <a:buSzPct val="60000"/>
              <a:buFont typeface="Noto Symbol"/>
              <a:buChar char="◻"/>
            </a:pPr>
            <a:r>
              <a:rPr lang="en-AU" sz="2700" b="0" i="0" u="none" strike="noStrike" cap="none" dirty="0">
                <a:solidFill>
                  <a:schemeClr val="dk1"/>
                </a:solidFill>
                <a:latin typeface="Arial"/>
                <a:ea typeface="Arial"/>
                <a:cs typeface="Arial"/>
                <a:sym typeface="Arial"/>
              </a:rPr>
              <a:t>Consequently, sporting activities can involve additional energy expenditure ranging from around 1,000 kilocalories/day (dancing, martial arts) to as much as 7,000 kilocalories/day (long-distance cycle races, endurance treks).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85" name="Shape 28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During prolonged, aerobic exercise, energy is provided by the muscle glycogen stores – which directly depend on the amount of carbohydrates ingested.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This is not the only reason why dietary carbohydrates play a crucial role in athletic performance; they have also been found to prevent the onset of early muscle fatigue and hypoglycaemia during exercise.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91" name="Shape 29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By keeping carbohydrate intake high, an athlete therefore replenishes his glycogen energy stores, and reduces the risk of rapid fatigue and a decline in performance.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At the same time, carbohydrate intake should not be so high as to drastically reduce the intake of fat, because the body will use fat as a substrate once glycogen stores are depleted. </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297" name="Shape 29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 use of body protein in exercise is usually small, but prolonged exercise in extreme sports can degrade muscle, hence the need for amino acids during the recovery phase.</a:t>
            </a:r>
            <a:br>
              <a:rPr lang="en-AU" sz="2900" b="0" i="0" u="none" strike="noStrike" cap="none" dirty="0">
                <a:solidFill>
                  <a:schemeClr val="dk1"/>
                </a:solidFill>
                <a:latin typeface="Arial"/>
                <a:ea typeface="Arial"/>
                <a:cs typeface="Arial"/>
                <a:sym typeface="Arial"/>
              </a:rPr>
            </a:br>
            <a:endParaRPr lang="en-AU" sz="2900" b="0" i="0" u="none" strike="noStrike" cap="none"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64"/>
            <a:ext cx="8839199" cy="4749553"/>
          </a:xfrm>
        </p:spPr>
        <p:txBody>
          <a:bodyPr/>
          <a:lstStyle/>
          <a:p>
            <a:pPr algn="ctr"/>
            <a:r>
              <a:rPr lang="en-US" sz="8000" dirty="0">
                <a:solidFill>
                  <a:schemeClr val="bg1"/>
                </a:solidFill>
                <a:latin typeface="Arial Rounded MT Bold" panose="020F0704030504030204" pitchFamily="34" charset="0"/>
              </a:rPr>
              <a:t>3.2</a:t>
            </a:r>
            <a:br>
              <a:rPr lang="en-US" sz="8000" dirty="0">
                <a:solidFill>
                  <a:schemeClr val="bg1"/>
                </a:solidFill>
                <a:latin typeface="Arial Rounded MT Bold" panose="020F0704030504030204" pitchFamily="34" charset="0"/>
              </a:rPr>
            </a:br>
            <a:br>
              <a:rPr lang="en-US" sz="8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 </a:t>
            </a:r>
            <a:br>
              <a:rPr lang="en-US" sz="4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CARBOHYDRATE</a:t>
            </a:r>
            <a:br>
              <a:rPr lang="en-US" sz="4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&amp; </a:t>
            </a:r>
            <a:br>
              <a:rPr lang="en-US" sz="4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FAT METABOLISM</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203085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a:bodyPr>
          <a:lstStyle/>
          <a:p>
            <a:pPr marL="0" indent="0">
              <a:buNone/>
            </a:pPr>
            <a:r>
              <a:rPr lang="en-US" b="1" dirty="0">
                <a:solidFill>
                  <a:srgbClr val="FF0000"/>
                </a:solidFill>
              </a:rPr>
              <a:t>Everyone will be able to </a:t>
            </a:r>
          </a:p>
          <a:p>
            <a:pPr marL="514350" indent="-514350">
              <a:buAutoNum type="arabicPeriod"/>
            </a:pPr>
            <a:r>
              <a:rPr lang="en-US" b="1" dirty="0">
                <a:solidFill>
                  <a:srgbClr val="00B0F0"/>
                </a:solidFill>
              </a:rPr>
              <a:t>Distinguish between metabolism, anabolism and catabolism.</a:t>
            </a:r>
          </a:p>
          <a:p>
            <a:pPr marL="0" indent="0">
              <a:buNone/>
            </a:pPr>
            <a:endParaRPr lang="en-US" b="1" dirty="0">
              <a:solidFill>
                <a:srgbClr val="00B0F0"/>
              </a:solidFill>
            </a:endParaRPr>
          </a:p>
          <a:p>
            <a:pPr marL="0" indent="0">
              <a:buNone/>
            </a:pPr>
            <a:r>
              <a:rPr lang="en-US" b="1" dirty="0">
                <a:solidFill>
                  <a:srgbClr val="00B0F0"/>
                </a:solidFill>
              </a:rPr>
              <a:t>2. State what glycogen is and its major sites of storage </a:t>
            </a:r>
          </a:p>
          <a:p>
            <a:pPr marL="0" indent="0">
              <a:buNone/>
            </a:pPr>
            <a:endParaRPr lang="en-US" b="1" dirty="0">
              <a:solidFill>
                <a:srgbClr val="00B0F0"/>
              </a:solidFill>
            </a:endParaRPr>
          </a:p>
          <a:p>
            <a:pPr marL="0" indent="0">
              <a:buNone/>
            </a:pPr>
            <a:endParaRPr lang="en-US" b="1" dirty="0">
              <a:solidFill>
                <a:srgbClr val="00B0F0"/>
              </a:solidFill>
            </a:endParaRPr>
          </a:p>
          <a:p>
            <a:pPr marL="0" indent="0">
              <a:buNone/>
            </a:pPr>
            <a:endParaRPr lang="en-US" dirty="0"/>
          </a:p>
        </p:txBody>
      </p:sp>
    </p:spTree>
    <p:extLst>
      <p:ext uri="{BB962C8B-B14F-4D97-AF65-F5344CB8AC3E}">
        <p14:creationId xmlns:p14="http://schemas.microsoft.com/office/powerpoint/2010/main" val="290763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250" b="0" i="0" u="none" strike="noStrike" cap="none">
                <a:solidFill>
                  <a:schemeClr val="dk2"/>
                </a:solidFill>
                <a:latin typeface="Arial"/>
                <a:ea typeface="Arial"/>
                <a:cs typeface="Arial"/>
                <a:sym typeface="Arial"/>
              </a:rPr>
            </a:br>
            <a:r>
              <a:rPr lang="en-AU" sz="3250" b="0" i="0" u="none" strike="noStrike" cap="none">
                <a:solidFill>
                  <a:schemeClr val="dk2"/>
                </a:solidFill>
                <a:latin typeface="Arial"/>
                <a:ea typeface="Arial"/>
                <a:cs typeface="Arial"/>
                <a:sym typeface="Arial"/>
              </a:rPr>
              <a:t>3.2.1 Outline the terms </a:t>
            </a:r>
            <a:r>
              <a:rPr lang="en-AU" sz="3250" b="0" i="1" u="none" strike="noStrike" cap="none">
                <a:solidFill>
                  <a:schemeClr val="dk2"/>
                </a:solidFill>
                <a:latin typeface="Arial"/>
                <a:ea typeface="Arial"/>
                <a:cs typeface="Arial"/>
                <a:sym typeface="Arial"/>
              </a:rPr>
              <a:t>metabolism</a:t>
            </a:r>
            <a:r>
              <a:rPr lang="en-AU" sz="3250" b="0" i="0" u="none" strike="noStrike" cap="none">
                <a:solidFill>
                  <a:schemeClr val="dk2"/>
                </a:solidFill>
                <a:latin typeface="Arial"/>
                <a:ea typeface="Arial"/>
                <a:cs typeface="Arial"/>
                <a:sym typeface="Arial"/>
              </a:rPr>
              <a:t>, </a:t>
            </a:r>
            <a:r>
              <a:rPr lang="en-AU" sz="3250" b="0" i="1" u="none" strike="noStrike" cap="none">
                <a:solidFill>
                  <a:schemeClr val="dk2"/>
                </a:solidFill>
                <a:latin typeface="Arial"/>
                <a:ea typeface="Arial"/>
                <a:cs typeface="Arial"/>
                <a:sym typeface="Arial"/>
              </a:rPr>
              <a:t>anabolism,</a:t>
            </a:r>
            <a:r>
              <a:rPr lang="en-AU" sz="3250" b="0" i="0" u="none" strike="noStrike" cap="none">
                <a:solidFill>
                  <a:schemeClr val="dk2"/>
                </a:solidFill>
                <a:latin typeface="Arial"/>
                <a:ea typeface="Arial"/>
                <a:cs typeface="Arial"/>
                <a:sym typeface="Arial"/>
              </a:rPr>
              <a:t> </a:t>
            </a:r>
            <a:r>
              <a:rPr lang="en-AU" sz="3250" b="0" i="1" u="none" strike="noStrike" cap="none">
                <a:solidFill>
                  <a:schemeClr val="dk2"/>
                </a:solidFill>
                <a:latin typeface="Arial"/>
                <a:ea typeface="Arial"/>
                <a:cs typeface="Arial"/>
                <a:sym typeface="Arial"/>
              </a:rPr>
              <a:t>aerobic catabolism </a:t>
            </a:r>
            <a:r>
              <a:rPr lang="en-AU" sz="3250" b="0" i="0" u="none" strike="noStrike" cap="none">
                <a:solidFill>
                  <a:schemeClr val="dk2"/>
                </a:solidFill>
                <a:latin typeface="Arial"/>
                <a:ea typeface="Arial"/>
                <a:cs typeface="Arial"/>
                <a:sym typeface="Arial"/>
              </a:rPr>
              <a:t>and </a:t>
            </a:r>
            <a:r>
              <a:rPr lang="en-AU" sz="3250" b="0" i="1" u="none" strike="noStrike" cap="none">
                <a:solidFill>
                  <a:schemeClr val="dk2"/>
                </a:solidFill>
                <a:latin typeface="Arial"/>
                <a:ea typeface="Arial"/>
                <a:cs typeface="Arial"/>
                <a:sym typeface="Arial"/>
              </a:rPr>
              <a:t>aerobic catabolism </a:t>
            </a:r>
            <a:r>
              <a:rPr lang="en-AU" sz="3250" b="0" i="0" u="none" strike="noStrike" cap="none">
                <a:solidFill>
                  <a:schemeClr val="dk2"/>
                </a:solidFill>
                <a:latin typeface="Arial"/>
                <a:ea typeface="Arial"/>
                <a:cs typeface="Arial"/>
                <a:sym typeface="Arial"/>
              </a:rPr>
              <a:t>.</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sp>
        <p:nvSpPr>
          <p:cNvPr id="303" name="Shape 303"/>
          <p:cNvSpPr txBox="1">
            <a:spLocks noGrp="1"/>
          </p:cNvSpPr>
          <p:nvPr>
            <p:ph type="body" idx="1"/>
          </p:nvPr>
        </p:nvSpPr>
        <p:spPr>
          <a:xfrm>
            <a:off x="612646" y="1419726"/>
            <a:ext cx="8153399" cy="5438273"/>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60000"/>
              <a:buFont typeface="Noto Symbol"/>
              <a:buChar char="◻"/>
            </a:pPr>
            <a:r>
              <a:rPr lang="en-AU" sz="2700" b="1" i="0" u="none" strike="noStrike" cap="none" dirty="0">
                <a:solidFill>
                  <a:schemeClr val="dk1"/>
                </a:solidFill>
                <a:latin typeface="Arial"/>
                <a:ea typeface="Arial"/>
                <a:cs typeface="Arial"/>
                <a:sym typeface="Arial"/>
              </a:rPr>
              <a:t>Metabolism</a:t>
            </a:r>
            <a:r>
              <a:rPr lang="en-AU" sz="2700" b="0" i="0" u="none" strike="noStrike" cap="none" dirty="0">
                <a:solidFill>
                  <a:schemeClr val="dk1"/>
                </a:solidFill>
                <a:latin typeface="Arial"/>
                <a:ea typeface="Arial"/>
                <a:cs typeface="Arial"/>
                <a:sym typeface="Arial"/>
              </a:rPr>
              <a:t> is the set of bio</a:t>
            </a:r>
            <a:r>
              <a:rPr lang="en-AU" sz="2700" b="0" i="0" u="sng" strike="noStrike" cap="none" dirty="0">
                <a:solidFill>
                  <a:schemeClr val="hlink"/>
                </a:solidFill>
                <a:latin typeface="Arial"/>
                <a:ea typeface="Arial"/>
                <a:cs typeface="Arial"/>
                <a:sym typeface="Arial"/>
                <a:hlinkClick r:id="rId3"/>
              </a:rPr>
              <a:t>chemical reactions</a:t>
            </a:r>
            <a:r>
              <a:rPr lang="en-AU" sz="2700" b="0" i="0" u="none" strike="noStrike" cap="none" dirty="0">
                <a:solidFill>
                  <a:schemeClr val="dk1"/>
                </a:solidFill>
                <a:latin typeface="Arial"/>
                <a:ea typeface="Arial"/>
                <a:cs typeface="Arial"/>
                <a:sym typeface="Arial"/>
              </a:rPr>
              <a:t> that occur in living </a:t>
            </a:r>
            <a:r>
              <a:rPr lang="en-AU" sz="2700" b="0" i="0" u="sng" strike="noStrike" cap="none" dirty="0">
                <a:solidFill>
                  <a:schemeClr val="hlink"/>
                </a:solidFill>
                <a:latin typeface="Arial"/>
                <a:ea typeface="Arial"/>
                <a:cs typeface="Arial"/>
                <a:sym typeface="Arial"/>
                <a:hlinkClick r:id="rId4"/>
              </a:rPr>
              <a:t>organisms</a:t>
            </a:r>
            <a:r>
              <a:rPr lang="en-AU" sz="2700" b="0" i="0" u="none" strike="noStrike" cap="none" dirty="0">
                <a:solidFill>
                  <a:schemeClr val="dk1"/>
                </a:solidFill>
                <a:latin typeface="Arial"/>
                <a:ea typeface="Arial"/>
                <a:cs typeface="Arial"/>
                <a:sym typeface="Arial"/>
              </a:rPr>
              <a:t> in order to maintain </a:t>
            </a:r>
            <a:r>
              <a:rPr lang="en-AU" sz="2700" b="0" i="0" u="sng" strike="noStrike" cap="none" dirty="0" err="1">
                <a:solidFill>
                  <a:schemeClr val="hlink"/>
                </a:solidFill>
                <a:latin typeface="Arial"/>
                <a:ea typeface="Arial"/>
                <a:cs typeface="Arial"/>
                <a:sym typeface="Arial"/>
                <a:hlinkClick r:id="rId5"/>
              </a:rPr>
              <a:t>life</a:t>
            </a:r>
            <a:r>
              <a:rPr lang="en-AU" sz="2700" b="0" i="0" u="none" strike="noStrike" cap="none" dirty="0" err="1">
                <a:solidFill>
                  <a:schemeClr val="dk1"/>
                </a:solidFill>
                <a:latin typeface="Arial"/>
                <a:ea typeface="Arial"/>
                <a:cs typeface="Arial"/>
                <a:sym typeface="Arial"/>
              </a:rPr>
              <a:t>.These</a:t>
            </a:r>
            <a:r>
              <a:rPr lang="en-AU" sz="2700" b="0" i="0" u="none" strike="noStrike" cap="none" dirty="0">
                <a:solidFill>
                  <a:schemeClr val="dk1"/>
                </a:solidFill>
                <a:latin typeface="Arial"/>
                <a:ea typeface="Arial"/>
                <a:cs typeface="Arial"/>
                <a:sym typeface="Arial"/>
              </a:rPr>
              <a:t> processes allow organisms to grow and reproduce, maintain their structures, and respond to their environments. </a:t>
            </a:r>
          </a:p>
          <a:p>
            <a:pPr lvl="1" indent="-320040">
              <a:spcBef>
                <a:spcPts val="700"/>
              </a:spcBef>
              <a:buClr>
                <a:schemeClr val="accent2"/>
              </a:buClr>
              <a:buSzPct val="60000"/>
              <a:buFont typeface="Noto Symbol"/>
              <a:buChar char="◻"/>
            </a:pPr>
            <a:r>
              <a:rPr lang="en-AU" sz="2400" b="0" i="0" u="sng" strike="noStrike" cap="none" dirty="0">
                <a:solidFill>
                  <a:schemeClr val="hlink"/>
                </a:solidFill>
                <a:sym typeface="Arial"/>
                <a:hlinkClick r:id="rId6"/>
              </a:rPr>
              <a:t>Catabolism</a:t>
            </a:r>
            <a:r>
              <a:rPr lang="en-AU" sz="2400" b="0" i="0" u="sng" strike="noStrike" cap="none" dirty="0">
                <a:solidFill>
                  <a:schemeClr val="hlink"/>
                </a:solidFill>
                <a:sym typeface="Arial"/>
              </a:rPr>
              <a:t> - </a:t>
            </a:r>
            <a:r>
              <a:rPr lang="en-AU" sz="2400" b="0" i="0" u="none" strike="noStrike" cap="none" dirty="0">
                <a:solidFill>
                  <a:schemeClr val="dk1"/>
                </a:solidFill>
                <a:sym typeface="Arial"/>
              </a:rPr>
              <a:t>breaks down organic matter (destruction), for example to harvest energy in </a:t>
            </a:r>
            <a:r>
              <a:rPr lang="en-AU" sz="2400" b="0" i="0" u="sng" strike="noStrike" cap="none" dirty="0">
                <a:solidFill>
                  <a:schemeClr val="hlink"/>
                </a:solidFill>
                <a:sym typeface="Arial"/>
                <a:hlinkClick r:id="rId7"/>
              </a:rPr>
              <a:t>cellular respiration</a:t>
            </a:r>
            <a:r>
              <a:rPr lang="en-AU" sz="2400" dirty="0">
                <a:solidFill>
                  <a:schemeClr val="dk1"/>
                </a:solidFill>
              </a:rPr>
              <a:t>; release energy –triglycerides to glycerol and fatty acids</a:t>
            </a:r>
            <a:endParaRPr lang="en-AU" sz="2400" b="0" i="0" u="none" strike="noStrike" cap="none" dirty="0">
              <a:solidFill>
                <a:schemeClr val="dk1"/>
              </a:solidFill>
              <a:sym typeface="Arial"/>
            </a:endParaRPr>
          </a:p>
          <a:p>
            <a:pPr lvl="1" indent="-320040">
              <a:spcBef>
                <a:spcPts val="700"/>
              </a:spcBef>
              <a:buClr>
                <a:schemeClr val="accent2"/>
              </a:buClr>
              <a:buSzPct val="60000"/>
              <a:buFont typeface="Noto Symbol"/>
              <a:buChar char="◻"/>
            </a:pPr>
            <a:r>
              <a:rPr lang="en-AU" sz="2400" b="0" i="0" u="sng" strike="noStrike" cap="none" dirty="0">
                <a:solidFill>
                  <a:schemeClr val="hlink"/>
                </a:solidFill>
                <a:sym typeface="Arial"/>
                <a:hlinkClick r:id="rId8"/>
              </a:rPr>
              <a:t>Anabolism</a:t>
            </a:r>
            <a:r>
              <a:rPr lang="en-AU" sz="2400" b="0" i="0" u="sng" strike="noStrike" cap="none" dirty="0">
                <a:solidFill>
                  <a:schemeClr val="hlink"/>
                </a:solidFill>
                <a:sym typeface="Arial"/>
              </a:rPr>
              <a:t> - </a:t>
            </a:r>
            <a:r>
              <a:rPr lang="en-AU" sz="2400" b="0" i="0" u="none" strike="noStrike" cap="none" dirty="0">
                <a:solidFill>
                  <a:schemeClr val="dk1"/>
                </a:solidFill>
                <a:sym typeface="Arial"/>
              </a:rPr>
              <a:t>uses energy to construct components of cells such as </a:t>
            </a:r>
            <a:r>
              <a:rPr lang="en-AU" sz="2400" b="0" i="0" u="sng" strike="noStrike" cap="none" dirty="0">
                <a:solidFill>
                  <a:schemeClr val="hlink"/>
                </a:solidFill>
                <a:sym typeface="Arial"/>
                <a:hlinkClick r:id="rId9"/>
              </a:rPr>
              <a:t>proteins</a:t>
            </a:r>
            <a:r>
              <a:rPr lang="en-AU" sz="2400" b="0" i="0" u="none" strike="noStrike" cap="none" dirty="0">
                <a:solidFill>
                  <a:schemeClr val="dk1"/>
                </a:solidFill>
                <a:sym typeface="Arial"/>
              </a:rPr>
              <a:t> and </a:t>
            </a:r>
            <a:r>
              <a:rPr lang="en-AU" sz="2400" b="0" i="0" u="sng" strike="noStrike" cap="none" dirty="0">
                <a:solidFill>
                  <a:schemeClr val="hlink"/>
                </a:solidFill>
                <a:sym typeface="Arial"/>
                <a:hlinkClick r:id="rId10"/>
              </a:rPr>
              <a:t>nucleic acids</a:t>
            </a:r>
            <a:r>
              <a:rPr lang="en-AU" sz="2400" dirty="0">
                <a:solidFill>
                  <a:schemeClr val="dk1"/>
                </a:solidFill>
              </a:rPr>
              <a:t> (construction): glucose to glycogen</a:t>
            </a:r>
            <a:endParaRPr lang="en-AU" sz="2400" b="0" i="0" u="none" strike="noStrike" cap="none" dirty="0">
              <a:solidFill>
                <a:schemeClr val="dk1"/>
              </a:solidFill>
              <a:sym typeface="Arial"/>
            </a:endParaRPr>
          </a:p>
          <a:p>
            <a:pPr marL="320040" marR="0" lvl="0" indent="-320040" algn="l" rtl="0">
              <a:spcBef>
                <a:spcPts val="700"/>
              </a:spcBef>
              <a:buClr>
                <a:schemeClr val="accent2"/>
              </a:buClr>
              <a:buSzPct val="59599"/>
              <a:buFont typeface="Noto Symbol"/>
              <a:buNone/>
            </a:pPr>
            <a:endParaRPr sz="2700" b="0" i="0" u="none" strike="noStrike" cap="none" dirty="0">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3.2.2 State what glycogen is and its major storage sites.</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sp>
        <p:nvSpPr>
          <p:cNvPr id="309" name="Shape 309"/>
          <p:cNvSpPr txBox="1">
            <a:spLocks noGrp="1"/>
          </p:cNvSpPr>
          <p:nvPr>
            <p:ph type="body" idx="1"/>
          </p:nvPr>
        </p:nvSpPr>
        <p:spPr>
          <a:xfrm>
            <a:off x="120317" y="1600199"/>
            <a:ext cx="8645730" cy="5125453"/>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400" b="1" i="0" u="none" strike="noStrike" cap="none" dirty="0">
                <a:solidFill>
                  <a:schemeClr val="dk1"/>
                </a:solidFill>
                <a:latin typeface="Arial"/>
                <a:ea typeface="Arial"/>
                <a:cs typeface="Arial"/>
                <a:sym typeface="Arial"/>
              </a:rPr>
              <a:t>Glycogen</a:t>
            </a:r>
            <a:r>
              <a:rPr lang="en-AU" sz="2400" b="0" i="0" u="none" strike="noStrike" cap="none" dirty="0">
                <a:solidFill>
                  <a:schemeClr val="dk1"/>
                </a:solidFill>
                <a:latin typeface="Arial"/>
                <a:ea typeface="Arial"/>
                <a:cs typeface="Arial"/>
                <a:sym typeface="Arial"/>
              </a:rPr>
              <a:t> is a </a:t>
            </a:r>
            <a:r>
              <a:rPr lang="en-AU" sz="2400" b="0" i="0" u="sng" strike="noStrike" cap="none" dirty="0">
                <a:solidFill>
                  <a:schemeClr val="hlink"/>
                </a:solidFill>
                <a:latin typeface="Arial"/>
                <a:ea typeface="Arial"/>
                <a:cs typeface="Arial"/>
                <a:sym typeface="Arial"/>
                <a:hlinkClick r:id="rId3"/>
              </a:rPr>
              <a:t>polysaccharide</a:t>
            </a:r>
            <a:r>
              <a:rPr lang="en-AU" sz="2400" b="0" i="0" u="none" strike="noStrike" cap="none" dirty="0">
                <a:solidFill>
                  <a:schemeClr val="dk1"/>
                </a:solidFill>
                <a:latin typeface="Arial"/>
                <a:ea typeface="Arial"/>
                <a:cs typeface="Arial"/>
                <a:sym typeface="Arial"/>
              </a:rPr>
              <a:t> (storage form) of </a:t>
            </a:r>
            <a:r>
              <a:rPr lang="en-AU" sz="2400" b="0" i="0" u="sng" strike="noStrike" cap="none" dirty="0">
                <a:solidFill>
                  <a:schemeClr val="hlink"/>
                </a:solidFill>
                <a:latin typeface="Arial"/>
                <a:ea typeface="Arial"/>
                <a:cs typeface="Arial"/>
                <a:sym typeface="Arial"/>
                <a:hlinkClick r:id="rId4"/>
              </a:rPr>
              <a:t>glucose</a:t>
            </a:r>
            <a:r>
              <a:rPr lang="en-AU" sz="2400" b="0" i="0" u="none" strike="noStrike" cap="none" dirty="0">
                <a:solidFill>
                  <a:schemeClr val="dk1"/>
                </a:solidFill>
                <a:latin typeface="Arial"/>
                <a:ea typeface="Arial"/>
                <a:cs typeface="Arial"/>
                <a:sym typeface="Arial"/>
              </a:rPr>
              <a:t> which functions as the secondary short term </a:t>
            </a:r>
            <a:r>
              <a:rPr lang="en-AU" sz="2400" b="0" i="0" u="sng" strike="noStrike" cap="none" dirty="0">
                <a:solidFill>
                  <a:schemeClr val="hlink"/>
                </a:solidFill>
                <a:latin typeface="Arial"/>
                <a:ea typeface="Arial"/>
                <a:cs typeface="Arial"/>
                <a:sym typeface="Arial"/>
                <a:hlinkClick r:id="rId5"/>
              </a:rPr>
              <a:t>energy storage</a:t>
            </a:r>
            <a:r>
              <a:rPr lang="en-AU" sz="2400" b="0" i="0" u="none" strike="noStrike" cap="none" dirty="0">
                <a:solidFill>
                  <a:schemeClr val="dk1"/>
                </a:solidFill>
                <a:latin typeface="Arial"/>
                <a:ea typeface="Arial"/>
                <a:cs typeface="Arial"/>
                <a:sym typeface="Arial"/>
              </a:rPr>
              <a:t> in </a:t>
            </a:r>
            <a:r>
              <a:rPr lang="en-AU" sz="2400" b="0" i="0" u="sng" strike="noStrike" cap="none" dirty="0">
                <a:solidFill>
                  <a:schemeClr val="hlink"/>
                </a:solidFill>
                <a:latin typeface="Arial"/>
                <a:ea typeface="Arial"/>
                <a:cs typeface="Arial"/>
                <a:sym typeface="Arial"/>
                <a:hlinkClick r:id="rId6"/>
              </a:rPr>
              <a:t>animal</a:t>
            </a:r>
            <a:r>
              <a:rPr lang="en-AU" sz="2400" b="0" i="0" u="none" strike="noStrike" cap="none" dirty="0">
                <a:solidFill>
                  <a:schemeClr val="dk1"/>
                </a:solidFill>
                <a:latin typeface="Arial"/>
                <a:ea typeface="Arial"/>
                <a:cs typeface="Arial"/>
                <a:sym typeface="Arial"/>
              </a:rPr>
              <a:t> cells. </a:t>
            </a:r>
          </a:p>
          <a:p>
            <a:pPr marL="320040" marR="0" lvl="0" indent="-320040" algn="l" rtl="0">
              <a:spcBef>
                <a:spcPts val="700"/>
              </a:spcBef>
              <a:buClr>
                <a:schemeClr val="accent2"/>
              </a:buClr>
              <a:buSzPct val="59999"/>
              <a:buFont typeface="Noto Symbol"/>
              <a:buChar char="◻"/>
            </a:pPr>
            <a:r>
              <a:rPr lang="en-AU" sz="2400" b="0" i="0" u="none" strike="noStrike" cap="none" dirty="0">
                <a:solidFill>
                  <a:schemeClr val="dk1"/>
                </a:solidFill>
                <a:latin typeface="Arial"/>
                <a:ea typeface="Arial"/>
                <a:cs typeface="Arial"/>
                <a:sym typeface="Arial"/>
              </a:rPr>
              <a:t>It is stored by the </a:t>
            </a:r>
            <a:r>
              <a:rPr lang="en-AU" sz="2400" b="0" i="0" u="sng" strike="noStrike" cap="none" dirty="0">
                <a:solidFill>
                  <a:schemeClr val="hlink"/>
                </a:solidFill>
                <a:latin typeface="Arial"/>
                <a:ea typeface="Arial"/>
                <a:cs typeface="Arial"/>
                <a:sym typeface="Arial"/>
                <a:hlinkClick r:id="rId7"/>
              </a:rPr>
              <a:t>liver</a:t>
            </a:r>
            <a:r>
              <a:rPr lang="en-AU" sz="2400" b="0" i="0" u="none" strike="noStrike" cap="none" dirty="0">
                <a:solidFill>
                  <a:schemeClr val="dk1"/>
                </a:solidFill>
                <a:latin typeface="Arial"/>
                <a:ea typeface="Arial"/>
                <a:cs typeface="Arial"/>
                <a:sym typeface="Arial"/>
              </a:rPr>
              <a:t> and the </a:t>
            </a:r>
            <a:r>
              <a:rPr lang="en-AU" sz="2400" b="0" i="0" u="sng" strike="noStrike" cap="none" dirty="0">
                <a:solidFill>
                  <a:schemeClr val="hlink"/>
                </a:solidFill>
                <a:latin typeface="Arial"/>
                <a:ea typeface="Arial"/>
                <a:cs typeface="Arial"/>
                <a:sym typeface="Arial"/>
                <a:hlinkClick r:id="rId8"/>
              </a:rPr>
              <a:t>muscles</a:t>
            </a:r>
            <a:r>
              <a:rPr lang="en-AU" sz="2400" b="0" i="0" u="none" strike="noStrike" cap="none" dirty="0">
                <a:solidFill>
                  <a:schemeClr val="dk1"/>
                </a:solidFill>
                <a:latin typeface="Arial"/>
                <a:ea typeface="Arial"/>
                <a:cs typeface="Arial"/>
                <a:sym typeface="Arial"/>
              </a:rPr>
              <a:t>.</a:t>
            </a:r>
          </a:p>
          <a:p>
            <a:pPr marL="320040" marR="0" lvl="0" indent="-320040" algn="l" rtl="0">
              <a:spcBef>
                <a:spcPts val="700"/>
              </a:spcBef>
              <a:buClr>
                <a:schemeClr val="accent2"/>
              </a:buClr>
              <a:buSzPct val="59999"/>
              <a:buFont typeface="Noto Symbol"/>
              <a:buChar char="◻"/>
            </a:pPr>
            <a:r>
              <a:rPr lang="en-AU" sz="2400" b="0" i="0" u="none" strike="noStrike" cap="none" dirty="0">
                <a:solidFill>
                  <a:schemeClr val="dk1"/>
                </a:solidFill>
                <a:latin typeface="Arial"/>
                <a:ea typeface="Arial"/>
                <a:cs typeface="Arial"/>
                <a:sym typeface="Arial"/>
              </a:rPr>
              <a:t>Glycogen forms an </a:t>
            </a:r>
            <a:r>
              <a:rPr lang="en-AU" sz="2400" b="0" i="0" u="sng" strike="noStrike" cap="none" dirty="0">
                <a:solidFill>
                  <a:schemeClr val="hlink"/>
                </a:solidFill>
                <a:latin typeface="Arial"/>
                <a:ea typeface="Arial"/>
                <a:cs typeface="Arial"/>
                <a:sym typeface="Arial"/>
                <a:hlinkClick r:id="rId9"/>
              </a:rPr>
              <a:t>energy</a:t>
            </a:r>
            <a:r>
              <a:rPr lang="en-AU" sz="2400" b="0" i="0" u="none" strike="noStrike" cap="none" dirty="0">
                <a:solidFill>
                  <a:schemeClr val="dk1"/>
                </a:solidFill>
                <a:latin typeface="Arial"/>
                <a:ea typeface="Arial"/>
                <a:cs typeface="Arial"/>
                <a:sym typeface="Arial"/>
              </a:rPr>
              <a:t> reserve that can be quickly mobilized to meet a sudden need for glucose, but one that is less compact than the energy reserves of </a:t>
            </a:r>
            <a:r>
              <a:rPr lang="en-AU" sz="2400" b="0" i="0" u="sng" strike="noStrike" cap="none" dirty="0">
                <a:solidFill>
                  <a:schemeClr val="hlink"/>
                </a:solidFill>
                <a:latin typeface="Arial"/>
                <a:ea typeface="Arial"/>
                <a:cs typeface="Arial"/>
                <a:sym typeface="Arial"/>
                <a:hlinkClick r:id="rId10"/>
              </a:rPr>
              <a:t>triglycerides</a:t>
            </a:r>
            <a:r>
              <a:rPr lang="en-AU" sz="2400" b="0" i="0" u="none" strike="noStrike" cap="none" dirty="0">
                <a:solidFill>
                  <a:schemeClr val="dk1"/>
                </a:solidFill>
                <a:latin typeface="Arial"/>
                <a:ea typeface="Arial"/>
                <a:cs typeface="Arial"/>
                <a:sym typeface="Arial"/>
              </a:rPr>
              <a:t> (fat).</a:t>
            </a:r>
          </a:p>
          <a:p>
            <a:pPr marL="320040" marR="0" lvl="0" indent="-320040" algn="l" rtl="0">
              <a:spcBef>
                <a:spcPts val="700"/>
              </a:spcBef>
              <a:buClr>
                <a:schemeClr val="accent2"/>
              </a:buClr>
              <a:buSzPct val="59999"/>
              <a:buFont typeface="Noto Symbol"/>
              <a:buChar char="◻"/>
            </a:pPr>
            <a:r>
              <a:rPr lang="en-AU" sz="2400" b="1" dirty="0">
                <a:solidFill>
                  <a:schemeClr val="dk1"/>
                </a:solidFill>
              </a:rPr>
              <a:t>Glycogenesis</a:t>
            </a:r>
            <a:r>
              <a:rPr lang="en-AU" sz="2400" dirty="0">
                <a:solidFill>
                  <a:schemeClr val="dk1"/>
                </a:solidFill>
              </a:rPr>
              <a:t> – formation of glycogen from linked glucose molecules</a:t>
            </a:r>
          </a:p>
          <a:p>
            <a:pPr marL="320040" marR="0" lvl="0" indent="-320040" algn="l" rtl="0">
              <a:spcBef>
                <a:spcPts val="700"/>
              </a:spcBef>
              <a:buClr>
                <a:schemeClr val="accent2"/>
              </a:buClr>
              <a:buSzPct val="59999"/>
              <a:buFont typeface="Noto Symbol"/>
              <a:buChar char="◻"/>
            </a:pPr>
            <a:r>
              <a:rPr lang="en-AU" sz="2400" b="1" dirty="0">
                <a:solidFill>
                  <a:schemeClr val="dk1"/>
                </a:solidFill>
              </a:rPr>
              <a:t>Glycolysis</a:t>
            </a:r>
            <a:r>
              <a:rPr lang="en-AU" sz="2400" dirty="0">
                <a:solidFill>
                  <a:schemeClr val="dk1"/>
                </a:solidFill>
              </a:rPr>
              <a:t> – glycogen broken down into pyruvate and ATP</a:t>
            </a:r>
            <a:endParaRPr lang="en-AU" sz="2400" b="1" i="0" u="none" strike="noStrike" cap="none" dirty="0">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4">
                    <a:lumMod val="75000"/>
                  </a:schemeClr>
                </a:solidFill>
              </a:rPr>
              <a:t>Metabolism of Glycogen</a:t>
            </a:r>
            <a:endParaRPr lang="es-MX"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9198" t="15867" r="8858" b="6993"/>
          <a:stretch/>
        </p:blipFill>
        <p:spPr bwMode="auto">
          <a:xfrm>
            <a:off x="1219200" y="1328718"/>
            <a:ext cx="6553199" cy="493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98956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950" b="0" i="0" u="none" strike="noStrike" cap="none">
                <a:solidFill>
                  <a:schemeClr val="dk2"/>
                </a:solidFill>
                <a:latin typeface="Arial"/>
                <a:ea typeface="Arial"/>
                <a:cs typeface="Arial"/>
                <a:sym typeface="Arial"/>
              </a:rPr>
              <a:t>3.2.3 State the major sites of triglyceride storage.</a:t>
            </a:r>
          </a:p>
        </p:txBody>
      </p:sp>
      <p:sp>
        <p:nvSpPr>
          <p:cNvPr id="315" name="Shape 315"/>
          <p:cNvSpPr txBox="1">
            <a:spLocks noGrp="1"/>
          </p:cNvSpPr>
          <p:nvPr>
            <p:ph type="body" idx="1"/>
          </p:nvPr>
        </p:nvSpPr>
        <p:spPr>
          <a:xfrm>
            <a:off x="612647" y="1600200"/>
            <a:ext cx="8153399" cy="4969042"/>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Major storage site of triglycerides are adipose tissue (fat) and skeletal muscle.</a:t>
            </a:r>
          </a:p>
          <a:p>
            <a:pPr lvl="0" indent="-320040">
              <a:spcBef>
                <a:spcPts val="0"/>
              </a:spcBef>
              <a:buSzPct val="59999"/>
            </a:pPr>
            <a:r>
              <a:rPr lang="es-MX" sz="2800" dirty="0">
                <a:solidFill>
                  <a:srgbClr val="00B0F0"/>
                </a:solidFill>
              </a:rPr>
              <a:t>β- </a:t>
            </a:r>
            <a:r>
              <a:rPr lang="es-MX" sz="2800" dirty="0" err="1">
                <a:solidFill>
                  <a:srgbClr val="00B0F0"/>
                </a:solidFill>
              </a:rPr>
              <a:t>oxydation</a:t>
            </a:r>
            <a:r>
              <a:rPr lang="es-MX" sz="2800" dirty="0"/>
              <a:t>: </a:t>
            </a:r>
            <a:r>
              <a:rPr lang="es-MX" sz="2800" dirty="0" err="1"/>
              <a:t>Release</a:t>
            </a:r>
            <a:r>
              <a:rPr lang="es-MX" sz="2800" dirty="0"/>
              <a:t> of </a:t>
            </a:r>
            <a:r>
              <a:rPr lang="es-MX" sz="2800" dirty="0" err="1"/>
              <a:t>energy</a:t>
            </a:r>
            <a:r>
              <a:rPr lang="es-MX" sz="2800" dirty="0"/>
              <a:t> </a:t>
            </a:r>
            <a:r>
              <a:rPr lang="es-MX" sz="2800" dirty="0" err="1"/>
              <a:t>from</a:t>
            </a:r>
            <a:r>
              <a:rPr lang="es-MX" sz="2800" dirty="0"/>
              <a:t> </a:t>
            </a:r>
            <a:r>
              <a:rPr lang="es-MX" sz="2800" dirty="0" err="1">
                <a:solidFill>
                  <a:srgbClr val="00B0F0"/>
                </a:solidFill>
              </a:rPr>
              <a:t>breaking</a:t>
            </a:r>
            <a:r>
              <a:rPr lang="es-MX" sz="2800" dirty="0"/>
              <a:t> </a:t>
            </a:r>
            <a:r>
              <a:rPr lang="es-MX" sz="2800" dirty="0" err="1"/>
              <a:t>down</a:t>
            </a:r>
            <a:r>
              <a:rPr lang="es-MX" sz="2800" dirty="0"/>
              <a:t> </a:t>
            </a:r>
            <a:r>
              <a:rPr lang="es-MX" sz="2800" dirty="0" err="1">
                <a:solidFill>
                  <a:srgbClr val="00B0F0"/>
                </a:solidFill>
              </a:rPr>
              <a:t>fatty</a:t>
            </a:r>
            <a:r>
              <a:rPr lang="es-MX" sz="2800" dirty="0">
                <a:solidFill>
                  <a:srgbClr val="00B0F0"/>
                </a:solidFill>
              </a:rPr>
              <a:t> </a:t>
            </a:r>
            <a:r>
              <a:rPr lang="es-MX" sz="2800" dirty="0" err="1">
                <a:solidFill>
                  <a:srgbClr val="00B0F0"/>
                </a:solidFill>
              </a:rPr>
              <a:t>acids</a:t>
            </a:r>
            <a:r>
              <a:rPr lang="es-MX" sz="2800" dirty="0">
                <a:solidFill>
                  <a:srgbClr val="00B0F0"/>
                </a:solidFill>
              </a:rPr>
              <a:t> </a:t>
            </a:r>
            <a:r>
              <a:rPr lang="es-MX" sz="2800" dirty="0"/>
              <a:t>to </a:t>
            </a:r>
            <a:r>
              <a:rPr lang="es-MX" sz="2800" dirty="0" err="1"/>
              <a:t>acetyl</a:t>
            </a:r>
            <a:r>
              <a:rPr lang="es-MX" sz="2800" dirty="0"/>
              <a:t> </a:t>
            </a:r>
            <a:r>
              <a:rPr lang="es-MX" sz="2800" dirty="0" err="1"/>
              <a:t>CoA</a:t>
            </a:r>
            <a:endParaRPr lang="en-AU" sz="2800" b="0" i="0" u="none" strike="noStrike" cap="none" dirty="0">
              <a:solidFill>
                <a:schemeClr val="dk1"/>
              </a:solidFill>
              <a:sym typeface="Arial"/>
            </a:endParaRPr>
          </a:p>
          <a:p>
            <a:pPr marL="0" marR="0" lvl="0" indent="0" algn="l" rtl="0">
              <a:spcBef>
                <a:spcPts val="0"/>
              </a:spcBef>
              <a:buClr>
                <a:schemeClr val="accent2"/>
              </a:buClr>
              <a:buSzPct val="59999"/>
              <a:buNone/>
            </a:pPr>
            <a:endParaRPr lang="en-AU" sz="29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r>
              <a:rPr lang="en-AU" sz="2900" dirty="0">
                <a:solidFill>
                  <a:schemeClr val="dk1"/>
                </a:solidFill>
                <a:ea typeface="Tahoma"/>
              </a:rPr>
              <a:t>I</a:t>
            </a:r>
            <a:r>
              <a:rPr lang="en-US" sz="2400" dirty="0" err="1">
                <a:solidFill>
                  <a:srgbClr val="660066"/>
                </a:solidFill>
                <a:latin typeface="Tahoma"/>
                <a:ea typeface="Tahoma"/>
                <a:cs typeface="Tahoma"/>
                <a:sym typeface="Tahoma"/>
              </a:rPr>
              <a:t>nside</a:t>
            </a:r>
            <a:r>
              <a:rPr lang="en-US" sz="2400" dirty="0">
                <a:solidFill>
                  <a:srgbClr val="660066"/>
                </a:solidFill>
                <a:latin typeface="Tahoma"/>
                <a:ea typeface="Tahoma"/>
                <a:cs typeface="Tahoma"/>
                <a:sym typeface="Tahoma"/>
              </a:rPr>
              <a:t> the human body, the primary function of body fats for humans is as a store of energy. Nature originally intended this store of fat to fluctuate depending on availability of food, but in the developed world of the twenty-first century we have problem of over nutrition, which manifests itself as overweight and obesity in large numbers of people in some countries.</a:t>
            </a:r>
          </a:p>
          <a:p>
            <a:pPr marL="342900" lvl="0" indent="-342900" algn="r">
              <a:lnSpc>
                <a:spcPct val="95000"/>
              </a:lnSpc>
              <a:spcBef>
                <a:spcPts val="160"/>
              </a:spcBef>
              <a:buClr>
                <a:schemeClr val="dk1"/>
              </a:buClr>
              <a:buNone/>
            </a:pPr>
            <a:endParaRPr lang="en-US" sz="1000" dirty="0">
              <a:solidFill>
                <a:srgbClr val="660066"/>
              </a:solidFill>
              <a:latin typeface="Tahoma"/>
              <a:ea typeface="Tahoma"/>
              <a:cs typeface="Tahoma"/>
              <a:sym typeface="Tahoma"/>
            </a:endParaRPr>
          </a:p>
          <a:p>
            <a:pPr marL="342900" lvl="0" indent="-342900" algn="r">
              <a:lnSpc>
                <a:spcPct val="95000"/>
              </a:lnSpc>
              <a:spcBef>
                <a:spcPts val="160"/>
              </a:spcBef>
              <a:buClr>
                <a:schemeClr val="dk1"/>
              </a:buClr>
              <a:buNone/>
            </a:pPr>
            <a:endParaRPr lang="en-US" sz="1000" dirty="0">
              <a:solidFill>
                <a:srgbClr val="660066"/>
              </a:solidFill>
              <a:latin typeface="Tahoma"/>
              <a:ea typeface="Tahoma"/>
              <a:cs typeface="Tahoma"/>
              <a:sym typeface="Tahoma"/>
            </a:endParaRPr>
          </a:p>
          <a:p>
            <a:pPr marL="342900" lvl="0" indent="-342900" algn="r">
              <a:lnSpc>
                <a:spcPct val="95000"/>
              </a:lnSpc>
              <a:spcBef>
                <a:spcPts val="160"/>
              </a:spcBef>
              <a:buClr>
                <a:schemeClr val="dk1"/>
              </a:buClr>
              <a:buNone/>
            </a:pPr>
            <a:endParaRPr lang="en-US" sz="1000" dirty="0">
              <a:solidFill>
                <a:srgbClr val="660066"/>
              </a:solidFill>
              <a:latin typeface="Tahoma"/>
              <a:ea typeface="Tahoma"/>
              <a:cs typeface="Tahoma"/>
              <a:sym typeface="Tahoma"/>
            </a:endParaRPr>
          </a:p>
          <a:p>
            <a:pPr marL="342900" lvl="0" indent="-342900" algn="r">
              <a:lnSpc>
                <a:spcPct val="95000"/>
              </a:lnSpc>
              <a:spcBef>
                <a:spcPts val="160"/>
              </a:spcBef>
              <a:buClr>
                <a:srgbClr val="660066"/>
              </a:buClr>
              <a:buSzPct val="25000"/>
              <a:buNone/>
            </a:pPr>
            <a:r>
              <a:rPr lang="en-US" sz="1000" dirty="0">
                <a:solidFill>
                  <a:srgbClr val="660066"/>
                </a:solidFill>
                <a:latin typeface="Tahoma"/>
                <a:ea typeface="Tahoma"/>
                <a:cs typeface="Tahoma"/>
                <a:sym typeface="Tahoma"/>
              </a:rPr>
              <a:t>Sewell et.al 2005</a:t>
            </a:r>
          </a:p>
          <a:p>
            <a:pPr marL="320040" marR="0" lvl="0" indent="-320040" algn="l" rtl="0">
              <a:spcBef>
                <a:spcPts val="0"/>
              </a:spcBef>
              <a:buClr>
                <a:schemeClr val="accent2"/>
              </a:buClr>
              <a:buSzPct val="59999"/>
              <a:buFont typeface="Noto Symbol"/>
              <a:buChar char="◻"/>
            </a:pPr>
            <a:endParaRPr lang="en-AU"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163" name="Shape 163"/>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164" name="Shape 164"/>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65" name="Shape 165"/>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166" name="Shape 166"/>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167" name="Shape 167"/>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68" name="Shape 168"/>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69" name="Shape 169"/>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170" name="Shape 170"/>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71" name="Shape 171"/>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172" name="Shape 172"/>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173" name="Shape 173"/>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3.2.3 State the major sites of triglyceride storage</a:t>
            </a:r>
          </a:p>
        </p:txBody>
      </p:sp>
      <p:cxnSp>
        <p:nvCxnSpPr>
          <p:cNvPr id="174" name="Shape 174"/>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175" name="Shape 175"/>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76" name="Shape 176"/>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177" name="Shape 177"/>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78" name="Shape 178"/>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179" name="Shape 179"/>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80" name="Shape 180"/>
          <p:cNvSpPr txBox="1"/>
          <p:nvPr/>
        </p:nvSpPr>
        <p:spPr>
          <a:xfrm>
            <a:off x="1524000" y="2666999"/>
            <a:ext cx="6934199" cy="3408947"/>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dirty="0">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dirty="0">
                <a:solidFill>
                  <a:srgbClr val="660066"/>
                </a:solidFill>
                <a:latin typeface="Tahoma"/>
                <a:ea typeface="Tahoma"/>
                <a:cs typeface="Tahoma"/>
                <a:sym typeface="Tahoma"/>
              </a:rPr>
              <a:t>	Adipose tissue cells are specialized cells of connective 	tissue that store fat. The consensus is that the number of adipocytes we have remains relatively constant, but the capacity to increase our fat stores is brought about by the ability of adipose cells to greatly increase in size.</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dirty="0">
                <a:solidFill>
                  <a:srgbClr val="660066"/>
                </a:solidFill>
                <a:latin typeface="Tahoma"/>
                <a:ea typeface="Tahoma"/>
                <a:cs typeface="Tahoma"/>
                <a:sym typeface="Tahoma"/>
              </a:rPr>
              <a:t>	</a:t>
            </a: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dirty="0">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dirty="0">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dirty="0">
                <a:solidFill>
                  <a:srgbClr val="660066"/>
                </a:solidFill>
                <a:latin typeface="Tahoma"/>
                <a:ea typeface="Tahoma"/>
                <a:cs typeface="Tahoma"/>
                <a:sym typeface="Tahoma"/>
              </a:rPr>
              <a:t>Sewell et.al 2005</a:t>
            </a:r>
          </a:p>
        </p:txBody>
      </p:sp>
      <p:sp>
        <p:nvSpPr>
          <p:cNvPr id="181" name="Shape 181"/>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82" name="Shape 182"/>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183" name="Shape 183"/>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113999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189" name="Shape 189"/>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190" name="Shape 190"/>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91" name="Shape 191"/>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192" name="Shape 192"/>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193" name="Shape 193"/>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94" name="Shape 194"/>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95" name="Shape 195"/>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196" name="Shape 196"/>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197" name="Shape 197"/>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198" name="Shape 198"/>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199" name="Shape 199"/>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3.2.3 State the major sites of triglyceride storage</a:t>
            </a:r>
          </a:p>
        </p:txBody>
      </p:sp>
      <p:cxnSp>
        <p:nvCxnSpPr>
          <p:cNvPr id="200" name="Shape 200"/>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201" name="Shape 201"/>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02" name="Shape 202"/>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203" name="Shape 203"/>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04" name="Shape 204"/>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205" name="Shape 205"/>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06" name="Shape 206"/>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Adipose tissue is found beneath the skin in the hypodermis and is also found around organs such as the heart and kidneys, in order to protect and cushion.</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Fat tends to accumulate in different parts of the body depending on gender; in women around skeletal muscle of the thighs and hips, and in men around skeletal muscle of the abdomen, between the shoulder blades and around the waist.</a:t>
            </a: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Sewell et.al 2005</a:t>
            </a:r>
          </a:p>
        </p:txBody>
      </p:sp>
      <p:sp>
        <p:nvSpPr>
          <p:cNvPr id="207" name="Shape 207"/>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08" name="Shape 208"/>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209" name="Shape 209"/>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27192736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215" name="Shape 215"/>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216" name="Shape 216"/>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17" name="Shape 217"/>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218" name="Shape 218"/>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219" name="Shape 219"/>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20" name="Shape 220"/>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21" name="Shape 221"/>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222" name="Shape 222"/>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23" name="Shape 223"/>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224" name="Shape 224"/>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225" name="Shape 225"/>
          <p:cNvSpPr txBox="1"/>
          <p:nvPr/>
        </p:nvSpPr>
        <p:spPr>
          <a:xfrm>
            <a:off x="1524000" y="1447800"/>
            <a:ext cx="7467600" cy="146367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400" b="0" i="0" u="none" strike="noStrike" cap="none">
                <a:solidFill>
                  <a:srgbClr val="660066"/>
                </a:solidFill>
                <a:latin typeface="Tahoma"/>
                <a:ea typeface="Tahoma"/>
                <a:cs typeface="Tahoma"/>
                <a:sym typeface="Tahoma"/>
              </a:rPr>
              <a:t>3.2.4 Explain the role of insulin in the formation of glycogen and the accumulation of body fat.</a:t>
            </a:r>
          </a:p>
          <a:p>
            <a:pPr marL="0" marR="0" lvl="0" indent="0" algn="l" rtl="0">
              <a:lnSpc>
                <a:spcPct val="100000"/>
              </a:lnSpc>
              <a:spcBef>
                <a:spcPts val="0"/>
              </a:spcBef>
              <a:spcAft>
                <a:spcPts val="0"/>
              </a:spcAft>
              <a:buNone/>
            </a:pPr>
            <a:endParaRPr sz="2400" b="0" i="0" u="none" strike="noStrike" cap="none">
              <a:solidFill>
                <a:srgbClr val="660066"/>
              </a:solidFill>
              <a:latin typeface="Tahoma"/>
              <a:ea typeface="Tahoma"/>
              <a:cs typeface="Tahoma"/>
              <a:sym typeface="Tahoma"/>
            </a:endParaRPr>
          </a:p>
        </p:txBody>
      </p:sp>
      <p:cxnSp>
        <p:nvCxnSpPr>
          <p:cNvPr id="226" name="Shape 226"/>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227" name="Shape 227"/>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28" name="Shape 228"/>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229" name="Shape 229"/>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30" name="Shape 230"/>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231" name="Shape 231"/>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32" name="Shape 232"/>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660066"/>
              </a:buClr>
              <a:buSzPct val="25000"/>
              <a:buFont typeface="Tahoma"/>
              <a:buNone/>
            </a:pPr>
            <a:r>
              <a:rPr lang="en-US" sz="2400" b="1" i="0" u="none" strike="noStrike" cap="none">
                <a:solidFill>
                  <a:srgbClr val="660066"/>
                </a:solidFill>
                <a:latin typeface="Tahoma"/>
                <a:ea typeface="Tahoma"/>
                <a:cs typeface="Tahoma"/>
                <a:sym typeface="Tahoma"/>
              </a:rPr>
              <a:t>	Insulin</a:t>
            </a:r>
            <a:r>
              <a:rPr lang="en-US" sz="2400" b="0" i="0" u="none" strike="noStrike" cap="none">
                <a:solidFill>
                  <a:srgbClr val="660066"/>
                </a:solidFill>
                <a:latin typeface="Tahoma"/>
                <a:ea typeface="Tahoma"/>
                <a:cs typeface="Tahoma"/>
                <a:sym typeface="Tahoma"/>
              </a:rPr>
              <a:t> is an animal hormone whose presence informs the body's cells that the animal is well fed, causing liver and muscle cells to take in glucose and store it in the form of glycogen, and causing fat cells to take in blood lipids and turn them into triglycerides. In addition it has several other anabolic effects throughout the body.</a:t>
            </a:r>
          </a:p>
          <a:p>
            <a:pPr marL="342900" marR="0" lvl="0" indent="-342900" algn="l" rtl="0">
              <a:lnSpc>
                <a:spcPct val="100000"/>
              </a:lnSpc>
              <a:spcBef>
                <a:spcPts val="1200"/>
              </a:spcBef>
              <a:spcAft>
                <a:spcPts val="0"/>
              </a:spcAft>
              <a:buClr>
                <a:schemeClr val="dk1"/>
              </a:buClr>
              <a:buFont typeface="Times New Roman"/>
              <a:buNone/>
            </a:pPr>
            <a:endParaRPr sz="2400" b="0" i="0" u="none" strike="noStrike" cap="none">
              <a:solidFill>
                <a:srgbClr val="660066"/>
              </a:solidFill>
              <a:latin typeface="Tahoma"/>
              <a:ea typeface="Tahoma"/>
              <a:cs typeface="Tahoma"/>
              <a:sym typeface="Tahoma"/>
            </a:endParaRPr>
          </a:p>
          <a:p>
            <a:pPr marL="342900" marR="0" lvl="0" indent="-342900" algn="r" rtl="0">
              <a:lnSpc>
                <a:spcPct val="100000"/>
              </a:lnSpc>
              <a:spcBef>
                <a:spcPts val="40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http://en.wikipedia.org/wiki/Insulin</a:t>
            </a:r>
          </a:p>
          <a:p>
            <a:pPr marL="342900" marR="0" lvl="0" indent="-342900" algn="l" rtl="0">
              <a:lnSpc>
                <a:spcPct val="100000"/>
              </a:lnSpc>
              <a:spcBef>
                <a:spcPts val="1200"/>
              </a:spcBef>
              <a:spcAft>
                <a:spcPts val="0"/>
              </a:spcAft>
              <a:buClr>
                <a:schemeClr val="dk1"/>
              </a:buClr>
              <a:buFont typeface="Times New Roman"/>
              <a:buNone/>
            </a:pPr>
            <a:endParaRPr sz="24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p:txBody>
      </p:sp>
      <p:sp>
        <p:nvSpPr>
          <p:cNvPr id="233" name="Shape 233"/>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34" name="Shape 234"/>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235" name="Shape 235"/>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42722262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84221" y="0"/>
            <a:ext cx="8681825" cy="1467853"/>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250" b="0" i="0" u="none" strike="noStrike" cap="none" dirty="0">
                <a:solidFill>
                  <a:schemeClr val="dk2"/>
                </a:solidFill>
                <a:latin typeface="Arial"/>
                <a:ea typeface="Arial"/>
                <a:cs typeface="Arial"/>
                <a:sym typeface="Arial"/>
              </a:rPr>
            </a:br>
            <a:r>
              <a:rPr lang="en-AU" sz="3250" b="0" i="0" u="none" strike="noStrike" cap="none" dirty="0">
                <a:solidFill>
                  <a:schemeClr val="dk2"/>
                </a:solidFill>
                <a:latin typeface="Arial"/>
                <a:ea typeface="Arial"/>
                <a:cs typeface="Arial"/>
                <a:sym typeface="Arial"/>
              </a:rPr>
              <a:t>3.2.4 Explain the role of insulin in the formation of glycogen and the accumulation of body fat.</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sp>
        <p:nvSpPr>
          <p:cNvPr id="321" name="Shape 321"/>
          <p:cNvSpPr txBox="1">
            <a:spLocks noGrp="1"/>
          </p:cNvSpPr>
          <p:nvPr>
            <p:ph type="body" idx="1"/>
          </p:nvPr>
        </p:nvSpPr>
        <p:spPr>
          <a:xfrm>
            <a:off x="612647" y="1600200"/>
            <a:ext cx="8153399" cy="5257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9999"/>
              <a:buFont typeface="Noto Symbol"/>
              <a:buChar char="◻"/>
            </a:pPr>
            <a:r>
              <a:rPr lang="en-AU" sz="2900" b="0" i="0" u="none" strike="noStrike" cap="none" dirty="0">
                <a:solidFill>
                  <a:srgbClr val="FF0000"/>
                </a:solidFill>
                <a:latin typeface="Arial"/>
                <a:ea typeface="Arial"/>
                <a:cs typeface="Arial"/>
                <a:sym typeface="Arial"/>
              </a:rPr>
              <a:t>Insulin and glucagon </a:t>
            </a:r>
            <a:r>
              <a:rPr lang="en-AU" sz="2900" b="0" i="0" u="none" strike="noStrike" cap="none" dirty="0">
                <a:solidFill>
                  <a:schemeClr val="dk1"/>
                </a:solidFill>
                <a:latin typeface="Arial"/>
                <a:ea typeface="Arial"/>
                <a:cs typeface="Arial"/>
                <a:sym typeface="Arial"/>
              </a:rPr>
              <a:t>regulate the sugar level in the body. </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These two </a:t>
            </a:r>
            <a:r>
              <a:rPr lang="en-AU" sz="2900" b="0" i="0" u="none" strike="noStrike" cap="none" dirty="0">
                <a:solidFill>
                  <a:srgbClr val="FF0000"/>
                </a:solidFill>
                <a:latin typeface="Arial"/>
                <a:ea typeface="Arial"/>
                <a:cs typeface="Arial"/>
                <a:sym typeface="Arial"/>
              </a:rPr>
              <a:t>hormones</a:t>
            </a:r>
            <a:r>
              <a:rPr lang="en-AU" sz="2900" b="0" i="0" u="none" strike="noStrike" cap="none" dirty="0">
                <a:solidFill>
                  <a:schemeClr val="dk1"/>
                </a:solidFill>
                <a:latin typeface="Arial"/>
                <a:ea typeface="Arial"/>
                <a:cs typeface="Arial"/>
                <a:sym typeface="Arial"/>
              </a:rPr>
              <a:t> are manufactured in the </a:t>
            </a:r>
            <a:r>
              <a:rPr lang="en-AU" sz="2900" b="0" i="0" u="none" strike="noStrike" cap="none" dirty="0">
                <a:solidFill>
                  <a:srgbClr val="FF0000"/>
                </a:solidFill>
                <a:latin typeface="Arial"/>
                <a:ea typeface="Arial"/>
                <a:cs typeface="Arial"/>
                <a:sym typeface="Arial"/>
              </a:rPr>
              <a:t>pancreas</a:t>
            </a:r>
            <a:r>
              <a:rPr lang="en-AU" sz="2900" b="0" i="0" u="none" strike="noStrike" cap="none" dirty="0">
                <a:solidFill>
                  <a:schemeClr val="dk1"/>
                </a:solidFill>
                <a:latin typeface="Arial"/>
                <a:ea typeface="Arial"/>
                <a:cs typeface="Arial"/>
                <a:sym typeface="Arial"/>
              </a:rPr>
              <a:t> and through circulation are carried to the liver where they perform their functions.</a:t>
            </a:r>
          </a:p>
          <a:p>
            <a:pPr lvl="0" indent="-320040">
              <a:lnSpc>
                <a:spcPct val="90000"/>
              </a:lnSpc>
              <a:buSzPct val="59999"/>
            </a:pPr>
            <a:r>
              <a:rPr lang="en-AU" sz="2900" b="0" i="0" u="none" strike="noStrike" cap="none" dirty="0">
                <a:solidFill>
                  <a:schemeClr val="dk1"/>
                </a:solidFill>
                <a:latin typeface="Arial"/>
                <a:ea typeface="Arial"/>
                <a:cs typeface="Arial"/>
                <a:sym typeface="Arial"/>
              </a:rPr>
              <a:t>Enzymes that convert glucose to glycogen though a condensation reaction are stimulated by Insulin</a:t>
            </a:r>
            <a:r>
              <a:rPr lang="en-AU" sz="2900" dirty="0">
                <a:solidFill>
                  <a:schemeClr val="dk1"/>
                </a:solidFill>
              </a:rPr>
              <a:t> from </a:t>
            </a:r>
            <a:r>
              <a:rPr lang="el-GR" sz="3200" dirty="0"/>
              <a:t>β</a:t>
            </a:r>
            <a:r>
              <a:rPr lang="es-MX" sz="3200" dirty="0"/>
              <a:t>-</a:t>
            </a:r>
            <a:r>
              <a:rPr lang="es-MX" sz="3200" dirty="0" err="1"/>
              <a:t>cells</a:t>
            </a:r>
            <a:r>
              <a:rPr lang="es-MX" sz="3200" dirty="0"/>
              <a:t>, </a:t>
            </a:r>
            <a:r>
              <a:rPr lang="es-MX" sz="3200" dirty="0" err="1"/>
              <a:t>which</a:t>
            </a:r>
            <a:r>
              <a:rPr lang="es-MX" sz="3200" dirty="0"/>
              <a:t> </a:t>
            </a:r>
            <a:r>
              <a:rPr lang="es-MX" sz="3200" dirty="0" err="1"/>
              <a:t>increases</a:t>
            </a:r>
            <a:r>
              <a:rPr lang="es-MX" sz="3200" dirty="0"/>
              <a:t> </a:t>
            </a:r>
            <a:r>
              <a:rPr lang="es-MX" sz="3200" dirty="0" err="1"/>
              <a:t>the</a:t>
            </a:r>
            <a:r>
              <a:rPr lang="es-MX" sz="3200" dirty="0"/>
              <a:t> </a:t>
            </a:r>
            <a:r>
              <a:rPr lang="es-MX" sz="3200" dirty="0" err="1"/>
              <a:t>transport</a:t>
            </a:r>
            <a:r>
              <a:rPr lang="es-MX" sz="3200" dirty="0"/>
              <a:t> of </a:t>
            </a:r>
            <a:r>
              <a:rPr lang="es-MX" sz="3200" dirty="0" err="1"/>
              <a:t>glucose</a:t>
            </a:r>
            <a:r>
              <a:rPr lang="es-MX" sz="3200" dirty="0"/>
              <a:t> </a:t>
            </a:r>
            <a:r>
              <a:rPr lang="es-MX" sz="3200" dirty="0" err="1"/>
              <a:t>into</a:t>
            </a:r>
            <a:r>
              <a:rPr lang="es-MX" sz="3200" dirty="0"/>
              <a:t> </a:t>
            </a:r>
            <a:r>
              <a:rPr lang="es-MX" sz="3200" dirty="0" err="1"/>
              <a:t>cells</a:t>
            </a:r>
            <a:r>
              <a:rPr lang="es-MX" sz="3200" dirty="0"/>
              <a:t> (</a:t>
            </a:r>
            <a:r>
              <a:rPr lang="es-MX" sz="3200" dirty="0" err="1"/>
              <a:t>muscle</a:t>
            </a:r>
            <a:r>
              <a:rPr lang="es-MX" sz="3200" dirty="0"/>
              <a:t> and </a:t>
            </a:r>
            <a:r>
              <a:rPr lang="es-MX" sz="3200" dirty="0" err="1"/>
              <a:t>liver</a:t>
            </a:r>
            <a:r>
              <a:rPr lang="es-MX" sz="3200" dirty="0"/>
              <a:t>) </a:t>
            </a:r>
            <a:r>
              <a:rPr lang="es-MX" sz="3200" dirty="0" err="1"/>
              <a:t>which</a:t>
            </a:r>
            <a:r>
              <a:rPr lang="es-MX" sz="3200" dirty="0"/>
              <a:t> </a:t>
            </a:r>
            <a:r>
              <a:rPr lang="es-MX" sz="3200" dirty="0" err="1">
                <a:solidFill>
                  <a:srgbClr val="00B0F0"/>
                </a:solidFill>
              </a:rPr>
              <a:t>promotes</a:t>
            </a:r>
            <a:r>
              <a:rPr lang="es-MX" sz="3200" dirty="0">
                <a:solidFill>
                  <a:srgbClr val="00B0F0"/>
                </a:solidFill>
              </a:rPr>
              <a:t> </a:t>
            </a:r>
            <a:r>
              <a:rPr lang="es-MX" sz="3200" dirty="0" err="1">
                <a:solidFill>
                  <a:srgbClr val="00B0F0"/>
                </a:solidFill>
              </a:rPr>
              <a:t>glycogenesis</a:t>
            </a:r>
            <a:endParaRPr lang="en-AU" sz="2900" b="0" i="0" u="none" strike="noStrike" cap="none" dirty="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Storage of triglycerides in the adipose tissue is </a:t>
            </a:r>
            <a:r>
              <a:rPr lang="en-AU" sz="2900" b="0" i="0" u="none" strike="noStrike" cap="none" dirty="0" err="1">
                <a:solidFill>
                  <a:schemeClr val="dk1"/>
                </a:solidFill>
                <a:latin typeface="Arial"/>
                <a:ea typeface="Arial"/>
                <a:cs typeface="Arial"/>
                <a:sym typeface="Arial"/>
              </a:rPr>
              <a:t>is</a:t>
            </a:r>
            <a:r>
              <a:rPr lang="en-AU" sz="2900" b="0" i="0" u="none" strike="noStrike" cap="none" dirty="0">
                <a:solidFill>
                  <a:schemeClr val="dk1"/>
                </a:solidFill>
                <a:latin typeface="Arial"/>
                <a:ea typeface="Arial"/>
                <a:cs typeface="Arial"/>
                <a:sym typeface="Arial"/>
              </a:rPr>
              <a:t> stimulated by </a:t>
            </a:r>
            <a:r>
              <a:rPr lang="en-AU" sz="2900" b="1" i="0" u="none" strike="noStrike" cap="none" dirty="0">
                <a:solidFill>
                  <a:schemeClr val="dk1"/>
                </a:solidFill>
                <a:latin typeface="Arial"/>
                <a:ea typeface="Arial"/>
                <a:cs typeface="Arial"/>
                <a:sym typeface="Arial"/>
              </a:rPr>
              <a:t>insulin.</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327" name="Shape 32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60000"/>
              <a:buFont typeface="Noto Symbol"/>
              <a:buChar char="◻"/>
            </a:pPr>
            <a:r>
              <a:rPr lang="en-AU" sz="3200" b="0" i="0" u="none" strike="noStrike" cap="none">
                <a:solidFill>
                  <a:schemeClr val="dk1"/>
                </a:solidFill>
                <a:latin typeface="Arial"/>
                <a:ea typeface="Arial"/>
                <a:cs typeface="Arial"/>
                <a:sym typeface="Arial"/>
              </a:rPr>
              <a:t>Enzymes that hydrolyse glycogen to glucose are stimulated by </a:t>
            </a:r>
            <a:r>
              <a:rPr lang="en-AU" sz="3200" b="0" i="0" u="none" strike="noStrike" cap="none">
                <a:solidFill>
                  <a:srgbClr val="FF0000"/>
                </a:solidFill>
                <a:latin typeface="Arial"/>
                <a:ea typeface="Arial"/>
                <a:cs typeface="Arial"/>
                <a:sym typeface="Arial"/>
              </a:rPr>
              <a:t>glucagon. </a:t>
            </a:r>
          </a:p>
          <a:p>
            <a:pPr marL="320040" marR="0" lvl="0" indent="-320040" algn="l" rtl="0">
              <a:lnSpc>
                <a:spcPct val="80000"/>
              </a:lnSpc>
              <a:spcBef>
                <a:spcPts val="700"/>
              </a:spcBef>
              <a:buClr>
                <a:schemeClr val="accent2"/>
              </a:buClr>
              <a:buSzPct val="60000"/>
              <a:buFont typeface="Noto Symbol"/>
              <a:buChar char="◻"/>
            </a:pPr>
            <a:r>
              <a:rPr lang="en-AU" sz="3200" b="0" i="0" u="none" strike="noStrike" cap="none">
                <a:solidFill>
                  <a:schemeClr val="dk1"/>
                </a:solidFill>
                <a:latin typeface="Arial"/>
                <a:ea typeface="Arial"/>
                <a:cs typeface="Arial"/>
                <a:sym typeface="Arial"/>
              </a:rPr>
              <a:t>Receptors in the pancreas are sensitive to the changes in sugar level, thus releasing the necessary requirements of insulin and glucagon depending on the needs of the body.</a:t>
            </a:r>
          </a:p>
          <a:p>
            <a:pPr marL="320040" marR="0" lvl="0" indent="-320040" algn="l" rtl="0">
              <a:lnSpc>
                <a:spcPct val="80000"/>
              </a:lnSpc>
              <a:spcBef>
                <a:spcPts val="700"/>
              </a:spcBef>
              <a:buClr>
                <a:schemeClr val="accent2"/>
              </a:buClr>
              <a:buSzPct val="60000"/>
              <a:buFont typeface="Noto Symbol"/>
              <a:buChar char="◻"/>
            </a:pPr>
            <a:r>
              <a:rPr lang="en-AU" sz="3200" b="0" i="0" u="none" strike="noStrike" cap="none">
                <a:solidFill>
                  <a:schemeClr val="dk1"/>
                </a:solidFill>
                <a:latin typeface="Arial"/>
                <a:ea typeface="Arial"/>
                <a:cs typeface="Arial"/>
                <a:sym typeface="Arial"/>
              </a:rPr>
              <a:t>A diet high in sugar and fat will result in a high release of</a:t>
            </a:r>
            <a:r>
              <a:rPr lang="en-AU" sz="3200" b="0" i="0" u="none" strike="noStrike" cap="none">
                <a:solidFill>
                  <a:srgbClr val="FF0000"/>
                </a:solidFill>
                <a:latin typeface="Arial"/>
                <a:ea typeface="Arial"/>
                <a:cs typeface="Arial"/>
                <a:sym typeface="Arial"/>
              </a:rPr>
              <a:t> insulin </a:t>
            </a:r>
            <a:r>
              <a:rPr lang="en-AU" sz="3200" b="0" i="0" u="none" strike="noStrike" cap="none">
                <a:solidFill>
                  <a:schemeClr val="dk1"/>
                </a:solidFill>
                <a:latin typeface="Arial"/>
                <a:ea typeface="Arial"/>
                <a:cs typeface="Arial"/>
                <a:sym typeface="Arial"/>
              </a:rPr>
              <a:t>and consequently an increase in glycogen storage and accumulation of fat.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267" name="Shape 267"/>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268" name="Shape 268"/>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69" name="Shape 269"/>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270" name="Shape 270"/>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271" name="Shape 271"/>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72" name="Shape 272"/>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73" name="Shape 273"/>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274" name="Shape 274"/>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75" name="Shape 275"/>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276" name="Shape 276"/>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277" name="Shape 277"/>
          <p:cNvSpPr txBox="1"/>
          <p:nvPr/>
        </p:nvSpPr>
        <p:spPr>
          <a:xfrm>
            <a:off x="1524000" y="1447800"/>
            <a:ext cx="7467600" cy="8223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400" b="0" i="0" u="none" strike="noStrike" cap="none">
                <a:solidFill>
                  <a:srgbClr val="660066"/>
                </a:solidFill>
                <a:latin typeface="Tahoma"/>
                <a:ea typeface="Tahoma"/>
                <a:cs typeface="Tahoma"/>
                <a:sym typeface="Tahoma"/>
              </a:rPr>
              <a:t>3.2.4 Explain the role of insulin in the formation of glycogen and the accumulation of body fat.</a:t>
            </a:r>
          </a:p>
        </p:txBody>
      </p:sp>
      <p:cxnSp>
        <p:nvCxnSpPr>
          <p:cNvPr id="278" name="Shape 278"/>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279" name="Shape 279"/>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80" name="Shape 280"/>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281" name="Shape 281"/>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82" name="Shape 282"/>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283" name="Shape 283"/>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84" name="Shape 284"/>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In response to exercise we need muscle to be utilizing glycogen, not storing it in the liver and muscle, so insulin concentration goes down when exercise begins.</a:t>
            </a: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Sewell et.al 2005</a:t>
            </a:r>
          </a:p>
        </p:txBody>
      </p:sp>
      <p:sp>
        <p:nvSpPr>
          <p:cNvPr id="285" name="Shape 285"/>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286" name="Shape 286"/>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287" name="Shape 287"/>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9004715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pic>
        <p:nvPicPr>
          <p:cNvPr id="333" name="Shape 333"/>
          <p:cNvPicPr preferRelativeResize="0">
            <a:picLocks noGrp="1"/>
          </p:cNvPicPr>
          <p:nvPr>
            <p:ph type="body" idx="1"/>
          </p:nvPr>
        </p:nvPicPr>
        <p:blipFill rotWithShape="1">
          <a:blip r:embed="rId3">
            <a:alphaModFix/>
          </a:blip>
          <a:srcRect l="1839" t="21463" r="45003" b="23392"/>
          <a:stretch/>
        </p:blipFill>
        <p:spPr>
          <a:xfrm>
            <a:off x="1500166" y="1366751"/>
            <a:ext cx="6715171" cy="522453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293" name="Shape 293"/>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294" name="Shape 294"/>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95" name="Shape 295"/>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296" name="Shape 296"/>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297" name="Shape 297"/>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98" name="Shape 298"/>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299" name="Shape 299"/>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300" name="Shape 300"/>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01" name="Shape 301"/>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302" name="Shape 302"/>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303" name="Shape 303"/>
          <p:cNvSpPr txBox="1"/>
          <p:nvPr/>
        </p:nvSpPr>
        <p:spPr>
          <a:xfrm>
            <a:off x="1524000" y="1447800"/>
            <a:ext cx="7467600" cy="8223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400" b="0" i="0" u="none" strike="noStrike" cap="none">
                <a:solidFill>
                  <a:srgbClr val="660066"/>
                </a:solidFill>
                <a:latin typeface="Tahoma"/>
                <a:ea typeface="Tahoma"/>
                <a:cs typeface="Tahoma"/>
                <a:sym typeface="Tahoma"/>
              </a:rPr>
              <a:t>3.2.4 Explain the role of insulin in the formation of glycogen and the accumulation of body fat.</a:t>
            </a:r>
          </a:p>
        </p:txBody>
      </p:sp>
      <p:cxnSp>
        <p:nvCxnSpPr>
          <p:cNvPr id="304" name="Shape 304"/>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305" name="Shape 305"/>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06" name="Shape 306"/>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307" name="Shape 307"/>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08" name="Shape 308"/>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309" name="Shape 309"/>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10" name="Shape 310"/>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Research task: Explain the role of insulin in the formation of glycogen and the accumulation of body fat.</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r>
              <a:rPr lang="en-US" sz="2300" b="0" i="0" u="sng" strike="noStrike" cap="none">
                <a:solidFill>
                  <a:schemeClr val="hlink"/>
                </a:solidFill>
                <a:latin typeface="Times New Roman"/>
                <a:ea typeface="Times New Roman"/>
                <a:cs typeface="Times New Roman"/>
                <a:sym typeface="Times New Roman"/>
                <a:hlinkClick r:id="rId3"/>
              </a:rPr>
              <a:t>Le Magazine, September 2004 - Cover Story: Novel Fiber Limits Sugar Absorption</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311" name="Shape 311"/>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12" name="Shape 312"/>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313" name="Shape 313"/>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2010733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Shape 33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950" b="0" i="0" u="none" strike="noStrike" cap="none">
                <a:solidFill>
                  <a:schemeClr val="dk2"/>
                </a:solidFill>
                <a:latin typeface="Arial"/>
                <a:ea typeface="Arial"/>
                <a:cs typeface="Arial"/>
                <a:sym typeface="Arial"/>
              </a:rPr>
              <a:t>3.2.5 Outline the terms </a:t>
            </a:r>
            <a:r>
              <a:rPr lang="en-AU" sz="3950" b="0" i="1" u="none" strike="noStrike" cap="none">
                <a:solidFill>
                  <a:schemeClr val="dk2"/>
                </a:solidFill>
                <a:latin typeface="Arial"/>
                <a:ea typeface="Arial"/>
                <a:cs typeface="Arial"/>
                <a:sym typeface="Arial"/>
              </a:rPr>
              <a:t>glycogenolysis </a:t>
            </a:r>
            <a:r>
              <a:rPr lang="en-AU" sz="3950" b="0" i="0" u="none" strike="noStrike" cap="none">
                <a:solidFill>
                  <a:schemeClr val="dk2"/>
                </a:solidFill>
                <a:latin typeface="Arial"/>
                <a:ea typeface="Arial"/>
                <a:cs typeface="Arial"/>
                <a:sym typeface="Arial"/>
              </a:rPr>
              <a:t>and </a:t>
            </a:r>
            <a:r>
              <a:rPr lang="en-AU" sz="3950" b="0" i="1" u="none" strike="noStrike" cap="none">
                <a:solidFill>
                  <a:schemeClr val="dk2"/>
                </a:solidFill>
                <a:latin typeface="Arial"/>
                <a:ea typeface="Arial"/>
                <a:cs typeface="Arial"/>
                <a:sym typeface="Arial"/>
              </a:rPr>
              <a:t>lipolysis</a:t>
            </a:r>
            <a:r>
              <a:rPr lang="en-AU" sz="3950" b="0" i="0" u="none" strike="noStrike" cap="none">
                <a:solidFill>
                  <a:schemeClr val="dk2"/>
                </a:solidFill>
                <a:latin typeface="Arial"/>
                <a:ea typeface="Arial"/>
                <a:cs typeface="Arial"/>
                <a:sym typeface="Arial"/>
              </a:rPr>
              <a:t>.</a:t>
            </a:r>
          </a:p>
        </p:txBody>
      </p:sp>
      <p:sp>
        <p:nvSpPr>
          <p:cNvPr id="339" name="Shape 339"/>
          <p:cNvSpPr txBox="1">
            <a:spLocks noGrp="1"/>
          </p:cNvSpPr>
          <p:nvPr>
            <p:ph type="body" idx="1"/>
          </p:nvPr>
        </p:nvSpPr>
        <p:spPr>
          <a:xfrm>
            <a:off x="612647" y="1600199"/>
            <a:ext cx="8153399" cy="5618747"/>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400" b="0" i="0" u="none" strike="noStrike" cap="none" dirty="0" err="1">
                <a:solidFill>
                  <a:srgbClr val="FF0000"/>
                </a:solidFill>
                <a:latin typeface="Arial"/>
                <a:ea typeface="Arial"/>
                <a:cs typeface="Arial"/>
                <a:sym typeface="Arial"/>
              </a:rPr>
              <a:t>Glycogenolysis</a:t>
            </a:r>
            <a:r>
              <a:rPr lang="en-AU" sz="2400" b="0" i="0" u="none" strike="noStrike" cap="none" dirty="0">
                <a:solidFill>
                  <a:schemeClr val="dk1"/>
                </a:solidFill>
                <a:latin typeface="Arial"/>
                <a:ea typeface="Arial"/>
                <a:cs typeface="Arial"/>
                <a:sym typeface="Arial"/>
              </a:rPr>
              <a:t> is the formation of blood glucose by hydrolysis of stored liver glycogen. In other words, it is the breakdown of glycogen to glucose. </a:t>
            </a:r>
          </a:p>
          <a:p>
            <a:pPr marL="320040" marR="0" lvl="0" indent="-320040" algn="l" rtl="0">
              <a:spcBef>
                <a:spcPts val="700"/>
              </a:spcBef>
              <a:buClr>
                <a:schemeClr val="accent2"/>
              </a:buClr>
              <a:buSzPct val="59999"/>
              <a:buFont typeface="Noto Symbol"/>
              <a:buChar char="◻"/>
            </a:pPr>
            <a:r>
              <a:rPr lang="en-AU" sz="2400" b="0" i="0" u="none" strike="noStrike" cap="none" dirty="0">
                <a:solidFill>
                  <a:schemeClr val="dk1"/>
                </a:solidFill>
                <a:latin typeface="Arial"/>
                <a:ea typeface="Arial"/>
                <a:cs typeface="Arial"/>
                <a:sym typeface="Arial"/>
              </a:rPr>
              <a:t>In the liver, the breakdown of glycogen results in elevated blood glucose.</a:t>
            </a:r>
          </a:p>
          <a:p>
            <a:pPr marL="320040" marR="0" lvl="0" indent="-320040" algn="l" rtl="0">
              <a:spcBef>
                <a:spcPts val="700"/>
              </a:spcBef>
              <a:buClr>
                <a:schemeClr val="accent2"/>
              </a:buClr>
              <a:buSzPct val="59999"/>
              <a:buFont typeface="Noto Symbol"/>
              <a:buChar char="◻"/>
            </a:pPr>
            <a:r>
              <a:rPr lang="en-AU" sz="2400" b="0" i="0" u="none" strike="noStrike" cap="none" dirty="0">
                <a:solidFill>
                  <a:schemeClr val="dk1"/>
                </a:solidFill>
                <a:latin typeface="Arial"/>
                <a:ea typeface="Arial"/>
                <a:cs typeface="Arial"/>
                <a:sym typeface="Arial"/>
              </a:rPr>
              <a:t>In the muscle, the breakdown of glycogen is used by the muscle for energy. There is no release of glucose into the blood stream from the muscle.</a:t>
            </a:r>
          </a:p>
          <a:p>
            <a:pPr marL="320040" marR="0" lvl="0" indent="-320040" algn="l" rtl="0">
              <a:spcBef>
                <a:spcPts val="700"/>
              </a:spcBef>
              <a:buClr>
                <a:schemeClr val="accent2"/>
              </a:buClr>
              <a:buSzPct val="59999"/>
              <a:buFont typeface="Noto Symbol"/>
              <a:buChar char="◻"/>
            </a:pPr>
            <a:r>
              <a:rPr lang="en-AU" sz="2400" b="0" i="0" u="none" strike="noStrike" cap="none" dirty="0">
                <a:solidFill>
                  <a:schemeClr val="dk1"/>
                </a:solidFill>
                <a:latin typeface="Arial"/>
                <a:ea typeface="Arial"/>
                <a:cs typeface="Arial"/>
                <a:sym typeface="Arial"/>
              </a:rPr>
              <a:t>This occurs as a result of the hormone </a:t>
            </a:r>
            <a:r>
              <a:rPr lang="en-AU" sz="2400" b="0" i="0" u="none" strike="noStrike" cap="none" dirty="0">
                <a:solidFill>
                  <a:srgbClr val="FF0000"/>
                </a:solidFill>
                <a:latin typeface="Arial"/>
                <a:ea typeface="Arial"/>
                <a:cs typeface="Arial"/>
                <a:sym typeface="Arial"/>
              </a:rPr>
              <a:t>glucagon</a:t>
            </a:r>
            <a:r>
              <a:rPr lang="en-AU" sz="2400" b="0" i="0" u="none" strike="noStrike" cap="none" dirty="0">
                <a:solidFill>
                  <a:schemeClr val="dk1"/>
                </a:solidFill>
                <a:latin typeface="Arial"/>
                <a:ea typeface="Arial"/>
                <a:cs typeface="Arial"/>
                <a:sym typeface="Arial"/>
              </a:rPr>
              <a:t>. </a:t>
            </a: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319" name="Shape 319"/>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320" name="Shape 320"/>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21" name="Shape 321"/>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322" name="Shape 322"/>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323" name="Shape 323"/>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24" name="Shape 324"/>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25" name="Shape 325"/>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326" name="Shape 326"/>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27" name="Shape 327"/>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328" name="Shape 328"/>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329" name="Shape 329"/>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3.2.5 Outline the terms glycogenolysis and lypolysis</a:t>
            </a:r>
          </a:p>
        </p:txBody>
      </p:sp>
      <p:cxnSp>
        <p:nvCxnSpPr>
          <p:cNvPr id="330" name="Shape 330"/>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331" name="Shape 331"/>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32" name="Shape 332"/>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333" name="Shape 333"/>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34" name="Shape 334"/>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335" name="Shape 335"/>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36" name="Shape 336"/>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r>
              <a:rPr lang="en-US" sz="2300" b="1" i="0" u="none" strike="noStrike" cap="none">
                <a:solidFill>
                  <a:srgbClr val="660066"/>
                </a:solidFill>
                <a:latin typeface="Tahoma"/>
                <a:ea typeface="Tahoma"/>
                <a:cs typeface="Tahoma"/>
                <a:sym typeface="Tahoma"/>
              </a:rPr>
              <a:t>Glycogenolysis:</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Is the breakdown of glycogen.</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In glycogenolysis, glycogen  stored in the liver and muscles, is converted first to glucose-1- phosphate and then into glucose-6-phosphate. Two hormones which control glycogenolysis are a peptide, glucagon from the pancreas and epinephrine from the adrenal glands.</a:t>
            </a:r>
          </a:p>
          <a:p>
            <a:pPr marL="342900" marR="0" lvl="0" indent="-342900" algn="r"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r>
              <a:rPr lang="en-US" sz="800" b="0" i="0" u="none" strike="noStrike" cap="none">
                <a:solidFill>
                  <a:srgbClr val="660066"/>
                </a:solidFill>
                <a:latin typeface="Tahoma"/>
                <a:ea typeface="Tahoma"/>
                <a:cs typeface="Tahoma"/>
                <a:sym typeface="Tahoma"/>
              </a:rPr>
              <a:t>http://www.elmhurst.edu/~chm/vchembook/604glycogenesis.html</a:t>
            </a: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337" name="Shape 337"/>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38" name="Shape 338"/>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339" name="Shape 339"/>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22966579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Shape 370"/>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371" name="Shape 371"/>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372" name="Shape 372"/>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73" name="Shape 373"/>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374" name="Shape 374"/>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375" name="Shape 375"/>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76" name="Shape 376"/>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77" name="Shape 377"/>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378" name="Shape 378"/>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79" name="Shape 379"/>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380" name="Shape 380"/>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381" name="Shape 381"/>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3.2.5 Outline the terms glycogenolysis and lypolysis</a:t>
            </a:r>
          </a:p>
        </p:txBody>
      </p:sp>
      <p:cxnSp>
        <p:nvCxnSpPr>
          <p:cNvPr id="382" name="Shape 382"/>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383" name="Shape 383"/>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84" name="Shape 384"/>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385" name="Shape 385"/>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86" name="Shape 386"/>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387" name="Shape 387"/>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88" name="Shape 388"/>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Glycogen is a highly branched polymeric structure containing glucose as the basic monomer. </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http://www.elmhurst.edu/~chm/vchembook/604glycogenesis.html</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389" name="Shape 389"/>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90" name="Shape 390"/>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391" name="Shape 391"/>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22085294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Shape 396"/>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397" name="Shape 397"/>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398" name="Shape 398"/>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99" name="Shape 399"/>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400" name="Shape 400"/>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401" name="Shape 401"/>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02" name="Shape 402"/>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03" name="Shape 403"/>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404" name="Shape 404"/>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05" name="Shape 405"/>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406" name="Shape 406"/>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407" name="Shape 407"/>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3.2.5 Outline the terms glycogenolysis and lypolysis</a:t>
            </a:r>
          </a:p>
        </p:txBody>
      </p:sp>
      <p:cxnSp>
        <p:nvCxnSpPr>
          <p:cNvPr id="408" name="Shape 408"/>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409" name="Shape 409"/>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410" name="Shape 410"/>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411" name="Shape 411"/>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12" name="Shape 412"/>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413" name="Shape 413"/>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414" name="Shape 414"/>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Glucose-6-phosphate is the first step of the glycolysis pathway if glycogen is the carbohydrate source and further energy is needed. If energy is not immediately needed, the glucose-6-phosphate is converted to glucose for distribution in the blood to various cells such as brain cells. </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http://www.elmhurst.edu/~chm/vchembook/604glycogenesis.html</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415" name="Shape 415"/>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416" name="Shape 416"/>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417" name="Shape 417"/>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16933042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Shape 422"/>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423" name="Shape 423"/>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424" name="Shape 424"/>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25" name="Shape 425"/>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426" name="Shape 426"/>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427" name="Shape 427"/>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28" name="Shape 428"/>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29" name="Shape 429"/>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430" name="Shape 430"/>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31" name="Shape 431"/>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432" name="Shape 432"/>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433" name="Shape 433"/>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3.2.5 Outline the terms glycogenolysis and lypolysis</a:t>
            </a:r>
          </a:p>
        </p:txBody>
      </p:sp>
      <p:cxnSp>
        <p:nvCxnSpPr>
          <p:cNvPr id="434" name="Shape 434"/>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435" name="Shape 435"/>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436" name="Shape 436"/>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437" name="Shape 437"/>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438" name="Shape 438"/>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439" name="Shape 439"/>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440" name="Shape 440"/>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441" name="Shape 441"/>
          <p:cNvSpPr txBox="1"/>
          <p:nvPr/>
        </p:nvSpPr>
        <p:spPr>
          <a:xfrm>
            <a:off x="1828800" y="2895600"/>
            <a:ext cx="6476999" cy="3124199"/>
          </a:xfrm>
          <a:prstGeom prst="rect">
            <a:avLst/>
          </a:prstGeom>
          <a:noFill/>
          <a:ln>
            <a:noFill/>
          </a:ln>
        </p:spPr>
        <p:txBody>
          <a:bodyPr lIns="91425" tIns="45700" rIns="91425" bIns="45700" anchor="t" anchorCtr="0">
            <a:noAutofit/>
          </a:bodyPr>
          <a:lstStyle/>
          <a:p>
            <a:pPr marL="342900" marR="0" lvl="0" indent="-342900" algn="ctr" rtl="0">
              <a:lnSpc>
                <a:spcPct val="95000"/>
              </a:lnSpc>
              <a:spcBef>
                <a:spcPts val="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ctr"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ctr"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2300" b="0" i="0" u="none" strike="noStrike" cap="none">
              <a:solidFill>
                <a:srgbClr val="660066"/>
              </a:solidFill>
              <a:latin typeface="Tahoma"/>
              <a:ea typeface="Tahoma"/>
              <a:cs typeface="Tahoma"/>
              <a:sym typeface="Tahoma"/>
            </a:endParaRPr>
          </a:p>
        </p:txBody>
      </p:sp>
      <p:sp>
        <p:nvSpPr>
          <p:cNvPr id="442" name="Shape 442"/>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443" name="Shape 443"/>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pic>
        <p:nvPicPr>
          <p:cNvPr id="444" name="Shape 444"/>
          <p:cNvPicPr preferRelativeResize="0"/>
          <p:nvPr/>
        </p:nvPicPr>
        <p:blipFill rotWithShape="1">
          <a:blip r:embed="rId3">
            <a:alphaModFix/>
          </a:blip>
          <a:srcRect/>
          <a:stretch/>
        </p:blipFill>
        <p:spPr>
          <a:xfrm>
            <a:off x="2057400" y="2819400"/>
            <a:ext cx="5257799" cy="3543300"/>
          </a:xfrm>
          <a:prstGeom prst="rect">
            <a:avLst/>
          </a:prstGeom>
          <a:noFill/>
          <a:ln>
            <a:noFill/>
          </a:ln>
        </p:spPr>
      </p:pic>
      <p:sp>
        <p:nvSpPr>
          <p:cNvPr id="445" name="Shape 445"/>
          <p:cNvSpPr txBox="1"/>
          <p:nvPr/>
        </p:nvSpPr>
        <p:spPr>
          <a:xfrm>
            <a:off x="5486400" y="6477000"/>
            <a:ext cx="2878137" cy="2143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800" b="0" i="0" u="none" strike="noStrike" cap="none">
                <a:solidFill>
                  <a:schemeClr val="dk1"/>
                </a:solidFill>
                <a:latin typeface="Times New Roman"/>
                <a:ea typeface="Times New Roman"/>
                <a:cs typeface="Times New Roman"/>
                <a:sym typeface="Times New Roman"/>
              </a:rPr>
              <a:t>http://www.elmhurst.edu/~chm/vchembook/604glycogenesis.html</a:t>
            </a:r>
          </a:p>
        </p:txBody>
      </p:sp>
    </p:spTree>
    <p:extLst>
      <p:ext uri="{BB962C8B-B14F-4D97-AF65-F5344CB8AC3E}">
        <p14:creationId xmlns:p14="http://schemas.microsoft.com/office/powerpoint/2010/main" val="31907993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345" name="Shape 345"/>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346" name="Shape 346"/>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47" name="Shape 347"/>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348" name="Shape 348"/>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349" name="Shape 349"/>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50" name="Shape 350"/>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51" name="Shape 351"/>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352" name="Shape 352"/>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53" name="Shape 353"/>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354" name="Shape 354"/>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355" name="Shape 355"/>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3.2.5 Outline the terms glycogenolysis and lypolysis</a:t>
            </a:r>
          </a:p>
        </p:txBody>
      </p:sp>
      <p:cxnSp>
        <p:nvCxnSpPr>
          <p:cNvPr id="356" name="Shape 356"/>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357" name="Shape 357"/>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58" name="Shape 358"/>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359" name="Shape 359"/>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360" name="Shape 360"/>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361" name="Shape 361"/>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62" name="Shape 362"/>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Glucagon is released from the pancreas in response to low blood glucose and epinephrine is released in response to a threat or stress. Both hormones act upon enzymes to stimulate glycogen phosphorylase to begin glycogenolysis and inhibit glycogen synthetase (to stop glycogenesis).</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http://www.elmhurst.edu/~chm/vchembook/604glycogenesis.html</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363" name="Shape 363"/>
          <p:cNvSpPr txBox="1"/>
          <p:nvPr/>
        </p:nvSpPr>
        <p:spPr>
          <a:xfrm>
            <a:off x="1295400" y="3581400"/>
            <a:ext cx="39623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364" name="Shape 364"/>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365" name="Shape 365"/>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17487958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345" name="Shape 34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1" i="0" u="none" strike="noStrike" cap="none">
                <a:solidFill>
                  <a:schemeClr val="dk1"/>
                </a:solidFill>
                <a:latin typeface="Arial"/>
                <a:ea typeface="Arial"/>
                <a:cs typeface="Arial"/>
                <a:sym typeface="Arial"/>
              </a:rPr>
              <a:t>Lipolysis</a:t>
            </a:r>
            <a:r>
              <a:rPr lang="en-AU" sz="2900" b="0" i="0" u="none" strike="noStrike" cap="none">
                <a:solidFill>
                  <a:schemeClr val="dk1"/>
                </a:solidFill>
                <a:latin typeface="Arial"/>
                <a:ea typeface="Arial"/>
                <a:cs typeface="Arial"/>
                <a:sym typeface="Arial"/>
              </a:rPr>
              <a:t> is the breakdown of fat stored in fat cells. </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Triglycerides undergo lipolysis (</a:t>
            </a:r>
            <a:r>
              <a:rPr lang="en-AU" sz="2900" b="0" i="0" u="sng" strike="noStrike" cap="none">
                <a:solidFill>
                  <a:schemeClr val="hlink"/>
                </a:solidFill>
                <a:latin typeface="Arial"/>
                <a:ea typeface="Arial"/>
                <a:cs typeface="Arial"/>
                <a:sym typeface="Arial"/>
                <a:hlinkClick r:id="rId3"/>
              </a:rPr>
              <a:t>hydrolysis</a:t>
            </a:r>
            <a:r>
              <a:rPr lang="en-AU" sz="2900" b="0" i="0" u="none" strike="noStrike" cap="none">
                <a:solidFill>
                  <a:schemeClr val="dk1"/>
                </a:solidFill>
                <a:latin typeface="Arial"/>
                <a:ea typeface="Arial"/>
                <a:cs typeface="Arial"/>
                <a:sym typeface="Arial"/>
              </a:rPr>
              <a:t> by </a:t>
            </a:r>
            <a:r>
              <a:rPr lang="en-AU" sz="2900" b="0" i="0" u="sng" strike="noStrike" cap="none">
                <a:solidFill>
                  <a:schemeClr val="hlink"/>
                </a:solidFill>
                <a:latin typeface="Arial"/>
                <a:ea typeface="Arial"/>
                <a:cs typeface="Arial"/>
                <a:sym typeface="Arial"/>
                <a:hlinkClick r:id="rId4"/>
              </a:rPr>
              <a:t>lipases</a:t>
            </a:r>
            <a:r>
              <a:rPr lang="en-AU" sz="2900" b="0" i="0" u="none" strike="noStrike" cap="none">
                <a:solidFill>
                  <a:schemeClr val="dk1"/>
                </a:solidFill>
                <a:latin typeface="Arial"/>
                <a:ea typeface="Arial"/>
                <a:cs typeface="Arial"/>
                <a:sym typeface="Arial"/>
              </a:rPr>
              <a:t>) and are broken down into </a:t>
            </a:r>
            <a:r>
              <a:rPr lang="en-AU" sz="2900" b="0" i="0" u="sng" strike="noStrike" cap="none">
                <a:solidFill>
                  <a:schemeClr val="hlink"/>
                </a:solidFill>
                <a:latin typeface="Arial"/>
                <a:ea typeface="Arial"/>
                <a:cs typeface="Arial"/>
                <a:sym typeface="Arial"/>
                <a:hlinkClick r:id="rId5"/>
              </a:rPr>
              <a:t>glycerol</a:t>
            </a:r>
            <a:r>
              <a:rPr lang="en-AU" sz="2900" b="0" i="0" u="none" strike="noStrike" cap="none">
                <a:solidFill>
                  <a:schemeClr val="dk1"/>
                </a:solidFill>
                <a:latin typeface="Arial"/>
                <a:ea typeface="Arial"/>
                <a:cs typeface="Arial"/>
                <a:sym typeface="Arial"/>
              </a:rPr>
              <a:t> and fatty acids. </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During this process, </a:t>
            </a:r>
            <a:r>
              <a:rPr lang="en-AU" sz="2900" b="0" i="0" u="sng" strike="noStrike" cap="none">
                <a:solidFill>
                  <a:schemeClr val="hlink"/>
                </a:solidFill>
                <a:latin typeface="Arial"/>
                <a:ea typeface="Arial"/>
                <a:cs typeface="Arial"/>
                <a:sym typeface="Arial"/>
                <a:hlinkClick r:id="rId6"/>
              </a:rPr>
              <a:t>free fatty acids</a:t>
            </a:r>
            <a:r>
              <a:rPr lang="en-AU" sz="2900" b="0" i="0" u="none" strike="noStrike" cap="none">
                <a:solidFill>
                  <a:schemeClr val="dk1"/>
                </a:solidFill>
                <a:latin typeface="Arial"/>
                <a:ea typeface="Arial"/>
                <a:cs typeface="Arial"/>
                <a:sym typeface="Arial"/>
              </a:rPr>
              <a:t> are released into the bloodstream and circulate throughout the body.</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The following hormones induce lipolysis: </a:t>
            </a:r>
            <a:r>
              <a:rPr lang="en-AU" sz="2900" b="0" i="0" u="sng" strike="noStrike" cap="none">
                <a:solidFill>
                  <a:schemeClr val="hlink"/>
                </a:solidFill>
                <a:latin typeface="Arial"/>
                <a:ea typeface="Arial"/>
                <a:cs typeface="Arial"/>
                <a:sym typeface="Arial"/>
                <a:hlinkClick r:id="rId7"/>
              </a:rPr>
              <a:t>epinephrine</a:t>
            </a:r>
            <a:r>
              <a:rPr lang="en-AU" sz="2900" b="0" i="0" u="none" strike="noStrike" cap="none">
                <a:solidFill>
                  <a:schemeClr val="dk1"/>
                </a:solidFill>
                <a:latin typeface="Arial"/>
                <a:ea typeface="Arial"/>
                <a:cs typeface="Arial"/>
                <a:sym typeface="Arial"/>
              </a:rPr>
              <a:t> (also called </a:t>
            </a:r>
            <a:r>
              <a:rPr lang="en-AU" sz="2900" b="0" i="0" u="none" strike="noStrike" cap="none">
                <a:solidFill>
                  <a:srgbClr val="92D050"/>
                </a:solidFill>
                <a:latin typeface="Arial"/>
                <a:ea typeface="Arial"/>
                <a:cs typeface="Arial"/>
                <a:sym typeface="Arial"/>
              </a:rPr>
              <a:t>adrenaline</a:t>
            </a:r>
            <a:r>
              <a:rPr lang="en-AU" sz="2900" b="0" i="0" u="none" strike="noStrike" cap="none">
                <a:solidFill>
                  <a:schemeClr val="dk1"/>
                </a:solidFill>
                <a:latin typeface="Arial"/>
                <a:ea typeface="Arial"/>
                <a:cs typeface="Arial"/>
                <a:sym typeface="Arial"/>
              </a:rPr>
              <a:t>), </a:t>
            </a:r>
            <a:r>
              <a:rPr lang="en-AU" sz="2900" b="0" i="0" u="sng" strike="noStrike" cap="none">
                <a:solidFill>
                  <a:schemeClr val="hlink"/>
                </a:solidFill>
                <a:latin typeface="Arial"/>
                <a:ea typeface="Arial"/>
                <a:cs typeface="Arial"/>
                <a:sym typeface="Arial"/>
                <a:hlinkClick r:id="rId8"/>
              </a:rPr>
              <a:t>norepinephrine</a:t>
            </a:r>
            <a:r>
              <a:rPr lang="en-AU" sz="2900" b="0" i="0" u="none" strike="noStrike" cap="none">
                <a:solidFill>
                  <a:schemeClr val="dk1"/>
                </a:solidFill>
                <a:latin typeface="Arial"/>
                <a:ea typeface="Arial"/>
                <a:cs typeface="Arial"/>
                <a:sym typeface="Arial"/>
              </a:rPr>
              <a:t>, </a:t>
            </a:r>
            <a:r>
              <a:rPr lang="en-AU" sz="2900" b="0" i="0" u="sng" strike="noStrike" cap="none">
                <a:solidFill>
                  <a:schemeClr val="hlink"/>
                </a:solidFill>
                <a:latin typeface="Arial"/>
                <a:ea typeface="Arial"/>
                <a:cs typeface="Arial"/>
                <a:sym typeface="Arial"/>
                <a:hlinkClick r:id="rId9"/>
              </a:rPr>
              <a:t>glucagon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600" b="0" i="0" u="none" strike="noStrike" cap="none">
                <a:solidFill>
                  <a:schemeClr val="dk2"/>
                </a:solidFill>
                <a:latin typeface="Arial"/>
                <a:ea typeface="Arial"/>
                <a:cs typeface="Arial"/>
                <a:sym typeface="Arial"/>
              </a:rPr>
            </a:br>
            <a:r>
              <a:rPr lang="en-AU" sz="3600" b="0" i="0" u="none" strike="noStrike" cap="none">
                <a:solidFill>
                  <a:schemeClr val="dk2"/>
                </a:solidFill>
                <a:latin typeface="Arial"/>
                <a:ea typeface="Arial"/>
                <a:cs typeface="Arial"/>
                <a:sym typeface="Arial"/>
              </a:rPr>
              <a:t>3.2.6 Outline the functions of glucagon and adrenaline during fasting and exercise.</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pic>
        <p:nvPicPr>
          <p:cNvPr id="351" name="Shape 351"/>
          <p:cNvPicPr preferRelativeResize="0">
            <a:picLocks noGrp="1"/>
          </p:cNvPicPr>
          <p:nvPr>
            <p:ph type="body" idx="1"/>
          </p:nvPr>
        </p:nvPicPr>
        <p:blipFill rotWithShape="1">
          <a:blip r:embed="rId3">
            <a:alphaModFix/>
          </a:blip>
          <a:srcRect l="1839" t="21463" r="45003" b="23392"/>
          <a:stretch/>
        </p:blipFill>
        <p:spPr>
          <a:xfrm>
            <a:off x="2097389" y="1831405"/>
            <a:ext cx="5184171" cy="403339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357" name="Shape 357"/>
          <p:cNvSpPr txBox="1">
            <a:spLocks noGrp="1"/>
          </p:cNvSpPr>
          <p:nvPr>
            <p:ph type="body" idx="1"/>
          </p:nvPr>
        </p:nvSpPr>
        <p:spPr>
          <a:xfrm>
            <a:off x="144379" y="1600200"/>
            <a:ext cx="8621667" cy="5089358"/>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800" b="0" i="0" u="none" strike="noStrike" cap="none" dirty="0">
                <a:solidFill>
                  <a:schemeClr val="dk1"/>
                </a:solidFill>
                <a:sym typeface="Arial"/>
              </a:rPr>
              <a:t>During fasting and exercise the blood glucose level drops and therefore the release of glucagon and adrenaline will result in an increase of blood glucose.</a:t>
            </a:r>
          </a:p>
          <a:p>
            <a:r>
              <a:rPr lang="es-MX" sz="2800" dirty="0" err="1">
                <a:solidFill>
                  <a:srgbClr val="00B0F0"/>
                </a:solidFill>
              </a:rPr>
              <a:t>Glucagon</a:t>
            </a:r>
            <a:r>
              <a:rPr lang="es-MX" sz="2800" dirty="0"/>
              <a:t> role: </a:t>
            </a:r>
            <a:r>
              <a:rPr lang="es-MX" sz="2800" dirty="0" err="1"/>
              <a:t>During</a:t>
            </a:r>
            <a:r>
              <a:rPr lang="es-MX" sz="2800" dirty="0"/>
              <a:t> </a:t>
            </a:r>
            <a:r>
              <a:rPr lang="es-MX" sz="2800" dirty="0" err="1"/>
              <a:t>fasting</a:t>
            </a:r>
            <a:r>
              <a:rPr lang="es-MX" sz="2800" dirty="0"/>
              <a:t> </a:t>
            </a:r>
            <a:r>
              <a:rPr lang="es-MX" sz="2800" dirty="0" err="1"/>
              <a:t>or</a:t>
            </a:r>
            <a:r>
              <a:rPr lang="es-MX" sz="2800" dirty="0"/>
              <a:t> </a:t>
            </a:r>
            <a:r>
              <a:rPr lang="es-MX" sz="2800" dirty="0" err="1"/>
              <a:t>exercise</a:t>
            </a:r>
            <a:r>
              <a:rPr lang="es-MX" sz="2800" dirty="0"/>
              <a:t>, </a:t>
            </a:r>
            <a:r>
              <a:rPr lang="es-MX" sz="2800" dirty="0" err="1"/>
              <a:t>glucose</a:t>
            </a:r>
            <a:r>
              <a:rPr lang="es-MX" sz="2800" dirty="0"/>
              <a:t> in </a:t>
            </a:r>
            <a:r>
              <a:rPr lang="es-MX" sz="2800" dirty="0" err="1"/>
              <a:t>blood</a:t>
            </a:r>
            <a:r>
              <a:rPr lang="es-MX" sz="2800" dirty="0"/>
              <a:t> </a:t>
            </a:r>
            <a:r>
              <a:rPr lang="es-MX" sz="2800" dirty="0" err="1"/>
              <a:t>decreases</a:t>
            </a:r>
            <a:r>
              <a:rPr lang="es-MX" sz="2800" dirty="0"/>
              <a:t>, </a:t>
            </a:r>
            <a:r>
              <a:rPr lang="es-MX" sz="2800" dirty="0" err="1"/>
              <a:t>glucagon</a:t>
            </a:r>
            <a:r>
              <a:rPr lang="es-MX" sz="2800" dirty="0"/>
              <a:t> </a:t>
            </a:r>
            <a:r>
              <a:rPr lang="es-MX" sz="2800" dirty="0" err="1"/>
              <a:t>secreted</a:t>
            </a:r>
            <a:r>
              <a:rPr lang="es-MX" sz="2800" dirty="0"/>
              <a:t> </a:t>
            </a:r>
            <a:r>
              <a:rPr lang="es-MX" sz="2800" dirty="0" err="1"/>
              <a:t>by</a:t>
            </a:r>
            <a:r>
              <a:rPr lang="es-MX" sz="2800" dirty="0"/>
              <a:t> </a:t>
            </a:r>
            <a:r>
              <a:rPr lang="el-GR" sz="2800" dirty="0"/>
              <a:t>α</a:t>
            </a:r>
            <a:r>
              <a:rPr lang="es-MX" sz="2800" dirty="0"/>
              <a:t>-</a:t>
            </a:r>
            <a:r>
              <a:rPr lang="es-MX" sz="2800" dirty="0" err="1"/>
              <a:t>cells</a:t>
            </a:r>
            <a:r>
              <a:rPr lang="es-MX" sz="2800" dirty="0"/>
              <a:t> </a:t>
            </a:r>
            <a:r>
              <a:rPr lang="es-MX" sz="2800" dirty="0" err="1"/>
              <a:t>from</a:t>
            </a:r>
            <a:r>
              <a:rPr lang="es-MX" sz="2800" dirty="0"/>
              <a:t> </a:t>
            </a:r>
            <a:r>
              <a:rPr lang="es-MX" sz="2800" dirty="0" err="1"/>
              <a:t>pancreas</a:t>
            </a:r>
            <a:r>
              <a:rPr lang="es-MX" sz="2800" dirty="0"/>
              <a:t>, </a:t>
            </a:r>
            <a:r>
              <a:rPr lang="es-MX" sz="2800" dirty="0" err="1"/>
              <a:t>promoting</a:t>
            </a:r>
            <a:r>
              <a:rPr lang="es-MX" sz="2800" dirty="0"/>
              <a:t> </a:t>
            </a:r>
            <a:r>
              <a:rPr lang="es-MX" sz="2800" dirty="0" err="1">
                <a:solidFill>
                  <a:srgbClr val="00B0F0"/>
                </a:solidFill>
              </a:rPr>
              <a:t>glycogenolysis</a:t>
            </a:r>
            <a:r>
              <a:rPr lang="es-MX" sz="2800" dirty="0"/>
              <a:t> and </a:t>
            </a:r>
            <a:r>
              <a:rPr lang="es-MX" sz="2800" dirty="0" err="1">
                <a:solidFill>
                  <a:srgbClr val="00B0F0"/>
                </a:solidFill>
              </a:rPr>
              <a:t>lipolysis</a:t>
            </a:r>
            <a:r>
              <a:rPr lang="es-MX" sz="2800" dirty="0"/>
              <a:t> </a:t>
            </a:r>
            <a:r>
              <a:rPr lang="es-MX" sz="2800" dirty="0" err="1"/>
              <a:t>for</a:t>
            </a:r>
            <a:r>
              <a:rPr lang="es-MX" sz="2800" dirty="0"/>
              <a:t> </a:t>
            </a:r>
            <a:r>
              <a:rPr lang="es-MX" sz="2800" dirty="0" err="1"/>
              <a:t>energy</a:t>
            </a:r>
            <a:r>
              <a:rPr lang="es-MX" sz="2800" dirty="0"/>
              <a:t> </a:t>
            </a:r>
            <a:r>
              <a:rPr lang="es-MX" sz="2800" dirty="0" err="1"/>
              <a:t>supply</a:t>
            </a:r>
            <a:r>
              <a:rPr lang="es-MX" sz="2800" dirty="0"/>
              <a:t>. </a:t>
            </a:r>
          </a:p>
          <a:p>
            <a:r>
              <a:rPr lang="es-MX" sz="2800" dirty="0" err="1">
                <a:solidFill>
                  <a:srgbClr val="00B0F0"/>
                </a:solidFill>
              </a:rPr>
              <a:t>Adrenaline</a:t>
            </a:r>
            <a:r>
              <a:rPr lang="es-MX" sz="2800" dirty="0"/>
              <a:t>: </a:t>
            </a:r>
            <a:r>
              <a:rPr lang="es-MX" sz="2800" dirty="0" err="1"/>
              <a:t>Also</a:t>
            </a:r>
            <a:r>
              <a:rPr lang="es-MX" sz="2800" dirty="0"/>
              <a:t> </a:t>
            </a:r>
            <a:r>
              <a:rPr lang="es-MX" sz="2800" dirty="0" err="1"/>
              <a:t>increases</a:t>
            </a:r>
            <a:r>
              <a:rPr lang="es-MX" sz="2800" dirty="0"/>
              <a:t> </a:t>
            </a:r>
            <a:r>
              <a:rPr lang="es-MX" sz="2800" dirty="0" err="1"/>
              <a:t>with</a:t>
            </a:r>
            <a:r>
              <a:rPr lang="es-MX" sz="2800" dirty="0"/>
              <a:t> </a:t>
            </a:r>
            <a:r>
              <a:rPr lang="es-MX" sz="2800" dirty="0" err="1"/>
              <a:t>low</a:t>
            </a:r>
            <a:r>
              <a:rPr lang="es-MX" sz="2800" dirty="0"/>
              <a:t> </a:t>
            </a:r>
            <a:r>
              <a:rPr lang="es-MX" sz="2800" dirty="0" err="1"/>
              <a:t>glucose</a:t>
            </a:r>
            <a:r>
              <a:rPr lang="es-MX" sz="2800" dirty="0"/>
              <a:t> </a:t>
            </a:r>
            <a:r>
              <a:rPr lang="es-MX" sz="2800" dirty="0" err="1"/>
              <a:t>levels</a:t>
            </a:r>
            <a:r>
              <a:rPr lang="es-MX" sz="2800" dirty="0"/>
              <a:t> and </a:t>
            </a:r>
            <a:r>
              <a:rPr lang="es-MX" sz="2800" dirty="0" err="1"/>
              <a:t>also</a:t>
            </a:r>
            <a:r>
              <a:rPr lang="es-MX" sz="2800" dirty="0"/>
              <a:t> </a:t>
            </a:r>
            <a:r>
              <a:rPr lang="es-MX" sz="2800" dirty="0" err="1"/>
              <a:t>promotes</a:t>
            </a:r>
            <a:r>
              <a:rPr lang="es-MX" sz="2800" dirty="0"/>
              <a:t> </a:t>
            </a:r>
            <a:r>
              <a:rPr lang="es-MX" sz="2800" dirty="0" err="1">
                <a:solidFill>
                  <a:srgbClr val="00B0F0"/>
                </a:solidFill>
              </a:rPr>
              <a:t>glycogenolysis</a:t>
            </a:r>
            <a:r>
              <a:rPr lang="es-MX" sz="2800" dirty="0"/>
              <a:t> and </a:t>
            </a:r>
            <a:r>
              <a:rPr lang="es-MX" sz="2800" dirty="0" err="1">
                <a:solidFill>
                  <a:srgbClr val="00B0F0"/>
                </a:solidFill>
              </a:rPr>
              <a:t>lipolysis</a:t>
            </a:r>
            <a:r>
              <a:rPr lang="es-MX" sz="2800" dirty="0"/>
              <a:t> </a:t>
            </a:r>
            <a:endParaRPr lang="es-MX" sz="2800" dirty="0">
              <a:solidFill>
                <a:srgbClr val="00B0F0"/>
              </a:solidFill>
            </a:endParaRPr>
          </a:p>
          <a:p>
            <a:pPr marL="320040" marR="0" lvl="0" indent="-320040" algn="l" rtl="0">
              <a:spcBef>
                <a:spcPts val="0"/>
              </a:spcBef>
              <a:buClr>
                <a:schemeClr val="accent2"/>
              </a:buClr>
              <a:buSzPct val="59999"/>
              <a:buFont typeface="Noto Symbol"/>
              <a:buChar char="◻"/>
            </a:pPr>
            <a:endParaRPr lang="en-AU"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Shape 36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200" b="0" i="0" u="none" strike="noStrike" cap="none">
                <a:solidFill>
                  <a:schemeClr val="dk2"/>
                </a:solidFill>
                <a:latin typeface="Arial"/>
                <a:ea typeface="Arial"/>
                <a:cs typeface="Arial"/>
                <a:sym typeface="Arial"/>
              </a:rPr>
              <a:t>3.2.7 Explain the role of insulin and muscle contraction on glucose uptake during exercise.</a:t>
            </a:r>
          </a:p>
        </p:txBody>
      </p:sp>
      <p:sp>
        <p:nvSpPr>
          <p:cNvPr id="363" name="Shape 36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Insulin will result in an increased uptake of blood glucose into the liver and muscle. </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Muscle contraction will also result in an increase of blood glucose uptake from the blood due to higher energy demands.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Shape 528"/>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529" name="Shape 529"/>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530" name="Shape 530"/>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31" name="Shape 531"/>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532" name="Shape 532"/>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533" name="Shape 533"/>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34" name="Shape 534"/>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35" name="Shape 535"/>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536" name="Shape 536"/>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37" name="Shape 537"/>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538" name="Shape 538"/>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539" name="Shape 539"/>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3.2.7 Explain the role of insulin and muscle contraction on glucose uptake during exercise</a:t>
            </a:r>
          </a:p>
        </p:txBody>
      </p:sp>
      <p:cxnSp>
        <p:nvCxnSpPr>
          <p:cNvPr id="540" name="Shape 540"/>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541" name="Shape 541"/>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542" name="Shape 542"/>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543" name="Shape 543"/>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44" name="Shape 544"/>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545" name="Shape 545"/>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546" name="Shape 546"/>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547" name="Shape 547"/>
          <p:cNvSpPr txBox="1"/>
          <p:nvPr/>
        </p:nvSpPr>
        <p:spPr>
          <a:xfrm>
            <a:off x="1600200" y="2819400"/>
            <a:ext cx="6705599" cy="3200399"/>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Insulin and glucagon are antagonistic hormones that regulate the concentration of glucose in the blood. </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Metabolic balance depends on maintaining blood glucose concentrations near a set point, which is around 90mg/100mL in humans.</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Campbell et.al 2006</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1"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1"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ctr"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2300" b="0" i="0" u="none" strike="noStrike" cap="none">
              <a:solidFill>
                <a:srgbClr val="660066"/>
              </a:solidFill>
              <a:latin typeface="Tahoma"/>
              <a:ea typeface="Tahoma"/>
              <a:cs typeface="Tahoma"/>
              <a:sym typeface="Tahoma"/>
            </a:endParaRPr>
          </a:p>
        </p:txBody>
      </p:sp>
      <p:sp>
        <p:nvSpPr>
          <p:cNvPr id="548" name="Shape 548"/>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549" name="Shape 549"/>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15095067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Shape 554"/>
          <p:cNvSpPr txBox="1"/>
          <p:nvPr/>
        </p:nvSpPr>
        <p:spPr>
          <a:xfrm>
            <a:off x="0" y="0"/>
            <a:ext cx="1219199" cy="1174749"/>
          </a:xfrm>
          <a:prstGeom prst="rect">
            <a:avLst/>
          </a:prstGeom>
          <a:solidFill>
            <a:srgbClr val="80008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1200" b="1" i="0" u="none" strike="noStrike" cap="none">
              <a:solidFill>
                <a:schemeClr val="accent2"/>
              </a:solidFill>
              <a:latin typeface="Tahoma"/>
              <a:ea typeface="Tahoma"/>
              <a:cs typeface="Tahoma"/>
              <a:sym typeface="Tahoma"/>
            </a:endParaRP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IB</a:t>
            </a:r>
          </a:p>
          <a:p>
            <a:pPr marL="0" marR="0" lvl="0" indent="0" algn="l" rtl="0">
              <a:lnSpc>
                <a:spcPct val="75000"/>
              </a:lnSpc>
              <a:spcBef>
                <a:spcPts val="550"/>
              </a:spcBef>
              <a:spcAft>
                <a:spcPts val="0"/>
              </a:spcAft>
              <a:buClr>
                <a:srgbClr val="00FF00"/>
              </a:buClr>
              <a:buSzPct val="25000"/>
              <a:buFont typeface="Tahoma"/>
              <a:buNone/>
            </a:pPr>
            <a:r>
              <a:rPr lang="en-US" sz="1100" b="1" i="0" u="none" strike="noStrike" cap="none">
                <a:solidFill>
                  <a:srgbClr val="00FF00"/>
                </a:solidFill>
                <a:latin typeface="Tahoma"/>
                <a:ea typeface="Tahoma"/>
                <a:cs typeface="Tahoma"/>
                <a:sym typeface="Tahoma"/>
              </a:rPr>
              <a:t>Sports, exercise and health science</a:t>
            </a: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00FF00"/>
              </a:solidFill>
              <a:latin typeface="Tahoma"/>
              <a:ea typeface="Tahoma"/>
              <a:cs typeface="Tahoma"/>
              <a:sym typeface="Tahoma"/>
            </a:endParaRPr>
          </a:p>
          <a:p>
            <a:pPr marL="0" marR="0" lvl="0" indent="0" algn="l" rtl="0">
              <a:lnSpc>
                <a:spcPct val="100000"/>
              </a:lnSpc>
              <a:spcBef>
                <a:spcPts val="0"/>
              </a:spcBef>
              <a:spcAft>
                <a:spcPts val="0"/>
              </a:spcAft>
              <a:buNone/>
            </a:pPr>
            <a:endParaRPr sz="600" b="1" i="0" u="none" strike="noStrike" cap="none">
              <a:solidFill>
                <a:srgbClr val="00FF00"/>
              </a:solidFill>
              <a:latin typeface="Tahoma"/>
              <a:ea typeface="Tahoma"/>
              <a:cs typeface="Tahoma"/>
              <a:sym typeface="Tahoma"/>
            </a:endParaRPr>
          </a:p>
        </p:txBody>
      </p:sp>
      <p:cxnSp>
        <p:nvCxnSpPr>
          <p:cNvPr id="555" name="Shape 555"/>
          <p:cNvCxnSpPr/>
          <p:nvPr/>
        </p:nvCxnSpPr>
        <p:spPr>
          <a:xfrm>
            <a:off x="1219200" y="0"/>
            <a:ext cx="0" cy="6858000"/>
          </a:xfrm>
          <a:prstGeom prst="straightConnector1">
            <a:avLst/>
          </a:prstGeom>
          <a:noFill/>
          <a:ln w="9525" cap="flat" cmpd="sng">
            <a:solidFill>
              <a:srgbClr val="FF00FF"/>
            </a:solidFill>
            <a:prstDash val="solid"/>
            <a:miter/>
            <a:headEnd type="none" w="med" len="med"/>
            <a:tailEnd type="none" w="med" len="med"/>
          </a:ln>
        </p:spPr>
      </p:cxnSp>
      <p:cxnSp>
        <p:nvCxnSpPr>
          <p:cNvPr id="556" name="Shape 556"/>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57" name="Shape 557"/>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sp>
        <p:nvSpPr>
          <p:cNvPr id="558" name="Shape 558"/>
          <p:cNvSpPr txBox="1"/>
          <p:nvPr/>
        </p:nvSpPr>
        <p:spPr>
          <a:xfrm>
            <a:off x="0" y="2727325"/>
            <a:ext cx="1219199" cy="2444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1000" b="1" i="0" u="none" strike="noStrike" cap="none">
                <a:solidFill>
                  <a:srgbClr val="660066"/>
                </a:solidFill>
                <a:latin typeface="Tahoma"/>
                <a:ea typeface="Tahoma"/>
                <a:cs typeface="Tahoma"/>
                <a:sym typeface="Tahoma"/>
              </a:rPr>
              <a:t>Sub-topics</a:t>
            </a:r>
          </a:p>
        </p:txBody>
      </p:sp>
      <p:cxnSp>
        <p:nvCxnSpPr>
          <p:cNvPr id="559" name="Shape 559"/>
          <p:cNvCxnSpPr/>
          <p:nvPr/>
        </p:nvCxnSpPr>
        <p:spPr>
          <a:xfrm>
            <a:off x="76200" y="2667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60" name="Shape 560"/>
          <p:cNvCxnSpPr/>
          <p:nvPr/>
        </p:nvCxnSpPr>
        <p:spPr>
          <a:xfrm>
            <a:off x="76200" y="32004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61" name="Shape 561"/>
          <p:cNvCxnSpPr/>
          <p:nvPr/>
        </p:nvCxnSpPr>
        <p:spPr>
          <a:xfrm>
            <a:off x="0" y="1295400"/>
            <a:ext cx="9144000" cy="0"/>
          </a:xfrm>
          <a:prstGeom prst="straightConnector1">
            <a:avLst/>
          </a:prstGeom>
          <a:noFill/>
          <a:ln w="9525" cap="flat" cmpd="sng">
            <a:solidFill>
              <a:srgbClr val="FF00FF"/>
            </a:solidFill>
            <a:prstDash val="solid"/>
            <a:miter/>
            <a:headEnd type="none" w="med" len="med"/>
            <a:tailEnd type="none" w="med" len="med"/>
          </a:ln>
        </p:spPr>
      </p:cxnSp>
      <p:cxnSp>
        <p:nvCxnSpPr>
          <p:cNvPr id="562" name="Shape 562"/>
          <p:cNvCxnSpPr/>
          <p:nvPr/>
        </p:nvCxnSpPr>
        <p:spPr>
          <a:xfrm>
            <a:off x="76200" y="11430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63" name="Shape 563"/>
          <p:cNvCxnSpPr/>
          <p:nvPr/>
        </p:nvCxnSpPr>
        <p:spPr>
          <a:xfrm>
            <a:off x="76200" y="152400"/>
            <a:ext cx="990599" cy="0"/>
          </a:xfrm>
          <a:prstGeom prst="straightConnector1">
            <a:avLst/>
          </a:prstGeom>
          <a:noFill/>
          <a:ln w="25400" cap="flat" cmpd="sng">
            <a:solidFill>
              <a:srgbClr val="FF00FF"/>
            </a:solidFill>
            <a:prstDash val="solid"/>
            <a:miter/>
            <a:headEnd type="none" w="med" len="med"/>
            <a:tailEnd type="none" w="med" len="med"/>
          </a:ln>
        </p:spPr>
      </p:cxnSp>
      <p:sp>
        <p:nvSpPr>
          <p:cNvPr id="564" name="Shape 564"/>
          <p:cNvSpPr txBox="1"/>
          <p:nvPr/>
        </p:nvSpPr>
        <p:spPr>
          <a:xfrm>
            <a:off x="1219200" y="395287"/>
            <a:ext cx="7772400" cy="51911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660066"/>
              </a:buClr>
              <a:buSzPct val="25000"/>
              <a:buFont typeface="Tahoma"/>
              <a:buNone/>
            </a:pPr>
            <a:r>
              <a:rPr lang="en-US" sz="2800" b="1" i="0" u="none" strike="noStrike" cap="none">
                <a:solidFill>
                  <a:srgbClr val="660066"/>
                </a:solidFill>
                <a:latin typeface="Tahoma"/>
                <a:ea typeface="Tahoma"/>
                <a:cs typeface="Tahoma"/>
                <a:sym typeface="Tahoma"/>
              </a:rPr>
              <a:t>Energy Systems</a:t>
            </a:r>
          </a:p>
        </p:txBody>
      </p:sp>
      <p:sp>
        <p:nvSpPr>
          <p:cNvPr id="565" name="Shape 565"/>
          <p:cNvSpPr txBox="1"/>
          <p:nvPr/>
        </p:nvSpPr>
        <p:spPr>
          <a:xfrm>
            <a:off x="1524000" y="1447800"/>
            <a:ext cx="7467600" cy="946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2800" b="0" i="0" u="none" strike="noStrike" cap="none">
                <a:solidFill>
                  <a:srgbClr val="660066"/>
                </a:solidFill>
                <a:latin typeface="Tahoma"/>
                <a:ea typeface="Tahoma"/>
                <a:cs typeface="Tahoma"/>
                <a:sym typeface="Tahoma"/>
              </a:rPr>
              <a:t>3.2.7 Explain the role of insulin and muscle contraction on glucose uptake during exercise</a:t>
            </a:r>
          </a:p>
        </p:txBody>
      </p:sp>
      <p:cxnSp>
        <p:nvCxnSpPr>
          <p:cNvPr id="566" name="Shape 566"/>
          <p:cNvCxnSpPr/>
          <p:nvPr/>
        </p:nvCxnSpPr>
        <p:spPr>
          <a:xfrm>
            <a:off x="0" y="2514600"/>
            <a:ext cx="5181600" cy="0"/>
          </a:xfrm>
          <a:prstGeom prst="straightConnector1">
            <a:avLst/>
          </a:prstGeom>
          <a:noFill/>
          <a:ln w="9525" cap="flat" cmpd="sng">
            <a:solidFill>
              <a:srgbClr val="FF00FF"/>
            </a:solidFill>
            <a:prstDash val="solid"/>
            <a:miter/>
            <a:headEnd type="none" w="med" len="med"/>
            <a:tailEnd type="none" w="med" len="med"/>
          </a:ln>
        </p:spPr>
      </p:cxnSp>
      <p:sp>
        <p:nvSpPr>
          <p:cNvPr id="567" name="Shape 567"/>
          <p:cNvSpPr txBox="1"/>
          <p:nvPr/>
        </p:nvSpPr>
        <p:spPr>
          <a:xfrm>
            <a:off x="3429000" y="1885950"/>
            <a:ext cx="914400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568" name="Shape 568"/>
          <p:cNvSpPr txBox="1"/>
          <p:nvPr/>
        </p:nvSpPr>
        <p:spPr>
          <a:xfrm>
            <a:off x="0" y="1295400"/>
            <a:ext cx="1219199" cy="930275"/>
          </a:xfrm>
          <a:prstGeom prst="rect">
            <a:avLst/>
          </a:prstGeom>
          <a:solidFill>
            <a:srgbClr val="00FF00"/>
          </a:solidFill>
          <a:ln>
            <a:noFill/>
          </a:ln>
        </p:spPr>
        <p:txBody>
          <a:bodyPr lIns="91425" tIns="45700" rIns="91425" bIns="45700" anchor="t" anchorCtr="0">
            <a:noAutofit/>
          </a:bodyPr>
          <a:lstStyle/>
          <a:p>
            <a:pPr marL="0" marR="0" lvl="0" indent="0" algn="l" rtl="0">
              <a:lnSpc>
                <a:spcPct val="75000"/>
              </a:lnSpc>
              <a:spcBef>
                <a:spcPts val="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300"/>
              </a:spcBef>
              <a:spcAft>
                <a:spcPts val="0"/>
              </a:spcAft>
              <a:buClr>
                <a:schemeClr val="dk1"/>
              </a:buClr>
              <a:buFont typeface="Times New Roman"/>
              <a:buNone/>
            </a:pPr>
            <a:endParaRPr sz="600" b="1" i="0" u="none" strike="noStrike" cap="none">
              <a:solidFill>
                <a:srgbClr val="660066"/>
              </a:solidFill>
              <a:latin typeface="Tahoma"/>
              <a:ea typeface="Tahoma"/>
              <a:cs typeface="Tahoma"/>
              <a:sym typeface="Tahoma"/>
            </a:endParaRP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Topic 3</a:t>
            </a:r>
          </a:p>
          <a:p>
            <a:pPr marL="0" marR="0" lvl="0" indent="0" algn="l" rtl="0">
              <a:lnSpc>
                <a:spcPct val="75000"/>
              </a:lnSpc>
              <a:spcBef>
                <a:spcPts val="550"/>
              </a:spcBef>
              <a:spcAft>
                <a:spcPts val="0"/>
              </a:spcAft>
              <a:buClr>
                <a:srgbClr val="660066"/>
              </a:buClr>
              <a:buSzPct val="25000"/>
              <a:buFont typeface="Tahoma"/>
              <a:buNone/>
            </a:pPr>
            <a:r>
              <a:rPr lang="en-US" sz="1100" b="1" i="0" u="none" strike="noStrike" cap="none">
                <a:solidFill>
                  <a:srgbClr val="660066"/>
                </a:solidFill>
                <a:latin typeface="Tahoma"/>
                <a:ea typeface="Tahoma"/>
                <a:cs typeface="Tahoma"/>
                <a:sym typeface="Tahoma"/>
              </a:rPr>
              <a:t>Energy Systems</a:t>
            </a:r>
          </a:p>
          <a:p>
            <a:pPr marL="0" marR="0" lvl="0" indent="0" algn="l" rtl="0">
              <a:lnSpc>
                <a:spcPct val="75000"/>
              </a:lnSpc>
              <a:spcBef>
                <a:spcPts val="200"/>
              </a:spcBef>
              <a:spcAft>
                <a:spcPts val="0"/>
              </a:spcAft>
              <a:buClr>
                <a:schemeClr val="dk1"/>
              </a:buClr>
              <a:buFont typeface="Times New Roman"/>
              <a:buNone/>
            </a:pPr>
            <a:endParaRPr sz="400" b="1" i="0" u="none" strike="noStrike" cap="none">
              <a:solidFill>
                <a:srgbClr val="660066"/>
              </a:solidFill>
              <a:latin typeface="Tahoma"/>
              <a:ea typeface="Tahoma"/>
              <a:cs typeface="Tahoma"/>
              <a:sym typeface="Tahoma"/>
            </a:endParaRPr>
          </a:p>
          <a:p>
            <a:pPr marL="0" marR="0" lvl="0" indent="0" algn="l" rtl="0">
              <a:lnSpc>
                <a:spcPct val="75000"/>
              </a:lnSpc>
              <a:spcBef>
                <a:spcPts val="100"/>
              </a:spcBef>
              <a:spcAft>
                <a:spcPts val="0"/>
              </a:spcAft>
              <a:buClr>
                <a:schemeClr val="dk1"/>
              </a:buClr>
              <a:buFont typeface="Times New Roman"/>
              <a:buNone/>
            </a:pPr>
            <a:endParaRPr sz="2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75000"/>
              </a:lnSpc>
              <a:spcBef>
                <a:spcPts val="50"/>
              </a:spcBef>
              <a:spcAft>
                <a:spcPts val="0"/>
              </a:spcAft>
              <a:buClr>
                <a:schemeClr val="dk1"/>
              </a:buClr>
              <a:buFont typeface="Times New Roman"/>
              <a:buNone/>
            </a:pPr>
            <a:endParaRPr sz="100" b="1"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100" b="1" i="0" u="none" strike="noStrike" cap="none">
              <a:solidFill>
                <a:srgbClr val="660066"/>
              </a:solidFill>
              <a:latin typeface="Tahoma"/>
              <a:ea typeface="Tahoma"/>
              <a:cs typeface="Tahoma"/>
              <a:sym typeface="Tahoma"/>
            </a:endParaRPr>
          </a:p>
        </p:txBody>
      </p:sp>
      <p:cxnSp>
        <p:nvCxnSpPr>
          <p:cNvPr id="569" name="Shape 569"/>
          <p:cNvCxnSpPr/>
          <p:nvPr/>
        </p:nvCxnSpPr>
        <p:spPr>
          <a:xfrm>
            <a:off x="76200" y="2362200"/>
            <a:ext cx="990599" cy="0"/>
          </a:xfrm>
          <a:prstGeom prst="straightConnector1">
            <a:avLst/>
          </a:prstGeom>
          <a:noFill/>
          <a:ln w="25400" cap="flat" cmpd="sng">
            <a:solidFill>
              <a:srgbClr val="FF00FF"/>
            </a:solidFill>
            <a:prstDash val="solid"/>
            <a:miter/>
            <a:headEnd type="none" w="med" len="med"/>
            <a:tailEnd type="none" w="med" len="med"/>
          </a:ln>
        </p:spPr>
      </p:cxnSp>
      <p:cxnSp>
        <p:nvCxnSpPr>
          <p:cNvPr id="570" name="Shape 570"/>
          <p:cNvCxnSpPr/>
          <p:nvPr/>
        </p:nvCxnSpPr>
        <p:spPr>
          <a:xfrm>
            <a:off x="76200" y="1447800"/>
            <a:ext cx="990599" cy="0"/>
          </a:xfrm>
          <a:prstGeom prst="straightConnector1">
            <a:avLst/>
          </a:prstGeom>
          <a:noFill/>
          <a:ln w="25400" cap="flat" cmpd="sng">
            <a:solidFill>
              <a:srgbClr val="FF00FF"/>
            </a:solidFill>
            <a:prstDash val="solid"/>
            <a:miter/>
            <a:headEnd type="none" w="med" len="med"/>
            <a:tailEnd type="none" w="med" len="med"/>
          </a:ln>
        </p:spPr>
      </p:cxnSp>
      <p:sp>
        <p:nvSpPr>
          <p:cNvPr id="571" name="Shape 571"/>
          <p:cNvSpPr txBox="1"/>
          <p:nvPr/>
        </p:nvSpPr>
        <p:spPr>
          <a:xfrm>
            <a:off x="1295400" y="2667000"/>
            <a:ext cx="7239000"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572" name="Shape 572"/>
          <p:cNvSpPr txBox="1"/>
          <p:nvPr/>
        </p:nvSpPr>
        <p:spPr>
          <a:xfrm>
            <a:off x="1524000" y="2667000"/>
            <a:ext cx="6934199" cy="1143000"/>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a:t>
            </a:r>
          </a:p>
          <a:p>
            <a:pPr marL="342900" marR="0" lvl="0" indent="-342900" algn="l"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800" b="0" i="0" u="none" strike="noStrike" cap="none">
              <a:solidFill>
                <a:srgbClr val="660066"/>
              </a:solidFill>
              <a:latin typeface="Tahoma"/>
              <a:ea typeface="Tahoma"/>
              <a:cs typeface="Tahoma"/>
              <a:sym typeface="Tahoma"/>
            </a:endParaRPr>
          </a:p>
        </p:txBody>
      </p:sp>
      <p:sp>
        <p:nvSpPr>
          <p:cNvPr id="573" name="Shape 573"/>
          <p:cNvSpPr txBox="1"/>
          <p:nvPr/>
        </p:nvSpPr>
        <p:spPr>
          <a:xfrm>
            <a:off x="1600200" y="2819400"/>
            <a:ext cx="6705599" cy="3200399"/>
          </a:xfrm>
          <a:prstGeom prst="rect">
            <a:avLst/>
          </a:prstGeom>
          <a:noFill/>
          <a:ln>
            <a:noFill/>
          </a:ln>
        </p:spPr>
        <p:txBody>
          <a:bodyPr lIns="91425" tIns="45700" rIns="91425" bIns="45700" anchor="t" anchorCtr="0">
            <a:noAutofit/>
          </a:bodyPr>
          <a:lstStyle/>
          <a:p>
            <a:pPr marL="342900" marR="0" lvl="0" indent="-342900" algn="l" rtl="0">
              <a:lnSpc>
                <a:spcPct val="95000"/>
              </a:lnSpc>
              <a:spcBef>
                <a:spcPts val="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When blood glucose drop below a set point, due to exercise, glucagon is released, and it’s effects increase blood glucose concentration.</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rgbClr val="660066"/>
              </a:buClr>
              <a:buSzPct val="25000"/>
              <a:buFont typeface="Tahoma"/>
              <a:buNone/>
            </a:pPr>
            <a:r>
              <a:rPr lang="en-US" sz="2300" b="0" i="0" u="none" strike="noStrike" cap="none">
                <a:solidFill>
                  <a:srgbClr val="660066"/>
                </a:solidFill>
                <a:latin typeface="Tahoma"/>
                <a:ea typeface="Tahoma"/>
                <a:cs typeface="Tahoma"/>
                <a:sym typeface="Tahoma"/>
              </a:rPr>
              <a:t>	Subsequently, insulin and muscle contractions have both been shown to increase muscle glucose transport, and subsequent uptake into skeletal muscle.</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chemeClr val="dk1"/>
              </a:buClr>
              <a:buFont typeface="Times New Roman"/>
              <a:buNone/>
            </a:pPr>
            <a:endParaRPr sz="800" b="0" i="0" u="none" strike="noStrike" cap="none">
              <a:solidFill>
                <a:srgbClr val="660066"/>
              </a:solidFill>
              <a:latin typeface="Tahoma"/>
              <a:ea typeface="Tahoma"/>
              <a:cs typeface="Tahoma"/>
              <a:sym typeface="Tahoma"/>
            </a:endParaRP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Campbell et.al 2006</a:t>
            </a:r>
          </a:p>
          <a:p>
            <a:pPr marL="342900" marR="0" lvl="0" indent="-342900" algn="r" rtl="0">
              <a:lnSpc>
                <a:spcPct val="95000"/>
              </a:lnSpc>
              <a:spcBef>
                <a:spcPts val="160"/>
              </a:spcBef>
              <a:spcAft>
                <a:spcPts val="0"/>
              </a:spcAft>
              <a:buClr>
                <a:srgbClr val="660066"/>
              </a:buClr>
              <a:buSzPct val="25000"/>
              <a:buFont typeface="Tahoma"/>
              <a:buNone/>
            </a:pPr>
            <a:r>
              <a:rPr lang="en-US" sz="800" b="0" i="0" u="none" strike="noStrike" cap="none">
                <a:solidFill>
                  <a:srgbClr val="660066"/>
                </a:solidFill>
                <a:latin typeface="Tahoma"/>
                <a:ea typeface="Tahoma"/>
                <a:cs typeface="Tahoma"/>
                <a:sym typeface="Tahoma"/>
              </a:rPr>
              <a:t>http://physiologyonline.physiology.org/cgi/content/full/20/4/260</a:t>
            </a:r>
          </a:p>
          <a:p>
            <a:pPr marL="342900" marR="0" lvl="0" indent="-342900" algn="l" rtl="0">
              <a:lnSpc>
                <a:spcPct val="95000"/>
              </a:lnSpc>
              <a:spcBef>
                <a:spcPts val="460"/>
              </a:spcBef>
              <a:spcAft>
                <a:spcPts val="0"/>
              </a:spcAft>
              <a:buClr>
                <a:srgbClr val="660066"/>
              </a:buClr>
              <a:buSzPct val="25000"/>
              <a:buFont typeface="Tahoma"/>
              <a:buNone/>
            </a:pPr>
            <a:r>
              <a:rPr lang="en-US" sz="2300" b="1"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rgbClr val="660066"/>
              </a:buClr>
              <a:buSzPct val="25000"/>
              <a:buFont typeface="Tahoma"/>
              <a:buNone/>
            </a:pPr>
            <a:r>
              <a:rPr lang="en-US" sz="2300" b="1" i="0" u="none" strike="noStrike" cap="none">
                <a:solidFill>
                  <a:srgbClr val="660066"/>
                </a:solidFill>
                <a:latin typeface="Tahoma"/>
                <a:ea typeface="Tahoma"/>
                <a:cs typeface="Tahoma"/>
                <a:sym typeface="Tahoma"/>
              </a:rPr>
              <a:t>	</a:t>
            </a: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l"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342900" marR="0" lvl="0" indent="-342900" algn="ctr" rtl="0">
              <a:lnSpc>
                <a:spcPct val="95000"/>
              </a:lnSpc>
              <a:spcBef>
                <a:spcPts val="460"/>
              </a:spcBef>
              <a:spcAft>
                <a:spcPts val="0"/>
              </a:spcAft>
              <a:buClr>
                <a:schemeClr val="dk1"/>
              </a:buClr>
              <a:buFont typeface="Times New Roman"/>
              <a:buNone/>
            </a:pPr>
            <a:endParaRPr sz="2300" b="0" i="0" u="none" strike="noStrike" cap="none">
              <a:solidFill>
                <a:srgbClr val="660066"/>
              </a:solidFill>
              <a:latin typeface="Tahoma"/>
              <a:ea typeface="Tahoma"/>
              <a:cs typeface="Tahoma"/>
              <a:sym typeface="Tahoma"/>
            </a:endParaRPr>
          </a:p>
          <a:p>
            <a:pPr marL="0" marR="0" lvl="0" indent="0" algn="l" rtl="0">
              <a:lnSpc>
                <a:spcPct val="100000"/>
              </a:lnSpc>
              <a:spcBef>
                <a:spcPts val="0"/>
              </a:spcBef>
              <a:spcAft>
                <a:spcPts val="0"/>
              </a:spcAft>
              <a:buNone/>
            </a:pPr>
            <a:endParaRPr sz="2300" b="0" i="0" u="none" strike="noStrike" cap="none">
              <a:solidFill>
                <a:srgbClr val="660066"/>
              </a:solidFill>
              <a:latin typeface="Tahoma"/>
              <a:ea typeface="Tahoma"/>
              <a:cs typeface="Tahoma"/>
              <a:sym typeface="Tahoma"/>
            </a:endParaRPr>
          </a:p>
        </p:txBody>
      </p:sp>
      <p:sp>
        <p:nvSpPr>
          <p:cNvPr id="574" name="Shape 574"/>
          <p:cNvSpPr txBox="1"/>
          <p:nvPr/>
        </p:nvSpPr>
        <p:spPr>
          <a:xfrm>
            <a:off x="0" y="3351212"/>
            <a:ext cx="1219199" cy="228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1. Nutrition</a:t>
            </a:r>
          </a:p>
        </p:txBody>
      </p:sp>
      <p:sp>
        <p:nvSpPr>
          <p:cNvPr id="575" name="Shape 575"/>
          <p:cNvSpPr txBox="1"/>
          <p:nvPr/>
        </p:nvSpPr>
        <p:spPr>
          <a:xfrm>
            <a:off x="0" y="3960812"/>
            <a:ext cx="1219199" cy="12525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2. Carbohydrate and fat metabolism</a:t>
            </a: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chemeClr val="dk1"/>
              </a:buClr>
              <a:buFont typeface="Times New Roman"/>
              <a:buNone/>
            </a:pPr>
            <a:endParaRPr sz="900" b="1" i="0" u="none" strike="noStrike" cap="none">
              <a:solidFill>
                <a:srgbClr val="660066"/>
              </a:solidFill>
              <a:latin typeface="Tahoma"/>
              <a:ea typeface="Tahoma"/>
              <a:cs typeface="Tahoma"/>
              <a:sym typeface="Tahoma"/>
            </a:endParaRPr>
          </a:p>
          <a:p>
            <a:pPr marL="0" marR="0" lvl="0" indent="0" algn="l" rtl="0">
              <a:lnSpc>
                <a:spcPct val="100000"/>
              </a:lnSpc>
              <a:spcBef>
                <a:spcPts val="450"/>
              </a:spcBef>
              <a:spcAft>
                <a:spcPts val="0"/>
              </a:spcAft>
              <a:buClr>
                <a:srgbClr val="660066"/>
              </a:buClr>
              <a:buSzPct val="25000"/>
              <a:buFont typeface="Tahoma"/>
              <a:buNone/>
            </a:pPr>
            <a:r>
              <a:rPr lang="en-US" sz="900" b="1" i="0" u="none" strike="noStrike" cap="none">
                <a:solidFill>
                  <a:srgbClr val="660066"/>
                </a:solidFill>
                <a:latin typeface="Tahoma"/>
                <a:ea typeface="Tahoma"/>
                <a:cs typeface="Tahoma"/>
                <a:sym typeface="Tahoma"/>
              </a:rPr>
              <a:t>3. Nutrition and energy systems</a:t>
            </a:r>
          </a:p>
        </p:txBody>
      </p:sp>
    </p:spTree>
    <p:extLst>
      <p:ext uri="{BB962C8B-B14F-4D97-AF65-F5344CB8AC3E}">
        <p14:creationId xmlns:p14="http://schemas.microsoft.com/office/powerpoint/2010/main" val="34994092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64"/>
            <a:ext cx="8839199" cy="4749553"/>
          </a:xfrm>
        </p:spPr>
        <p:txBody>
          <a:bodyPr/>
          <a:lstStyle/>
          <a:p>
            <a:pPr algn="ctr"/>
            <a:r>
              <a:rPr lang="en-US" sz="8000" dirty="0">
                <a:solidFill>
                  <a:schemeClr val="bg1"/>
                </a:solidFill>
                <a:latin typeface="Arial Rounded MT Bold" panose="020F0704030504030204" pitchFamily="34" charset="0"/>
              </a:rPr>
              <a:t>3.3</a:t>
            </a:r>
            <a:br>
              <a:rPr lang="en-US" sz="8000" dirty="0">
                <a:solidFill>
                  <a:schemeClr val="bg1"/>
                </a:solidFill>
                <a:latin typeface="Arial Rounded MT Bold" panose="020F0704030504030204" pitchFamily="34" charset="0"/>
              </a:rPr>
            </a:br>
            <a:br>
              <a:rPr lang="en-US" sz="8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 </a:t>
            </a:r>
            <a:br>
              <a:rPr lang="en-US" sz="4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NUTRITION</a:t>
            </a:r>
            <a:br>
              <a:rPr lang="en-US" sz="4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&amp; </a:t>
            </a:r>
            <a:br>
              <a:rPr lang="en-US" sz="4000" dirty="0">
                <a:solidFill>
                  <a:schemeClr val="bg1"/>
                </a:solidFill>
                <a:latin typeface="Arial Rounded MT Bold" panose="020F0704030504030204" pitchFamily="34" charset="0"/>
              </a:rPr>
            </a:br>
            <a:r>
              <a:rPr lang="en-US" sz="4000" dirty="0">
                <a:solidFill>
                  <a:schemeClr val="bg1"/>
                </a:solidFill>
                <a:latin typeface="Arial Rounded MT Bold" panose="020F0704030504030204" pitchFamily="34" charset="0"/>
              </a:rPr>
              <a:t>ENERGY SYSTEMS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547008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Shape 368"/>
          <p:cNvSpPr txBox="1">
            <a:spLocks noGrp="1"/>
          </p:cNvSpPr>
          <p:nvPr>
            <p:ph type="title"/>
          </p:nvPr>
        </p:nvSpPr>
        <p:spPr>
          <a:xfrm>
            <a:off x="612647" y="357165"/>
            <a:ext cx="8153399" cy="862034"/>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200" b="0" i="0" u="none" strike="noStrike" cap="none" dirty="0">
                <a:solidFill>
                  <a:schemeClr val="dk2"/>
                </a:solidFill>
                <a:latin typeface="Arial"/>
                <a:ea typeface="Arial"/>
                <a:cs typeface="Arial"/>
                <a:sym typeface="Arial"/>
              </a:rPr>
              <a:t>3.3.1 Draw a diagram to show the ultrastructure of a generalized animal cell.</a:t>
            </a:r>
            <a:br>
              <a:rPr lang="en-AU" sz="3200" b="0" i="0" u="none" strike="noStrike" cap="none" dirty="0">
                <a:solidFill>
                  <a:schemeClr val="dk2"/>
                </a:solidFill>
                <a:latin typeface="Arial"/>
                <a:ea typeface="Arial"/>
                <a:cs typeface="Arial"/>
                <a:sym typeface="Arial"/>
              </a:rPr>
            </a:br>
            <a:endParaRPr lang="en-AU" sz="3200" b="0" i="0" u="none" strike="noStrike" cap="none" dirty="0">
              <a:solidFill>
                <a:schemeClr val="dk2"/>
              </a:solidFill>
              <a:latin typeface="Arial"/>
              <a:ea typeface="Arial"/>
              <a:cs typeface="Arial"/>
              <a:sym typeface="Arial"/>
            </a:endParaRPr>
          </a:p>
        </p:txBody>
      </p:sp>
      <p:pic>
        <p:nvPicPr>
          <p:cNvPr id="369" name="Shape 369"/>
          <p:cNvPicPr preferRelativeResize="0">
            <a:picLocks noGrp="1"/>
          </p:cNvPicPr>
          <p:nvPr>
            <p:ph type="body" idx="1"/>
          </p:nvPr>
        </p:nvPicPr>
        <p:blipFill rotWithShape="1">
          <a:blip r:embed="rId3">
            <a:alphaModFix/>
          </a:blip>
          <a:srcRect l="697" t="15253" r="56599" b="35487"/>
          <a:stretch/>
        </p:blipFill>
        <p:spPr>
          <a:xfrm>
            <a:off x="1142975" y="1857364"/>
            <a:ext cx="6357981" cy="4583660"/>
          </a:xfrm>
          <a:prstGeom prst="rect">
            <a:avLst/>
          </a:prstGeom>
          <a:noFill/>
          <a:ln>
            <a:noFill/>
          </a:ln>
        </p:spPr>
      </p:pic>
      <p:sp>
        <p:nvSpPr>
          <p:cNvPr id="370" name="Shape 370"/>
          <p:cNvSpPr/>
          <p:nvPr/>
        </p:nvSpPr>
        <p:spPr>
          <a:xfrm>
            <a:off x="1214413" y="2428867"/>
            <a:ext cx="928694" cy="214313"/>
          </a:xfrm>
          <a:prstGeom prst="rect">
            <a:avLst/>
          </a:prstGeom>
          <a:solidFill>
            <a:schemeClr val="l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71" name="Shape 371"/>
          <p:cNvSpPr/>
          <p:nvPr/>
        </p:nvSpPr>
        <p:spPr>
          <a:xfrm>
            <a:off x="1214413" y="2857496"/>
            <a:ext cx="1071570" cy="214313"/>
          </a:xfrm>
          <a:prstGeom prst="rect">
            <a:avLst/>
          </a:prstGeom>
          <a:solidFill>
            <a:schemeClr val="l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72" name="Shape 372"/>
          <p:cNvSpPr/>
          <p:nvPr/>
        </p:nvSpPr>
        <p:spPr>
          <a:xfrm>
            <a:off x="1714480" y="5715016"/>
            <a:ext cx="714379" cy="214313"/>
          </a:xfrm>
          <a:prstGeom prst="rect">
            <a:avLst/>
          </a:prstGeom>
          <a:solidFill>
            <a:schemeClr val="l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73" name="Shape 373"/>
          <p:cNvSpPr/>
          <p:nvPr/>
        </p:nvSpPr>
        <p:spPr>
          <a:xfrm>
            <a:off x="6429387" y="5072073"/>
            <a:ext cx="857255" cy="142875"/>
          </a:xfrm>
          <a:prstGeom prst="rect">
            <a:avLst/>
          </a:prstGeom>
          <a:solidFill>
            <a:schemeClr val="l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74" name="Shape 374"/>
          <p:cNvSpPr txBox="1"/>
          <p:nvPr/>
        </p:nvSpPr>
        <p:spPr>
          <a:xfrm>
            <a:off x="6429387" y="5000635"/>
            <a:ext cx="857255" cy="2769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AU" sz="1200" b="0" i="0" u="none" strike="noStrike" cap="none">
                <a:solidFill>
                  <a:schemeClr val="dk1"/>
                </a:solidFill>
                <a:latin typeface="Arial"/>
                <a:ea typeface="Arial"/>
                <a:cs typeface="Arial"/>
                <a:sym typeface="Arial"/>
              </a:rPr>
              <a:t>Apparatus</a:t>
            </a:r>
          </a:p>
        </p:txBody>
      </p:sp>
      <p:sp>
        <p:nvSpPr>
          <p:cNvPr id="375" name="Shape 375"/>
          <p:cNvSpPr/>
          <p:nvPr/>
        </p:nvSpPr>
        <p:spPr>
          <a:xfrm>
            <a:off x="5929321" y="4357694"/>
            <a:ext cx="928694" cy="500065"/>
          </a:xfrm>
          <a:prstGeom prst="rect">
            <a:avLst/>
          </a:prstGeom>
          <a:solidFill>
            <a:schemeClr val="l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76" name="Shape 376"/>
          <p:cNvSpPr/>
          <p:nvPr/>
        </p:nvSpPr>
        <p:spPr>
          <a:xfrm>
            <a:off x="5857883" y="2643182"/>
            <a:ext cx="714379" cy="214313"/>
          </a:xfrm>
          <a:prstGeom prst="rect">
            <a:avLst/>
          </a:prstGeom>
          <a:solidFill>
            <a:schemeClr val="l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77" name="Shape 377"/>
          <p:cNvSpPr txBox="1"/>
          <p:nvPr/>
        </p:nvSpPr>
        <p:spPr>
          <a:xfrm>
            <a:off x="6929453" y="4000503"/>
            <a:ext cx="1214446" cy="2769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AU" sz="1200" b="0" i="0" u="none" strike="noStrike" cap="none">
                <a:solidFill>
                  <a:schemeClr val="dk1"/>
                </a:solidFill>
                <a:latin typeface="Arial"/>
                <a:ea typeface="Arial"/>
                <a:cs typeface="Arial"/>
                <a:sym typeface="Arial"/>
              </a:rPr>
              <a:t>With ribosomes</a:t>
            </a:r>
          </a:p>
        </p:txBody>
      </p:sp>
      <p:sp>
        <p:nvSpPr>
          <p:cNvPr id="378" name="Shape 378"/>
          <p:cNvSpPr/>
          <p:nvPr/>
        </p:nvSpPr>
        <p:spPr>
          <a:xfrm>
            <a:off x="5500694" y="2000240"/>
            <a:ext cx="1143007" cy="428627"/>
          </a:xfrm>
          <a:prstGeom prst="rect">
            <a:avLst/>
          </a:prstGeom>
          <a:solidFill>
            <a:schemeClr val="l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Shape 383"/>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384" name="Shape 384"/>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1" i="0" u="none" strike="noStrike" cap="none">
                <a:solidFill>
                  <a:schemeClr val="dk1"/>
                </a:solidFill>
                <a:latin typeface="Arial"/>
                <a:ea typeface="Arial"/>
                <a:cs typeface="Arial"/>
                <a:sym typeface="Arial"/>
              </a:rPr>
              <a:t>Nucleus</a:t>
            </a:r>
            <a:r>
              <a:rPr lang="en-AU" sz="2900" b="0" i="0" u="none" strike="noStrike" cap="none">
                <a:solidFill>
                  <a:schemeClr val="dk1"/>
                </a:solidFill>
                <a:latin typeface="Arial"/>
                <a:ea typeface="Arial"/>
                <a:cs typeface="Arial"/>
                <a:sym typeface="Arial"/>
              </a:rPr>
              <a:t>: A membrane bound structure found in eucaryotic cells. It contains chromosomes made up of DNA and protein. The DNA component of the chromosomes forms the genes which direct what proteins the cell will make.</a:t>
            </a:r>
          </a:p>
          <a:p>
            <a:pPr marL="320040" marR="0" lvl="0" indent="-320040" algn="l" rtl="0">
              <a:spcBef>
                <a:spcPts val="700"/>
              </a:spcBef>
              <a:buClr>
                <a:schemeClr val="accent2"/>
              </a:buClr>
              <a:buSzPct val="59999"/>
              <a:buFont typeface="Noto Symbol"/>
              <a:buNone/>
            </a:pPr>
            <a:endParaRPr sz="2900" b="0" i="0" u="none" strike="noStrike" cap="none">
              <a:solidFill>
                <a:schemeClr val="dk1"/>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390" name="Shape 390"/>
          <p:cNvSpPr txBox="1">
            <a:spLocks noGrp="1"/>
          </p:cNvSpPr>
          <p:nvPr>
            <p:ph type="body" idx="1"/>
          </p:nvPr>
        </p:nvSpPr>
        <p:spPr>
          <a:xfrm>
            <a:off x="612647" y="1600200"/>
            <a:ext cx="8153399" cy="4782846"/>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60000"/>
              <a:buFont typeface="Noto Symbol"/>
              <a:buChar char="◻"/>
            </a:pPr>
            <a:r>
              <a:rPr lang="en-AU" sz="2400" b="1" i="0" u="none" strike="noStrike" cap="none" dirty="0">
                <a:solidFill>
                  <a:schemeClr val="dk1"/>
                </a:solidFill>
                <a:latin typeface="Arial"/>
                <a:ea typeface="Arial"/>
                <a:cs typeface="Arial"/>
                <a:sym typeface="Arial"/>
              </a:rPr>
              <a:t>Ribosomes</a:t>
            </a:r>
            <a:r>
              <a:rPr lang="en-AU" sz="2400" b="0" i="0" u="none" strike="noStrike" cap="none" dirty="0">
                <a:solidFill>
                  <a:schemeClr val="dk1"/>
                </a:solidFill>
                <a:latin typeface="Arial"/>
                <a:ea typeface="Arial"/>
                <a:cs typeface="Arial"/>
                <a:sym typeface="Arial"/>
              </a:rPr>
              <a:t>: responsible for the manufacture of proteins. They are often found in the endoplasmic reticulum but can also be found in other areas of the cell.</a:t>
            </a:r>
          </a:p>
          <a:p>
            <a:pPr marL="320040" marR="0" lvl="0" indent="-320040" algn="l" rtl="0">
              <a:spcBef>
                <a:spcPts val="700"/>
              </a:spcBef>
              <a:buClr>
                <a:schemeClr val="accent2"/>
              </a:buClr>
              <a:buSzPct val="60000"/>
              <a:buFont typeface="Noto Symbol"/>
              <a:buChar char="◻"/>
            </a:pPr>
            <a:r>
              <a:rPr lang="en-AU" sz="2400" b="1" i="0" u="none" strike="noStrike" cap="none" dirty="0">
                <a:solidFill>
                  <a:schemeClr val="dk1"/>
                </a:solidFill>
                <a:latin typeface="Arial"/>
                <a:ea typeface="Arial"/>
                <a:cs typeface="Arial"/>
                <a:sym typeface="Arial"/>
              </a:rPr>
              <a:t>Endoplasmic reticulum</a:t>
            </a:r>
            <a:r>
              <a:rPr lang="en-AU" sz="2400" b="0" i="0" u="none" strike="noStrike" cap="none" dirty="0">
                <a:solidFill>
                  <a:schemeClr val="dk1"/>
                </a:solidFill>
                <a:latin typeface="Arial"/>
                <a:ea typeface="Arial"/>
                <a:cs typeface="Arial"/>
                <a:sym typeface="Arial"/>
              </a:rPr>
              <a:t>: (literally translated: ‘network within the cytoplasm). A network of membrane-bound channels providing a means of transport within the cells.</a:t>
            </a:r>
          </a:p>
          <a:p>
            <a:pPr lvl="1" indent="-320040">
              <a:spcBef>
                <a:spcPts val="700"/>
              </a:spcBef>
              <a:buClr>
                <a:schemeClr val="accent2"/>
              </a:buClr>
              <a:buSzPct val="60000"/>
              <a:buFont typeface="Noto Symbol"/>
              <a:buChar char="◻"/>
            </a:pPr>
            <a:r>
              <a:rPr lang="en-AU" sz="2400" b="0" i="0" u="none" strike="noStrike" cap="none" dirty="0">
                <a:solidFill>
                  <a:srgbClr val="C00000"/>
                </a:solidFill>
                <a:latin typeface="Arial"/>
                <a:ea typeface="Arial"/>
                <a:cs typeface="Arial"/>
                <a:sym typeface="Arial"/>
              </a:rPr>
              <a:t>Rough endoplasmic reticulum: </a:t>
            </a:r>
            <a:r>
              <a:rPr lang="en-AU" sz="2400" b="0" i="0" u="none" strike="noStrike" cap="none" dirty="0">
                <a:solidFill>
                  <a:schemeClr val="dk1"/>
                </a:solidFill>
                <a:latin typeface="Arial"/>
                <a:ea typeface="Arial"/>
                <a:cs typeface="Arial"/>
                <a:sym typeface="Arial"/>
              </a:rPr>
              <a:t>is coated with ribosomes.</a:t>
            </a:r>
          </a:p>
          <a:p>
            <a:pPr lvl="1" indent="-320040">
              <a:spcBef>
                <a:spcPts val="700"/>
              </a:spcBef>
              <a:buClr>
                <a:schemeClr val="accent2"/>
              </a:buClr>
              <a:buSzPct val="60000"/>
              <a:buFont typeface="Noto Symbol"/>
              <a:buChar char="◻"/>
            </a:pPr>
            <a:r>
              <a:rPr lang="en-AU" sz="2400" b="0" i="0" u="none" strike="noStrike" cap="none" dirty="0">
                <a:solidFill>
                  <a:schemeClr val="dk1"/>
                </a:solidFill>
                <a:latin typeface="Arial"/>
                <a:ea typeface="Arial"/>
                <a:cs typeface="Arial"/>
                <a:sym typeface="Arial"/>
              </a:rPr>
              <a:t>Smooth endoplasmic reticulum: generally found in cells producing lipids (fat), is devoid of ribosomes.</a:t>
            </a:r>
          </a:p>
          <a:p>
            <a:pPr marL="320040" marR="0" lvl="0" indent="-320040" algn="l" rtl="0">
              <a:spcBef>
                <a:spcPts val="700"/>
              </a:spcBef>
              <a:buClr>
                <a:schemeClr val="accent2"/>
              </a:buClr>
              <a:buSzPct val="59599"/>
              <a:buFont typeface="Noto Symbol"/>
              <a:buNone/>
            </a:pPr>
            <a:endParaRPr sz="2700" b="0" i="0" u="none" strike="noStrike" cap="none" dirty="0">
              <a:solidFill>
                <a:schemeClr val="dk1"/>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396" name="Shape 396"/>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1" i="0" u="none" strike="noStrike" cap="none" dirty="0">
                <a:solidFill>
                  <a:schemeClr val="dk1"/>
                </a:solidFill>
                <a:latin typeface="Arial"/>
                <a:ea typeface="Arial"/>
                <a:cs typeface="Arial"/>
                <a:sym typeface="Arial"/>
              </a:rPr>
              <a:t>Golgi apparatus</a:t>
            </a:r>
            <a:r>
              <a:rPr lang="en-AU" sz="2900" b="0" i="0" u="none" strike="noStrike" cap="none" dirty="0">
                <a:solidFill>
                  <a:schemeClr val="dk1"/>
                </a:solidFill>
                <a:latin typeface="Arial"/>
                <a:ea typeface="Arial"/>
                <a:cs typeface="Arial"/>
                <a:sym typeface="Arial"/>
              </a:rPr>
              <a:t>: a series of flattened membranous sacs which are believed to store materials prior to secretion from the cell. This is achieved by small vesicles which break off from the </a:t>
            </a:r>
            <a:r>
              <a:rPr lang="en-AU" sz="2900" b="0" i="0" u="none" strike="noStrike" cap="none" dirty="0" err="1">
                <a:solidFill>
                  <a:schemeClr val="dk1"/>
                </a:solidFill>
                <a:latin typeface="Arial"/>
                <a:ea typeface="Arial"/>
                <a:cs typeface="Arial"/>
                <a:sym typeface="Arial"/>
              </a:rPr>
              <a:t>golgi</a:t>
            </a:r>
            <a:r>
              <a:rPr lang="en-AU" sz="2900" b="0" i="0" u="none" strike="noStrike" cap="none" dirty="0">
                <a:solidFill>
                  <a:schemeClr val="dk1"/>
                </a:solidFill>
                <a:latin typeface="Arial"/>
                <a:ea typeface="Arial"/>
                <a:cs typeface="Arial"/>
                <a:sym typeface="Arial"/>
              </a:rPr>
              <a:t> apparatus and fuse with the cell membrane.</a:t>
            </a:r>
          </a:p>
          <a:p>
            <a:pPr indent="-320040">
              <a:spcBef>
                <a:spcPts val="0"/>
              </a:spcBef>
              <a:buSzPct val="59999"/>
            </a:pPr>
            <a:endParaRPr lang="en-AU" sz="2900" b="1" dirty="0">
              <a:solidFill>
                <a:schemeClr val="dk1"/>
              </a:solidFill>
            </a:endParaRPr>
          </a:p>
          <a:p>
            <a:pPr indent="-320040">
              <a:spcBef>
                <a:spcPts val="0"/>
              </a:spcBef>
              <a:buSzPct val="59999"/>
            </a:pPr>
            <a:r>
              <a:rPr lang="en-AU" sz="2900" b="1" dirty="0">
                <a:solidFill>
                  <a:schemeClr val="dk1"/>
                </a:solidFill>
              </a:rPr>
              <a:t>Lysosome</a:t>
            </a:r>
            <a:r>
              <a:rPr lang="en-AU" sz="2900" dirty="0">
                <a:solidFill>
                  <a:schemeClr val="dk1"/>
                </a:solidFill>
              </a:rPr>
              <a:t>: a membrane bound structure found in animal cells which contain very powerful digestive enzymes.</a:t>
            </a:r>
          </a:p>
          <a:p>
            <a:pPr marL="0" marR="0" lvl="0" indent="0" algn="l" rtl="0">
              <a:spcBef>
                <a:spcPts val="0"/>
              </a:spcBef>
              <a:buClr>
                <a:schemeClr val="accent2"/>
              </a:buClr>
              <a:buSzPct val="59999"/>
              <a:buNone/>
            </a:pPr>
            <a:endParaRPr lang="en-AU" sz="2900" b="0" i="0" u="none" strike="noStrike" cap="none"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Noto Symbol"/>
              <a:buNone/>
            </a:pPr>
            <a:endParaRPr sz="2900" b="0" i="0" u="none" strike="noStrike" cap="none" dirty="0">
              <a:solidFill>
                <a:schemeClr val="dk1"/>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408" name="Shape 40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1" i="0" u="none" strike="noStrike" cap="none">
                <a:solidFill>
                  <a:schemeClr val="dk1"/>
                </a:solidFill>
                <a:latin typeface="Arial"/>
                <a:ea typeface="Arial"/>
                <a:cs typeface="Arial"/>
                <a:sym typeface="Arial"/>
              </a:rPr>
              <a:t>Mitochondrion</a:t>
            </a:r>
            <a:r>
              <a:rPr lang="en-AU" sz="2900" b="0" i="0" u="none" strike="noStrike" cap="none">
                <a:solidFill>
                  <a:schemeClr val="dk1"/>
                </a:solidFill>
                <a:latin typeface="Arial"/>
                <a:ea typeface="Arial"/>
                <a:cs typeface="Arial"/>
                <a:sym typeface="Arial"/>
              </a:rPr>
              <a:t>: a membrane bound structure consisting of a series of folded membranes. On these membranes, the reactions of aerobic respiration occur which produces energy for use by the cell. </a:t>
            </a:r>
          </a:p>
          <a:p>
            <a:pPr marL="320040" marR="0" lvl="0" indent="-320040" algn="l" rtl="0">
              <a:spcBef>
                <a:spcPts val="700"/>
              </a:spcBef>
              <a:buClr>
                <a:schemeClr val="accent2"/>
              </a:buClr>
              <a:buSzPct val="25000"/>
              <a:buFont typeface="Noto Symbol"/>
              <a:buNone/>
            </a:pPr>
            <a:endParaRPr sz="2900" b="0" i="0" u="none" strike="noStrike" cap="non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Shape 413"/>
          <p:cNvSpPr txBox="1">
            <a:spLocks noGrp="1"/>
          </p:cNvSpPr>
          <p:nvPr>
            <p:ph type="title"/>
          </p:nvPr>
        </p:nvSpPr>
        <p:spPr>
          <a:xfrm>
            <a:off x="612647" y="0"/>
            <a:ext cx="8153399" cy="1219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250" b="0" i="0" u="none" strike="noStrike" cap="none" dirty="0">
                <a:solidFill>
                  <a:schemeClr val="dk2"/>
                </a:solidFill>
                <a:latin typeface="Arial"/>
                <a:ea typeface="Arial"/>
                <a:cs typeface="Arial"/>
                <a:sym typeface="Arial"/>
              </a:rPr>
            </a:br>
            <a:r>
              <a:rPr lang="en-AU" sz="3250" b="0" i="0" u="none" strike="noStrike" cap="none" dirty="0">
                <a:solidFill>
                  <a:schemeClr val="dk2"/>
                </a:solidFill>
                <a:latin typeface="Arial"/>
                <a:ea typeface="Arial"/>
                <a:cs typeface="Arial"/>
                <a:sym typeface="Arial"/>
              </a:rPr>
              <a:t>3.3.2 Draw a diagram to show the ultrastructure of a mitochondrion.</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pic>
        <p:nvPicPr>
          <p:cNvPr id="414" name="Shape 414"/>
          <p:cNvPicPr preferRelativeResize="0">
            <a:picLocks noGrp="1"/>
          </p:cNvPicPr>
          <p:nvPr>
            <p:ph type="body" idx="1"/>
          </p:nvPr>
        </p:nvPicPr>
        <p:blipFill rotWithShape="1">
          <a:blip r:embed="rId3">
            <a:alphaModFix/>
          </a:blip>
          <a:srcRect l="697" t="15254" r="75468" b="46610"/>
          <a:stretch/>
        </p:blipFill>
        <p:spPr>
          <a:xfrm>
            <a:off x="1142975" y="1714488"/>
            <a:ext cx="4714907" cy="4714907"/>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Shape 419"/>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pic>
        <p:nvPicPr>
          <p:cNvPr id="420" name="Shape 420"/>
          <p:cNvPicPr preferRelativeResize="0">
            <a:picLocks noGrp="1"/>
          </p:cNvPicPr>
          <p:nvPr>
            <p:ph type="body" idx="1"/>
          </p:nvPr>
        </p:nvPicPr>
        <p:blipFill rotWithShape="1">
          <a:blip r:embed="rId3">
            <a:alphaModFix/>
          </a:blip>
          <a:srcRect l="697" t="15254" r="63550" b="25952"/>
          <a:stretch/>
        </p:blipFill>
        <p:spPr>
          <a:xfrm>
            <a:off x="1142975" y="1478345"/>
            <a:ext cx="4929222" cy="5066144"/>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Shape 425"/>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426" name="Shape 426"/>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Mitochondria are membrane-enclosed </a:t>
            </a:r>
            <a:r>
              <a:rPr lang="en-AU" sz="2250" b="0" i="0" u="sng" strike="noStrike" cap="none">
                <a:solidFill>
                  <a:schemeClr val="hlink"/>
                </a:solidFill>
                <a:latin typeface="Arial"/>
                <a:ea typeface="Arial"/>
                <a:cs typeface="Arial"/>
                <a:sym typeface="Arial"/>
                <a:hlinkClick r:id="rId3"/>
              </a:rPr>
              <a:t>organelles</a:t>
            </a:r>
            <a:r>
              <a:rPr lang="en-AU" sz="2250" b="0" i="0" u="none" strike="noStrike" cap="none">
                <a:solidFill>
                  <a:schemeClr val="dk1"/>
                </a:solidFill>
                <a:latin typeface="Arial"/>
                <a:ea typeface="Arial"/>
                <a:cs typeface="Arial"/>
                <a:sym typeface="Arial"/>
              </a:rPr>
              <a:t> distributed through the cytosol of cells.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Their number within the cell ranges from a few hundred to, in very active cells, thousands.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Their main function is the conversion of the potential energy of food molecules into ATP. Mitochondria have: an </a:t>
            </a:r>
            <a:r>
              <a:rPr lang="en-AU" sz="2250" b="1" i="0" u="none" strike="noStrike" cap="none">
                <a:solidFill>
                  <a:schemeClr val="dk1"/>
                </a:solidFill>
                <a:latin typeface="Arial"/>
                <a:ea typeface="Arial"/>
                <a:cs typeface="Arial"/>
                <a:sym typeface="Arial"/>
              </a:rPr>
              <a:t>outer membrane</a:t>
            </a:r>
            <a:r>
              <a:rPr lang="en-AU" sz="2250" b="0" i="0" u="none" strike="noStrike" cap="none">
                <a:solidFill>
                  <a:schemeClr val="dk1"/>
                </a:solidFill>
                <a:latin typeface="Arial"/>
                <a:ea typeface="Arial"/>
                <a:cs typeface="Arial"/>
                <a:sym typeface="Arial"/>
              </a:rPr>
              <a:t> that encloses the entire structure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an </a:t>
            </a:r>
            <a:r>
              <a:rPr lang="en-AU" sz="2250" b="1" i="0" u="none" strike="noStrike" cap="none">
                <a:solidFill>
                  <a:schemeClr val="dk1"/>
                </a:solidFill>
                <a:latin typeface="Arial"/>
                <a:ea typeface="Arial"/>
                <a:cs typeface="Arial"/>
                <a:sym typeface="Arial"/>
              </a:rPr>
              <a:t>inner membrane</a:t>
            </a:r>
            <a:r>
              <a:rPr lang="en-AU" sz="2250" b="0" i="0" u="none" strike="noStrike" cap="none">
                <a:solidFill>
                  <a:schemeClr val="dk1"/>
                </a:solidFill>
                <a:latin typeface="Arial"/>
                <a:ea typeface="Arial"/>
                <a:cs typeface="Arial"/>
                <a:sym typeface="Arial"/>
              </a:rPr>
              <a:t> that encloses a fluid-filled </a:t>
            </a:r>
            <a:r>
              <a:rPr lang="en-AU" sz="2250" b="1" i="0" u="none" strike="noStrike" cap="none">
                <a:solidFill>
                  <a:schemeClr val="dk1"/>
                </a:solidFill>
                <a:latin typeface="Arial"/>
                <a:ea typeface="Arial"/>
                <a:cs typeface="Arial"/>
                <a:sym typeface="Arial"/>
              </a:rPr>
              <a:t>matrix</a:t>
            </a:r>
            <a:r>
              <a:rPr lang="en-AU" sz="2250" b="0" i="0" u="none" strike="noStrike" cap="none">
                <a:solidFill>
                  <a:schemeClr val="dk1"/>
                </a:solidFill>
                <a:latin typeface="Arial"/>
                <a:ea typeface="Arial"/>
                <a:cs typeface="Arial"/>
                <a:sym typeface="Arial"/>
              </a:rPr>
              <a:t>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between the two is the </a:t>
            </a:r>
            <a:r>
              <a:rPr lang="en-AU" sz="2250" b="1" i="0" u="none" strike="noStrike" cap="none">
                <a:solidFill>
                  <a:schemeClr val="dk1"/>
                </a:solidFill>
                <a:latin typeface="Arial"/>
                <a:ea typeface="Arial"/>
                <a:cs typeface="Arial"/>
                <a:sym typeface="Arial"/>
              </a:rPr>
              <a:t>intermembrane space</a:t>
            </a:r>
            <a:r>
              <a:rPr lang="en-AU" sz="2250" b="0" i="0" u="none" strike="noStrike" cap="none">
                <a:solidFill>
                  <a:schemeClr val="dk1"/>
                </a:solidFill>
                <a:latin typeface="Arial"/>
                <a:ea typeface="Arial"/>
                <a:cs typeface="Arial"/>
                <a:sym typeface="Arial"/>
              </a:rPr>
              <a:t>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the inner membrane is elaborately folded with shelflike </a:t>
            </a:r>
            <a:r>
              <a:rPr lang="en-AU" sz="2250" b="1" i="0" u="none" strike="noStrike" cap="none">
                <a:solidFill>
                  <a:schemeClr val="dk1"/>
                </a:solidFill>
                <a:latin typeface="Arial"/>
                <a:ea typeface="Arial"/>
                <a:cs typeface="Arial"/>
                <a:sym typeface="Arial"/>
              </a:rPr>
              <a:t>cristae</a:t>
            </a:r>
            <a:r>
              <a:rPr lang="en-AU" sz="2250" b="0" i="0" u="none" strike="noStrike" cap="none">
                <a:solidFill>
                  <a:schemeClr val="dk1"/>
                </a:solidFill>
                <a:latin typeface="Arial"/>
                <a:ea typeface="Arial"/>
                <a:cs typeface="Arial"/>
                <a:sym typeface="Arial"/>
              </a:rPr>
              <a:t> projecting into the </a:t>
            </a:r>
            <a:r>
              <a:rPr lang="en-AU" sz="2250" b="1" i="0" u="none" strike="noStrike" cap="none">
                <a:solidFill>
                  <a:schemeClr val="dk1"/>
                </a:solidFill>
                <a:latin typeface="Arial"/>
                <a:ea typeface="Arial"/>
                <a:cs typeface="Arial"/>
                <a:sym typeface="Arial"/>
              </a:rPr>
              <a:t>matrix</a:t>
            </a:r>
            <a:r>
              <a:rPr lang="en-AU" sz="2250" b="0" i="0" u="none" strike="noStrike" cap="none">
                <a:solidFill>
                  <a:schemeClr val="dk1"/>
                </a:solidFill>
                <a:latin typeface="Arial"/>
                <a:ea typeface="Arial"/>
                <a:cs typeface="Arial"/>
                <a:sym typeface="Arial"/>
              </a:rPr>
              <a:t>.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The number of mitochondria in a cell can </a:t>
            </a:r>
          </a:p>
          <a:p>
            <a:pPr marL="640080" marR="0" lvl="1" indent="-284480" algn="l" rtl="0">
              <a:lnSpc>
                <a:spcPct val="80000"/>
              </a:lnSpc>
              <a:spcBef>
                <a:spcPts val="550"/>
              </a:spcBef>
              <a:buClr>
                <a:schemeClr val="accent1"/>
              </a:buClr>
              <a:buSzPct val="70000"/>
              <a:buFont typeface="Noto Symbol"/>
              <a:buChar char="⬜"/>
            </a:pPr>
            <a:r>
              <a:rPr lang="en-AU" sz="2000" b="0" i="0" u="none" strike="noStrike" cap="none">
                <a:solidFill>
                  <a:schemeClr val="dk1"/>
                </a:solidFill>
                <a:latin typeface="Arial"/>
                <a:ea typeface="Arial"/>
                <a:cs typeface="Arial"/>
                <a:sym typeface="Arial"/>
              </a:rPr>
              <a:t>increase by mitosis (after aerobic training)</a:t>
            </a:r>
          </a:p>
          <a:p>
            <a:pPr marL="640080" marR="0" lvl="1" indent="-284480" algn="l" rtl="0">
              <a:lnSpc>
                <a:spcPct val="80000"/>
              </a:lnSpc>
              <a:spcBef>
                <a:spcPts val="550"/>
              </a:spcBef>
              <a:buClr>
                <a:schemeClr val="accent1"/>
              </a:buClr>
              <a:buSzPct val="70000"/>
              <a:buFont typeface="Noto Symbol"/>
              <a:buChar char="⬜"/>
            </a:pPr>
            <a:r>
              <a:rPr lang="en-AU" sz="2000" b="0" i="0" u="none" strike="noStrike" cap="none">
                <a:solidFill>
                  <a:schemeClr val="dk1"/>
                </a:solidFill>
                <a:latin typeface="Arial"/>
                <a:ea typeface="Arial"/>
                <a:cs typeface="Arial"/>
                <a:sym typeface="Arial"/>
              </a:rPr>
              <a:t>decrease by their fusing together. (after a period of inactivity)</a:t>
            </a:r>
          </a:p>
          <a:p>
            <a:pPr marL="320040" marR="0" lvl="0" indent="-320040" algn="l" rtl="0">
              <a:lnSpc>
                <a:spcPct val="80000"/>
              </a:lnSpc>
              <a:spcBef>
                <a:spcPts val="700"/>
              </a:spcBef>
              <a:buClr>
                <a:schemeClr val="accent2"/>
              </a:buClr>
              <a:buSzPct val="58617"/>
              <a:buFont typeface="Noto Symbol"/>
              <a:buNone/>
            </a:pPr>
            <a:endParaRPr sz="2250" b="0" i="0" u="none" strike="noStrike" cap="none">
              <a:solidFill>
                <a:schemeClr val="dk1"/>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Shape 431"/>
          <p:cNvSpPr txBox="1">
            <a:spLocks noGrp="1"/>
          </p:cNvSpPr>
          <p:nvPr>
            <p:ph type="title"/>
          </p:nvPr>
        </p:nvSpPr>
        <p:spPr>
          <a:xfrm>
            <a:off x="204187" y="0"/>
            <a:ext cx="8561860" cy="1219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dirty="0">
                <a:solidFill>
                  <a:schemeClr val="dk2"/>
                </a:solidFill>
                <a:latin typeface="Arial"/>
                <a:ea typeface="Arial"/>
                <a:cs typeface="Arial"/>
                <a:sym typeface="Arial"/>
              </a:rPr>
            </a:br>
            <a:r>
              <a:rPr lang="en-AU" sz="3950" b="0" i="0" u="none" strike="noStrike" cap="none" dirty="0">
                <a:solidFill>
                  <a:schemeClr val="dk2"/>
                </a:solidFill>
                <a:latin typeface="Arial"/>
                <a:ea typeface="Arial"/>
                <a:cs typeface="Arial"/>
                <a:sym typeface="Arial"/>
              </a:rPr>
              <a:t>3.3.3 Define the term </a:t>
            </a:r>
            <a:r>
              <a:rPr lang="en-AU" sz="3950" b="0" i="1" u="none" strike="noStrike" cap="none" dirty="0">
                <a:solidFill>
                  <a:schemeClr val="dk2"/>
                </a:solidFill>
                <a:latin typeface="Arial"/>
                <a:ea typeface="Arial"/>
                <a:cs typeface="Arial"/>
                <a:sym typeface="Arial"/>
              </a:rPr>
              <a:t>cell respiration</a:t>
            </a:r>
            <a:r>
              <a:rPr lang="en-AU" sz="3950" b="0" i="0" u="none" strike="noStrike" cap="none" dirty="0">
                <a:solidFill>
                  <a:schemeClr val="dk2"/>
                </a:solidFill>
                <a:latin typeface="Arial"/>
                <a:ea typeface="Arial"/>
                <a:cs typeface="Arial"/>
                <a:sym typeface="Arial"/>
              </a:rPr>
              <a:t>.</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sp>
        <p:nvSpPr>
          <p:cNvPr id="432" name="Shape 432"/>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Cellular respiration is the process by which the chemical energy of "food" molecules is released and partially captured in the form of ATP. </a:t>
            </a:r>
          </a:p>
          <a:p>
            <a:pPr marL="320040" marR="0" lvl="0" indent="-320040" algn="l" rtl="0">
              <a:spcBef>
                <a:spcPts val="700"/>
              </a:spcBef>
              <a:buClr>
                <a:schemeClr val="accent2"/>
              </a:buClr>
              <a:buSzPct val="59999"/>
              <a:buFont typeface="Noto Symbol"/>
              <a:buChar char="◻"/>
            </a:pPr>
            <a:r>
              <a:rPr lang="en-AU" sz="2900" b="0" i="0" u="none" strike="noStrike" cap="none">
                <a:solidFill>
                  <a:srgbClr val="FF0000"/>
                </a:solidFill>
                <a:latin typeface="Arial"/>
                <a:ea typeface="Arial"/>
                <a:cs typeface="Arial"/>
                <a:sym typeface="Arial"/>
              </a:rPr>
              <a:t>Carbohydrates, fats, and proteins </a:t>
            </a:r>
            <a:r>
              <a:rPr lang="en-AU" sz="2900" b="0" i="0" u="none" strike="noStrike" cap="none">
                <a:solidFill>
                  <a:schemeClr val="dk1"/>
                </a:solidFill>
                <a:latin typeface="Arial"/>
                <a:ea typeface="Arial"/>
                <a:cs typeface="Arial"/>
                <a:sym typeface="Arial"/>
              </a:rPr>
              <a:t>can all be used as fuels in cellular respiration.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Shape 437"/>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pic>
        <p:nvPicPr>
          <p:cNvPr id="438" name="Shape 438"/>
          <p:cNvPicPr preferRelativeResize="0">
            <a:picLocks noGrp="1"/>
          </p:cNvPicPr>
          <p:nvPr>
            <p:ph type="body" idx="1"/>
          </p:nvPr>
        </p:nvPicPr>
        <p:blipFill rotWithShape="1">
          <a:blip r:embed="rId3">
            <a:alphaModFix/>
          </a:blip>
          <a:srcRect l="12615" t="40677" r="59578" b="37076"/>
          <a:stretch/>
        </p:blipFill>
        <p:spPr>
          <a:xfrm>
            <a:off x="-31" y="1893083"/>
            <a:ext cx="9144031" cy="457201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Shape 443"/>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444" name="Shape 444"/>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60000"/>
              <a:buFont typeface="Noto Symbol"/>
              <a:buChar char="◻"/>
            </a:pPr>
            <a:r>
              <a:rPr lang="en-AU" sz="2700" b="1" i="0" u="none" strike="noStrike" cap="none">
                <a:solidFill>
                  <a:schemeClr val="dk1"/>
                </a:solidFill>
                <a:latin typeface="Arial"/>
                <a:ea typeface="Arial"/>
                <a:cs typeface="Arial"/>
                <a:sym typeface="Arial"/>
              </a:rPr>
              <a:t>We can divide cellular respiration into three metabolic processes: </a:t>
            </a:r>
            <a:r>
              <a:rPr lang="en-AU" sz="2700" b="1" i="0" u="none" strike="noStrike" cap="none">
                <a:solidFill>
                  <a:srgbClr val="FF0000"/>
                </a:solidFill>
                <a:latin typeface="Arial"/>
                <a:ea typeface="Arial"/>
                <a:cs typeface="Arial"/>
                <a:sym typeface="Arial"/>
              </a:rPr>
              <a:t>glycolysis, the Krebs cycle, and oxidative phosphorylation</a:t>
            </a:r>
            <a:r>
              <a:rPr lang="en-AU" sz="2700" b="1" i="0" u="none" strike="noStrike" cap="none">
                <a:solidFill>
                  <a:schemeClr val="dk1"/>
                </a:solidFill>
                <a:latin typeface="Arial"/>
                <a:ea typeface="Arial"/>
                <a:cs typeface="Arial"/>
                <a:sym typeface="Arial"/>
              </a:rPr>
              <a:t>. Each of these occurs in a specific region of the cell.</a:t>
            </a:r>
          </a:p>
          <a:p>
            <a:pPr marL="320040" marR="0" lvl="0" indent="-320040" algn="l" rtl="0">
              <a:lnSpc>
                <a:spcPct val="80000"/>
              </a:lnSpc>
              <a:spcBef>
                <a:spcPts val="700"/>
              </a:spcBef>
              <a:buClr>
                <a:schemeClr val="accent2"/>
              </a:buClr>
              <a:buSzPct val="60000"/>
              <a:buFont typeface="Noto Symbol"/>
              <a:buChar char="◻"/>
            </a:pPr>
            <a:r>
              <a:rPr lang="en-AU" sz="2700" b="0" i="0" u="none" strike="noStrike" cap="none">
                <a:solidFill>
                  <a:schemeClr val="dk1"/>
                </a:solidFill>
                <a:latin typeface="Arial"/>
                <a:ea typeface="Arial"/>
                <a:cs typeface="Arial"/>
                <a:sym typeface="Arial"/>
              </a:rPr>
              <a:t>1. Glycolysis occurs in the cytosol.</a:t>
            </a:r>
            <a:br>
              <a:rPr lang="en-AU" sz="2700" b="0" i="0" u="none" strike="noStrike" cap="none">
                <a:solidFill>
                  <a:schemeClr val="dk1"/>
                </a:solidFill>
                <a:latin typeface="Arial"/>
                <a:ea typeface="Arial"/>
                <a:cs typeface="Arial"/>
                <a:sym typeface="Arial"/>
              </a:rPr>
            </a:br>
            <a:r>
              <a:rPr lang="en-AU" sz="2700" b="0" i="0" u="none" strike="noStrike" cap="none">
                <a:solidFill>
                  <a:schemeClr val="dk1"/>
                </a:solidFill>
                <a:latin typeface="Arial"/>
                <a:ea typeface="Arial"/>
                <a:cs typeface="Arial"/>
                <a:sym typeface="Arial"/>
              </a:rPr>
              <a:t>2. The Krebs cycle takes place in the </a:t>
            </a:r>
            <a:r>
              <a:rPr lang="en-AU" sz="2700" b="0" i="0" u="none" strike="noStrike" cap="none">
                <a:solidFill>
                  <a:srgbClr val="FF0000"/>
                </a:solidFill>
                <a:latin typeface="Arial"/>
                <a:ea typeface="Arial"/>
                <a:cs typeface="Arial"/>
                <a:sym typeface="Arial"/>
              </a:rPr>
              <a:t>matrix</a:t>
            </a:r>
            <a:r>
              <a:rPr lang="en-AU" sz="2700" b="0" i="0" u="none" strike="noStrike" cap="none">
                <a:solidFill>
                  <a:schemeClr val="dk1"/>
                </a:solidFill>
                <a:latin typeface="Arial"/>
                <a:ea typeface="Arial"/>
                <a:cs typeface="Arial"/>
                <a:sym typeface="Arial"/>
              </a:rPr>
              <a:t> of the </a:t>
            </a:r>
            <a:r>
              <a:rPr lang="en-AU" sz="2700" b="0" i="0" u="none" strike="noStrike" cap="none">
                <a:solidFill>
                  <a:srgbClr val="FF0000"/>
                </a:solidFill>
                <a:latin typeface="Arial"/>
                <a:ea typeface="Arial"/>
                <a:cs typeface="Arial"/>
                <a:sym typeface="Arial"/>
              </a:rPr>
              <a:t>mitochondria.</a:t>
            </a:r>
            <a:br>
              <a:rPr lang="en-AU" sz="2700" b="0" i="0" u="none" strike="noStrike" cap="none">
                <a:solidFill>
                  <a:schemeClr val="dk1"/>
                </a:solidFill>
                <a:latin typeface="Arial"/>
                <a:ea typeface="Arial"/>
                <a:cs typeface="Arial"/>
                <a:sym typeface="Arial"/>
              </a:rPr>
            </a:br>
            <a:r>
              <a:rPr lang="en-AU" sz="2700" b="0" i="0" u="none" strike="noStrike" cap="none">
                <a:solidFill>
                  <a:schemeClr val="dk1"/>
                </a:solidFill>
                <a:latin typeface="Arial"/>
                <a:ea typeface="Arial"/>
                <a:cs typeface="Arial"/>
                <a:sym typeface="Arial"/>
              </a:rPr>
              <a:t>3. Oxidative phosphorylation via the </a:t>
            </a:r>
            <a:r>
              <a:rPr lang="en-AU" sz="2700" b="0" i="0" u="none" strike="noStrike" cap="none">
                <a:solidFill>
                  <a:srgbClr val="FF0000"/>
                </a:solidFill>
                <a:latin typeface="Arial"/>
                <a:ea typeface="Arial"/>
                <a:cs typeface="Arial"/>
                <a:sym typeface="Arial"/>
              </a:rPr>
              <a:t>electon transport chain </a:t>
            </a:r>
            <a:r>
              <a:rPr lang="en-AU" sz="2700" b="0" i="0" u="none" strike="noStrike" cap="none">
                <a:solidFill>
                  <a:schemeClr val="dk1"/>
                </a:solidFill>
                <a:latin typeface="Arial"/>
                <a:ea typeface="Arial"/>
                <a:cs typeface="Arial"/>
                <a:sym typeface="Arial"/>
              </a:rPr>
              <a:t>is carried out on </a:t>
            </a:r>
            <a:r>
              <a:rPr lang="en-AU" sz="2700" b="0" i="0" u="none" strike="noStrike" cap="none">
                <a:solidFill>
                  <a:srgbClr val="FF0000"/>
                </a:solidFill>
                <a:latin typeface="Arial"/>
                <a:ea typeface="Arial"/>
                <a:cs typeface="Arial"/>
                <a:sym typeface="Arial"/>
              </a:rPr>
              <a:t>the inner mitochondrial membrane</a:t>
            </a:r>
            <a:r>
              <a:rPr lang="en-AU" sz="2700" b="0" i="0" u="none" strike="noStrike" cap="none">
                <a:solidFill>
                  <a:schemeClr val="dk1"/>
                </a:solidFill>
                <a:latin typeface="Arial"/>
                <a:ea typeface="Arial"/>
                <a:cs typeface="Arial"/>
                <a:sym typeface="Arial"/>
              </a:rPr>
              <a:t>.</a:t>
            </a:r>
            <a:br>
              <a:rPr lang="en-AU" sz="2700" b="0" i="0" u="none" strike="noStrike" cap="none">
                <a:solidFill>
                  <a:schemeClr val="dk1"/>
                </a:solidFill>
                <a:latin typeface="Arial"/>
                <a:ea typeface="Arial"/>
                <a:cs typeface="Arial"/>
                <a:sym typeface="Arial"/>
              </a:rPr>
            </a:br>
            <a:br>
              <a:rPr lang="en-AU" sz="2700" b="0" i="0" u="none" strike="noStrike" cap="none">
                <a:solidFill>
                  <a:schemeClr val="dk1"/>
                </a:solidFill>
                <a:latin typeface="Arial"/>
                <a:ea typeface="Arial"/>
                <a:cs typeface="Arial"/>
                <a:sym typeface="Arial"/>
              </a:rPr>
            </a:br>
            <a:r>
              <a:rPr lang="en-AU" sz="2700" b="0" i="0" u="none" strike="noStrike" cap="none">
                <a:solidFill>
                  <a:schemeClr val="dk1"/>
                </a:solidFill>
                <a:latin typeface="Arial"/>
                <a:ea typeface="Arial"/>
                <a:cs typeface="Arial"/>
                <a:sym typeface="Arial"/>
              </a:rPr>
              <a:t>In the absence of oxygen, glycolysis occurs in the cytosol.</a:t>
            </a:r>
          </a:p>
          <a:p>
            <a:pPr marL="320040" marR="0" lvl="0" indent="-320040" algn="l" rtl="0">
              <a:lnSpc>
                <a:spcPct val="80000"/>
              </a:lnSpc>
              <a:spcBef>
                <a:spcPts val="700"/>
              </a:spcBef>
              <a:buClr>
                <a:schemeClr val="accent2"/>
              </a:buClr>
              <a:buSzPct val="59599"/>
              <a:buFont typeface="Noto Symbol"/>
              <a:buNone/>
            </a:pPr>
            <a:endParaRPr sz="2700" b="0" i="0" u="none" strike="noStrike" cap="none">
              <a:solidFill>
                <a:schemeClr val="dk1"/>
              </a:solidFill>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Shape 449"/>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pic>
        <p:nvPicPr>
          <p:cNvPr id="450" name="Shape 450"/>
          <p:cNvPicPr preferRelativeResize="0">
            <a:picLocks noGrp="1"/>
          </p:cNvPicPr>
          <p:nvPr>
            <p:ph type="body" idx="1"/>
          </p:nvPr>
        </p:nvPicPr>
        <p:blipFill rotWithShape="1">
          <a:blip r:embed="rId3">
            <a:alphaModFix/>
          </a:blip>
          <a:srcRect l="12615" t="34322" r="52626" b="35486"/>
          <a:stretch/>
        </p:blipFill>
        <p:spPr>
          <a:xfrm>
            <a:off x="0" y="1643050"/>
            <a:ext cx="8749272" cy="4749604"/>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Shape 455"/>
          <p:cNvSpPr txBox="1">
            <a:spLocks noGrp="1"/>
          </p:cNvSpPr>
          <p:nvPr>
            <p:ph type="title"/>
          </p:nvPr>
        </p:nvSpPr>
        <p:spPr>
          <a:xfrm>
            <a:off x="124287" y="124288"/>
            <a:ext cx="8641759" cy="1094912"/>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dirty="0">
                <a:solidFill>
                  <a:schemeClr val="dk2"/>
                </a:solidFill>
                <a:latin typeface="Arial"/>
                <a:ea typeface="Arial"/>
                <a:cs typeface="Arial"/>
                <a:sym typeface="Arial"/>
              </a:rPr>
            </a:br>
            <a:r>
              <a:rPr lang="en-AU" sz="3950" b="0" i="0" u="none" strike="noStrike" cap="none" dirty="0">
                <a:solidFill>
                  <a:schemeClr val="dk2"/>
                </a:solidFill>
                <a:latin typeface="Arial"/>
                <a:ea typeface="Arial"/>
                <a:cs typeface="Arial"/>
                <a:sym typeface="Arial"/>
              </a:rPr>
              <a:t>3.3.4 Explain how adenosine can gain and lose a phosphate molecule.</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pic>
        <p:nvPicPr>
          <p:cNvPr id="456" name="Shape 456"/>
          <p:cNvPicPr preferRelativeResize="0">
            <a:picLocks noGrp="1"/>
          </p:cNvPicPr>
          <p:nvPr>
            <p:ph type="body" idx="1"/>
          </p:nvPr>
        </p:nvPicPr>
        <p:blipFill rotWithShape="1">
          <a:blip r:embed="rId3">
            <a:alphaModFix/>
          </a:blip>
          <a:srcRect t="39089" b="49788"/>
          <a:stretch/>
        </p:blipFill>
        <p:spPr>
          <a:xfrm>
            <a:off x="926291" y="3357562"/>
            <a:ext cx="7526365" cy="500065"/>
          </a:xfrm>
          <a:prstGeom prst="rect">
            <a:avLst/>
          </a:prstGeom>
          <a:noFill/>
          <a:ln>
            <a:noFill/>
          </a:ln>
        </p:spPr>
      </p:pic>
      <p:sp>
        <p:nvSpPr>
          <p:cNvPr id="457" name="Shape 457"/>
          <p:cNvSpPr/>
          <p:nvPr/>
        </p:nvSpPr>
        <p:spPr>
          <a:xfrm>
            <a:off x="4071933" y="3357562"/>
            <a:ext cx="428627" cy="500065"/>
          </a:xfrm>
          <a:prstGeom prst="rightArrow">
            <a:avLst>
              <a:gd name="adj1" fmla="val 50000"/>
              <a:gd name="adj2" fmla="val 50000"/>
            </a:avLst>
          </a:prstGeom>
          <a:solidFill>
            <a:schemeClr val="accent1"/>
          </a:solidFill>
          <a:ln w="19050" cap="flat" cmpd="sng">
            <a:solidFill>
              <a:srgbClr val="B05D06"/>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3" name="Shape 46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ATP works by losing the endmost phosphate group when instructed to do so by an enzyme.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This reaction releases a lot of energy, which can then use to build proteins, contract muscles, </a:t>
            </a:r>
            <a:r>
              <a:rPr lang="en-AU" sz="2250" b="0" i="1" u="none" strike="noStrike" cap="none">
                <a:solidFill>
                  <a:schemeClr val="dk1"/>
                </a:solidFill>
                <a:latin typeface="Arial"/>
                <a:ea typeface="Arial"/>
                <a:cs typeface="Arial"/>
                <a:sym typeface="Arial"/>
              </a:rPr>
              <a:t>etc</a:t>
            </a:r>
            <a:r>
              <a:rPr lang="en-AU" sz="2250" b="0" i="0" u="none" strike="noStrike" cap="none">
                <a:solidFill>
                  <a:schemeClr val="dk1"/>
                </a:solidFill>
                <a:latin typeface="Arial"/>
                <a:ea typeface="Arial"/>
                <a:cs typeface="Arial"/>
                <a:sym typeface="Arial"/>
              </a:rPr>
              <a:t>.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The end product is adenosine diphosphate (ADP), and the phosphate molecule.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Even more energy can be extracted by removing a second phosphate group to produce adenosine monophosphate (AMP).</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When the body is resting and energy is not immediately needed, the reverse reaction takes place and the phosphate group is reattached to the molecule using energy obtained from food. </a:t>
            </a: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Thus the ATP molecule acts as a chemical 'battery', storing energy when it is not needed, but able to release it instantly when the body requires it.</a:t>
            </a:r>
          </a:p>
          <a:p>
            <a:pPr marL="320040" marR="0" lvl="0" indent="-320040" algn="l" rtl="0">
              <a:lnSpc>
                <a:spcPct val="80000"/>
              </a:lnSpc>
              <a:spcBef>
                <a:spcPts val="700"/>
              </a:spcBef>
              <a:buClr>
                <a:schemeClr val="accent2"/>
              </a:buClr>
              <a:buSzPct val="58617"/>
              <a:buFont typeface="Noto Symbol"/>
              <a:buNone/>
            </a:pPr>
            <a:endParaRPr sz="2250" b="0" i="0" u="none" strike="noStrike" cap="none">
              <a:solidFill>
                <a:schemeClr val="dk1"/>
              </a:solidFill>
              <a:latin typeface="Arial"/>
              <a:ea typeface="Arial"/>
              <a:cs typeface="Arial"/>
              <a:sym typeface="Arial"/>
            </a:endParaRPr>
          </a:p>
        </p:txBody>
      </p:sp>
      <p:pic>
        <p:nvPicPr>
          <p:cNvPr id="4" name="Shape 456"/>
          <p:cNvPicPr preferRelativeResize="0">
            <a:picLocks noGrp="1"/>
          </p:cNvPicPr>
          <p:nvPr>
            <p:ph type="body" idx="1"/>
          </p:nvPr>
        </p:nvPicPr>
        <p:blipFill rotWithShape="1">
          <a:blip r:embed="rId3">
            <a:alphaModFix/>
          </a:blip>
          <a:srcRect t="39089" b="49788"/>
          <a:stretch/>
        </p:blipFill>
        <p:spPr>
          <a:xfrm>
            <a:off x="739859" y="436808"/>
            <a:ext cx="7906991" cy="761677"/>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Shape 46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950" b="0" i="0" u="none" strike="noStrike" cap="none">
                <a:solidFill>
                  <a:schemeClr val="dk2"/>
                </a:solidFill>
                <a:latin typeface="Arial"/>
                <a:ea typeface="Arial"/>
                <a:cs typeface="Arial"/>
                <a:sym typeface="Arial"/>
              </a:rPr>
              <a:t>3.3.5 Explain the role of ATP in muscle contraction.</a:t>
            </a:r>
          </a:p>
        </p:txBody>
      </p:sp>
      <p:sp>
        <p:nvSpPr>
          <p:cNvPr id="469" name="Shape 469"/>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Many chemical reactions of the cell use the energy from ATP which released when the </a:t>
            </a:r>
            <a:r>
              <a:rPr lang="en-AU" sz="2900" b="0" i="0" u="none" strike="noStrike" cap="none">
                <a:solidFill>
                  <a:srgbClr val="FF0000"/>
                </a:solidFill>
                <a:latin typeface="Arial"/>
                <a:ea typeface="Arial"/>
                <a:cs typeface="Arial"/>
                <a:sym typeface="Arial"/>
              </a:rPr>
              <a:t>phosphate bonds </a:t>
            </a:r>
            <a:r>
              <a:rPr lang="en-AU" sz="2900" b="0" i="0" u="none" strike="noStrike" cap="none">
                <a:solidFill>
                  <a:schemeClr val="dk1"/>
                </a:solidFill>
                <a:latin typeface="Arial"/>
                <a:ea typeface="Arial"/>
                <a:cs typeface="Arial"/>
                <a:sym typeface="Arial"/>
              </a:rPr>
              <a:t>of ATP are broken. </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The energy released from the ATP supplies the energy necessary to form or break chemical bonds in biochemical reactions.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Shape 47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4400" b="0" i="0" u="none" strike="noStrike" cap="none">
                <a:solidFill>
                  <a:schemeClr val="dk2"/>
                </a:solidFill>
                <a:latin typeface="Arial"/>
                <a:ea typeface="Arial"/>
                <a:cs typeface="Arial"/>
                <a:sym typeface="Arial"/>
              </a:rPr>
              <a:t>Myosin heads</a:t>
            </a:r>
          </a:p>
        </p:txBody>
      </p:sp>
      <p:sp>
        <p:nvSpPr>
          <p:cNvPr id="475" name="Shape 47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The </a:t>
            </a:r>
            <a:r>
              <a:rPr lang="en-AU" sz="2900" b="1" i="0" u="none" strike="noStrike" cap="none">
                <a:solidFill>
                  <a:schemeClr val="dk1"/>
                </a:solidFill>
                <a:latin typeface="Arial"/>
                <a:ea typeface="Arial"/>
                <a:cs typeface="Arial"/>
                <a:sym typeface="Arial"/>
              </a:rPr>
              <a:t>myosin </a:t>
            </a:r>
            <a:r>
              <a:rPr lang="en-AU" sz="2900" b="0" i="0" u="none" strike="noStrike" cap="none">
                <a:solidFill>
                  <a:schemeClr val="dk1"/>
                </a:solidFill>
                <a:latin typeface="Arial"/>
                <a:ea typeface="Arial"/>
                <a:cs typeface="Arial"/>
                <a:sym typeface="Arial"/>
              </a:rPr>
              <a:t>filaments have small projections called myosin heads. </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These extend to the </a:t>
            </a:r>
            <a:r>
              <a:rPr lang="en-AU" sz="2900" b="1" i="0" u="none" strike="noStrike" cap="none">
                <a:solidFill>
                  <a:schemeClr val="dk1"/>
                </a:solidFill>
                <a:latin typeface="Arial"/>
                <a:ea typeface="Arial"/>
                <a:cs typeface="Arial"/>
                <a:sym typeface="Arial"/>
              </a:rPr>
              <a:t>actin</a:t>
            </a:r>
            <a:r>
              <a:rPr lang="en-AU" sz="2900" b="0" i="0" u="none" strike="noStrike" cap="none">
                <a:solidFill>
                  <a:schemeClr val="dk1"/>
                </a:solidFill>
                <a:latin typeface="Arial"/>
                <a:ea typeface="Arial"/>
                <a:cs typeface="Arial"/>
                <a:sym typeface="Arial"/>
              </a:rPr>
              <a:t> but do not touch it.</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A protein called </a:t>
            </a:r>
            <a:r>
              <a:rPr lang="en-AU" sz="2900" b="0" i="1" u="none" strike="noStrike" cap="none">
                <a:solidFill>
                  <a:srgbClr val="FF0000"/>
                </a:solidFill>
                <a:latin typeface="Arial"/>
                <a:ea typeface="Arial"/>
                <a:cs typeface="Arial"/>
                <a:sym typeface="Arial"/>
              </a:rPr>
              <a:t>tropomyosin</a:t>
            </a:r>
            <a:r>
              <a:rPr lang="en-AU" sz="2900" b="0" i="0" u="none" strike="noStrike" cap="none">
                <a:solidFill>
                  <a:schemeClr val="dk1"/>
                </a:solidFill>
                <a:latin typeface="Arial"/>
                <a:ea typeface="Arial"/>
                <a:cs typeface="Arial"/>
                <a:sym typeface="Arial"/>
              </a:rPr>
              <a:t> is bound to the active sites of the </a:t>
            </a:r>
            <a:r>
              <a:rPr lang="en-AU" sz="2900" b="1" i="0" u="none" strike="noStrike" cap="none">
                <a:solidFill>
                  <a:schemeClr val="dk1"/>
                </a:solidFill>
                <a:latin typeface="Arial"/>
                <a:ea typeface="Arial"/>
                <a:cs typeface="Arial"/>
                <a:sym typeface="Arial"/>
              </a:rPr>
              <a:t>actin</a:t>
            </a:r>
            <a:r>
              <a:rPr lang="en-AU" sz="2900" b="0" i="0" u="none" strike="noStrike" cap="none">
                <a:solidFill>
                  <a:schemeClr val="dk1"/>
                </a:solidFill>
                <a:latin typeface="Arial"/>
                <a:ea typeface="Arial"/>
                <a:cs typeface="Arial"/>
                <a:sym typeface="Arial"/>
              </a:rPr>
              <a:t>. </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Tropomyosin prevents the</a:t>
            </a:r>
            <a:r>
              <a:rPr lang="en-AU" sz="2900" b="1" i="0" u="none" strike="noStrike" cap="none">
                <a:solidFill>
                  <a:schemeClr val="dk1"/>
                </a:solidFill>
                <a:latin typeface="Arial"/>
                <a:ea typeface="Arial"/>
                <a:cs typeface="Arial"/>
                <a:sym typeface="Arial"/>
              </a:rPr>
              <a:t> myosin </a:t>
            </a:r>
            <a:r>
              <a:rPr lang="en-AU" sz="2900" b="0" i="0" u="none" strike="noStrike" cap="none">
                <a:solidFill>
                  <a:schemeClr val="dk1"/>
                </a:solidFill>
                <a:latin typeface="Arial"/>
                <a:ea typeface="Arial"/>
                <a:cs typeface="Arial"/>
                <a:sym typeface="Arial"/>
              </a:rPr>
              <a:t>head forming an attachment to the </a:t>
            </a:r>
            <a:r>
              <a:rPr lang="en-AU" sz="2900" b="1" i="0" u="none" strike="noStrike" cap="none">
                <a:solidFill>
                  <a:schemeClr val="dk1"/>
                </a:solidFill>
                <a:latin typeface="Arial"/>
                <a:ea typeface="Arial"/>
                <a:cs typeface="Arial"/>
                <a:sym typeface="Arial"/>
              </a:rPr>
              <a:t>actin</a:t>
            </a:r>
            <a:r>
              <a:rPr lang="en-AU" sz="2900" b="0" i="0" u="none" strike="noStrike" cap="none">
                <a:solidFill>
                  <a:schemeClr val="dk1"/>
                </a:solidFill>
                <a:latin typeface="Arial"/>
                <a:ea typeface="Arial"/>
                <a:cs typeface="Arial"/>
                <a:sym typeface="Arial"/>
              </a:rPr>
              <a:t>.</a:t>
            </a:r>
          </a:p>
          <a:p>
            <a:pPr marL="320040" marR="0" lvl="0" indent="-320040" algn="l" rtl="0">
              <a:spcBef>
                <a:spcPts val="700"/>
              </a:spcBef>
              <a:buClr>
                <a:schemeClr val="accent2"/>
              </a:buClr>
              <a:buSzPct val="59999"/>
              <a:buFont typeface="Noto Symbol"/>
              <a:buNone/>
            </a:pPr>
            <a:endParaRPr sz="2900" b="0" i="0" u="none" strike="noStrike" cap="none">
              <a:solidFill>
                <a:schemeClr val="dk1"/>
              </a:solidFill>
              <a:latin typeface="Arial"/>
              <a:ea typeface="Arial"/>
              <a:cs typeface="Arial"/>
              <a:sym typeface="Arial"/>
            </a:endParaRPr>
          </a:p>
        </p:txBody>
      </p:sp>
      <p:pic>
        <p:nvPicPr>
          <p:cNvPr id="476" name="Shape 476"/>
          <p:cNvPicPr preferRelativeResize="0"/>
          <p:nvPr/>
        </p:nvPicPr>
        <p:blipFill rotWithShape="1">
          <a:blip r:embed="rId3">
            <a:alphaModFix/>
          </a:blip>
          <a:srcRect/>
          <a:stretch/>
        </p:blipFill>
        <p:spPr>
          <a:xfrm>
            <a:off x="1928792" y="5072073"/>
            <a:ext cx="5853131" cy="157163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Shape 481"/>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482" name="Shape 482"/>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Another protein bound to </a:t>
            </a:r>
            <a:r>
              <a:rPr lang="en-AU" sz="2900" b="1" i="0" u="none" strike="noStrike" cap="none">
                <a:solidFill>
                  <a:schemeClr val="dk1"/>
                </a:solidFill>
                <a:latin typeface="Arial"/>
                <a:ea typeface="Arial"/>
                <a:cs typeface="Arial"/>
                <a:sym typeface="Arial"/>
              </a:rPr>
              <a:t>actin</a:t>
            </a:r>
            <a:r>
              <a:rPr lang="en-AU" sz="2900" b="0" i="0" u="none" strike="noStrike" cap="none">
                <a:solidFill>
                  <a:schemeClr val="dk1"/>
                </a:solidFill>
                <a:latin typeface="Arial"/>
                <a:ea typeface="Arial"/>
                <a:cs typeface="Arial"/>
                <a:sym typeface="Arial"/>
              </a:rPr>
              <a:t> is called </a:t>
            </a:r>
            <a:r>
              <a:rPr lang="en-AU" sz="2900" b="0" i="1" u="none" strike="noStrike" cap="none">
                <a:solidFill>
                  <a:srgbClr val="FF0000"/>
                </a:solidFill>
                <a:latin typeface="Arial"/>
                <a:ea typeface="Arial"/>
                <a:cs typeface="Arial"/>
                <a:sym typeface="Arial"/>
              </a:rPr>
              <a:t>troponin</a:t>
            </a:r>
            <a:r>
              <a:rPr lang="en-AU" sz="2900" b="0" i="0" u="none" strike="noStrike" cap="none">
                <a:solidFill>
                  <a:schemeClr val="dk1"/>
                </a:solidFill>
                <a:latin typeface="Arial"/>
                <a:ea typeface="Arial"/>
                <a:cs typeface="Arial"/>
                <a:sym typeface="Arial"/>
              </a:rPr>
              <a:t>. </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This protein can </a:t>
            </a:r>
            <a:r>
              <a:rPr lang="en-AU" sz="2900" b="0" i="0" u="sng" strike="noStrike" cap="none">
                <a:solidFill>
                  <a:schemeClr val="dk1"/>
                </a:solidFill>
                <a:latin typeface="Arial"/>
                <a:ea typeface="Arial"/>
                <a:cs typeface="Arial"/>
                <a:sym typeface="Arial"/>
              </a:rPr>
              <a:t>neutralise</a:t>
            </a:r>
            <a:r>
              <a:rPr lang="en-AU" sz="2900" b="0" i="0" u="none" strike="noStrike" cap="none">
                <a:solidFill>
                  <a:schemeClr val="dk1"/>
                </a:solidFill>
                <a:latin typeface="Arial"/>
                <a:ea typeface="Arial"/>
                <a:cs typeface="Arial"/>
                <a:sym typeface="Arial"/>
              </a:rPr>
              <a:t> the effect of </a:t>
            </a:r>
            <a:r>
              <a:rPr lang="en-AU" sz="2900" b="0" i="1" u="none" strike="noStrike" cap="none">
                <a:solidFill>
                  <a:srgbClr val="FF0000"/>
                </a:solidFill>
                <a:latin typeface="Arial"/>
                <a:ea typeface="Arial"/>
                <a:cs typeface="Arial"/>
                <a:sym typeface="Arial"/>
              </a:rPr>
              <a:t>tropomyosin </a:t>
            </a:r>
            <a:r>
              <a:rPr lang="en-AU" sz="2900" b="0" i="0" u="none" strike="noStrike" cap="none">
                <a:solidFill>
                  <a:schemeClr val="dk1"/>
                </a:solidFill>
                <a:latin typeface="Arial"/>
                <a:ea typeface="Arial"/>
                <a:cs typeface="Arial"/>
                <a:sym typeface="Arial"/>
              </a:rPr>
              <a:t>BUT only in the presence of Calcium ions (Ca </a:t>
            </a:r>
            <a:r>
              <a:rPr lang="en-AU" sz="2900" b="0" i="0" u="none" strike="noStrike" cap="none" baseline="30000">
                <a:solidFill>
                  <a:schemeClr val="dk1"/>
                </a:solidFill>
                <a:latin typeface="Arial"/>
                <a:ea typeface="Arial"/>
                <a:cs typeface="Arial"/>
                <a:sym typeface="Arial"/>
              </a:rPr>
              <a:t>2+</a:t>
            </a:r>
            <a:r>
              <a:rPr lang="en-AU" sz="2900" b="0" i="0" u="none" strike="noStrike" cap="none">
                <a:solidFill>
                  <a:schemeClr val="dk1"/>
                </a:solidFill>
                <a:latin typeface="Arial"/>
                <a:ea typeface="Arial"/>
                <a:cs typeface="Arial"/>
                <a:sym typeface="Arial"/>
              </a:rPr>
              <a:t>).</a:t>
            </a:r>
          </a:p>
          <a:p>
            <a:pPr marL="320040" marR="0" lvl="0" indent="-320040" algn="l" rtl="0">
              <a:spcBef>
                <a:spcPts val="700"/>
              </a:spcBef>
              <a:buClr>
                <a:schemeClr val="accent2"/>
              </a:buClr>
              <a:buSzPct val="59999"/>
              <a:buFont typeface="Noto Symbol"/>
              <a:buNone/>
            </a:pPr>
            <a:endParaRPr sz="2900" b="0" i="0" u="none" strike="noStrike" cap="none">
              <a:solidFill>
                <a:schemeClr val="dk1"/>
              </a:solidFill>
              <a:latin typeface="Arial"/>
              <a:ea typeface="Arial"/>
              <a:cs typeface="Arial"/>
              <a:sym typeface="Arial"/>
            </a:endParaRPr>
          </a:p>
        </p:txBody>
      </p:sp>
      <p:pic>
        <p:nvPicPr>
          <p:cNvPr id="483" name="Shape 483"/>
          <p:cNvPicPr preferRelativeResize="0"/>
          <p:nvPr/>
        </p:nvPicPr>
        <p:blipFill rotWithShape="1">
          <a:blip r:embed="rId3">
            <a:alphaModFix/>
          </a:blip>
          <a:srcRect/>
          <a:stretch/>
        </p:blipFill>
        <p:spPr>
          <a:xfrm>
            <a:off x="1357300" y="3906699"/>
            <a:ext cx="6858000" cy="25989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Shape 488"/>
          <p:cNvSpPr txBox="1">
            <a:spLocks noGrp="1"/>
          </p:cNvSpPr>
          <p:nvPr>
            <p:ph type="title"/>
          </p:nvPr>
        </p:nvSpPr>
        <p:spPr>
          <a:xfrm>
            <a:off x="533400" y="273050"/>
            <a:ext cx="8153399" cy="86994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489" name="Shape 489"/>
          <p:cNvSpPr txBox="1">
            <a:spLocks noGrp="1"/>
          </p:cNvSpPr>
          <p:nvPr>
            <p:ph type="body" idx="1"/>
          </p:nvPr>
        </p:nvSpPr>
        <p:spPr>
          <a:xfrm>
            <a:off x="609600" y="1752600"/>
            <a:ext cx="3886200" cy="640079"/>
          </a:xfrm>
          <a:prstGeom prst="rect">
            <a:avLst/>
          </a:prstGeom>
          <a:solidFill>
            <a:schemeClr val="accent2"/>
          </a:solidFill>
          <a:ln>
            <a:noFill/>
          </a:ln>
        </p:spPr>
        <p:txBody>
          <a:bodyPr lIns="91425" tIns="45700" rIns="91425" bIns="45700" anchor="ctr" anchorCtr="0">
            <a:noAutofit/>
          </a:bodyPr>
          <a:lstStyle/>
          <a:p>
            <a:pPr marL="0" marR="0" lvl="0" indent="0" algn="l" rtl="0">
              <a:spcBef>
                <a:spcPts val="0"/>
              </a:spcBef>
              <a:buClr>
                <a:schemeClr val="accent2"/>
              </a:buClr>
              <a:buSzPct val="25000"/>
              <a:buFont typeface="Noto Symbol"/>
              <a:buNone/>
            </a:pPr>
            <a:endParaRPr sz="2000" b="1" i="0" u="none" strike="noStrike" cap="none">
              <a:solidFill>
                <a:srgbClr val="FFFFFF"/>
              </a:solidFill>
              <a:latin typeface="Arial"/>
              <a:ea typeface="Arial"/>
              <a:cs typeface="Arial"/>
              <a:sym typeface="Arial"/>
            </a:endParaRPr>
          </a:p>
        </p:txBody>
      </p:sp>
      <p:sp>
        <p:nvSpPr>
          <p:cNvPr id="490" name="Shape 490"/>
          <p:cNvSpPr txBox="1">
            <a:spLocks noGrp="1"/>
          </p:cNvSpPr>
          <p:nvPr>
            <p:ph type="body" idx="2"/>
          </p:nvPr>
        </p:nvSpPr>
        <p:spPr>
          <a:xfrm>
            <a:off x="4800600" y="1752600"/>
            <a:ext cx="3886200" cy="640079"/>
          </a:xfrm>
          <a:prstGeom prst="rect">
            <a:avLst/>
          </a:prstGeom>
          <a:solidFill>
            <a:schemeClr val="accent4"/>
          </a:solidFill>
          <a:ln>
            <a:noFill/>
          </a:ln>
        </p:spPr>
        <p:txBody>
          <a:bodyPr lIns="91425" tIns="45700" rIns="91425" bIns="45700" anchor="ctr" anchorCtr="0">
            <a:noAutofit/>
          </a:bodyPr>
          <a:lstStyle/>
          <a:p>
            <a:pPr marL="0" marR="0" lvl="0" indent="0" algn="l" rtl="0">
              <a:spcBef>
                <a:spcPts val="0"/>
              </a:spcBef>
              <a:buClr>
                <a:schemeClr val="accent2"/>
              </a:buClr>
              <a:buSzPct val="25000"/>
              <a:buFont typeface="Noto Symbol"/>
              <a:buNone/>
            </a:pPr>
            <a:endParaRPr sz="2000" b="1" i="0" u="none" strike="noStrike" cap="none">
              <a:solidFill>
                <a:srgbClr val="FFFFFF"/>
              </a:solidFill>
              <a:latin typeface="Arial"/>
              <a:ea typeface="Arial"/>
              <a:cs typeface="Arial"/>
              <a:sym typeface="Arial"/>
            </a:endParaRPr>
          </a:p>
        </p:txBody>
      </p:sp>
      <p:sp>
        <p:nvSpPr>
          <p:cNvPr id="491" name="Shape 491"/>
          <p:cNvSpPr txBox="1">
            <a:spLocks noGrp="1"/>
          </p:cNvSpPr>
          <p:nvPr>
            <p:ph type="body" idx="3"/>
          </p:nvPr>
        </p:nvSpPr>
        <p:spPr>
          <a:xfrm>
            <a:off x="571472" y="2500306"/>
            <a:ext cx="4076728" cy="3633793"/>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When a nerve impulse is transmitted down the </a:t>
            </a:r>
            <a:r>
              <a:rPr lang="en-AU" sz="2900" b="0" i="0" u="none" strike="noStrike" cap="none">
                <a:solidFill>
                  <a:schemeClr val="accent1"/>
                </a:solidFill>
                <a:latin typeface="Arial"/>
                <a:ea typeface="Arial"/>
                <a:cs typeface="Arial"/>
                <a:sym typeface="Arial"/>
              </a:rPr>
              <a:t>transverse tubules</a:t>
            </a:r>
            <a:r>
              <a:rPr lang="en-AU" sz="2900" b="0" i="0" u="none" strike="noStrike" cap="none">
                <a:solidFill>
                  <a:schemeClr val="dk1"/>
                </a:solidFill>
                <a:latin typeface="Arial"/>
                <a:ea typeface="Arial"/>
                <a:cs typeface="Arial"/>
                <a:sym typeface="Arial"/>
              </a:rPr>
              <a:t>, it stimulates the release of calcium ions from the </a:t>
            </a:r>
            <a:r>
              <a:rPr lang="en-AU" sz="2900" b="0" i="0" u="none" strike="noStrike" cap="none">
                <a:solidFill>
                  <a:schemeClr val="accent1"/>
                </a:solidFill>
                <a:latin typeface="Arial"/>
                <a:ea typeface="Arial"/>
                <a:cs typeface="Arial"/>
                <a:sym typeface="Arial"/>
              </a:rPr>
              <a:t>sarcoplasmic reticulum</a:t>
            </a:r>
            <a:r>
              <a:rPr lang="en-AU" sz="2900" b="0" i="0" u="none" strike="noStrike" cap="none">
                <a:solidFill>
                  <a:schemeClr val="dk1"/>
                </a:solidFill>
                <a:latin typeface="Arial"/>
                <a:ea typeface="Arial"/>
                <a:cs typeface="Arial"/>
                <a:sym typeface="Arial"/>
              </a:rPr>
              <a:t>.</a:t>
            </a:r>
          </a:p>
          <a:p>
            <a:pPr marL="320040" marR="0" lvl="0" indent="-320040" algn="l" rtl="0">
              <a:spcBef>
                <a:spcPts val="700"/>
              </a:spcBef>
              <a:buClr>
                <a:schemeClr val="accent2"/>
              </a:buClr>
              <a:buSzPct val="59999"/>
              <a:buFont typeface="Noto Symbol"/>
              <a:buNone/>
            </a:pPr>
            <a:endParaRPr sz="2900" b="0" i="0" u="none" strike="noStrike" cap="none">
              <a:solidFill>
                <a:schemeClr val="dk1"/>
              </a:solidFill>
              <a:latin typeface="Arial"/>
              <a:ea typeface="Arial"/>
              <a:cs typeface="Arial"/>
              <a:sym typeface="Arial"/>
            </a:endParaRPr>
          </a:p>
        </p:txBody>
      </p:sp>
      <p:pic>
        <p:nvPicPr>
          <p:cNvPr id="492" name="Shape 492"/>
          <p:cNvPicPr preferRelativeResize="0">
            <a:picLocks noGrp="1"/>
          </p:cNvPicPr>
          <p:nvPr>
            <p:ph type="body" idx="4"/>
          </p:nvPr>
        </p:nvPicPr>
        <p:blipFill rotWithShape="1">
          <a:blip r:embed="rId3">
            <a:alphaModFix/>
          </a:blip>
          <a:srcRect/>
          <a:stretch/>
        </p:blipFill>
        <p:spPr>
          <a:xfrm>
            <a:off x="4543644" y="1714488"/>
            <a:ext cx="4202325" cy="4572031"/>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533400" y="273050"/>
            <a:ext cx="8153399" cy="86994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498" name="Shape 498"/>
          <p:cNvSpPr txBox="1">
            <a:spLocks noGrp="1"/>
          </p:cNvSpPr>
          <p:nvPr>
            <p:ph type="body" idx="1"/>
          </p:nvPr>
        </p:nvSpPr>
        <p:spPr>
          <a:xfrm>
            <a:off x="609600" y="1752600"/>
            <a:ext cx="3886200" cy="640079"/>
          </a:xfrm>
          <a:prstGeom prst="rect">
            <a:avLst/>
          </a:prstGeom>
          <a:solidFill>
            <a:schemeClr val="accent2"/>
          </a:solidFill>
          <a:ln>
            <a:noFill/>
          </a:ln>
        </p:spPr>
        <p:txBody>
          <a:bodyPr lIns="91425" tIns="45700" rIns="91425" bIns="45700" anchor="ctr" anchorCtr="0">
            <a:noAutofit/>
          </a:bodyPr>
          <a:lstStyle/>
          <a:p>
            <a:pPr marL="0" marR="0" lvl="0" indent="0" algn="l" rtl="0">
              <a:spcBef>
                <a:spcPts val="0"/>
              </a:spcBef>
              <a:buClr>
                <a:schemeClr val="accent2"/>
              </a:buClr>
              <a:buSzPct val="25000"/>
              <a:buFont typeface="Noto Symbol"/>
              <a:buNone/>
            </a:pPr>
            <a:endParaRPr sz="2000" b="1" i="0" u="none" strike="noStrike" cap="none">
              <a:solidFill>
                <a:srgbClr val="FFFFFF"/>
              </a:solidFill>
              <a:latin typeface="Arial"/>
              <a:ea typeface="Arial"/>
              <a:cs typeface="Arial"/>
              <a:sym typeface="Arial"/>
            </a:endParaRPr>
          </a:p>
        </p:txBody>
      </p:sp>
      <p:sp>
        <p:nvSpPr>
          <p:cNvPr id="499" name="Shape 499"/>
          <p:cNvSpPr txBox="1">
            <a:spLocks noGrp="1"/>
          </p:cNvSpPr>
          <p:nvPr>
            <p:ph type="body" idx="2"/>
          </p:nvPr>
        </p:nvSpPr>
        <p:spPr>
          <a:xfrm>
            <a:off x="4800600" y="1752600"/>
            <a:ext cx="3886200" cy="640079"/>
          </a:xfrm>
          <a:prstGeom prst="rect">
            <a:avLst/>
          </a:prstGeom>
          <a:solidFill>
            <a:schemeClr val="accent4"/>
          </a:solidFill>
          <a:ln>
            <a:noFill/>
          </a:ln>
        </p:spPr>
        <p:txBody>
          <a:bodyPr lIns="91425" tIns="45700" rIns="91425" bIns="45700" anchor="ctr" anchorCtr="0">
            <a:noAutofit/>
          </a:bodyPr>
          <a:lstStyle/>
          <a:p>
            <a:pPr marL="0" marR="0" lvl="0" indent="0" algn="l" rtl="0">
              <a:spcBef>
                <a:spcPts val="0"/>
              </a:spcBef>
              <a:buClr>
                <a:schemeClr val="accent2"/>
              </a:buClr>
              <a:buSzPct val="25000"/>
              <a:buFont typeface="Noto Symbol"/>
              <a:buNone/>
            </a:pPr>
            <a:endParaRPr sz="2000" b="1" i="0" u="none" strike="noStrike" cap="none">
              <a:solidFill>
                <a:srgbClr val="FFFFFF"/>
              </a:solidFill>
              <a:latin typeface="Arial"/>
              <a:ea typeface="Arial"/>
              <a:cs typeface="Arial"/>
              <a:sym typeface="Arial"/>
            </a:endParaRPr>
          </a:p>
        </p:txBody>
      </p:sp>
      <p:sp>
        <p:nvSpPr>
          <p:cNvPr id="500" name="Shape 500"/>
          <p:cNvSpPr txBox="1">
            <a:spLocks noGrp="1"/>
          </p:cNvSpPr>
          <p:nvPr>
            <p:ph type="body" idx="3"/>
          </p:nvPr>
        </p:nvSpPr>
        <p:spPr>
          <a:xfrm>
            <a:off x="609600" y="2438400"/>
            <a:ext cx="3886200" cy="3581399"/>
          </a:xfrm>
          <a:prstGeom prst="rect">
            <a:avLst/>
          </a:prstGeom>
          <a:noFill/>
          <a:ln>
            <a:noFill/>
          </a:ln>
        </p:spPr>
        <p:txBody>
          <a:bodyPr lIns="91425" tIns="45700" rIns="91425" bIns="45700" anchor="t" anchorCtr="0">
            <a:noAutofit/>
          </a:bodyPr>
          <a:lstStyle/>
          <a:p>
            <a:pPr marL="320040" marR="0" lvl="0" indent="-320040" algn="l" rtl="0">
              <a:lnSpc>
                <a:spcPct val="80000"/>
              </a:lnSpc>
              <a:spcBef>
                <a:spcPts val="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The </a:t>
            </a:r>
            <a:r>
              <a:rPr lang="en-AU" sz="2250" b="1" i="0" u="none" strike="noStrike" cap="none">
                <a:solidFill>
                  <a:schemeClr val="dk1"/>
                </a:solidFill>
                <a:latin typeface="Arial"/>
                <a:ea typeface="Arial"/>
                <a:cs typeface="Arial"/>
                <a:sym typeface="Arial"/>
              </a:rPr>
              <a:t>troponin</a:t>
            </a:r>
            <a:r>
              <a:rPr lang="en-AU" sz="2250" b="0" i="0" u="none" strike="noStrike" cap="none">
                <a:solidFill>
                  <a:schemeClr val="dk1"/>
                </a:solidFill>
                <a:latin typeface="Arial"/>
                <a:ea typeface="Arial"/>
                <a:cs typeface="Arial"/>
                <a:sym typeface="Arial"/>
              </a:rPr>
              <a:t> is then able to move the </a:t>
            </a:r>
            <a:r>
              <a:rPr lang="en-AU" sz="2250" b="1" i="0" u="none" strike="noStrike" cap="none">
                <a:solidFill>
                  <a:schemeClr val="dk1"/>
                </a:solidFill>
                <a:latin typeface="Arial"/>
                <a:ea typeface="Arial"/>
                <a:cs typeface="Arial"/>
                <a:sym typeface="Arial"/>
              </a:rPr>
              <a:t>tropomyosin </a:t>
            </a:r>
            <a:r>
              <a:rPr lang="en-AU" sz="2250" b="0" i="0" u="none" strike="noStrike" cap="none">
                <a:solidFill>
                  <a:schemeClr val="dk1"/>
                </a:solidFill>
                <a:latin typeface="Arial"/>
                <a:ea typeface="Arial"/>
                <a:cs typeface="Arial"/>
                <a:sym typeface="Arial"/>
              </a:rPr>
              <a:t>from the active site so that the myosin can attach to the actin to form </a:t>
            </a:r>
            <a:r>
              <a:rPr lang="en-AU" sz="2250" b="0" i="0" u="none" strike="noStrike" cap="none">
                <a:solidFill>
                  <a:schemeClr val="accent1"/>
                </a:solidFill>
                <a:latin typeface="Arial"/>
                <a:ea typeface="Arial"/>
                <a:cs typeface="Arial"/>
                <a:sym typeface="Arial"/>
              </a:rPr>
              <a:t>actomyosin</a:t>
            </a:r>
            <a:r>
              <a:rPr lang="en-AU" sz="2250" b="0" i="0" u="none" strike="noStrike" cap="none">
                <a:solidFill>
                  <a:schemeClr val="dk1"/>
                </a:solidFill>
                <a:latin typeface="Arial"/>
                <a:ea typeface="Arial"/>
                <a:cs typeface="Arial"/>
                <a:sym typeface="Arial"/>
              </a:rPr>
              <a:t>.</a:t>
            </a:r>
          </a:p>
          <a:p>
            <a:pPr marL="320040" marR="0" lvl="0" indent="-320040" algn="l" rtl="0">
              <a:lnSpc>
                <a:spcPct val="80000"/>
              </a:lnSpc>
              <a:spcBef>
                <a:spcPts val="700"/>
              </a:spcBef>
              <a:buClr>
                <a:schemeClr val="accent2"/>
              </a:buClr>
              <a:buSzPct val="58617"/>
              <a:buFont typeface="Noto Symbol"/>
              <a:buNone/>
            </a:pPr>
            <a:endParaRPr sz="2250" b="0" i="0" u="none" strike="noStrike" cap="none">
              <a:solidFill>
                <a:schemeClr val="dk1"/>
              </a:solidFill>
              <a:latin typeface="Arial"/>
              <a:ea typeface="Arial"/>
              <a:cs typeface="Arial"/>
              <a:sym typeface="Arial"/>
            </a:endParaRPr>
          </a:p>
          <a:p>
            <a:pPr marL="320040" marR="0" lvl="0" indent="-320040" algn="l" rtl="0">
              <a:lnSpc>
                <a:spcPct val="80000"/>
              </a:lnSpc>
              <a:spcBef>
                <a:spcPts val="700"/>
              </a:spcBef>
              <a:buClr>
                <a:schemeClr val="accent2"/>
              </a:buClr>
              <a:buSzPct val="58695"/>
              <a:buFont typeface="Noto Symbol"/>
              <a:buChar char="◻"/>
            </a:pPr>
            <a:r>
              <a:rPr lang="en-AU" sz="2250" b="0" i="0" u="none" strike="noStrike" cap="none">
                <a:solidFill>
                  <a:schemeClr val="dk1"/>
                </a:solidFill>
                <a:latin typeface="Arial"/>
                <a:ea typeface="Arial"/>
                <a:cs typeface="Arial"/>
                <a:sym typeface="Arial"/>
              </a:rPr>
              <a:t>The coupling of </a:t>
            </a:r>
            <a:r>
              <a:rPr lang="en-AU" sz="2250" b="1" i="0" u="none" strike="noStrike" cap="none">
                <a:solidFill>
                  <a:schemeClr val="dk1"/>
                </a:solidFill>
                <a:latin typeface="Arial"/>
                <a:ea typeface="Arial"/>
                <a:cs typeface="Arial"/>
                <a:sym typeface="Arial"/>
              </a:rPr>
              <a:t>actomyosin</a:t>
            </a:r>
            <a:r>
              <a:rPr lang="en-AU" sz="2250" b="0" i="0" u="none" strike="noStrike" cap="none">
                <a:solidFill>
                  <a:schemeClr val="dk1"/>
                </a:solidFill>
                <a:latin typeface="Arial"/>
                <a:ea typeface="Arial"/>
                <a:cs typeface="Arial"/>
                <a:sym typeface="Arial"/>
              </a:rPr>
              <a:t> stimulates the breakdown of </a:t>
            </a:r>
            <a:r>
              <a:rPr lang="en-AU" sz="2250" b="0" i="0" u="none" strike="noStrike" cap="none">
                <a:solidFill>
                  <a:schemeClr val="accent1"/>
                </a:solidFill>
                <a:latin typeface="Arial"/>
                <a:ea typeface="Arial"/>
                <a:cs typeface="Arial"/>
                <a:sym typeface="Arial"/>
              </a:rPr>
              <a:t>ATP</a:t>
            </a:r>
            <a:r>
              <a:rPr lang="en-AU" sz="2250" b="0" i="0" u="none" strike="noStrike" cap="none">
                <a:solidFill>
                  <a:schemeClr val="dk1"/>
                </a:solidFill>
                <a:latin typeface="Arial"/>
                <a:ea typeface="Arial"/>
                <a:cs typeface="Arial"/>
                <a:sym typeface="Arial"/>
              </a:rPr>
              <a:t> (releasing energy).</a:t>
            </a:r>
          </a:p>
          <a:p>
            <a:pPr marL="320040" marR="0" lvl="0" indent="-320040" algn="l" rtl="0">
              <a:lnSpc>
                <a:spcPct val="80000"/>
              </a:lnSpc>
              <a:spcBef>
                <a:spcPts val="700"/>
              </a:spcBef>
              <a:buClr>
                <a:schemeClr val="accent2"/>
              </a:buClr>
              <a:buSzPct val="58617"/>
              <a:buFont typeface="Noto Symbol"/>
              <a:buNone/>
            </a:pPr>
            <a:endParaRPr sz="2250" b="0" i="0" u="none" strike="noStrike" cap="none">
              <a:solidFill>
                <a:schemeClr val="dk1"/>
              </a:solidFill>
              <a:latin typeface="Arial"/>
              <a:ea typeface="Arial"/>
              <a:cs typeface="Arial"/>
              <a:sym typeface="Arial"/>
            </a:endParaRPr>
          </a:p>
        </p:txBody>
      </p:sp>
      <p:pic>
        <p:nvPicPr>
          <p:cNvPr id="501" name="Shape 501"/>
          <p:cNvPicPr preferRelativeResize="0">
            <a:picLocks noGrp="1"/>
          </p:cNvPicPr>
          <p:nvPr>
            <p:ph type="body" idx="4"/>
          </p:nvPr>
        </p:nvPicPr>
        <p:blipFill rotWithShape="1">
          <a:blip r:embed="rId3">
            <a:alphaModFix/>
          </a:blip>
          <a:srcRect/>
          <a:stretch/>
        </p:blipFill>
        <p:spPr>
          <a:xfrm>
            <a:off x="4656412" y="2571743"/>
            <a:ext cx="4104275" cy="3071833"/>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Shape 50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507" name="Shape 50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The </a:t>
            </a:r>
            <a:r>
              <a:rPr lang="en-AU" sz="2900" b="0" i="0" u="none" strike="noStrike" cap="none">
                <a:solidFill>
                  <a:schemeClr val="accent1"/>
                </a:solidFill>
                <a:latin typeface="Arial"/>
                <a:ea typeface="Arial"/>
                <a:cs typeface="Arial"/>
                <a:sym typeface="Arial"/>
              </a:rPr>
              <a:t>crossbridges</a:t>
            </a:r>
            <a:r>
              <a:rPr lang="en-AU" sz="2900" b="0" i="0" u="none" strike="noStrike" cap="none">
                <a:solidFill>
                  <a:schemeClr val="dk1"/>
                </a:solidFill>
                <a:latin typeface="Arial"/>
                <a:ea typeface="Arial"/>
                <a:cs typeface="Arial"/>
                <a:sym typeface="Arial"/>
              </a:rPr>
              <a:t> swivel towards the middle of the sarcomere, pulling the </a:t>
            </a:r>
            <a:r>
              <a:rPr lang="en-AU" sz="2900" b="1" i="0" u="none" strike="noStrike" cap="none">
                <a:solidFill>
                  <a:schemeClr val="dk1"/>
                </a:solidFill>
                <a:latin typeface="Arial"/>
                <a:ea typeface="Arial"/>
                <a:cs typeface="Arial"/>
                <a:sym typeface="Arial"/>
              </a:rPr>
              <a:t>actin </a:t>
            </a:r>
            <a:r>
              <a:rPr lang="en-AU" sz="2900" b="0" i="0" u="none" strike="noStrike" cap="none">
                <a:solidFill>
                  <a:schemeClr val="dk1"/>
                </a:solidFill>
                <a:latin typeface="Arial"/>
                <a:ea typeface="Arial"/>
                <a:cs typeface="Arial"/>
                <a:sym typeface="Arial"/>
              </a:rPr>
              <a:t>over the </a:t>
            </a:r>
            <a:r>
              <a:rPr lang="en-AU" sz="2900" b="1" i="0" u="none" strike="noStrike" cap="none">
                <a:solidFill>
                  <a:schemeClr val="dk1"/>
                </a:solidFill>
                <a:latin typeface="Arial"/>
                <a:ea typeface="Arial"/>
                <a:cs typeface="Arial"/>
                <a:sym typeface="Arial"/>
              </a:rPr>
              <a:t>myosin</a:t>
            </a:r>
            <a:r>
              <a:rPr lang="en-AU" sz="2900" b="0" i="0" u="none" strike="noStrike" cap="none">
                <a:solidFill>
                  <a:schemeClr val="dk1"/>
                </a:solidFill>
                <a:latin typeface="Arial"/>
                <a:ea typeface="Arial"/>
                <a:cs typeface="Arial"/>
                <a:sym typeface="Arial"/>
              </a:rPr>
              <a:t>, making the muscle shorter.</a:t>
            </a:r>
          </a:p>
          <a:p>
            <a:pPr marL="320040" marR="0" lvl="0" indent="-320040" algn="l" rtl="0">
              <a:spcBef>
                <a:spcPts val="700"/>
              </a:spcBef>
              <a:buClr>
                <a:schemeClr val="accent2"/>
              </a:buClr>
              <a:buSzPct val="59999"/>
              <a:buFont typeface="Noto Symbol"/>
              <a:buNone/>
            </a:pPr>
            <a:endParaRPr sz="2900" b="0" i="0" u="none" strike="noStrike" cap="none">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Noto Symbol"/>
              <a:buNone/>
            </a:pPr>
            <a:endParaRPr sz="2900" b="0" i="0" u="none" strike="noStrike" cap="none">
              <a:solidFill>
                <a:schemeClr val="dk1"/>
              </a:solidFill>
              <a:latin typeface="Arial"/>
              <a:ea typeface="Arial"/>
              <a:cs typeface="Arial"/>
              <a:sym typeface="Arial"/>
            </a:endParaRPr>
          </a:p>
        </p:txBody>
      </p:sp>
      <p:pic>
        <p:nvPicPr>
          <p:cNvPr id="508" name="Shape 508"/>
          <p:cNvPicPr preferRelativeResize="0">
            <a:picLocks noGrp="1"/>
          </p:cNvPicPr>
          <p:nvPr>
            <p:ph type="body" idx="4294967295"/>
          </p:nvPr>
        </p:nvPicPr>
        <p:blipFill rotWithShape="1">
          <a:blip r:embed="rId3">
            <a:alphaModFix/>
          </a:blip>
          <a:srcRect/>
          <a:stretch/>
        </p:blipFill>
        <p:spPr>
          <a:xfrm>
            <a:off x="357158" y="2928933"/>
            <a:ext cx="8348816" cy="3459167"/>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Shape 513"/>
          <p:cNvSpPr txBox="1">
            <a:spLocks noGrp="1"/>
          </p:cNvSpPr>
          <p:nvPr>
            <p:ph type="title"/>
          </p:nvPr>
        </p:nvSpPr>
        <p:spPr>
          <a:xfrm>
            <a:off x="609600"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514" name="Shape 514"/>
          <p:cNvSpPr txBox="1">
            <a:spLocks noGrp="1"/>
          </p:cNvSpPr>
          <p:nvPr>
            <p:ph type="body" idx="1"/>
          </p:nvPr>
        </p:nvSpPr>
        <p:spPr>
          <a:xfrm>
            <a:off x="609600" y="1589566"/>
            <a:ext cx="3886200" cy="45720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When the stimulus from the nerve stops, the calcium ions diffuse back into the </a:t>
            </a:r>
            <a:r>
              <a:rPr lang="en-AU" sz="2900" b="1" i="0" u="none" strike="noStrike" cap="none">
                <a:solidFill>
                  <a:schemeClr val="dk1"/>
                </a:solidFill>
                <a:latin typeface="Arial"/>
                <a:ea typeface="Arial"/>
                <a:cs typeface="Arial"/>
                <a:sym typeface="Arial"/>
              </a:rPr>
              <a:t>sarcoplasmic reticulum </a:t>
            </a:r>
            <a:r>
              <a:rPr lang="en-AU" sz="2900" b="0" i="0" u="none" strike="noStrike" cap="none">
                <a:solidFill>
                  <a:schemeClr val="dk1"/>
                </a:solidFill>
                <a:latin typeface="Arial"/>
                <a:ea typeface="Arial"/>
                <a:cs typeface="Arial"/>
                <a:sym typeface="Arial"/>
              </a:rPr>
              <a:t>and the muscle returns to resting state.</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ADP is rejoined to Phosphate to reform ATP. </a:t>
            </a:r>
          </a:p>
          <a:p>
            <a:pPr marL="320040" marR="0" lvl="0" indent="-320040" algn="l" rtl="0">
              <a:lnSpc>
                <a:spcPct val="90000"/>
              </a:lnSpc>
              <a:spcBef>
                <a:spcPts val="700"/>
              </a:spcBef>
              <a:buClr>
                <a:schemeClr val="accent2"/>
              </a:buClr>
              <a:buSzPct val="25000"/>
              <a:buFont typeface="Noto Symbol"/>
              <a:buNone/>
            </a:pPr>
            <a:endParaRPr sz="2900" b="0" i="0" u="none" strike="noStrike" cap="none">
              <a:solidFill>
                <a:schemeClr val="dk1"/>
              </a:solidFill>
              <a:latin typeface="Arial"/>
              <a:ea typeface="Arial"/>
              <a:cs typeface="Arial"/>
              <a:sym typeface="Arial"/>
            </a:endParaRPr>
          </a:p>
        </p:txBody>
      </p:sp>
      <p:pic>
        <p:nvPicPr>
          <p:cNvPr id="515" name="Shape 515"/>
          <p:cNvPicPr preferRelativeResize="0">
            <a:picLocks noGrp="1"/>
          </p:cNvPicPr>
          <p:nvPr>
            <p:ph type="body" idx="2"/>
          </p:nvPr>
        </p:nvPicPr>
        <p:blipFill rotWithShape="1">
          <a:blip r:embed="rId3">
            <a:alphaModFix/>
          </a:blip>
          <a:srcRect/>
          <a:stretch/>
        </p:blipFill>
        <p:spPr>
          <a:xfrm>
            <a:off x="4690105" y="1785925"/>
            <a:ext cx="3742696" cy="407196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3.3.6 Describe the re-synthesis of ATP by the ATP–CP system.</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pic>
        <p:nvPicPr>
          <p:cNvPr id="521" name="Shape 521"/>
          <p:cNvPicPr preferRelativeResize="0">
            <a:picLocks noGrp="1"/>
          </p:cNvPicPr>
          <p:nvPr>
            <p:ph type="body" idx="1"/>
          </p:nvPr>
        </p:nvPicPr>
        <p:blipFill rotWithShape="1">
          <a:blip r:embed="rId3">
            <a:alphaModFix/>
          </a:blip>
          <a:srcRect/>
          <a:stretch/>
        </p:blipFill>
        <p:spPr>
          <a:xfrm>
            <a:off x="926291" y="1600200"/>
            <a:ext cx="7526365" cy="449580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Shape 52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527" name="Shape 527"/>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rgbClr val="FF0000"/>
                </a:solidFill>
                <a:latin typeface="Arial"/>
                <a:ea typeface="Arial"/>
                <a:cs typeface="Arial"/>
                <a:sym typeface="Arial"/>
              </a:rPr>
              <a:t>Creatine phosphate </a:t>
            </a:r>
            <a:r>
              <a:rPr lang="en-AU" sz="2900" b="0" i="0" u="none" strike="noStrike" cap="none">
                <a:solidFill>
                  <a:schemeClr val="dk1"/>
                </a:solidFill>
                <a:latin typeface="Arial"/>
                <a:ea typeface="Arial"/>
                <a:cs typeface="Arial"/>
                <a:sym typeface="Arial"/>
              </a:rPr>
              <a:t>(a high energymolecule) is broken down to provide energy for the re-synthesis of ATP that has been utilized during the </a:t>
            </a:r>
            <a:r>
              <a:rPr lang="en-AU" sz="2900" b="0" i="0" u="none" strike="noStrike" cap="none">
                <a:solidFill>
                  <a:srgbClr val="FF0000"/>
                </a:solidFill>
                <a:latin typeface="Arial"/>
                <a:ea typeface="Arial"/>
                <a:cs typeface="Arial"/>
                <a:sym typeface="Arial"/>
              </a:rPr>
              <a:t>initial stages of exercise.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Shape 53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3.3.7 Describe the production of ATP by the lactic acid system.</a:t>
            </a: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 </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pic>
        <p:nvPicPr>
          <p:cNvPr id="533" name="Shape 533"/>
          <p:cNvPicPr preferRelativeResize="0">
            <a:picLocks noGrp="1"/>
          </p:cNvPicPr>
          <p:nvPr>
            <p:ph type="body" idx="1"/>
          </p:nvPr>
        </p:nvPicPr>
        <p:blipFill rotWithShape="1">
          <a:blip r:embed="rId3">
            <a:alphaModFix/>
          </a:blip>
          <a:srcRect/>
          <a:stretch/>
        </p:blipFill>
        <p:spPr>
          <a:xfrm>
            <a:off x="1352124" y="1600200"/>
            <a:ext cx="6674700" cy="44958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539" name="Shape 539"/>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Also known as anaerobic glycolysis—the breakdown of glucose to pyruvate </a:t>
            </a:r>
            <a:r>
              <a:rPr lang="en-AU" sz="2900" b="0" i="0" u="none" strike="noStrike" cap="none">
                <a:solidFill>
                  <a:srgbClr val="FF0000"/>
                </a:solidFill>
                <a:latin typeface="Arial"/>
                <a:ea typeface="Arial"/>
                <a:cs typeface="Arial"/>
                <a:sym typeface="Arial"/>
              </a:rPr>
              <a:t>without the use of oxygen</a:t>
            </a:r>
            <a:r>
              <a:rPr lang="en-AU" sz="2900" b="0" i="0" u="none" strike="noStrike" cap="none">
                <a:solidFill>
                  <a:schemeClr val="dk1"/>
                </a:solidFill>
                <a:latin typeface="Arial"/>
                <a:ea typeface="Arial"/>
                <a:cs typeface="Arial"/>
                <a:sym typeface="Arial"/>
              </a:rPr>
              <a:t>. Pyruvate is then converted into lactic acid, which limits the amount of ATP produced (2 ATP molecules).</a:t>
            </a:r>
          </a:p>
          <a:p>
            <a:pPr marL="320040" marR="0" lvl="0" indent="-320040" algn="l" rtl="0">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The lactic acid system is generally used for </a:t>
            </a:r>
            <a:r>
              <a:rPr lang="en-AU" sz="2900" b="0" i="0" u="none" strike="noStrike" cap="none">
                <a:solidFill>
                  <a:srgbClr val="FF0000"/>
                </a:solidFill>
                <a:latin typeface="Arial"/>
                <a:ea typeface="Arial"/>
                <a:cs typeface="Arial"/>
                <a:sym typeface="Arial"/>
              </a:rPr>
              <a:t>high to medium intensity</a:t>
            </a:r>
            <a:r>
              <a:rPr lang="en-AU" sz="2900" b="0" i="0" u="none" strike="noStrike" cap="none">
                <a:solidFill>
                  <a:schemeClr val="dk1"/>
                </a:solidFill>
                <a:latin typeface="Arial"/>
                <a:ea typeface="Arial"/>
                <a:cs typeface="Arial"/>
                <a:sym typeface="Arial"/>
              </a:rPr>
              <a:t> activities lasting no longer </a:t>
            </a:r>
            <a:r>
              <a:rPr lang="en-AU" sz="2900" b="0" i="0" u="none" strike="noStrike" cap="none">
                <a:solidFill>
                  <a:srgbClr val="FF0000"/>
                </a:solidFill>
                <a:latin typeface="Arial"/>
                <a:ea typeface="Arial"/>
                <a:cs typeface="Arial"/>
                <a:sym typeface="Arial"/>
              </a:rPr>
              <a:t>than 2 minutes.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Shape 54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3950" b="0" i="0" u="none" strike="noStrike" cap="none">
                <a:solidFill>
                  <a:schemeClr val="dk2"/>
                </a:solidFill>
                <a:latin typeface="Arial"/>
                <a:ea typeface="Arial"/>
                <a:cs typeface="Arial"/>
                <a:sym typeface="Arial"/>
              </a:rPr>
              <a:t>A comparison of anaerobic and aerobic glycolysis</a:t>
            </a:r>
          </a:p>
        </p:txBody>
      </p:sp>
      <p:pic>
        <p:nvPicPr>
          <p:cNvPr id="545" name="Shape 545"/>
          <p:cNvPicPr preferRelativeResize="0">
            <a:picLocks noGrp="1"/>
          </p:cNvPicPr>
          <p:nvPr>
            <p:ph type="body" idx="1"/>
          </p:nvPr>
        </p:nvPicPr>
        <p:blipFill rotWithShape="1">
          <a:blip r:embed="rId3">
            <a:alphaModFix/>
          </a:blip>
          <a:srcRect l="25779"/>
          <a:stretch/>
        </p:blipFill>
        <p:spPr>
          <a:xfrm>
            <a:off x="642910" y="1500174"/>
            <a:ext cx="8123265" cy="5072098"/>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Shape 55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4400" b="0" i="0" u="none" strike="noStrike" cap="none">
                <a:solidFill>
                  <a:schemeClr val="dk2"/>
                </a:solidFill>
                <a:latin typeface="Arial"/>
                <a:ea typeface="Arial"/>
                <a:cs typeface="Arial"/>
                <a:sym typeface="Arial"/>
              </a:rPr>
              <a:t>Aerobic system</a:t>
            </a:r>
          </a:p>
        </p:txBody>
      </p:sp>
      <p:pic>
        <p:nvPicPr>
          <p:cNvPr id="551" name="Shape 551"/>
          <p:cNvPicPr preferRelativeResize="0">
            <a:picLocks noGrp="1"/>
          </p:cNvPicPr>
          <p:nvPr>
            <p:ph type="body" idx="1"/>
          </p:nvPr>
        </p:nvPicPr>
        <p:blipFill rotWithShape="1">
          <a:blip r:embed="rId3">
            <a:alphaModFix/>
          </a:blip>
          <a:srcRect/>
          <a:stretch/>
        </p:blipFill>
        <p:spPr>
          <a:xfrm>
            <a:off x="1086242" y="1600200"/>
            <a:ext cx="7206464" cy="44958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Shape 55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3950" b="0" i="0" u="none" strike="noStrike" cap="none">
                <a:solidFill>
                  <a:schemeClr val="dk2"/>
                </a:solidFill>
                <a:latin typeface="Arial"/>
                <a:ea typeface="Arial"/>
                <a:cs typeface="Arial"/>
                <a:sym typeface="Arial"/>
              </a:rPr>
            </a:br>
            <a:r>
              <a:rPr lang="en-AU" sz="3950" b="0" i="0" u="none" strike="noStrike" cap="none">
                <a:solidFill>
                  <a:schemeClr val="dk2"/>
                </a:solidFill>
                <a:latin typeface="Arial"/>
                <a:ea typeface="Arial"/>
                <a:cs typeface="Arial"/>
                <a:sym typeface="Arial"/>
              </a:rPr>
              <a:t>3.3.8 Explain the phenomena of oxygen deficit and oxygen debt.</a:t>
            </a:r>
            <a:br>
              <a:rPr lang="en-AU" sz="3950" b="0" i="0" u="none" strike="noStrike" cap="none">
                <a:solidFill>
                  <a:schemeClr val="dk2"/>
                </a:solidFill>
                <a:latin typeface="Arial"/>
                <a:ea typeface="Arial"/>
                <a:cs typeface="Arial"/>
                <a:sym typeface="Arial"/>
              </a:rPr>
            </a:br>
            <a:endParaRPr lang="en-AU" sz="3950" b="0" i="0" u="none" strike="noStrike" cap="none">
              <a:solidFill>
                <a:schemeClr val="dk2"/>
              </a:solidFill>
              <a:latin typeface="Arial"/>
              <a:ea typeface="Arial"/>
              <a:cs typeface="Arial"/>
              <a:sym typeface="Arial"/>
            </a:endParaRPr>
          </a:p>
        </p:txBody>
      </p:sp>
      <p:pic>
        <p:nvPicPr>
          <p:cNvPr id="557" name="Shape 557"/>
          <p:cNvPicPr preferRelativeResize="0">
            <a:picLocks noGrp="1"/>
          </p:cNvPicPr>
          <p:nvPr>
            <p:ph type="body" idx="1"/>
          </p:nvPr>
        </p:nvPicPr>
        <p:blipFill rotWithShape="1">
          <a:blip r:embed="rId3">
            <a:alphaModFix/>
          </a:blip>
          <a:srcRect b="3596"/>
          <a:stretch/>
        </p:blipFill>
        <p:spPr>
          <a:xfrm>
            <a:off x="2500299" y="1571612"/>
            <a:ext cx="5143535" cy="5286387"/>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Shape 56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563" name="Shape 56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8800"/>
              <a:buFont typeface="Noto Symbol"/>
              <a:buChar char="◻"/>
            </a:pPr>
            <a:r>
              <a:rPr lang="en-AU" sz="2450" b="0" i="0" u="none" strike="noStrike" cap="none">
                <a:solidFill>
                  <a:schemeClr val="dk1"/>
                </a:solidFill>
                <a:latin typeface="Arial"/>
                <a:ea typeface="Arial"/>
                <a:cs typeface="Arial"/>
                <a:sym typeface="Arial"/>
              </a:rPr>
              <a:t>These terms refer to a lack of oxygen while training/racing and after such activity is over.</a:t>
            </a:r>
          </a:p>
          <a:p>
            <a:pPr marL="320040" marR="0" lvl="0" indent="-320040" algn="l" rtl="0">
              <a:lnSpc>
                <a:spcPct val="90000"/>
              </a:lnSpc>
              <a:spcBef>
                <a:spcPts val="700"/>
              </a:spcBef>
              <a:buClr>
                <a:schemeClr val="accent2"/>
              </a:buClr>
              <a:buSzPct val="58800"/>
              <a:buFont typeface="Noto Symbol"/>
              <a:buChar char="◻"/>
            </a:pPr>
            <a:r>
              <a:rPr lang="en-AU" sz="2450" b="1" i="0" u="none" strike="noStrike" cap="none">
                <a:solidFill>
                  <a:schemeClr val="dk1"/>
                </a:solidFill>
                <a:latin typeface="Arial"/>
                <a:ea typeface="Arial"/>
                <a:cs typeface="Arial"/>
                <a:sym typeface="Arial"/>
              </a:rPr>
              <a:t>Oxygen Deficit.</a:t>
            </a:r>
            <a:r>
              <a:rPr lang="en-AU" sz="2450" b="0" i="0" u="none" strike="noStrike" cap="none">
                <a:solidFill>
                  <a:schemeClr val="dk1"/>
                </a:solidFill>
                <a:latin typeface="Arial"/>
                <a:ea typeface="Arial"/>
                <a:cs typeface="Arial"/>
                <a:sym typeface="Arial"/>
              </a:rPr>
              <a:t>  While exercising intensely the body is sometimes unable to fulfill all of its energy needs.  </a:t>
            </a:r>
          </a:p>
          <a:p>
            <a:pPr marL="320040" marR="0" lvl="0" indent="-320040" algn="l" rtl="0">
              <a:lnSpc>
                <a:spcPct val="90000"/>
              </a:lnSpc>
              <a:spcBef>
                <a:spcPts val="700"/>
              </a:spcBef>
              <a:buClr>
                <a:schemeClr val="accent2"/>
              </a:buClr>
              <a:buSzPct val="58800"/>
              <a:buFont typeface="Noto Symbol"/>
              <a:buChar char="◻"/>
            </a:pPr>
            <a:r>
              <a:rPr lang="en-AU" sz="2450" b="0" i="0" u="none" strike="noStrike" cap="none">
                <a:solidFill>
                  <a:schemeClr val="dk1"/>
                </a:solidFill>
                <a:latin typeface="Arial"/>
                <a:ea typeface="Arial"/>
                <a:cs typeface="Arial"/>
                <a:sym typeface="Arial"/>
              </a:rPr>
              <a:t>In order to make up the difference without sacrificing the output, the body must tap into its anaerobic metabolism.  </a:t>
            </a:r>
          </a:p>
          <a:p>
            <a:pPr marL="320040" marR="0" lvl="0" indent="-320040" algn="l" rtl="0">
              <a:lnSpc>
                <a:spcPct val="90000"/>
              </a:lnSpc>
              <a:spcBef>
                <a:spcPts val="700"/>
              </a:spcBef>
              <a:buClr>
                <a:schemeClr val="accent2"/>
              </a:buClr>
              <a:buSzPct val="58800"/>
              <a:buFont typeface="Noto Symbol"/>
              <a:buChar char="◻"/>
            </a:pPr>
            <a:r>
              <a:rPr lang="en-AU" sz="2450" b="0" i="0" u="none" strike="noStrike" cap="none">
                <a:solidFill>
                  <a:schemeClr val="dk1"/>
                </a:solidFill>
                <a:latin typeface="Arial"/>
                <a:ea typeface="Arial"/>
                <a:cs typeface="Arial"/>
                <a:sym typeface="Arial"/>
              </a:rPr>
              <a:t>This where the body goes into a mix of aerobic and anaerobic energy production.  </a:t>
            </a:r>
          </a:p>
          <a:p>
            <a:pPr marL="320040" marR="0" lvl="0" indent="-320040" algn="l" rtl="0">
              <a:lnSpc>
                <a:spcPct val="90000"/>
              </a:lnSpc>
              <a:spcBef>
                <a:spcPts val="700"/>
              </a:spcBef>
              <a:buClr>
                <a:schemeClr val="accent2"/>
              </a:buClr>
              <a:buSzPct val="58800"/>
              <a:buFont typeface="Noto Symbol"/>
              <a:buChar char="◻"/>
            </a:pPr>
            <a:r>
              <a:rPr lang="en-AU" sz="2450" b="0" i="0" u="none" strike="noStrike" cap="none">
                <a:solidFill>
                  <a:schemeClr val="dk1"/>
                </a:solidFill>
                <a:latin typeface="Arial"/>
                <a:ea typeface="Arial"/>
                <a:cs typeface="Arial"/>
                <a:sym typeface="Arial"/>
              </a:rPr>
              <a:t>While not hugely detrimental, oxygen deficits can grow to a level that the anaerobic energy system cannot cover.  </a:t>
            </a:r>
          </a:p>
          <a:p>
            <a:pPr marL="320040" marR="0" lvl="0" indent="-320040" algn="l" rtl="0">
              <a:lnSpc>
                <a:spcPct val="90000"/>
              </a:lnSpc>
              <a:spcBef>
                <a:spcPts val="700"/>
              </a:spcBef>
              <a:buClr>
                <a:schemeClr val="accent2"/>
              </a:buClr>
              <a:buSzPct val="58800"/>
              <a:buFont typeface="Noto Symbol"/>
              <a:buChar char="◻"/>
            </a:pPr>
            <a:r>
              <a:rPr lang="en-AU" sz="2450" b="0" i="0" u="none" strike="noStrike" cap="none">
                <a:solidFill>
                  <a:schemeClr val="dk1"/>
                </a:solidFill>
                <a:latin typeface="Arial"/>
                <a:ea typeface="Arial"/>
                <a:cs typeface="Arial"/>
                <a:sym typeface="Arial"/>
              </a:rPr>
              <a:t>This can cause performance to deteriorate.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Shape 56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569" name="Shape 569"/>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lnSpc>
                <a:spcPct val="90000"/>
              </a:lnSpc>
              <a:spcBef>
                <a:spcPts val="0"/>
              </a:spcBef>
              <a:buClr>
                <a:schemeClr val="accent2"/>
              </a:buClr>
              <a:buSzPct val="59999"/>
              <a:buFont typeface="Noto Symbol"/>
              <a:buChar char="◻"/>
            </a:pPr>
            <a:r>
              <a:rPr lang="en-AU" sz="2900" b="1" i="0" u="none" strike="noStrike" cap="none">
                <a:solidFill>
                  <a:schemeClr val="dk1"/>
                </a:solidFill>
                <a:latin typeface="Arial"/>
                <a:ea typeface="Arial"/>
                <a:cs typeface="Arial"/>
                <a:sym typeface="Arial"/>
              </a:rPr>
              <a:t>Oxygen Debt.</a:t>
            </a:r>
            <a:r>
              <a:rPr lang="en-AU" sz="2900" b="0" i="0" u="none" strike="noStrike" cap="none">
                <a:solidFill>
                  <a:schemeClr val="dk1"/>
                </a:solidFill>
                <a:latin typeface="Arial"/>
                <a:ea typeface="Arial"/>
                <a:cs typeface="Arial"/>
                <a:sym typeface="Arial"/>
              </a:rPr>
              <a:t>  This term describes how the body pays back its debt incurred above after the exercise is over.  </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You will notice that even after you have finished racing you will continue to breath hard.  </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At this point your body is still trying to repay the oxygen debt that was created when you were working hard.  </a:t>
            </a:r>
          </a:p>
          <a:p>
            <a:pPr marL="320040" marR="0" lvl="0" indent="-320040" algn="l" rtl="0">
              <a:lnSpc>
                <a:spcPct val="90000"/>
              </a:lnSpc>
              <a:spcBef>
                <a:spcPts val="70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Technically, it is </a:t>
            </a:r>
            <a:r>
              <a:rPr lang="en-AU" sz="2900" b="0" i="0" u="none" strike="noStrike" cap="none">
                <a:solidFill>
                  <a:srgbClr val="FF0000"/>
                </a:solidFill>
                <a:latin typeface="Arial"/>
                <a:ea typeface="Arial"/>
                <a:cs typeface="Arial"/>
                <a:sym typeface="Arial"/>
              </a:rPr>
              <a:t>excessive post-exercise oxygen consumption (EPOC).</a:t>
            </a:r>
            <a:r>
              <a:rPr lang="en-AU" sz="2900" b="0" i="0" u="none" strike="noStrike" cap="none">
                <a:solidFill>
                  <a:schemeClr val="dk1"/>
                </a:solidFill>
                <a:latin typeface="Arial"/>
                <a:ea typeface="Arial"/>
                <a:cs typeface="Arial"/>
                <a:sym typeface="Arial"/>
              </a:rPr>
              <a:t>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Shape 574"/>
          <p:cNvSpPr txBox="1">
            <a:spLocks noGrp="1"/>
          </p:cNvSpPr>
          <p:nvPr>
            <p:ph type="title"/>
          </p:nvPr>
        </p:nvSpPr>
        <p:spPr>
          <a:xfrm>
            <a:off x="71021" y="228600"/>
            <a:ext cx="8695025"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2800" b="0" i="0" u="none" strike="noStrike" cap="none" dirty="0">
                <a:solidFill>
                  <a:schemeClr val="dk2"/>
                </a:solidFill>
                <a:latin typeface="Arial"/>
                <a:ea typeface="Arial"/>
                <a:cs typeface="Arial"/>
                <a:sym typeface="Arial"/>
              </a:rPr>
            </a:br>
            <a:r>
              <a:rPr lang="en-AU" sz="2800" b="0" i="0" u="none" strike="noStrike" cap="none" dirty="0">
                <a:solidFill>
                  <a:schemeClr val="dk2"/>
                </a:solidFill>
                <a:latin typeface="Arial"/>
                <a:ea typeface="Arial"/>
                <a:cs typeface="Arial"/>
                <a:sym typeface="Arial"/>
              </a:rPr>
              <a:t>3.3.9 Describe the production of ATP from glucose and fatty acids by the aerobic system.</a:t>
            </a:r>
            <a:br>
              <a:rPr lang="en-AU" sz="3950" b="0" i="0" u="none" strike="noStrike" cap="none" dirty="0">
                <a:solidFill>
                  <a:schemeClr val="dk2"/>
                </a:solidFill>
                <a:latin typeface="Arial"/>
                <a:ea typeface="Arial"/>
                <a:cs typeface="Arial"/>
                <a:sym typeface="Arial"/>
              </a:rPr>
            </a:br>
            <a:endParaRPr lang="en-AU" sz="3950" b="0" i="0" u="none" strike="noStrike" cap="none" dirty="0">
              <a:solidFill>
                <a:schemeClr val="dk2"/>
              </a:solidFill>
              <a:latin typeface="Arial"/>
              <a:ea typeface="Arial"/>
              <a:cs typeface="Arial"/>
              <a:sym typeface="Arial"/>
            </a:endParaRPr>
          </a:p>
        </p:txBody>
      </p:sp>
      <p:sp>
        <p:nvSpPr>
          <p:cNvPr id="575" name="Shape 575"/>
          <p:cNvSpPr txBox="1">
            <a:spLocks noGrp="1"/>
          </p:cNvSpPr>
          <p:nvPr>
            <p:ph type="body" idx="1"/>
          </p:nvPr>
        </p:nvSpPr>
        <p:spPr>
          <a:xfrm>
            <a:off x="177553" y="1600199"/>
            <a:ext cx="8588493" cy="5040297"/>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In the presence of oxygen </a:t>
            </a:r>
            <a:r>
              <a:rPr lang="en-AU" sz="2900" b="0" i="0" u="none" strike="noStrike" cap="none" dirty="0">
                <a:solidFill>
                  <a:srgbClr val="FF0000"/>
                </a:solidFill>
                <a:latin typeface="Arial"/>
                <a:ea typeface="Arial"/>
                <a:cs typeface="Arial"/>
                <a:sym typeface="Arial"/>
              </a:rPr>
              <a:t>pyruvate is converted to Acetyl Co A </a:t>
            </a:r>
            <a:r>
              <a:rPr lang="en-AU" sz="2900" b="0" i="0" u="none" strike="noStrike" cap="none" dirty="0">
                <a:solidFill>
                  <a:schemeClr val="dk1"/>
                </a:solidFill>
                <a:latin typeface="Arial"/>
                <a:ea typeface="Arial"/>
                <a:cs typeface="Arial"/>
                <a:sym typeface="Arial"/>
              </a:rPr>
              <a:t>and is processed by the </a:t>
            </a:r>
            <a:r>
              <a:rPr lang="en-AU" sz="2900" b="0" i="0" u="none" strike="noStrike" cap="none" dirty="0">
                <a:solidFill>
                  <a:srgbClr val="FF0000"/>
                </a:solidFill>
                <a:latin typeface="Arial"/>
                <a:ea typeface="Arial"/>
                <a:cs typeface="Arial"/>
                <a:sym typeface="Arial"/>
              </a:rPr>
              <a:t>Krebs cycle </a:t>
            </a:r>
            <a:r>
              <a:rPr lang="en-AU" sz="2900" b="0" i="0" u="none" strike="noStrike" cap="none" dirty="0">
                <a:solidFill>
                  <a:schemeClr val="dk1"/>
                </a:solidFill>
                <a:latin typeface="Arial"/>
                <a:ea typeface="Arial"/>
                <a:cs typeface="Arial"/>
                <a:sym typeface="Arial"/>
              </a:rPr>
              <a:t>which liberates electrons that are passed through the </a:t>
            </a:r>
            <a:r>
              <a:rPr lang="en-AU" sz="2900" b="0" i="0" u="none" strike="noStrike" cap="none" dirty="0">
                <a:solidFill>
                  <a:srgbClr val="FF0000"/>
                </a:solidFill>
                <a:latin typeface="Arial"/>
                <a:ea typeface="Arial"/>
                <a:cs typeface="Arial"/>
                <a:sym typeface="Arial"/>
              </a:rPr>
              <a:t>electron transport chain </a:t>
            </a:r>
            <a:r>
              <a:rPr lang="en-AU" sz="2900" b="0" i="0" u="none" strike="noStrike" cap="none" dirty="0">
                <a:solidFill>
                  <a:schemeClr val="dk1"/>
                </a:solidFill>
                <a:latin typeface="Arial"/>
                <a:ea typeface="Arial"/>
                <a:cs typeface="Arial"/>
                <a:sym typeface="Arial"/>
              </a:rPr>
              <a:t>producing energy (ATP).</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Fats are also broken down by </a:t>
            </a:r>
            <a:r>
              <a:rPr lang="en-AU" sz="2900" b="0" i="0" u="none" strike="noStrike" cap="none" dirty="0">
                <a:solidFill>
                  <a:srgbClr val="FF0000"/>
                </a:solidFill>
                <a:latin typeface="Arial"/>
                <a:ea typeface="Arial"/>
                <a:cs typeface="Arial"/>
                <a:sym typeface="Arial"/>
              </a:rPr>
              <a:t>beta oxidation </a:t>
            </a:r>
            <a:r>
              <a:rPr lang="en-AU" sz="2900" b="0" i="0" u="none" strike="noStrike" cap="none" dirty="0">
                <a:solidFill>
                  <a:schemeClr val="dk1"/>
                </a:solidFill>
                <a:latin typeface="Arial"/>
                <a:ea typeface="Arial"/>
                <a:cs typeface="Arial"/>
                <a:sym typeface="Arial"/>
              </a:rPr>
              <a:t>that liberates a </a:t>
            </a:r>
            <a:r>
              <a:rPr lang="en-AU" sz="2900" b="0" i="0" u="none" strike="noStrike" cap="none" dirty="0">
                <a:solidFill>
                  <a:srgbClr val="FF0000"/>
                </a:solidFill>
                <a:latin typeface="Arial"/>
                <a:ea typeface="Arial"/>
                <a:cs typeface="Arial"/>
                <a:sym typeface="Arial"/>
              </a:rPr>
              <a:t>greater number </a:t>
            </a:r>
            <a:r>
              <a:rPr lang="en-AU" sz="2900" b="0" i="0" u="none" strike="noStrike" cap="none" dirty="0">
                <a:solidFill>
                  <a:schemeClr val="dk1"/>
                </a:solidFill>
                <a:latin typeface="Arial"/>
                <a:ea typeface="Arial"/>
                <a:cs typeface="Arial"/>
                <a:sym typeface="Arial"/>
              </a:rPr>
              <a:t>of electrons thus </a:t>
            </a:r>
            <a:r>
              <a:rPr lang="en-AU" sz="2900" b="0" i="0" u="none" strike="noStrike" cap="none" dirty="0">
                <a:solidFill>
                  <a:srgbClr val="FF0000"/>
                </a:solidFill>
                <a:latin typeface="Arial"/>
                <a:ea typeface="Arial"/>
                <a:cs typeface="Arial"/>
                <a:sym typeface="Arial"/>
              </a:rPr>
              <a:t>more ATP.</a:t>
            </a:r>
            <a:r>
              <a:rPr lang="en-AU" sz="2900" b="0" i="0" u="none" strike="noStrike" cap="none" dirty="0">
                <a:solidFill>
                  <a:schemeClr val="dk1"/>
                </a:solidFill>
                <a:latin typeface="Arial"/>
                <a:ea typeface="Arial"/>
                <a:cs typeface="Arial"/>
                <a:sym typeface="Arial"/>
              </a:rPr>
              <a:t> </a:t>
            </a:r>
          </a:p>
          <a:p>
            <a:pPr marL="320040" marR="0" lvl="0" indent="-320040" algn="l" rtl="0">
              <a:spcBef>
                <a:spcPts val="700"/>
              </a:spcBef>
              <a:buClr>
                <a:schemeClr val="accent2"/>
              </a:buClr>
              <a:buSzPct val="59999"/>
              <a:buFont typeface="Noto Symbol"/>
              <a:buChar char="◻"/>
            </a:pPr>
            <a:r>
              <a:rPr lang="en-AU" sz="2900" b="0" i="0" u="none" strike="noStrike" cap="none" dirty="0">
                <a:solidFill>
                  <a:schemeClr val="dk1"/>
                </a:solidFill>
                <a:latin typeface="Arial"/>
                <a:ea typeface="Arial"/>
                <a:cs typeface="Arial"/>
                <a:sym typeface="Arial"/>
              </a:rPr>
              <a:t>In the presence of oxygen and in extreme cases protein is also utilized.</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Shape 58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pic>
        <p:nvPicPr>
          <p:cNvPr id="581" name="Shape 581"/>
          <p:cNvPicPr preferRelativeResize="0">
            <a:picLocks noGrp="1"/>
          </p:cNvPicPr>
          <p:nvPr>
            <p:ph type="body" idx="1"/>
          </p:nvPr>
        </p:nvPicPr>
        <p:blipFill rotWithShape="1">
          <a:blip r:embed="rId3">
            <a:alphaModFix/>
          </a:blip>
          <a:srcRect l="12615" t="34322" r="52626" b="35486"/>
          <a:stretch/>
        </p:blipFill>
        <p:spPr>
          <a:xfrm>
            <a:off x="1153963" y="1928801"/>
            <a:ext cx="7500909" cy="4071965"/>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Shape 586"/>
          <p:cNvSpPr txBox="1">
            <a:spLocks noGrp="1"/>
          </p:cNvSpPr>
          <p:nvPr>
            <p:ph type="title"/>
          </p:nvPr>
        </p:nvSpPr>
        <p:spPr>
          <a:xfrm>
            <a:off x="159799" y="0"/>
            <a:ext cx="8606248" cy="1219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br>
              <a:rPr lang="en-AU" sz="2800" b="0" i="0" u="none" strike="noStrike" cap="none" dirty="0">
                <a:solidFill>
                  <a:schemeClr val="dk2"/>
                </a:solidFill>
                <a:latin typeface="Arial"/>
                <a:ea typeface="Arial"/>
                <a:cs typeface="Arial"/>
                <a:sym typeface="Arial"/>
              </a:rPr>
            </a:br>
            <a:r>
              <a:rPr lang="en-AU" sz="2800" b="0" i="0" u="none" strike="noStrike" cap="none" dirty="0">
                <a:solidFill>
                  <a:schemeClr val="dk2"/>
                </a:solidFill>
                <a:latin typeface="Arial"/>
                <a:ea typeface="Arial"/>
                <a:cs typeface="Arial"/>
                <a:sym typeface="Arial"/>
              </a:rPr>
              <a:t>3.3.10 Discuss the characteristics of the three energy systems and their relative contributions during exercise.</a:t>
            </a:r>
            <a:br>
              <a:rPr lang="en-AU" sz="2800" b="0" i="0" u="none" strike="noStrike" cap="none" dirty="0">
                <a:solidFill>
                  <a:schemeClr val="dk2"/>
                </a:solidFill>
                <a:latin typeface="Arial"/>
                <a:ea typeface="Arial"/>
                <a:cs typeface="Arial"/>
                <a:sym typeface="Arial"/>
              </a:rPr>
            </a:br>
            <a:endParaRPr lang="en-AU" sz="2800" b="0" i="0" u="none" strike="noStrike" cap="none" dirty="0">
              <a:solidFill>
                <a:schemeClr val="dk2"/>
              </a:solidFill>
              <a:latin typeface="Arial"/>
              <a:ea typeface="Arial"/>
              <a:cs typeface="Arial"/>
              <a:sym typeface="Arial"/>
            </a:endParaRPr>
          </a:p>
        </p:txBody>
      </p:sp>
      <p:pic>
        <p:nvPicPr>
          <p:cNvPr id="587" name="Shape 587" descr="interplay of energy systems graph @ 110% vO2max"/>
          <p:cNvPicPr preferRelativeResize="0">
            <a:picLocks noGrp="1"/>
          </p:cNvPicPr>
          <p:nvPr>
            <p:ph type="body" idx="1"/>
          </p:nvPr>
        </p:nvPicPr>
        <p:blipFill rotWithShape="1">
          <a:blip r:embed="rId3">
            <a:alphaModFix/>
          </a:blip>
          <a:srcRect/>
          <a:stretch/>
        </p:blipFill>
        <p:spPr>
          <a:xfrm>
            <a:off x="1534191" y="1600200"/>
            <a:ext cx="6310564" cy="44958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Shape 59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endParaRPr sz="4400" b="0" i="0" u="none" strike="noStrike" cap="none">
              <a:solidFill>
                <a:schemeClr val="dk2"/>
              </a:solidFill>
              <a:latin typeface="Arial"/>
              <a:ea typeface="Arial"/>
              <a:cs typeface="Arial"/>
              <a:sym typeface="Arial"/>
            </a:endParaRPr>
          </a:p>
        </p:txBody>
      </p:sp>
      <p:sp>
        <p:nvSpPr>
          <p:cNvPr id="593" name="Shape 593"/>
          <p:cNvSpPr txBox="1">
            <a:spLocks noGrp="1"/>
          </p:cNvSpPr>
          <p:nvPr>
            <p:ph type="body" idx="1"/>
          </p:nvPr>
        </p:nvSpPr>
        <p:spPr>
          <a:xfrm>
            <a:off x="612647" y="1600200"/>
            <a:ext cx="8153399" cy="4824398"/>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AU" sz="2900" b="0" i="0" u="none" strike="noStrike" cap="none">
                <a:solidFill>
                  <a:schemeClr val="lt1"/>
                </a:solidFill>
                <a:latin typeface="Arial"/>
                <a:ea typeface="Arial"/>
                <a:cs typeface="Arial"/>
                <a:sym typeface="Arial"/>
              </a:rPr>
              <a:t> </a:t>
            </a:r>
            <a:r>
              <a:rPr lang="en-AU" sz="2400" b="0" i="0" u="none" strike="noStrike" cap="none">
                <a:solidFill>
                  <a:schemeClr val="dk1"/>
                </a:solidFill>
                <a:latin typeface="Arial"/>
                <a:ea typeface="Arial"/>
                <a:cs typeface="Arial"/>
                <a:sym typeface="Arial"/>
              </a:rPr>
              <a:t>Aerobic energy system can provide all required energy</a:t>
            </a:r>
          </a:p>
          <a:p>
            <a:pPr marL="640080" marR="0" lvl="1" indent="-284480" algn="l" rtl="0">
              <a:spcBef>
                <a:spcPts val="1300"/>
              </a:spcBef>
              <a:buClr>
                <a:schemeClr val="accent1"/>
              </a:buClr>
              <a:buSzPct val="70000"/>
              <a:buFont typeface="Noto Symbol"/>
              <a:buChar char="•"/>
            </a:pPr>
            <a:r>
              <a:rPr lang="en-AU" sz="2600" b="0" i="1" u="none" strike="noStrike" cap="none">
                <a:solidFill>
                  <a:schemeClr val="dk1"/>
                </a:solidFill>
                <a:latin typeface="Arial"/>
                <a:ea typeface="Arial"/>
                <a:cs typeface="Arial"/>
                <a:sym typeface="Arial"/>
              </a:rPr>
              <a:t>Note we use the term “can” to indicate that it could, however, we know that all systems are working all the time.</a:t>
            </a:r>
          </a:p>
          <a:p>
            <a:pPr marL="320040" marR="0" lvl="0" indent="-320040" algn="l" rtl="0">
              <a:spcBef>
                <a:spcPts val="1450"/>
              </a:spcBef>
              <a:buClr>
                <a:schemeClr val="accent2"/>
              </a:buClr>
              <a:buSzPct val="59999"/>
              <a:buFont typeface="Noto Symbol"/>
              <a:buChar char="●"/>
            </a:pPr>
            <a:r>
              <a:rPr lang="en-AU" sz="2900" b="0" i="0" u="none" strike="noStrike" cap="none">
                <a:solidFill>
                  <a:schemeClr val="dk1"/>
                </a:solidFill>
                <a:latin typeface="Arial"/>
                <a:ea typeface="Arial"/>
                <a:cs typeface="Arial"/>
                <a:sym typeface="Arial"/>
              </a:rPr>
              <a:t> </a:t>
            </a:r>
            <a:r>
              <a:rPr lang="en-AU" sz="2400" b="0" i="0" u="none" strike="noStrike" cap="none">
                <a:solidFill>
                  <a:schemeClr val="dk1"/>
                </a:solidFill>
                <a:latin typeface="Arial"/>
                <a:ea typeface="Arial"/>
                <a:cs typeface="Arial"/>
                <a:sym typeface="Arial"/>
              </a:rPr>
              <a:t>The </a:t>
            </a:r>
            <a:r>
              <a:rPr lang="en-AU" sz="2000" b="0" i="0" u="none" strike="noStrike" cap="none">
                <a:solidFill>
                  <a:schemeClr val="dk1"/>
                </a:solidFill>
                <a:latin typeface="Arial"/>
                <a:ea typeface="Arial"/>
                <a:cs typeface="Arial"/>
                <a:sym typeface="Arial"/>
              </a:rPr>
              <a:t>ATP-CP</a:t>
            </a:r>
            <a:r>
              <a:rPr lang="en-AU" sz="2400" b="0" i="0" u="none" strike="noStrike" cap="none">
                <a:solidFill>
                  <a:schemeClr val="dk1"/>
                </a:solidFill>
                <a:latin typeface="Arial"/>
                <a:ea typeface="Arial"/>
                <a:cs typeface="Arial"/>
                <a:sym typeface="Arial"/>
              </a:rPr>
              <a:t> &amp; LA systems provide a minimal amount of energy</a:t>
            </a:r>
          </a:p>
          <a:p>
            <a:pPr marL="320040" marR="0" lvl="0" indent="-320040" algn="l" rtl="0">
              <a:spcBef>
                <a:spcPts val="1200"/>
              </a:spcBef>
              <a:buClr>
                <a:schemeClr val="accent2"/>
              </a:buClr>
              <a:buSzPct val="59999"/>
              <a:buFont typeface="Noto Symbol"/>
              <a:buChar char="●"/>
            </a:pPr>
            <a:r>
              <a:rPr lang="en-AU" sz="2400" b="0" i="0" u="none" strike="noStrike" cap="none">
                <a:solidFill>
                  <a:schemeClr val="accent1"/>
                </a:solidFill>
                <a:latin typeface="Arial"/>
                <a:ea typeface="Arial"/>
                <a:cs typeface="Arial"/>
                <a:sym typeface="Arial"/>
              </a:rPr>
              <a:t>Aerobic energy system is the major provider of energy</a:t>
            </a:r>
          </a:p>
          <a:p>
            <a:pPr marL="320040" marR="0" lvl="0" indent="-320040" algn="l" rtl="0">
              <a:spcBef>
                <a:spcPts val="1200"/>
              </a:spcBef>
              <a:buClr>
                <a:schemeClr val="accent2"/>
              </a:buClr>
              <a:buSzPct val="59999"/>
              <a:buFont typeface="Noto Symbol"/>
              <a:buChar char="●"/>
            </a:pPr>
            <a:r>
              <a:rPr lang="en-AU" sz="2400" b="0" i="0" u="none" strike="noStrike" cap="none">
                <a:solidFill>
                  <a:schemeClr val="accent1"/>
                </a:solidFill>
                <a:latin typeface="Arial"/>
                <a:ea typeface="Arial"/>
                <a:cs typeface="Arial"/>
                <a:sym typeface="Arial"/>
              </a:rPr>
              <a:t> The ATP-CP system provides a minimal amount of energy</a:t>
            </a:r>
          </a:p>
          <a:p>
            <a:pPr marL="320040" marR="0" lvl="0" indent="-320040" algn="l" rtl="0">
              <a:spcBef>
                <a:spcPts val="1200"/>
              </a:spcBef>
              <a:buClr>
                <a:schemeClr val="accent2"/>
              </a:buClr>
              <a:buSzPct val="59999"/>
              <a:buFont typeface="Noto Symbol"/>
              <a:buChar char="●"/>
            </a:pPr>
            <a:r>
              <a:rPr lang="en-AU" sz="2400" b="0" i="0" u="none" strike="noStrike" cap="none">
                <a:solidFill>
                  <a:schemeClr val="accent1"/>
                </a:solidFill>
                <a:latin typeface="Arial"/>
                <a:ea typeface="Arial"/>
                <a:cs typeface="Arial"/>
                <a:sym typeface="Arial"/>
              </a:rPr>
              <a:t> The LA system provides the extra required energy</a:t>
            </a:r>
          </a:p>
          <a:p>
            <a:pPr marL="320040" marR="0" lvl="0" indent="-320040" algn="l" rtl="0">
              <a:spcBef>
                <a:spcPts val="1200"/>
              </a:spcBef>
              <a:buClr>
                <a:schemeClr val="accent2"/>
              </a:buClr>
              <a:buSzPct val="59999"/>
              <a:buFont typeface="Noto Symbol"/>
              <a:buNone/>
            </a:pP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pic>
        <p:nvPicPr>
          <p:cNvPr id="599" name="Shape 599"/>
          <p:cNvPicPr preferRelativeResize="0">
            <a:picLocks noGrp="1"/>
          </p:cNvPicPr>
          <p:nvPr>
            <p:ph type="body" idx="4294967295"/>
          </p:nvPr>
        </p:nvPicPr>
        <p:blipFill rotWithShape="1">
          <a:blip r:embed="rId3">
            <a:alphaModFix/>
          </a:blip>
          <a:srcRect t="35910" r="15016" b="18008"/>
          <a:stretch/>
        </p:blipFill>
        <p:spPr>
          <a:xfrm>
            <a:off x="62145" y="1642369"/>
            <a:ext cx="9081856" cy="4563121"/>
          </a:xfrm>
          <a:prstGeom prst="rect">
            <a:avLst/>
          </a:prstGeom>
          <a:noFill/>
          <a:ln>
            <a:noFill/>
          </a:ln>
        </p:spPr>
      </p:pic>
      <p:sp>
        <p:nvSpPr>
          <p:cNvPr id="2" name="Rectangle 1"/>
          <p:cNvSpPr/>
          <p:nvPr/>
        </p:nvSpPr>
        <p:spPr>
          <a:xfrm>
            <a:off x="62145" y="0"/>
            <a:ext cx="8851036" cy="1384995"/>
          </a:xfrm>
          <a:prstGeom prst="rect">
            <a:avLst/>
          </a:prstGeom>
        </p:spPr>
        <p:txBody>
          <a:bodyPr wrap="square">
            <a:spAutoFit/>
          </a:bodyPr>
          <a:lstStyle/>
          <a:p>
            <a:endParaRPr lang="en-AU" sz="2800" dirty="0">
              <a:solidFill>
                <a:schemeClr val="dk2"/>
              </a:solidFill>
            </a:endParaRPr>
          </a:p>
          <a:p>
            <a:r>
              <a:rPr lang="en-AU" sz="2800" dirty="0">
                <a:solidFill>
                  <a:schemeClr val="dk2"/>
                </a:solidFill>
              </a:rPr>
              <a:t>3.3.11 Evaluate the relative contributions of the three energy systems during different types of exercise.</a:t>
            </a:r>
            <a:endParaRPr lang="en-US" sz="28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Arial"/>
              <a:buNone/>
            </a:pPr>
            <a:r>
              <a:rPr lang="en-AU" sz="2800" b="0" i="0" u="none" strike="noStrike" cap="none" dirty="0">
                <a:solidFill>
                  <a:schemeClr val="dk2"/>
                </a:solidFill>
                <a:latin typeface="Arial"/>
                <a:ea typeface="Arial"/>
                <a:cs typeface="Arial"/>
                <a:sym typeface="Arial"/>
              </a:rPr>
              <a:t>3.3.11 Evaluate the relative contributions of the three energy systems during different types of exercise.</a:t>
            </a: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2647" y="1576719"/>
            <a:ext cx="7539258" cy="5281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theme1.xml><?xml version="1.0" encoding="utf-8"?>
<a:theme xmlns:a="http://schemas.openxmlformats.org/drawingml/2006/main" name="Median">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4456</Words>
  <Application>Microsoft Office PowerPoint</Application>
  <PresentationFormat>On-screen Show (4:3)</PresentationFormat>
  <Paragraphs>747</Paragraphs>
  <Slides>118</Slides>
  <Notes>97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118</vt:i4>
      </vt:variant>
    </vt:vector>
  </HeadingPairs>
  <TitlesOfParts>
    <vt:vector size="125" baseType="lpstr">
      <vt:lpstr>Arial</vt:lpstr>
      <vt:lpstr>Arial Rounded MT Bold</vt:lpstr>
      <vt:lpstr>Noto Symbol</vt:lpstr>
      <vt:lpstr>Tahoma</vt:lpstr>
      <vt:lpstr>Times New Roman</vt:lpstr>
      <vt:lpstr>Wingdings</vt:lpstr>
      <vt:lpstr>Median</vt:lpstr>
      <vt:lpstr>TOPIC 3</vt:lpstr>
      <vt:lpstr> 3.1.1 List the macronutrients and micronutrients. </vt:lpstr>
      <vt:lpstr> 3.1.2 Outline the roles of macronutrients and micronutrients. </vt:lpstr>
      <vt:lpstr>PowerPoint Presentation</vt:lpstr>
      <vt:lpstr>PowerPoint Presentation</vt:lpstr>
      <vt:lpstr>PowerPoint Presentation</vt:lpstr>
      <vt:lpstr>PowerPoint Presentation</vt:lpstr>
      <vt:lpstr> 3.1.3 State the chemical composition of a glucose molecule. </vt:lpstr>
      <vt:lpstr> 3.1.4 Draw a diagram representing the basic structure of a glucose molecule. </vt:lpstr>
      <vt:lpstr>  3.1.5 Explain how glucose molecules can combine to form disaccharides and polysaccharides.   </vt:lpstr>
      <vt:lpstr>PowerPoint Presentation</vt:lpstr>
      <vt:lpstr>PowerPoint Presentation</vt:lpstr>
      <vt:lpstr>MACRONUTRIENTS  Carbohydrates </vt:lpstr>
      <vt:lpstr>MACRONUTRIENTS  Carbohydrates </vt:lpstr>
      <vt:lpstr>MACRONUTRIENTS  Carbohydrates </vt:lpstr>
      <vt:lpstr> 3.1.6 State the composition of a molecule of triacylglycerol. </vt:lpstr>
      <vt:lpstr>PowerPoint Presentation</vt:lpstr>
      <vt:lpstr>Structure of triacylglycerol.</vt:lpstr>
      <vt:lpstr>MACRONUTRIENTS  Fat</vt:lpstr>
      <vt:lpstr>Fatty acids</vt:lpstr>
      <vt:lpstr>PowerPoint Presentation</vt:lpstr>
      <vt:lpstr>3.1.7 Distinguish between saturated and unsaturated fatty acids</vt:lpstr>
      <vt:lpstr>PowerPoint Presentation</vt:lpstr>
      <vt:lpstr>PowerPoint Presentation</vt:lpstr>
      <vt:lpstr>Fat as a source of energy</vt:lpstr>
      <vt:lpstr> 3.1.8 Draw a diagram representing the basic structure of a lipid molecule.   </vt:lpstr>
      <vt:lpstr>PowerPoint Presentation</vt:lpstr>
      <vt:lpstr>Learning Objectives</vt:lpstr>
      <vt:lpstr> 3.1.9 State the chemical composition of a protein molecule. </vt:lpstr>
      <vt:lpstr>PowerPoint Presentation</vt:lpstr>
      <vt:lpstr> 3.1.10 Draw a diagram representing the basic structure of an amino acid. </vt:lpstr>
      <vt:lpstr>PowerPoint Presentation</vt:lpstr>
      <vt:lpstr>3.1.11 Distinguish between an essential and a nonessential amino acid.</vt:lpstr>
      <vt:lpstr>PowerPoint Presentation</vt:lpstr>
      <vt:lpstr>PowerPoint Presentation</vt:lpstr>
      <vt:lpstr>PowerPoint Presentation</vt:lpstr>
      <vt:lpstr>PowerPoint Presentation</vt:lpstr>
      <vt:lpstr>Types of Proteins</vt:lpstr>
      <vt:lpstr>MACRONUTRIENTS  Water and its functions </vt:lpstr>
      <vt:lpstr>Learning Objectives</vt:lpstr>
      <vt:lpstr>MICRONUTRIENTS  Vitamins </vt:lpstr>
      <vt:lpstr>Vitamins and their food sources</vt:lpstr>
      <vt:lpstr>Recommendations for a healthy balanced diet</vt:lpstr>
      <vt:lpstr>World Health Organization and Food and Agriculture Organization </vt:lpstr>
      <vt:lpstr>Endurance athletes vs non-athletes</vt:lpstr>
      <vt:lpstr>Endurance athletes vs non-athletes</vt:lpstr>
      <vt:lpstr>3.1.12 Describe current recommendations for a healthy balanced diet.</vt:lpstr>
      <vt:lpstr>UK </vt:lpstr>
      <vt:lpstr>PowerPoint Presentation</vt:lpstr>
      <vt:lpstr> 3.1.13 State the energy content per 100g of carbohydrate, lipid and protein. </vt:lpstr>
      <vt:lpstr>PowerPoint Presentation</vt:lpstr>
      <vt:lpstr>3.1.14 Discuss how the recommended energy distribution of the dietary macronutrients differs between endurance athletes and non-athletes. </vt:lpstr>
      <vt:lpstr>PowerPoint Presentation</vt:lpstr>
      <vt:lpstr>PowerPoint Presentation</vt:lpstr>
      <vt:lpstr>PowerPoint Presentation</vt:lpstr>
      <vt:lpstr>3.2    CARBOHYDRATE &amp;  FAT METABOLISM</vt:lpstr>
      <vt:lpstr>Learning Objectives</vt:lpstr>
      <vt:lpstr> 3.2.1 Outline the terms metabolism, anabolism, aerobic catabolism and aerobic catabolism . </vt:lpstr>
      <vt:lpstr> 3.2.2 State what glycogen is and its major storage sites. </vt:lpstr>
      <vt:lpstr>Metabolism of Glycogen</vt:lpstr>
      <vt:lpstr>3.2.3 State the major sites of triglyceride storage.</vt:lpstr>
      <vt:lpstr>PowerPoint Presentation</vt:lpstr>
      <vt:lpstr>PowerPoint Presentation</vt:lpstr>
      <vt:lpstr>PowerPoint Presentation</vt:lpstr>
      <vt:lpstr> 3.2.4 Explain the role of insulin in the formation of glycogen and the accumulation of body fat. </vt:lpstr>
      <vt:lpstr>PowerPoint Presentation</vt:lpstr>
      <vt:lpstr>PowerPoint Presentation</vt:lpstr>
      <vt:lpstr>PowerPoint Presentation</vt:lpstr>
      <vt:lpstr>PowerPoint Presentation</vt:lpstr>
      <vt:lpstr>3.2.5 Outline the terms glycogenolysis and lipolysis.</vt:lpstr>
      <vt:lpstr>PowerPoint Presentation</vt:lpstr>
      <vt:lpstr>PowerPoint Presentation</vt:lpstr>
      <vt:lpstr>PowerPoint Presentation</vt:lpstr>
      <vt:lpstr>PowerPoint Presentation</vt:lpstr>
      <vt:lpstr>PowerPoint Presentation</vt:lpstr>
      <vt:lpstr>PowerPoint Presentation</vt:lpstr>
      <vt:lpstr> 3.2.6 Outline the functions of glucagon and adrenaline during fasting and exercise. </vt:lpstr>
      <vt:lpstr>PowerPoint Presentation</vt:lpstr>
      <vt:lpstr>3.2.7 Explain the role of insulin and muscle contraction on glucose uptake during exercise.</vt:lpstr>
      <vt:lpstr>PowerPoint Presentation</vt:lpstr>
      <vt:lpstr>PowerPoint Presentation</vt:lpstr>
      <vt:lpstr>3.3    NUTRITION &amp;  ENERGY SYSTEMS</vt:lpstr>
      <vt:lpstr>3.3.1 Draw a diagram to show the ultrastructure of a generalized animal cell. </vt:lpstr>
      <vt:lpstr>PowerPoint Presentation</vt:lpstr>
      <vt:lpstr>PowerPoint Presentation</vt:lpstr>
      <vt:lpstr>PowerPoint Presentation</vt:lpstr>
      <vt:lpstr>PowerPoint Presentation</vt:lpstr>
      <vt:lpstr> 3.3.2 Draw a diagram to show the ultrastructure of a mitochondrion. </vt:lpstr>
      <vt:lpstr>PowerPoint Presentation</vt:lpstr>
      <vt:lpstr>PowerPoint Presentation</vt:lpstr>
      <vt:lpstr> 3.3.3 Define the term cell respiration. </vt:lpstr>
      <vt:lpstr>PowerPoint Presentation</vt:lpstr>
      <vt:lpstr>PowerPoint Presentation</vt:lpstr>
      <vt:lpstr>PowerPoint Presentation</vt:lpstr>
      <vt:lpstr> 3.3.4 Explain how adenosine can gain and lose a phosphate molecule. </vt:lpstr>
      <vt:lpstr>PowerPoint Presentation</vt:lpstr>
      <vt:lpstr>3.3.5 Explain the role of ATP in muscle contraction.</vt:lpstr>
      <vt:lpstr>Myosin heads</vt:lpstr>
      <vt:lpstr>PowerPoint Presentation</vt:lpstr>
      <vt:lpstr>PowerPoint Presentation</vt:lpstr>
      <vt:lpstr>PowerPoint Presentation</vt:lpstr>
      <vt:lpstr>PowerPoint Presentation</vt:lpstr>
      <vt:lpstr>PowerPoint Presentation</vt:lpstr>
      <vt:lpstr> 3.3.6 Describe the re-synthesis of ATP by the ATP–CP system. </vt:lpstr>
      <vt:lpstr>PowerPoint Presentation</vt:lpstr>
      <vt:lpstr>  3.3.7 Describe the production of ATP by the lactic acid system.   </vt:lpstr>
      <vt:lpstr>PowerPoint Presentation</vt:lpstr>
      <vt:lpstr>A comparison of anaerobic and aerobic glycolysis</vt:lpstr>
      <vt:lpstr>Aerobic system</vt:lpstr>
      <vt:lpstr> 3.3.8 Explain the phenomena of oxygen deficit and oxygen debt. </vt:lpstr>
      <vt:lpstr>PowerPoint Presentation</vt:lpstr>
      <vt:lpstr>PowerPoint Presentation</vt:lpstr>
      <vt:lpstr> 3.3.9 Describe the production of ATP from glucose and fatty acids by the aerobic system. </vt:lpstr>
      <vt:lpstr>PowerPoint Presentation</vt:lpstr>
      <vt:lpstr> 3.3.10 Discuss the characteristics of the three energy systems and their relative contributions during exercise. </vt:lpstr>
      <vt:lpstr>PowerPoint Presentation</vt:lpstr>
      <vt:lpstr>PowerPoint Presentation</vt:lpstr>
      <vt:lpstr>3.3.11 Evaluate the relative contributions of the three energy systems during different types of exercise.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3</dc:title>
  <dc:creator>Julia Porter</dc:creator>
  <cp:lastModifiedBy>Julia Porter</cp:lastModifiedBy>
  <cp:revision>15</cp:revision>
  <dcterms:modified xsi:type="dcterms:W3CDTF">2016-12-12T15:25:50Z</dcterms:modified>
</cp:coreProperties>
</file>