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B21C18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39"/>
    <p:restoredTop sz="50000"/>
  </p:normalViewPr>
  <p:slideViewPr>
    <p:cSldViewPr>
      <p:cViewPr varScale="1">
        <p:scale>
          <a:sx n="52" d="100"/>
          <a:sy n="52" d="100"/>
        </p:scale>
        <p:origin x="2968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EB6789-8A03-3F43-BBA8-013F30C6DDF8}" type="datetimeFigureOut">
              <a:rPr lang="en-US" smtClean="0"/>
              <a:t>11/28/16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260B9-348A-4E40-9077-7D519D4D2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5988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A12318-D608-6A4D-897D-4498A00FCE83}" type="datetimeFigureOut">
              <a:rPr lang="en-US" smtClean="0"/>
              <a:t>11/28/16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B97D7-1EEF-7F40-B715-B635B0D86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247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B97D7-1EEF-7F40-B715-B635B0D861C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486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B97D7-1EEF-7F40-B715-B635B0D861C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239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7F02F-7FC0-450D-8204-9492327F1B94}" type="datetimeFigureOut">
              <a:rPr lang="en-US" smtClean="0"/>
              <a:t>11/28/16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D4507-C3D7-4D3F-8623-519E57872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349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7F02F-7FC0-450D-8204-9492327F1B94}" type="datetimeFigureOut">
              <a:rPr lang="en-US" smtClean="0"/>
              <a:t>11/28/16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D4507-C3D7-4D3F-8623-519E57872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611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7F02F-7FC0-450D-8204-9492327F1B94}" type="datetimeFigureOut">
              <a:rPr lang="en-US" smtClean="0"/>
              <a:t>11/28/16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D4507-C3D7-4D3F-8623-519E57872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808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7F02F-7FC0-450D-8204-9492327F1B94}" type="datetimeFigureOut">
              <a:rPr lang="en-US" smtClean="0"/>
              <a:t>11/28/16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D4507-C3D7-4D3F-8623-519E57872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006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7F02F-7FC0-450D-8204-9492327F1B94}" type="datetimeFigureOut">
              <a:rPr lang="en-US" smtClean="0"/>
              <a:t>11/28/16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D4507-C3D7-4D3F-8623-519E57872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666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7F02F-7FC0-450D-8204-9492327F1B94}" type="datetimeFigureOut">
              <a:rPr lang="en-US" smtClean="0"/>
              <a:t>11/28/16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D4507-C3D7-4D3F-8623-519E57872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361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7F02F-7FC0-450D-8204-9492327F1B94}" type="datetimeFigureOut">
              <a:rPr lang="en-US" smtClean="0"/>
              <a:t>11/28/16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D4507-C3D7-4D3F-8623-519E57872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353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7F02F-7FC0-450D-8204-9492327F1B94}" type="datetimeFigureOut">
              <a:rPr lang="en-US" smtClean="0"/>
              <a:t>11/28/16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D4507-C3D7-4D3F-8623-519E57872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505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7F02F-7FC0-450D-8204-9492327F1B94}" type="datetimeFigureOut">
              <a:rPr lang="en-US" smtClean="0"/>
              <a:t>11/28/16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D4507-C3D7-4D3F-8623-519E57872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507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7F02F-7FC0-450D-8204-9492327F1B94}" type="datetimeFigureOut">
              <a:rPr lang="en-US" smtClean="0"/>
              <a:t>11/28/16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D4507-C3D7-4D3F-8623-519E57872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74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7F02F-7FC0-450D-8204-9492327F1B94}" type="datetimeFigureOut">
              <a:rPr lang="en-US" smtClean="0"/>
              <a:t>11/28/16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D4507-C3D7-4D3F-8623-519E57872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038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7F02F-7FC0-450D-8204-9492327F1B94}" type="datetimeFigureOut">
              <a:rPr lang="en-US" smtClean="0"/>
              <a:t>11/28/16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D4507-C3D7-4D3F-8623-519E57872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031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6627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THERMAL ENERGY</a:t>
            </a:r>
            <a:endParaRPr 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77216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615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Energy?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u="sng" dirty="0" smtClean="0"/>
              <a:t>Energy</a:t>
            </a:r>
            <a:r>
              <a:rPr lang="en-US" dirty="0" smtClean="0"/>
              <a:t> – The ability to move or change matter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b="1" dirty="0" smtClean="0"/>
              <a:t>What does this</a:t>
            </a:r>
          </a:p>
          <a:p>
            <a:pPr marL="0" indent="0" algn="ctr">
              <a:buNone/>
            </a:pPr>
            <a:r>
              <a:rPr lang="en-US" sz="4400" b="1" dirty="0" smtClean="0"/>
              <a:t> mean?</a:t>
            </a:r>
          </a:p>
          <a:p>
            <a:pPr marL="0" indent="0">
              <a:buNone/>
            </a:pPr>
            <a:r>
              <a:rPr lang="en-US" dirty="0" smtClean="0"/>
              <a:t>	This means that energy is needed to apply a force to an object to make it move.  Energy is also needed to make a change in the state of matter (solid, liquid, or gas).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90800"/>
            <a:ext cx="152596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04800"/>
            <a:ext cx="1214437" cy="123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638800"/>
            <a:ext cx="1533525" cy="976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362200"/>
            <a:ext cx="2535592" cy="1526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447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Heat?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720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Heat</a:t>
            </a:r>
            <a:r>
              <a:rPr lang="en-US" dirty="0" smtClean="0"/>
              <a:t> (thermal energy)– the movement of tiny particles that make up matter.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Which one has more THERMAL ENERGY?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Solid			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Liquid    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		Gas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835" y="3810000"/>
            <a:ext cx="1628115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4572000" y="3810000"/>
            <a:ext cx="4114800" cy="28194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The GAS has the most Thermal Energy.  The particles move the fastest.  As the gas cools, the particles slow down and loose energy.  Solids have the least amount of energy.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98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 you measure thermal energy?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 smtClean="0"/>
              <a:t>Temperature</a:t>
            </a:r>
            <a:r>
              <a:rPr lang="en-US" dirty="0" smtClean="0"/>
              <a:t> – the measure of the thermal energy of an object</a:t>
            </a:r>
          </a:p>
          <a:p>
            <a:pPr marL="0" indent="0" algn="ctr">
              <a:buNone/>
            </a:pPr>
            <a:r>
              <a:rPr lang="en-US" sz="2400" dirty="0" smtClean="0"/>
              <a:t>Temperature = thermal energy = speed of particles</a:t>
            </a:r>
          </a:p>
          <a:p>
            <a:pPr marL="0" indent="0" algn="ctr">
              <a:buNone/>
            </a:pPr>
            <a:endParaRPr lang="en-US" sz="2400" dirty="0" smtClean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endParaRPr lang="en-US" sz="2400" dirty="0" smtClean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endParaRPr lang="en-US" sz="2400" dirty="0" smtClean="0"/>
          </a:p>
          <a:p>
            <a:pPr marL="0" indent="0" algn="ctr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             A          B         C     </a:t>
            </a:r>
            <a:endParaRPr lang="en-US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276600"/>
            <a:ext cx="245745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4343400" y="3276600"/>
            <a:ext cx="4114800" cy="25908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Which of these thermometers shows a temperature that has the most thermal energy?  ____ 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Which shows an object that has the least speed in the particles?____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20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Energy is on the Move?                                                                                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When warm and cool objects touch, energy is transferred from the warmer object to the cooler object.</a:t>
            </a:r>
          </a:p>
          <a:p>
            <a:pPr marL="0" indent="0" algn="ctr">
              <a:buNone/>
            </a:pPr>
            <a:r>
              <a:rPr lang="en-US" b="1" u="sng" dirty="0" smtClean="0"/>
              <a:t>ACTIVITY:</a:t>
            </a:r>
          </a:p>
          <a:p>
            <a:pPr marL="0" indent="0" algn="ctr">
              <a:buNone/>
            </a:pPr>
            <a:r>
              <a:rPr lang="en-US" dirty="0" smtClean="0"/>
              <a:t>Touch the metal on your desk and your paper with your other hand.  Which one is colder?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b="1" u="sng" dirty="0"/>
          </a:p>
        </p:txBody>
      </p:sp>
      <p:sp>
        <p:nvSpPr>
          <p:cNvPr id="4" name="Oval 3"/>
          <p:cNvSpPr/>
          <p:nvPr/>
        </p:nvSpPr>
        <p:spPr>
          <a:xfrm>
            <a:off x="609600" y="4956928"/>
            <a:ext cx="8001000" cy="17526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NEITHER!  They are the same temperature.  They are both the same temperature as the room.  Why do they feel different them?  It has to do with insulators and conductors.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80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an insulator?</a:t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conductor?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u="sng" dirty="0" smtClean="0"/>
              <a:t>Insulator</a:t>
            </a:r>
            <a:r>
              <a:rPr lang="en-US" dirty="0" smtClean="0"/>
              <a:t> – a material that does not transfer heat very well.                        </a:t>
            </a:r>
          </a:p>
          <a:p>
            <a:pPr marL="0" indent="0">
              <a:buNone/>
            </a:pPr>
            <a:r>
              <a:rPr lang="en-US" sz="2500" dirty="0"/>
              <a:t> </a:t>
            </a:r>
            <a:r>
              <a:rPr lang="en-US" sz="2500" dirty="0" smtClean="0"/>
              <a:t>                                                                This blanket traps</a:t>
            </a:r>
          </a:p>
          <a:p>
            <a:pPr marL="0" indent="0">
              <a:buNone/>
            </a:pPr>
            <a:r>
              <a:rPr lang="en-US" sz="2500" dirty="0"/>
              <a:t> </a:t>
            </a:r>
            <a:r>
              <a:rPr lang="en-US" sz="2500" dirty="0" smtClean="0"/>
              <a:t>                                                  body     heat to keep </a:t>
            </a:r>
          </a:p>
          <a:p>
            <a:pPr marL="0" indent="0">
              <a:buNone/>
            </a:pPr>
            <a:r>
              <a:rPr lang="en-US" sz="2500" dirty="0"/>
              <a:t>	</a:t>
            </a:r>
            <a:r>
              <a:rPr lang="en-US" sz="2500" dirty="0" smtClean="0"/>
              <a:t>			           you warm</a:t>
            </a:r>
          </a:p>
          <a:p>
            <a:pPr marL="0" indent="0">
              <a:buNone/>
            </a:pPr>
            <a:endParaRPr lang="en-US" sz="2500" dirty="0" smtClean="0"/>
          </a:p>
          <a:p>
            <a:pPr marL="0" indent="0">
              <a:buNone/>
            </a:pPr>
            <a:r>
              <a:rPr lang="en-US" b="1" u="sng" dirty="0" smtClean="0"/>
              <a:t>Conductor</a:t>
            </a:r>
            <a:r>
              <a:rPr lang="en-US" dirty="0" smtClean="0"/>
              <a:t> – a material that transfers heat very well.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</a:t>
            </a:r>
            <a:r>
              <a:rPr lang="en-US" sz="2500" dirty="0" smtClean="0"/>
              <a:t>Pans transfer</a:t>
            </a:r>
            <a:endParaRPr lang="en-US" sz="2500" b="1" u="sng" dirty="0"/>
          </a:p>
          <a:p>
            <a:pPr marL="0" indent="0">
              <a:buNone/>
            </a:pPr>
            <a:r>
              <a:rPr lang="en-US" sz="2500" dirty="0" smtClean="0"/>
              <a:t>                                                                heat easily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255982"/>
            <a:ext cx="1681162" cy="168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648200"/>
            <a:ext cx="3128962" cy="210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496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24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Heat and Temperature the Same?</a:t>
            </a:r>
            <a:endParaRPr lang="en-US" sz="424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</a:t>
            </a:r>
          </a:p>
          <a:p>
            <a:pPr marL="0" indent="0" algn="ctr">
              <a:buNone/>
            </a:pPr>
            <a:r>
              <a:rPr lang="en-US" dirty="0" smtClean="0"/>
              <a:t>Think back…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heat</a:t>
            </a:r>
            <a:r>
              <a:rPr lang="en-US" dirty="0" smtClean="0"/>
              <a:t> is the </a:t>
            </a:r>
            <a:r>
              <a:rPr lang="en-US" u="sng" dirty="0" smtClean="0"/>
              <a:t>flow of energy</a:t>
            </a:r>
            <a:r>
              <a:rPr lang="en-US" dirty="0" smtClean="0"/>
              <a:t> from one materials to another.</a:t>
            </a:r>
          </a:p>
          <a:p>
            <a:pPr marL="0" indent="0" algn="ctr"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Temperature</a:t>
            </a:r>
            <a:r>
              <a:rPr lang="en-US" dirty="0" smtClean="0"/>
              <a:t> is a </a:t>
            </a:r>
            <a:r>
              <a:rPr lang="en-US" u="sng" dirty="0" smtClean="0"/>
              <a:t>measure</a:t>
            </a:r>
            <a:r>
              <a:rPr lang="en-US" dirty="0" smtClean="0"/>
              <a:t> of how hot or cold something is.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191000"/>
            <a:ext cx="1233487" cy="213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432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Does a Thermometer Work?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Discuss with a partner </a:t>
            </a:r>
          </a:p>
          <a:p>
            <a:pPr marL="0" indent="0" algn="ctr">
              <a:buNone/>
            </a:pPr>
            <a:r>
              <a:rPr lang="en-US" sz="1200" dirty="0" smtClean="0"/>
              <a:t>Write your ideas here:</a:t>
            </a:r>
            <a:endParaRPr lang="en-US" sz="1200" dirty="0"/>
          </a:p>
        </p:txBody>
      </p:sp>
      <p:sp>
        <p:nvSpPr>
          <p:cNvPr id="4" name="Rectangle 3"/>
          <p:cNvSpPr/>
          <p:nvPr/>
        </p:nvSpPr>
        <p:spPr>
          <a:xfrm>
            <a:off x="457200" y="2209800"/>
            <a:ext cx="8153400" cy="426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21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Let’s figure this out…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382000" cy="54102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What happens to material when heat is added?</a:t>
            </a:r>
          </a:p>
          <a:p>
            <a:pPr marL="0" indent="0" algn="ctr">
              <a:buNone/>
            </a:pPr>
            <a:r>
              <a:rPr lang="en-US" dirty="0" smtClean="0"/>
              <a:t>It expands or gets bigger.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What happens to material when heat is taken away? It contracts or gets smaller.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sz="3000" dirty="0" smtClean="0"/>
          </a:p>
          <a:p>
            <a:pPr marL="0" indent="0" algn="r">
              <a:buNone/>
            </a:pPr>
            <a:r>
              <a:rPr lang="en-US" sz="3000" dirty="0" smtClean="0"/>
              <a:t>So, when the material in</a:t>
            </a:r>
          </a:p>
          <a:p>
            <a:pPr marL="0" indent="0" algn="r">
              <a:buNone/>
            </a:pPr>
            <a:r>
              <a:rPr lang="en-US" sz="3000" dirty="0" smtClean="0"/>
              <a:t>a thermometer hotter, the </a:t>
            </a:r>
          </a:p>
          <a:p>
            <a:pPr marL="0" indent="0" algn="r">
              <a:buNone/>
            </a:pPr>
            <a:r>
              <a:rPr lang="en-US" sz="3000" dirty="0" smtClean="0"/>
              <a:t>material expands and </a:t>
            </a:r>
          </a:p>
          <a:p>
            <a:pPr marL="0" indent="0" algn="r">
              <a:buNone/>
            </a:pPr>
            <a:r>
              <a:rPr lang="en-US" sz="3000" dirty="0" smtClean="0"/>
              <a:t>moves higher in it. </a:t>
            </a:r>
          </a:p>
          <a:p>
            <a:pPr marL="0" indent="0" algn="r">
              <a:buNone/>
            </a:pPr>
            <a:r>
              <a:rPr lang="en-US" sz="3000" dirty="0" smtClean="0"/>
              <a:t>When colder, it shrinks</a:t>
            </a:r>
            <a:r>
              <a:rPr lang="en-US" sz="2000" dirty="0" smtClean="0"/>
              <a:t>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352800"/>
            <a:ext cx="4127500" cy="324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71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is Heat Transferred?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10600" cy="511492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 dirty="0" smtClean="0"/>
              <a:t>Heat is transferred in three ways:</a:t>
            </a:r>
          </a:p>
          <a:p>
            <a:pPr marL="0" indent="0" algn="ctr">
              <a:buNone/>
            </a:pPr>
            <a:endParaRPr lang="en-US" sz="2800" b="1" dirty="0" smtClean="0"/>
          </a:p>
          <a:p>
            <a:pPr marL="0" indent="0" algn="ctr">
              <a:buNone/>
            </a:pPr>
            <a:endParaRPr lang="en-US" sz="2800" b="1" dirty="0"/>
          </a:p>
          <a:p>
            <a:pPr marL="0" indent="0" algn="ctr">
              <a:buNone/>
            </a:pPr>
            <a:endParaRPr lang="en-US" sz="2800" b="1" dirty="0" smtClean="0"/>
          </a:p>
          <a:p>
            <a:pPr marL="0" indent="0" algn="ctr">
              <a:buNone/>
            </a:pPr>
            <a:endParaRPr lang="en-US" sz="2800" b="1" dirty="0"/>
          </a:p>
          <a:p>
            <a:pPr marL="0" indent="0">
              <a:buNone/>
            </a:pPr>
            <a:endParaRPr lang="en-US" sz="2800" b="1" dirty="0" smtClean="0"/>
          </a:p>
          <a:p>
            <a:pPr marL="0" indent="0" algn="ctr">
              <a:buNone/>
            </a:pPr>
            <a:r>
              <a:rPr lang="en-US" sz="2800" b="1" dirty="0" smtClean="0"/>
              <a:t>Conduction – heat transferred when two objects touch</a:t>
            </a:r>
          </a:p>
          <a:p>
            <a:pPr marL="0" indent="0" algn="ctr">
              <a:buNone/>
            </a:pPr>
            <a:r>
              <a:rPr lang="en-US" sz="2800" b="1" dirty="0" smtClean="0"/>
              <a:t>Convection – heat </a:t>
            </a:r>
            <a:r>
              <a:rPr lang="en-US" sz="2800" b="1" dirty="0" smtClean="0"/>
              <a:t>transferred </a:t>
            </a:r>
            <a:r>
              <a:rPr lang="en-US" sz="2800" b="1" dirty="0" smtClean="0"/>
              <a:t>by the flow of a liquid or a gas</a:t>
            </a:r>
          </a:p>
          <a:p>
            <a:pPr marL="0" indent="0" algn="ctr">
              <a:buNone/>
            </a:pPr>
            <a:r>
              <a:rPr lang="en-US" sz="2800" b="1" dirty="0"/>
              <a:t>R</a:t>
            </a:r>
            <a:r>
              <a:rPr lang="en-US" sz="2800" b="1" dirty="0" smtClean="0"/>
              <a:t>adiation – heat transferred through </a:t>
            </a:r>
            <a:r>
              <a:rPr lang="en-US" sz="2800" b="1" dirty="0" smtClean="0"/>
              <a:t>an open space</a:t>
            </a:r>
            <a:endParaRPr lang="en-US" sz="2800" b="1" dirty="0" smtClean="0"/>
          </a:p>
          <a:p>
            <a:pPr marL="0" indent="0">
              <a:buNone/>
            </a:pPr>
            <a:endParaRPr lang="en-US" sz="28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81200"/>
            <a:ext cx="4077854" cy="23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981200"/>
            <a:ext cx="3073400" cy="2418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95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Heat is also transferred by Convection Currents</a:t>
            </a:r>
          </a:p>
          <a:p>
            <a:pPr marL="0" indent="0" algn="ctr">
              <a:buNone/>
            </a:pPr>
            <a:r>
              <a:rPr lang="en-US" dirty="0" smtClean="0"/>
              <a:t>In a convection currents gases and liquids rise and sink in a circular path due to the differences in temperature.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100" y="2514600"/>
            <a:ext cx="6273800" cy="378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497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</TotalTime>
  <Words>426</Words>
  <Application>Microsoft Macintosh PowerPoint</Application>
  <PresentationFormat>On-screen Show (4:3)</PresentationFormat>
  <Paragraphs>76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THERMAL ENERGY</vt:lpstr>
      <vt:lpstr>What is Energy?</vt:lpstr>
      <vt:lpstr>What is Heat?</vt:lpstr>
      <vt:lpstr>How do you measure thermal energy?</vt:lpstr>
      <vt:lpstr>Energy is on the Move?                                                                                 </vt:lpstr>
      <vt:lpstr>What is an insulator? What is a conductor?</vt:lpstr>
      <vt:lpstr>Are Heat and Temperature the Same?</vt:lpstr>
      <vt:lpstr>How Does a Thermometer Work?</vt:lpstr>
      <vt:lpstr>Let’s figure this out…</vt:lpstr>
      <vt:lpstr>How is Heat Transferred?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</dc:title>
  <dc:creator>MrsDude</dc:creator>
  <cp:lastModifiedBy>Microsoft Office User</cp:lastModifiedBy>
  <cp:revision>25</cp:revision>
  <cp:lastPrinted>2013-02-27T22:32:19Z</cp:lastPrinted>
  <dcterms:created xsi:type="dcterms:W3CDTF">2010-12-04T01:46:48Z</dcterms:created>
  <dcterms:modified xsi:type="dcterms:W3CDTF">2016-11-29T02:05:27Z</dcterms:modified>
</cp:coreProperties>
</file>