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80" r:id="rId21"/>
    <p:sldId id="281" r:id="rId22"/>
    <p:sldId id="282" r:id="rId23"/>
    <p:sldId id="283" r:id="rId24"/>
    <p:sldId id="285" r:id="rId25"/>
    <p:sldId id="277" r:id="rId26"/>
    <p:sldId id="284" r:id="rId27"/>
    <p:sldId id="286" r:id="rId28"/>
    <p:sldId id="278" r:id="rId29"/>
    <p:sldId id="298" r:id="rId30"/>
    <p:sldId id="289" r:id="rId31"/>
    <p:sldId id="291" r:id="rId32"/>
    <p:sldId id="292" r:id="rId33"/>
    <p:sldId id="279" r:id="rId34"/>
    <p:sldId id="293" r:id="rId35"/>
    <p:sldId id="294" r:id="rId36"/>
    <p:sldId id="295" r:id="rId37"/>
    <p:sldId id="296" r:id="rId3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6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EA86-ED0B-4879-8B56-2610F1F57761}" type="datetimeFigureOut">
              <a:rPr lang="es-MX" smtClean="0"/>
              <a:pPr/>
              <a:t>18/09/2015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356ED-6EF7-469E-B055-17F4A044DB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EA86-ED0B-4879-8B56-2610F1F57761}" type="datetimeFigureOut">
              <a:rPr lang="es-MX" smtClean="0"/>
              <a:pPr/>
              <a:t>18/09/2015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356ED-6EF7-469E-B055-17F4A044DB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EA86-ED0B-4879-8B56-2610F1F57761}" type="datetimeFigureOut">
              <a:rPr lang="es-MX" smtClean="0"/>
              <a:pPr/>
              <a:t>18/09/2015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356ED-6EF7-469E-B055-17F4A044DB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EA86-ED0B-4879-8B56-2610F1F57761}" type="datetimeFigureOut">
              <a:rPr lang="es-MX" smtClean="0"/>
              <a:pPr/>
              <a:t>18/09/2015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356ED-6EF7-469E-B055-17F4A044DB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EA86-ED0B-4879-8B56-2610F1F57761}" type="datetimeFigureOut">
              <a:rPr lang="es-MX" smtClean="0"/>
              <a:pPr/>
              <a:t>18/09/2015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356ED-6EF7-469E-B055-17F4A044DB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EA86-ED0B-4879-8B56-2610F1F57761}" type="datetimeFigureOut">
              <a:rPr lang="es-MX" smtClean="0"/>
              <a:pPr/>
              <a:t>18/09/2015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356ED-6EF7-469E-B055-17F4A044DB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EA86-ED0B-4879-8B56-2610F1F57761}" type="datetimeFigureOut">
              <a:rPr lang="es-MX" smtClean="0"/>
              <a:pPr/>
              <a:t>18/09/2015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356ED-6EF7-469E-B055-17F4A044DB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EA86-ED0B-4879-8B56-2610F1F57761}" type="datetimeFigureOut">
              <a:rPr lang="es-MX" smtClean="0"/>
              <a:pPr/>
              <a:t>18/09/2015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356ED-6EF7-469E-B055-17F4A044DB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EA86-ED0B-4879-8B56-2610F1F57761}" type="datetimeFigureOut">
              <a:rPr lang="es-MX" smtClean="0"/>
              <a:pPr/>
              <a:t>18/09/2015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356ED-6EF7-469E-B055-17F4A044DB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EA86-ED0B-4879-8B56-2610F1F57761}" type="datetimeFigureOut">
              <a:rPr lang="es-MX" smtClean="0"/>
              <a:pPr/>
              <a:t>18/09/2015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356ED-6EF7-469E-B055-17F4A044DB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EA86-ED0B-4879-8B56-2610F1F57761}" type="datetimeFigureOut">
              <a:rPr lang="es-MX" smtClean="0"/>
              <a:pPr/>
              <a:t>18/09/2015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356ED-6EF7-469E-B055-17F4A044DB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2EA86-ED0B-4879-8B56-2610F1F57761}" type="datetimeFigureOut">
              <a:rPr lang="es-MX" smtClean="0"/>
              <a:pPr/>
              <a:t>18/09/2015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356ED-6EF7-469E-B055-17F4A044DB6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4357694"/>
            <a:ext cx="7772400" cy="1470025"/>
          </a:xfrm>
        </p:spPr>
        <p:txBody>
          <a:bodyPr/>
          <a:lstStyle/>
          <a:p>
            <a:r>
              <a:rPr lang="en-GB" dirty="0" smtClean="0"/>
              <a:t>The T Test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5981700"/>
            <a:ext cx="6400800" cy="1752600"/>
          </a:xfrm>
        </p:spPr>
        <p:txBody>
          <a:bodyPr/>
          <a:lstStyle/>
          <a:p>
            <a:r>
              <a:rPr lang="en-GB" dirty="0" smtClean="0"/>
              <a:t>IB SEHS</a:t>
            </a:r>
            <a:endParaRPr lang="en-GB" dirty="0"/>
          </a:p>
        </p:txBody>
      </p:sp>
      <p:pic>
        <p:nvPicPr>
          <p:cNvPr id="37890" name="Picture 2" descr="http://www.sarkisian.net/sc705/boo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85860"/>
            <a:ext cx="3333750" cy="3086101"/>
          </a:xfrm>
          <a:prstGeom prst="rect">
            <a:avLst/>
          </a:prstGeom>
          <a:noFill/>
        </p:spPr>
      </p:pic>
      <p:pic>
        <p:nvPicPr>
          <p:cNvPr id="37892" name="Picture 4" descr="http://2.bp.blogspot.com/_vyVeGJQ4-vE/TK84bpj99II/AAAAAAAAAAc/UYYKT-KdnWY/s1600/PieChartCarto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14290"/>
            <a:ext cx="3667125" cy="44005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Learning Objective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Deduce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the significance of the difference between two sets of data using calculated values for </a:t>
            </a:r>
            <a:r>
              <a:rPr lang="en-US" i="1" dirty="0"/>
              <a:t>t</a:t>
            </a:r>
            <a:r>
              <a:rPr lang="en-US" dirty="0"/>
              <a:t> and the appropriate tables</a:t>
            </a:r>
          </a:p>
        </p:txBody>
      </p:sp>
    </p:spTree>
    <p:extLst>
      <p:ext uri="{BB962C8B-B14F-4D97-AF65-F5344CB8AC3E}">
        <p14:creationId xmlns:p14="http://schemas.microsoft.com/office/powerpoint/2010/main" val="2701795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46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573016"/>
            <a:ext cx="333375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46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0"/>
            <a:ext cx="886858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46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214282" y="3786190"/>
            <a:ext cx="1357322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429520" y="3929066"/>
            <a:ext cx="1357322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46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755576" y="5229200"/>
            <a:ext cx="1584176" cy="4770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IGCSE</a:t>
            </a:r>
            <a:endParaRPr lang="en-US" sz="2500" dirty="0"/>
          </a:p>
        </p:txBody>
      </p:sp>
      <p:sp>
        <p:nvSpPr>
          <p:cNvPr id="6" name="TextBox 5"/>
          <p:cNvSpPr txBox="1"/>
          <p:nvPr/>
        </p:nvSpPr>
        <p:spPr>
          <a:xfrm>
            <a:off x="6444208" y="5350542"/>
            <a:ext cx="1584176" cy="4770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IB2</a:t>
            </a:r>
            <a:endParaRPr lang="en-US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46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46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46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046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046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046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046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046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46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046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55"/>
            <a:ext cx="9144000" cy="6860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428992" y="2500306"/>
            <a:ext cx="300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which is……..</a:t>
            </a:r>
            <a:r>
              <a:rPr lang="en-US" sz="2400" b="1" dirty="0" smtClean="0">
                <a:solidFill>
                  <a:srgbClr val="FF0000"/>
                </a:solidFill>
              </a:rPr>
              <a:t>1.701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7686" y="46434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046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95536" y="5517232"/>
            <a:ext cx="8358246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8914251" cy="407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55262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 rot="5400000">
            <a:off x="4288809" y="1643050"/>
            <a:ext cx="928694" cy="642942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8980627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 rot="5400000">
            <a:off x="2860049" y="3071810"/>
            <a:ext cx="3786214" cy="642942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3953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 rot="5400000">
            <a:off x="2860049" y="3071810"/>
            <a:ext cx="3786214" cy="642942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1" y="0"/>
            <a:ext cx="9114571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 rot="5400000">
            <a:off x="3750463" y="3107529"/>
            <a:ext cx="6143668" cy="642942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1" y="0"/>
            <a:ext cx="8936301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5214942" y="4857760"/>
            <a:ext cx="1928826" cy="214314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8986305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5214942" y="4857760"/>
            <a:ext cx="1928826" cy="214314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5400000">
            <a:off x="4464843" y="2393149"/>
            <a:ext cx="4714908" cy="642942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027729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607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13178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107504" y="2420888"/>
            <a:ext cx="6408712" cy="39604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135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13178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0"/>
            <a:ext cx="8880607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8890302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42910" y="6000768"/>
            <a:ext cx="48577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Swimmers and non swimmers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139952" y="4437112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1.725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54148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5024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357158" y="4429132"/>
            <a:ext cx="3714776" cy="428628"/>
          </a:xfrm>
          <a:prstGeom prst="rect">
            <a:avLst/>
          </a:prstGeom>
          <a:solidFill>
            <a:srgbClr val="FF0000">
              <a:alpha val="0"/>
            </a:srgbClr>
          </a:solidFill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8596" y="5103674"/>
            <a:ext cx="3286148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This means you don´t need to bother calculating the critical value!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B050"/>
                </a:solidFill>
              </a:rPr>
              <a:t>You can work directly with your 95% confidence limit!!!</a:t>
            </a: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6369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1136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4427984" y="548679"/>
            <a:ext cx="4320480" cy="56323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r>
              <a:rPr lang="en-US" b="1" dirty="0" smtClean="0"/>
              <a:t>If</a:t>
            </a:r>
            <a:r>
              <a:rPr lang="en-US" b="1" dirty="0"/>
              <a:t> </a:t>
            </a:r>
            <a:r>
              <a:rPr lang="en-US" b="1" i="1" dirty="0"/>
              <a:t>P </a:t>
            </a:r>
            <a:r>
              <a:rPr lang="en-US" b="1" dirty="0"/>
              <a:t> </a:t>
            </a:r>
            <a:r>
              <a:rPr lang="en-US" b="1" dirty="0" smtClean="0"/>
              <a:t>is GREATER than</a:t>
            </a:r>
            <a:r>
              <a:rPr lang="en-US" b="1" dirty="0"/>
              <a:t> </a:t>
            </a:r>
            <a:r>
              <a:rPr lang="en-US" b="1" dirty="0" smtClean="0"/>
              <a:t>0.05 </a:t>
            </a:r>
            <a:r>
              <a:rPr lang="en-US" b="1" dirty="0"/>
              <a:t>then the two sets are the same 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(i.e. accept the null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hypothesis as p is bigger).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/>
          </a:p>
          <a:p>
            <a:r>
              <a:rPr lang="en-US" b="1" dirty="0" smtClean="0"/>
              <a:t>If</a:t>
            </a:r>
            <a:r>
              <a:rPr lang="en-US" b="1" dirty="0"/>
              <a:t> </a:t>
            </a:r>
            <a:r>
              <a:rPr lang="en-US" b="1" i="1" dirty="0"/>
              <a:t>P </a:t>
            </a:r>
            <a:r>
              <a:rPr lang="en-US" b="1" dirty="0"/>
              <a:t> </a:t>
            </a:r>
            <a:r>
              <a:rPr lang="en-US" b="1" dirty="0" smtClean="0"/>
              <a:t>is SMALLER than </a:t>
            </a:r>
            <a:r>
              <a:rPr lang="en-US" b="1" dirty="0"/>
              <a:t> </a:t>
            </a:r>
            <a:r>
              <a:rPr lang="en-US" b="1" dirty="0" smtClean="0"/>
              <a:t>0.05 then </a:t>
            </a:r>
            <a:r>
              <a:rPr lang="en-US" b="1" dirty="0"/>
              <a:t>the two sets are different </a:t>
            </a:r>
            <a:r>
              <a:rPr lang="en-US" b="1" dirty="0">
                <a:solidFill>
                  <a:srgbClr val="FF0000"/>
                </a:solidFill>
              </a:rPr>
              <a:t>(i.e. reject the null </a:t>
            </a:r>
            <a:r>
              <a:rPr lang="en-US" b="1" dirty="0" smtClean="0">
                <a:solidFill>
                  <a:srgbClr val="FF0000"/>
                </a:solidFill>
              </a:rPr>
              <a:t>hypothesis as p is smaller)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Now lets try it on Excel with the Biostatistics problem sets!!</a:t>
            </a:r>
            <a:endParaRPr lang="en-US" dirty="0"/>
          </a:p>
        </p:txBody>
      </p:sp>
      <p:pic>
        <p:nvPicPr>
          <p:cNvPr id="1026" name="Picture 2" descr="http://4.bp.blogspot.com/_6Un-_YHrxJo/SYeTZZf1VQI/AAAAAAAAApQ/SNHijRwCAas/s320/toon842.jpg"/>
          <p:cNvPicPr>
            <a:picLocks noChangeAspect="1" noChangeArrowheads="1"/>
          </p:cNvPicPr>
          <p:nvPr/>
        </p:nvPicPr>
        <p:blipFill>
          <a:blip r:embed="rId2" cstate="print"/>
          <a:srcRect t="7813" r="10938"/>
          <a:stretch>
            <a:fillRect/>
          </a:stretch>
        </p:blipFill>
        <p:spPr bwMode="auto">
          <a:xfrm>
            <a:off x="0" y="1357298"/>
            <a:ext cx="4071934" cy="4214822"/>
          </a:xfrm>
          <a:prstGeom prst="rect">
            <a:avLst/>
          </a:prstGeom>
          <a:noFill/>
        </p:spPr>
      </p:pic>
      <p:pic>
        <p:nvPicPr>
          <p:cNvPr id="1028" name="Picture 4" descr="http://stkarnick.com/culture/wp-content/uploads/2010/03/121_24jack_bauer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0898" y="3357562"/>
            <a:ext cx="4813102" cy="3500438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 rot="20905516">
            <a:off x="4929892" y="1761753"/>
            <a:ext cx="3500462" cy="1785950"/>
          </a:xfrm>
          <a:prstGeom prst="wedgeRoundRectCallout">
            <a:avLst>
              <a:gd name="adj1" fmla="val -17955"/>
              <a:gd name="adj2" fmla="val 9295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/>
              <a:t>Why can´t Excel help me save the world from terrorists?  It´s so awesome at everything else!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87</Words>
  <Application>Microsoft Office PowerPoint</Application>
  <PresentationFormat>On-screen Show (4:3)</PresentationFormat>
  <Paragraphs>28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The T Test</vt:lpstr>
      <vt:lpstr>Learning Objective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Now lets try it on Excel with the Biostatistics problem sets!!</vt:lpstr>
    </vt:vector>
  </TitlesOfParts>
  <Company>THE ANGLO MEXICAN FOUNDATION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hina.hashmi</dc:creator>
  <cp:lastModifiedBy>Julia Porter</cp:lastModifiedBy>
  <cp:revision>19</cp:revision>
  <dcterms:created xsi:type="dcterms:W3CDTF">2010-10-06T12:38:04Z</dcterms:created>
  <dcterms:modified xsi:type="dcterms:W3CDTF">2015-09-18T17:36:08Z</dcterms:modified>
</cp:coreProperties>
</file>