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45"/>
  </p:notesMasterIdLst>
  <p:sldIdLst>
    <p:sldId id="256" r:id="rId2"/>
    <p:sldId id="258" r:id="rId3"/>
    <p:sldId id="306" r:id="rId4"/>
    <p:sldId id="259" r:id="rId5"/>
    <p:sldId id="260" r:id="rId6"/>
    <p:sldId id="302" r:id="rId7"/>
    <p:sldId id="307" r:id="rId8"/>
    <p:sldId id="308" r:id="rId9"/>
    <p:sldId id="261" r:id="rId10"/>
    <p:sldId id="310" r:id="rId11"/>
    <p:sldId id="309" r:id="rId12"/>
    <p:sldId id="262" r:id="rId13"/>
    <p:sldId id="263" r:id="rId14"/>
    <p:sldId id="299" r:id="rId15"/>
    <p:sldId id="264" r:id="rId16"/>
    <p:sldId id="266" r:id="rId17"/>
    <p:sldId id="267" r:id="rId18"/>
    <p:sldId id="298" r:id="rId19"/>
    <p:sldId id="303" r:id="rId20"/>
    <p:sldId id="269" r:id="rId21"/>
    <p:sldId id="270" r:id="rId22"/>
    <p:sldId id="304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97" r:id="rId31"/>
    <p:sldId id="286" r:id="rId32"/>
    <p:sldId id="293" r:id="rId33"/>
    <p:sldId id="305" r:id="rId34"/>
    <p:sldId id="282" r:id="rId35"/>
    <p:sldId id="283" r:id="rId36"/>
    <p:sldId id="284" r:id="rId37"/>
    <p:sldId id="285" r:id="rId38"/>
    <p:sldId id="296" r:id="rId39"/>
    <p:sldId id="287" r:id="rId40"/>
    <p:sldId id="295" r:id="rId41"/>
    <p:sldId id="288" r:id="rId42"/>
    <p:sldId id="294" r:id="rId43"/>
    <p:sldId id="301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500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133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D1508BE-451E-42E0-AEF4-4CAD6333C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9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E6ED13-AC25-46E1-91EE-FF3F04EBB1E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1920: 51.2% lived in communities of 2,500-1million</a:t>
            </a:r>
          </a:p>
          <a:p>
            <a:pPr eaLnBrk="1" hangingPunct="1"/>
            <a:r>
              <a:rPr lang="en-US"/>
              <a:t>22-29 2 million left farms and towns a year for cities</a:t>
            </a:r>
          </a:p>
        </p:txBody>
      </p:sp>
    </p:spTree>
    <p:extLst>
      <p:ext uri="{BB962C8B-B14F-4D97-AF65-F5344CB8AC3E}">
        <p14:creationId xmlns:p14="http://schemas.microsoft.com/office/powerpoint/2010/main" val="2466849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9716A7-E4E5-4292-AA29-2FE8F9562A9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Manufacture, sale and transport of alcoholic beverages prohibited</a:t>
            </a:r>
          </a:p>
          <a:p>
            <a:pPr eaLnBrk="1" hangingPunct="1"/>
            <a:r>
              <a:rPr lang="en-US"/>
              <a:t>Saloons closed but post WWI people fed up with idea</a:t>
            </a:r>
          </a:p>
          <a:p>
            <a:pPr eaLnBrk="1" hangingPunct="1"/>
            <a:r>
              <a:rPr lang="en-US"/>
              <a:t>Prohibition Bureau at Treasury est. in 1919</a:t>
            </a:r>
          </a:p>
          <a:p>
            <a:pPr eaLnBrk="1" hangingPunct="1"/>
            <a:r>
              <a:rPr lang="en-US"/>
              <a:t>1,500 agents and local cops to patrol all USA</a:t>
            </a:r>
          </a:p>
        </p:txBody>
      </p:sp>
    </p:spTree>
    <p:extLst>
      <p:ext uri="{BB962C8B-B14F-4D97-AF65-F5344CB8AC3E}">
        <p14:creationId xmlns:p14="http://schemas.microsoft.com/office/powerpoint/2010/main" val="376053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2E668D-0A33-41B5-AA9F-2B377939D5A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Cellars, office buildings, tenements, hardware stores, penthouses</a:t>
            </a:r>
          </a:p>
          <a:p>
            <a:pPr eaLnBrk="1" hangingPunct="1"/>
            <a:r>
              <a:rPr lang="en-US"/>
              <a:t>Mix of upper-middle to middle class</a:t>
            </a:r>
          </a:p>
          <a:p>
            <a:pPr eaLnBrk="1" hangingPunct="1"/>
            <a:r>
              <a:rPr lang="en-US"/>
              <a:t>Built own stills</a:t>
            </a:r>
          </a:p>
          <a:p>
            <a:pPr eaLnBrk="1" hangingPunct="1"/>
            <a:r>
              <a:rPr lang="en-US"/>
              <a:t>Medicinal and religious alcohol sales increased</a:t>
            </a:r>
          </a:p>
        </p:txBody>
      </p:sp>
    </p:spTree>
    <p:extLst>
      <p:ext uri="{BB962C8B-B14F-4D97-AF65-F5344CB8AC3E}">
        <p14:creationId xmlns:p14="http://schemas.microsoft.com/office/powerpoint/2010/main" val="2513613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C89100-D41A-4FB3-9588-34ABBBB8715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Prohibition led to a rise in every major city</a:t>
            </a:r>
          </a:p>
          <a:p>
            <a:pPr eaLnBrk="1" hangingPunct="1"/>
            <a:r>
              <a:rPr lang="en-US" dirty="0"/>
              <a:t>Reportedly linked to 522 murders</a:t>
            </a:r>
          </a:p>
          <a:p>
            <a:pPr eaLnBrk="1" hangingPunct="1"/>
            <a:r>
              <a:rPr lang="en-US" dirty="0"/>
              <a:t>Convicted of tax evasion</a:t>
            </a:r>
          </a:p>
        </p:txBody>
      </p:sp>
    </p:spTree>
    <p:extLst>
      <p:ext uri="{BB962C8B-B14F-4D97-AF65-F5344CB8AC3E}">
        <p14:creationId xmlns:p14="http://schemas.microsoft.com/office/powerpoint/2010/main" val="877741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B98FB3-28FD-43FE-9959-0EB10C32C5A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All important knowledge found in the Bible</a:t>
            </a:r>
          </a:p>
          <a:p>
            <a:pPr eaLnBrk="1" hangingPunct="1"/>
            <a:r>
              <a:rPr lang="en-US"/>
              <a:t>Could not believe that evolved from Apes</a:t>
            </a:r>
          </a:p>
        </p:txBody>
      </p:sp>
    </p:spTree>
    <p:extLst>
      <p:ext uri="{BB962C8B-B14F-4D97-AF65-F5344CB8AC3E}">
        <p14:creationId xmlns:p14="http://schemas.microsoft.com/office/powerpoint/2010/main" val="3341589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B98FB3-28FD-43FE-9959-0EB10C32C5A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All important knowledge found in the Bible</a:t>
            </a:r>
          </a:p>
          <a:p>
            <a:pPr eaLnBrk="1" hangingPunct="1"/>
            <a:r>
              <a:rPr lang="en-US"/>
              <a:t>Could not believe that evolved from Apes</a:t>
            </a:r>
          </a:p>
        </p:txBody>
      </p:sp>
    </p:spTree>
    <p:extLst>
      <p:ext uri="{BB962C8B-B14F-4D97-AF65-F5344CB8AC3E}">
        <p14:creationId xmlns:p14="http://schemas.microsoft.com/office/powerpoint/2010/main" val="774949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8AC4A0-C2FE-480C-BC48-5DD7FA24038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ACLU promised to defend teacher who defied it</a:t>
            </a:r>
          </a:p>
          <a:p>
            <a:pPr eaLnBrk="1" hangingPunct="1"/>
            <a:r>
              <a:rPr lang="en-US"/>
              <a:t>Darrow was the most famous trial lawyer at the time</a:t>
            </a:r>
          </a:p>
        </p:txBody>
      </p:sp>
    </p:spTree>
    <p:extLst>
      <p:ext uri="{BB962C8B-B14F-4D97-AF65-F5344CB8AC3E}">
        <p14:creationId xmlns:p14="http://schemas.microsoft.com/office/powerpoint/2010/main" val="424875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5B0CF3-64DE-4770-8BF2-970408947EA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Judge moved the trial outside to accommodate all the people</a:t>
            </a:r>
          </a:p>
          <a:p>
            <a:pPr eaLnBrk="1" hangingPunct="1"/>
            <a:r>
              <a:rPr lang="en-US"/>
              <a:t>Darrow asked: Do you think Earth made in 6 days? PEOPLE WERE SHOCKED</a:t>
            </a:r>
          </a:p>
          <a:p>
            <a:pPr eaLnBrk="1" hangingPunct="1"/>
            <a:r>
              <a:rPr lang="en-US"/>
              <a:t>Bible left to interpretation</a:t>
            </a:r>
          </a:p>
          <a:p>
            <a:pPr eaLnBrk="1" hangingPunct="1"/>
            <a:r>
              <a:rPr lang="en-US"/>
              <a:t>Overturned on a technicality: Law remained in place</a:t>
            </a:r>
          </a:p>
        </p:txBody>
      </p:sp>
    </p:spTree>
    <p:extLst>
      <p:ext uri="{BB962C8B-B14F-4D97-AF65-F5344CB8AC3E}">
        <p14:creationId xmlns:p14="http://schemas.microsoft.com/office/powerpoint/2010/main" val="1905013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0A2568-F98C-45AD-A720-87CB0A3A173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1914: only 1million 1926: 4million enrolled</a:t>
            </a:r>
          </a:p>
          <a:p>
            <a:pPr eaLnBrk="1" hangingPunct="1"/>
            <a:r>
              <a:rPr lang="en-US"/>
              <a:t>Determined teachers met challenge of teaching illiterate immigrants</a:t>
            </a:r>
          </a:p>
          <a:p>
            <a:pPr eaLnBrk="1" hangingPunct="1"/>
            <a:r>
              <a:rPr lang="en-US"/>
              <a:t>School costs double through the 20s to 2.7billion</a:t>
            </a:r>
          </a:p>
        </p:txBody>
      </p:sp>
    </p:spTree>
    <p:extLst>
      <p:ext uri="{BB962C8B-B14F-4D97-AF65-F5344CB8AC3E}">
        <p14:creationId xmlns:p14="http://schemas.microsoft.com/office/powerpoint/2010/main" val="2865467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935C8-E2D0-4633-867B-884E7AC5EB0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Mastered sensationalized journalism to hook readers</a:t>
            </a:r>
          </a:p>
          <a:p>
            <a:pPr eaLnBrk="1" hangingPunct="1"/>
            <a:r>
              <a:rPr lang="en-US"/>
              <a:t>600 local papers shut down and 230 taken over by national chains</a:t>
            </a:r>
          </a:p>
          <a:p>
            <a:pPr eaLnBrk="1" hangingPunct="1"/>
            <a:r>
              <a:rPr lang="en-US"/>
              <a:t>Time, Reader’s Digest</a:t>
            </a:r>
          </a:p>
          <a:p>
            <a:pPr eaLnBrk="1" hangingPunct="1"/>
            <a:r>
              <a:rPr lang="en-US"/>
              <a:t>Heard News as it happened; could hear President and World Series</a:t>
            </a:r>
          </a:p>
          <a:p>
            <a:pPr eaLnBrk="1" hangingPunct="1"/>
            <a:r>
              <a:rPr lang="en-US"/>
              <a:t>29: Spent 4.5billion on entertainment</a:t>
            </a:r>
          </a:p>
          <a:p>
            <a:pPr eaLnBrk="1" hangingPunct="1"/>
            <a:r>
              <a:rPr lang="en-US"/>
              <a:t>Had money and time to enjoy leisure activities</a:t>
            </a:r>
          </a:p>
        </p:txBody>
      </p:sp>
    </p:spTree>
    <p:extLst>
      <p:ext uri="{BB962C8B-B14F-4D97-AF65-F5344CB8AC3E}">
        <p14:creationId xmlns:p14="http://schemas.microsoft.com/office/powerpoint/2010/main" val="3703779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FEAD1-C74C-4A6D-8966-BB62C75FC06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Prize of $25,000 offered</a:t>
            </a:r>
          </a:p>
          <a:p>
            <a:pPr eaLnBrk="1" hangingPunct="1"/>
            <a:r>
              <a:rPr lang="en-US"/>
              <a:t>Left near NYC on May 20, 1927</a:t>
            </a:r>
          </a:p>
          <a:p>
            <a:pPr eaLnBrk="1" hangingPunct="1"/>
            <a:r>
              <a:rPr lang="en-US"/>
              <a:t>Took 33hrs and 29 minutes</a:t>
            </a:r>
          </a:p>
          <a:p>
            <a:pPr eaLnBrk="1" hangingPunct="1"/>
            <a:r>
              <a:rPr lang="en-US"/>
              <a:t>Stood for bravery and honor in a time that lost it</a:t>
            </a:r>
          </a:p>
        </p:txBody>
      </p:sp>
    </p:spTree>
    <p:extLst>
      <p:ext uri="{BB962C8B-B14F-4D97-AF65-F5344CB8AC3E}">
        <p14:creationId xmlns:p14="http://schemas.microsoft.com/office/powerpoint/2010/main" val="2725672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6ABC8-63C8-49A8-A3A5-51363BE676B8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Steamboat Willie (’28): First animated movie with Sound</a:t>
            </a:r>
          </a:p>
        </p:txBody>
      </p:sp>
    </p:spTree>
    <p:extLst>
      <p:ext uri="{BB962C8B-B14F-4D97-AF65-F5344CB8AC3E}">
        <p14:creationId xmlns:p14="http://schemas.microsoft.com/office/powerpoint/2010/main" val="1332266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21E1F0-5CA3-4814-BC32-D7A9852943B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Writers of the 1920s:</a:t>
            </a:r>
          </a:p>
          <a:p>
            <a:pPr eaLnBrk="1" hangingPunct="1"/>
            <a:r>
              <a:rPr lang="en-US"/>
              <a:t>Sinclair Lewis- first American to win Noble prize in literature</a:t>
            </a:r>
          </a:p>
          <a:p>
            <a:pPr eaLnBrk="1" hangingPunct="1"/>
            <a:r>
              <a:rPr lang="en-US"/>
              <a:t>Criticized Americans for conforming and materialism</a:t>
            </a:r>
          </a:p>
          <a:p>
            <a:pPr eaLnBrk="1" hangingPunct="1"/>
            <a:r>
              <a:rPr lang="en-US"/>
              <a:t>This Side of Paradise and Gatsby</a:t>
            </a:r>
          </a:p>
          <a:p>
            <a:pPr eaLnBrk="1" hangingPunct="1"/>
            <a:r>
              <a:rPr lang="en-US"/>
              <a:t>Age of Innocence (Edith Wharton): tackled clash of moral and traditional value</a:t>
            </a:r>
          </a:p>
        </p:txBody>
      </p:sp>
    </p:spTree>
    <p:extLst>
      <p:ext uri="{BB962C8B-B14F-4D97-AF65-F5344CB8AC3E}">
        <p14:creationId xmlns:p14="http://schemas.microsoft.com/office/powerpoint/2010/main" val="1794228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3BCEB-BA46-411C-9C58-CB8F3DCC4916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Mainly in Paris</a:t>
            </a:r>
          </a:p>
          <a:p>
            <a:pPr eaLnBrk="1" hangingPunct="1"/>
            <a:r>
              <a:rPr lang="en-US" dirty="0"/>
              <a:t>Joined by Gertrude Stein, T.S. Eliot, and Ezra Pound</a:t>
            </a:r>
          </a:p>
          <a:p>
            <a:pPr eaLnBrk="1" hangingPunct="1"/>
            <a:r>
              <a:rPr lang="en-US" dirty="0"/>
              <a:t>Socialized in Paris Cafés</a:t>
            </a:r>
          </a:p>
          <a:p>
            <a:pPr eaLnBrk="1" hangingPunct="1"/>
            <a:r>
              <a:rPr lang="en-US" dirty="0"/>
              <a:t>Hemingway introduced tough, simplified style of writing; A Farewell to Arms and The Sun Also Rises</a:t>
            </a:r>
          </a:p>
        </p:txBody>
      </p:sp>
    </p:spTree>
    <p:extLst>
      <p:ext uri="{BB962C8B-B14F-4D97-AF65-F5344CB8AC3E}">
        <p14:creationId xmlns:p14="http://schemas.microsoft.com/office/powerpoint/2010/main" val="2572036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3A859A-F388-4167-AE5C-EF61DBE730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7720E-100F-4BB5-B86F-29715F76DE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pPr>
              <a:defRPr/>
            </a:pPr>
            <a:fld id="{E08FFB67-362D-4455-923A-9A80B652C6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D0AC4A-039D-4A15-9439-5FB9AACCFB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2E0CF-8AA6-4430-B58A-D44B159CD4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9173D-0351-445C-AB09-72F5F77154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D96E9-95B1-46ED-8B2C-5DD733F409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AAEE5F-93D9-4A85-A1DE-0D474E21CB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7226C-2364-40E3-9BB3-AF80CE9064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73F0B9-C0B1-4048-8F2E-D3337C7C36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150D850-BEA9-452F-A7BF-77855A2238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B8848-47E7-483B-8B8D-78812C2FB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3D34391-0FF8-4ED4-87A7-B9FBEFA9B9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NAOHtmy4j0&amp;NR=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youtube.com/watch?v=xyFaLT-L2uk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2.jpeg"/><Relationship Id="rId5" Type="http://schemas.openxmlformats.org/officeDocument/2006/relationships/hyperlink" Target="http://www.youtube.com/watch?v=BBgghnQF6E4" TargetMode="External"/><Relationship Id="rId4" Type="http://schemas.openxmlformats.org/officeDocument/2006/relationships/notesSlide" Target="../notesSlides/notesSlid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371600"/>
          </a:xfrm>
        </p:spPr>
        <p:txBody>
          <a:bodyPr/>
          <a:lstStyle/>
          <a:p>
            <a:pPr eaLnBrk="1" hangingPunct="1"/>
            <a:r>
              <a:rPr lang="en-US" sz="4000" dirty="0"/>
              <a:t>The Roaring Life of the 1920s</a:t>
            </a:r>
            <a:br>
              <a:rPr lang="en-US" sz="4000" dirty="0"/>
            </a:br>
            <a:r>
              <a:rPr lang="en-US" sz="4000" dirty="0"/>
              <a:t>Chapter 21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3505200"/>
            <a:ext cx="815340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800" b="1" dirty="0"/>
              <a:t>tinyurl.com/bargelohapush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17518"/>
            <a:ext cx="7772400" cy="73183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/>
              <a:t>“Noble Experiment”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447800"/>
            <a:ext cx="5029200" cy="5562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/>
              <a:t>18</a:t>
            </a:r>
            <a:r>
              <a:rPr lang="en-US" sz="2400" b="1" baseline="30000" dirty="0"/>
              <a:t>th</a:t>
            </a:r>
            <a:r>
              <a:rPr lang="en-US" sz="2400" b="1" dirty="0"/>
              <a:t> Amendment – Jan 1920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i="1" dirty="0"/>
              <a:t>“the </a:t>
            </a:r>
            <a:r>
              <a:rPr lang="en-US" sz="2400" b="1" i="1" dirty="0"/>
              <a:t>manufacture</a:t>
            </a:r>
            <a:r>
              <a:rPr lang="en-US" sz="2400" i="1" dirty="0"/>
              <a:t>, </a:t>
            </a:r>
            <a:r>
              <a:rPr lang="en-US" sz="2400" b="1" i="1" dirty="0"/>
              <a:t>sale</a:t>
            </a:r>
            <a:r>
              <a:rPr lang="en-US" sz="2400" i="1" dirty="0"/>
              <a:t>, or </a:t>
            </a:r>
            <a:r>
              <a:rPr lang="en-US" sz="2400" b="1" i="1" dirty="0"/>
              <a:t>transportation </a:t>
            </a:r>
            <a:r>
              <a:rPr lang="en-US" sz="2400" i="1" dirty="0"/>
              <a:t>of intoxicating liquors is hereby prohibited”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700" dirty="0"/>
          </a:p>
          <a:p>
            <a:pPr lvl="1">
              <a:buFont typeface="Wingdings" panose="05000000000000000000" pitchFamily="2" charset="2"/>
              <a:buChar char="§"/>
            </a:pPr>
            <a:endParaRPr lang="en-US" sz="1700" dirty="0"/>
          </a:p>
          <a:p>
            <a:pPr eaLnBrk="1" hangingPunct="1"/>
            <a:r>
              <a:rPr lang="en-US" sz="2400" b="1" dirty="0"/>
              <a:t>Volstead Act </a:t>
            </a:r>
          </a:p>
          <a:p>
            <a:pPr lvl="1"/>
            <a:r>
              <a:rPr lang="en-US" sz="2400" dirty="0"/>
              <a:t>Established the </a:t>
            </a:r>
            <a:r>
              <a:rPr lang="en-US" sz="2400" b="1" dirty="0"/>
              <a:t>Prohibition Bureau</a:t>
            </a:r>
          </a:p>
          <a:p>
            <a:pPr lvl="1"/>
            <a:r>
              <a:rPr lang="en-US" sz="2400" dirty="0"/>
              <a:t>Ultimately it was underfunded and undermanned</a:t>
            </a:r>
          </a:p>
        </p:txBody>
      </p:sp>
      <p:pic>
        <p:nvPicPr>
          <p:cNvPr id="1026" name="Picture 2" descr="http://www.kingsacademy.com/mhodges/03_The-World-since-1900/04_The-Roaring-20s/pictures/destroying-liquor_early-1930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79655"/>
            <a:ext cx="3789384" cy="305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prohibi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976" y="0"/>
            <a:ext cx="3398515" cy="347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F4913-EFFC-44F3-BF7C-0B0BD88FA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573B8E-60D8-414E-9A53-4574EC27CA25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07EC85F6-B638-45DE-A6FD-F80088A9160C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026" name="Picture 2" descr="https://upload.wikimedia.org/wikipedia/commons/thumb/4/47/Defender18thkkk.jpg/800px-Defender18thkkk.jpg">
            <a:extLst>
              <a:ext uri="{FF2B5EF4-FFF2-40B4-BE49-F238E27FC236}">
                <a16:creationId xmlns:a16="http://schemas.microsoft.com/office/drawing/2014/main" id="{E2677487-9CA9-480F-9C8A-0CB9CDC62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5" y="0"/>
            <a:ext cx="455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d/d5/5_Prohibition_Disposal%289%29.jpg/1280px-5_Prohibition_Disposal%289%29.jpg">
            <a:extLst>
              <a:ext uri="{FF2B5EF4-FFF2-40B4-BE49-F238E27FC236}">
                <a16:creationId xmlns:a16="http://schemas.microsoft.com/office/drawing/2014/main" id="{9A6A118B-AA4F-41A1-BD45-4A738F51A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807" y="22412"/>
            <a:ext cx="469490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81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Prohibition Experiment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1300" y="1219200"/>
            <a:ext cx="36449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/>
              <a:t>Speakeasies</a:t>
            </a:r>
          </a:p>
          <a:p>
            <a:pPr lvl="1"/>
            <a:r>
              <a:rPr lang="en-US" sz="2500" dirty="0"/>
              <a:t>Places where people could illegally buy liquor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b="1" dirty="0"/>
              <a:t>Bootleggers </a:t>
            </a:r>
          </a:p>
          <a:p>
            <a:pPr lvl="1"/>
            <a:r>
              <a:rPr lang="en-US" sz="2500" dirty="0"/>
              <a:t>Individuals who smuggled alcohol into the U.S </a:t>
            </a:r>
          </a:p>
        </p:txBody>
      </p:sp>
      <p:sp>
        <p:nvSpPr>
          <p:cNvPr id="2" name="Online Image Placeholder 1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2050" name="Picture 2" descr="http://www.heartlandbrewery.com/wp-content/uploads/2014/10/prohibition-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800" y="1027436"/>
            <a:ext cx="4721100" cy="208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40.media.tumblr.com/tumblr_matfdlVUyH1r0x79oo1_4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623" y="2971800"/>
            <a:ext cx="3166077" cy="404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Prohibition Experiment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618680" cy="54864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400" b="1" dirty="0"/>
              <a:t>Organized Crime </a:t>
            </a:r>
          </a:p>
          <a:p>
            <a:pPr lvl="1"/>
            <a:r>
              <a:rPr lang="en-US" sz="2100" dirty="0"/>
              <a:t>Criminals began making profit selling illegal alcohol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b="1" dirty="0">
                <a:solidFill>
                  <a:srgbClr val="C00000"/>
                </a:solidFill>
              </a:rPr>
              <a:t>Al Capone </a:t>
            </a:r>
          </a:p>
          <a:p>
            <a:pPr lvl="1"/>
            <a:r>
              <a:rPr lang="en-US" sz="2100" dirty="0"/>
              <a:t>The most famous organized crime boss in Chicago </a:t>
            </a:r>
          </a:p>
          <a:p>
            <a:pPr lvl="1"/>
            <a:endParaRPr lang="en-US" sz="2100" dirty="0"/>
          </a:p>
          <a:p>
            <a:pPr lvl="1"/>
            <a:r>
              <a:rPr lang="en-US" sz="2400" dirty="0"/>
              <a:t>Killed off most of his competition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By Mid 20s only 19% support Prohibition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1933: 21</a:t>
            </a:r>
            <a:r>
              <a:rPr lang="en-US" sz="2400" baseline="30000" dirty="0"/>
              <a:t>st</a:t>
            </a:r>
            <a:r>
              <a:rPr lang="en-US" sz="2400" dirty="0"/>
              <a:t> Amendment repealed Prohibition</a:t>
            </a:r>
          </a:p>
        </p:txBody>
      </p:sp>
      <p:pic>
        <p:nvPicPr>
          <p:cNvPr id="7172" name="Picture 7" descr="164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4923480" y="1665288"/>
            <a:ext cx="3284840" cy="411480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489" y="15876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Night Prohibition Ended</a:t>
            </a:r>
            <a:br>
              <a:rPr lang="en-US" dirty="0"/>
            </a:br>
            <a:r>
              <a:rPr lang="en-US" dirty="0"/>
              <a:t>1933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026" name="Picture 2" descr="The Buzz Tre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89" y="1171939"/>
            <a:ext cx="7620000" cy="55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72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A016-9943-4B92-843A-661525D9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381000"/>
            <a:ext cx="7772400" cy="1143000"/>
          </a:xfrm>
        </p:spPr>
        <p:txBody>
          <a:bodyPr/>
          <a:lstStyle/>
          <a:p>
            <a:r>
              <a:rPr lang="en-US" dirty="0"/>
              <a:t>“Prohibition” Today (2012)</a:t>
            </a:r>
          </a:p>
        </p:txBody>
      </p:sp>
      <p:pic>
        <p:nvPicPr>
          <p:cNvPr id="2052" name="Picture 4" descr="https://upload.wikimedia.org/wikipedia/commons/thumb/d/d5/Alcohol_control_in_the_United_States.svg/555px-Alcohol_control_in_the_United_States.svg.png">
            <a:extLst>
              <a:ext uri="{FF2B5EF4-FFF2-40B4-BE49-F238E27FC236}">
                <a16:creationId xmlns:a16="http://schemas.microsoft.com/office/drawing/2014/main" id="{A74287EF-FF3C-4438-848B-EA932C892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066800"/>
            <a:ext cx="8410142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9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1A8433-5CCB-4498-B01B-0869AC8BD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906" y="762000"/>
            <a:ext cx="6484088" cy="1362075"/>
          </a:xfrm>
        </p:spPr>
        <p:txBody>
          <a:bodyPr/>
          <a:lstStyle/>
          <a:p>
            <a:r>
              <a:rPr lang="en-US" dirty="0"/>
              <a:t>Religion during 1920’s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8C81FA-ACB5-49D7-B3B0-EE50BB4B8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9906" y="5791200"/>
            <a:ext cx="6255488" cy="743507"/>
          </a:xfrm>
        </p:spPr>
        <p:txBody>
          <a:bodyPr>
            <a:normAutofit/>
          </a:bodyPr>
          <a:lstStyle/>
          <a:p>
            <a:r>
              <a:rPr lang="en-US" sz="3200" dirty="0"/>
              <a:t>Modernism vs Fundamentalism</a:t>
            </a:r>
          </a:p>
        </p:txBody>
      </p:sp>
      <p:pic>
        <p:nvPicPr>
          <p:cNvPr id="5122" name="Picture 2" descr="Image result for roaring 20s">
            <a:extLst>
              <a:ext uri="{FF2B5EF4-FFF2-40B4-BE49-F238E27FC236}">
                <a16:creationId xmlns:a16="http://schemas.microsoft.com/office/drawing/2014/main" id="{90CD3161-1044-462F-AA02-E9ACB3492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94366"/>
            <a:ext cx="3977004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imee2">
            <a:extLst>
              <a:ext uri="{FF2B5EF4-FFF2-40B4-BE49-F238E27FC236}">
                <a16:creationId xmlns:a16="http://schemas.microsoft.com/office/drawing/2014/main" id="{89DCCB92-1B6B-4172-9756-65ABF8162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910" y="1541929"/>
            <a:ext cx="2714625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1295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33400"/>
            <a:ext cx="9377082" cy="6324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Modernism 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Growing philosophical movement during the 1920s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Seen in art, gender roles, religions, music, entertainment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Critical view of many aspects of traditional religion. 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Believed science (Darwinism) and religion could coexist. 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marL="292608" lvl="1" indent="0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4098" name="Picture 2" descr="Image result for roaring twenties">
            <a:extLst>
              <a:ext uri="{FF2B5EF4-FFF2-40B4-BE49-F238E27FC236}">
                <a16:creationId xmlns:a16="http://schemas.microsoft.com/office/drawing/2014/main" id="{1915CF09-4FAD-4374-A573-BE3CEDCA0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895600"/>
            <a:ext cx="6172200" cy="201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205581"/>
            <a:ext cx="5334000" cy="65563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dirty="0"/>
              <a:t>American Modernism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le:Descent of the Modernists, E. J. Pace, Christian Cartoons, 1922.jpg">
            <a:extLst>
              <a:ext uri="{FF2B5EF4-FFF2-40B4-BE49-F238E27FC236}">
                <a16:creationId xmlns:a16="http://schemas.microsoft.com/office/drawing/2014/main" id="{8B86744B-1046-4FD1-ADB2-635F10FEF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4482"/>
            <a:ext cx="6999732" cy="686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083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American Fundamentalism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43000"/>
            <a:ext cx="4953000" cy="5486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Fundamentalism </a:t>
            </a:r>
          </a:p>
          <a:p>
            <a:pPr lvl="1">
              <a:lnSpc>
                <a:spcPct val="90000"/>
              </a:lnSpc>
            </a:pPr>
            <a:r>
              <a:rPr lang="en-US" sz="2500" dirty="0"/>
              <a:t>Literal interpretation of the bible.</a:t>
            </a:r>
          </a:p>
          <a:p>
            <a:pPr lvl="1">
              <a:lnSpc>
                <a:spcPct val="90000"/>
              </a:lnSpc>
            </a:pPr>
            <a:endParaRPr lang="en-US" sz="25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Skeptical of science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Rejected theory of evolution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Use religious revivals or radio to spread beliefs </a:t>
            </a:r>
          </a:p>
        </p:txBody>
      </p:sp>
      <p:pic>
        <p:nvPicPr>
          <p:cNvPr id="8196" name="Picture 7" descr="Aimee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5791200" y="1219200"/>
            <a:ext cx="2714625" cy="4114800"/>
          </a:xfrm>
          <a:noFill/>
        </p:spPr>
      </p:pic>
    </p:spTree>
    <p:extLst>
      <p:ext uri="{BB962C8B-B14F-4D97-AF65-F5344CB8AC3E}">
        <p14:creationId xmlns:p14="http://schemas.microsoft.com/office/powerpoint/2010/main" val="987159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The Scopes “Monkey” Trial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5181600" cy="5334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Issue</a:t>
            </a:r>
          </a:p>
          <a:p>
            <a:pPr lvl="1"/>
            <a:r>
              <a:rPr lang="en-US" sz="2500" dirty="0"/>
              <a:t>TN made it a crime to teach evolution</a:t>
            </a:r>
            <a:endParaRPr lang="en-US" sz="2800" dirty="0"/>
          </a:p>
          <a:p>
            <a:pPr lvl="1"/>
            <a:r>
              <a:rPr lang="en-US" sz="2500" b="1" dirty="0">
                <a:solidFill>
                  <a:srgbClr val="C00000"/>
                </a:solidFill>
              </a:rPr>
              <a:t>John Scopes </a:t>
            </a:r>
            <a:r>
              <a:rPr lang="en-US" sz="2500" dirty="0"/>
              <a:t>defied the law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Trial</a:t>
            </a:r>
          </a:p>
          <a:p>
            <a:pPr lvl="1"/>
            <a:r>
              <a:rPr lang="en-US" sz="2500" dirty="0"/>
              <a:t>ACLU hired </a:t>
            </a:r>
            <a:r>
              <a:rPr lang="en-US" sz="2500" b="1" dirty="0"/>
              <a:t>Clarence Darrow </a:t>
            </a:r>
            <a:r>
              <a:rPr lang="en-US" sz="2500" dirty="0"/>
              <a:t>to defend him</a:t>
            </a:r>
          </a:p>
          <a:p>
            <a:pPr lvl="1"/>
            <a:r>
              <a:rPr lang="en-US" sz="2800" dirty="0"/>
              <a:t>Prosecutor: </a:t>
            </a:r>
            <a:r>
              <a:rPr lang="en-US" sz="2800" b="1" dirty="0"/>
              <a:t>William Jennings Bryan</a:t>
            </a:r>
          </a:p>
        </p:txBody>
      </p:sp>
      <p:pic>
        <p:nvPicPr>
          <p:cNvPr id="9220" name="Picture 7" descr="p_fundamentalismscope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tretch>
            <a:fillRect/>
          </a:stretch>
        </p:blipFill>
        <p:spPr>
          <a:xfrm>
            <a:off x="5715000" y="1843087"/>
            <a:ext cx="3352800" cy="4086225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3588"/>
            <a:ext cx="7772400" cy="655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The Scopes Trial (July 10, 1925)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701104"/>
            <a:ext cx="4584700" cy="592829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Trial</a:t>
            </a:r>
          </a:p>
          <a:p>
            <a:pPr lvl="1"/>
            <a:r>
              <a:rPr lang="en-US" sz="2500" dirty="0"/>
              <a:t>Becomes a publicity stunt</a:t>
            </a:r>
          </a:p>
          <a:p>
            <a:pPr lvl="1"/>
            <a:r>
              <a:rPr lang="en-US" sz="2500" dirty="0"/>
              <a:t>Spent days debating whether or not the Bible should be taken literally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Ruling</a:t>
            </a:r>
          </a:p>
          <a:p>
            <a:pPr lvl="1"/>
            <a:r>
              <a:rPr lang="en-US" sz="2500" dirty="0"/>
              <a:t>Darrow found guilt</a:t>
            </a:r>
          </a:p>
          <a:p>
            <a:pPr lvl="1"/>
            <a:r>
              <a:rPr lang="en-US" sz="2800" dirty="0"/>
              <a:t>TN Supreme Court overturned ruling</a:t>
            </a:r>
          </a:p>
          <a:p>
            <a:pPr lvl="1"/>
            <a:r>
              <a:rPr lang="en-US" sz="2800" dirty="0"/>
              <a:t>W.J. Bryan died 5 days later</a:t>
            </a:r>
          </a:p>
        </p:txBody>
      </p:sp>
      <p:pic>
        <p:nvPicPr>
          <p:cNvPr id="10244" name="Picture 7" descr="Scopes_trial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5"/>
          <a:stretch>
            <a:fillRect/>
          </a:stretch>
        </p:blipFill>
        <p:spPr>
          <a:xfrm>
            <a:off x="4724400" y="1066800"/>
            <a:ext cx="3810000" cy="2993126"/>
          </a:xfrm>
          <a:noFill/>
        </p:spPr>
      </p:pic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5105400" y="4059926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Darrow and Bryan</a:t>
            </a:r>
          </a:p>
        </p:txBody>
      </p:sp>
      <p:grpSp>
        <p:nvGrpSpPr>
          <p:cNvPr id="10246" name="SMARTInkShape-Group82"/>
          <p:cNvGrpSpPr/>
          <p:nvPr/>
        </p:nvGrpSpPr>
        <p:grpSpPr>
          <a:xfrm>
            <a:off x="5754688" y="3635375"/>
            <a:ext cx="23813" cy="7939"/>
            <a:chOff x="5754688" y="3635375"/>
            <a:chExt cx="23813" cy="7939"/>
          </a:xfrm>
        </p:grpSpPr>
        <p:sp>
          <p:nvSpPr>
            <p:cNvPr id="10240" name="SMARTInkShape-130"/>
            <p:cNvSpPr/>
            <p:nvPr>
              <p:custDataLst>
                <p:tags r:id="rId1"/>
              </p:custDataLst>
            </p:nvPr>
          </p:nvSpPr>
          <p:spPr>
            <a:xfrm>
              <a:off x="5754688" y="3635375"/>
              <a:ext cx="7938" cy="7939"/>
            </a:xfrm>
            <a:custGeom>
              <a:avLst/>
              <a:gdLst/>
              <a:ahLst/>
              <a:cxnLst/>
              <a:rect l="0" t="0" r="0" b="0"/>
              <a:pathLst>
                <a:path w="7938" h="7939">
                  <a:moveTo>
                    <a:pt x="7937" y="7938"/>
                  </a:moveTo>
                  <a:lnTo>
                    <a:pt x="7937" y="7938"/>
                  </a:lnTo>
                  <a:lnTo>
                    <a:pt x="7937" y="1103"/>
                  </a:lnTo>
                  <a:lnTo>
                    <a:pt x="7055" y="736"/>
                  </a:lnTo>
                  <a:lnTo>
                    <a:pt x="0" y="0"/>
                  </a:lnTo>
                  <a:lnTo>
                    <a:pt x="0" y="6834"/>
                  </a:lnTo>
                  <a:lnTo>
                    <a:pt x="882" y="720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1" name="SMARTInkShape-131"/>
            <p:cNvSpPr/>
            <p:nvPr>
              <p:custDataLst>
                <p:tags r:id="rId2"/>
              </p:custDataLst>
            </p:nvPr>
          </p:nvSpPr>
          <p:spPr>
            <a:xfrm>
              <a:off x="5770563" y="3643313"/>
              <a:ext cx="7938" cy="1"/>
            </a:xfrm>
            <a:custGeom>
              <a:avLst/>
              <a:gdLst/>
              <a:ahLst/>
              <a:cxnLst/>
              <a:rect l="0" t="0" r="0" b="0"/>
              <a:pathLst>
                <a:path w="7938" h="1">
                  <a:moveTo>
                    <a:pt x="0" y="0"/>
                  </a:moveTo>
                  <a:lnTo>
                    <a:pt x="0" y="0"/>
                  </a:lnTo>
                  <a:lnTo>
                    <a:pt x="7937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1026" name="Picture 2" descr="http://images.fineartamerica.com/images-medium-large/scopes-trial-cartoon-1925-gran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"/>
            <a:ext cx="5715000" cy="678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77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/>
              <a:t>Women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143000"/>
            <a:ext cx="41148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Flappers</a:t>
            </a:r>
          </a:p>
          <a:p>
            <a:pPr lvl="1"/>
            <a:r>
              <a:rPr lang="en-US" sz="2500" dirty="0"/>
              <a:t>Emancipated women who embraced new fashions and attitudes</a:t>
            </a:r>
          </a:p>
          <a:p>
            <a:pPr lvl="1"/>
            <a:endParaRPr lang="en-US" sz="2500" dirty="0"/>
          </a:p>
          <a:p>
            <a:pPr lvl="1"/>
            <a:r>
              <a:rPr lang="en-US" sz="2400" dirty="0"/>
              <a:t>Not all subscribed to Flapper</a:t>
            </a:r>
          </a:p>
          <a:p>
            <a:pPr lvl="1"/>
            <a:endParaRPr lang="en-US" sz="2500" dirty="0"/>
          </a:p>
          <a:p>
            <a:pPr lvl="1"/>
            <a:endParaRPr lang="en-US" sz="2500" dirty="0"/>
          </a:p>
          <a:p>
            <a:pPr eaLnBrk="1" hangingPunct="1"/>
            <a:endParaRPr lang="en-US" sz="2800" dirty="0"/>
          </a:p>
        </p:txBody>
      </p:sp>
      <p:pic>
        <p:nvPicPr>
          <p:cNvPr id="12292" name="Picture 5" descr="flapp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tretch>
            <a:fillRect/>
          </a:stretch>
        </p:blipFill>
        <p:spPr>
          <a:xfrm>
            <a:off x="4953000" y="838200"/>
            <a:ext cx="2743200" cy="4114800"/>
          </a:xfrm>
          <a:noFill/>
        </p:spPr>
      </p:pic>
      <p:pic>
        <p:nvPicPr>
          <p:cNvPr id="5" name="Picture 5" descr="flapper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343400"/>
            <a:ext cx="2033815" cy="237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New Work Opportunities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Teaching, nursing, libraries, clerks, secretaries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1930: 10 million employed</a:t>
            </a:r>
          </a:p>
        </p:txBody>
      </p:sp>
      <p:pic>
        <p:nvPicPr>
          <p:cNvPr id="14340" name="Picture 5" descr="IWK_P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tretch>
            <a:fillRect/>
          </a:stretch>
        </p:blipFill>
        <p:spPr>
          <a:xfrm>
            <a:off x="5367464" y="1665288"/>
            <a:ext cx="2396871" cy="4114800"/>
          </a:xfr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/>
              <a:t>Changing Family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5410200" cy="5029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Births decreased</a:t>
            </a:r>
          </a:p>
          <a:p>
            <a:pPr lvl="1"/>
            <a:r>
              <a:rPr lang="en-US" sz="2500" dirty="0">
                <a:solidFill>
                  <a:srgbClr val="C00000"/>
                </a:solidFill>
              </a:rPr>
              <a:t>Margaret Sanger</a:t>
            </a:r>
          </a:p>
          <a:p>
            <a:pPr lvl="2"/>
            <a:r>
              <a:rPr lang="en-US" sz="2200" dirty="0"/>
              <a:t>Advocated use of Contraceptives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More free time for women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More children in schools</a:t>
            </a:r>
          </a:p>
          <a:p>
            <a:pPr eaLnBrk="1" hangingPunct="1"/>
            <a:endParaRPr lang="en-US" sz="2800" dirty="0"/>
          </a:p>
        </p:txBody>
      </p:sp>
      <p:pic>
        <p:nvPicPr>
          <p:cNvPr id="15364" name="Picture 5" descr="School1920sm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tretch>
            <a:fillRect/>
          </a:stretch>
        </p:blipFill>
        <p:spPr>
          <a:xfrm>
            <a:off x="5562600" y="4191000"/>
            <a:ext cx="3088141" cy="2385323"/>
          </a:xfrm>
          <a:noFill/>
        </p:spPr>
      </p:pic>
      <p:pic>
        <p:nvPicPr>
          <p:cNvPr id="1026" name="Picture 2" descr="http://www.hoodedutilitarian.com/wp-content/uploads/2014/04/margaret-sang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6010"/>
            <a:ext cx="3014881" cy="379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08609"/>
            <a:ext cx="7772400" cy="1143000"/>
          </a:xfrm>
        </p:spPr>
        <p:txBody>
          <a:bodyPr/>
          <a:lstStyle/>
          <a:p>
            <a:r>
              <a:rPr lang="en-US" dirty="0"/>
              <a:t>Women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371600"/>
            <a:ext cx="5486400" cy="5029200"/>
          </a:xfrm>
        </p:spPr>
        <p:txBody>
          <a:bodyPr>
            <a:normAutofit/>
          </a:bodyPr>
          <a:lstStyle/>
          <a:p>
            <a:r>
              <a:rPr lang="en-US" b="1" dirty="0"/>
              <a:t>Equal Rights Amendment</a:t>
            </a:r>
          </a:p>
          <a:p>
            <a:pPr lvl="1"/>
            <a:r>
              <a:rPr lang="en-US" dirty="0"/>
              <a:t>1923 -Originally proposed by       </a:t>
            </a:r>
            <a:r>
              <a:rPr lang="en-US" b="1" dirty="0"/>
              <a:t>Alice Paul</a:t>
            </a:r>
          </a:p>
          <a:p>
            <a:pPr lvl="1"/>
            <a:r>
              <a:rPr lang="en-US" dirty="0"/>
              <a:t>Fails to pass either house</a:t>
            </a:r>
          </a:p>
          <a:p>
            <a:pPr lvl="1"/>
            <a:endParaRPr lang="en-US" dirty="0"/>
          </a:p>
          <a:p>
            <a:r>
              <a:rPr lang="en-US" b="1" dirty="0"/>
              <a:t>Future of ERA</a:t>
            </a:r>
          </a:p>
          <a:p>
            <a:pPr lvl="1"/>
            <a:r>
              <a:rPr lang="en-US" dirty="0"/>
              <a:t>Passes through Congress 1972</a:t>
            </a:r>
          </a:p>
          <a:p>
            <a:pPr lvl="2"/>
            <a:r>
              <a:rPr lang="en-US" dirty="0"/>
              <a:t>Ratification deadline set for 1982</a:t>
            </a:r>
          </a:p>
          <a:p>
            <a:pPr lvl="3"/>
            <a:r>
              <a:rPr lang="en-US" dirty="0"/>
              <a:t>Only 35 States ratified (needed 38)</a:t>
            </a:r>
          </a:p>
          <a:p>
            <a:pPr lvl="1"/>
            <a:endParaRPr lang="en-US" dirty="0"/>
          </a:p>
        </p:txBody>
      </p:sp>
      <p:pic>
        <p:nvPicPr>
          <p:cNvPr id="2050" name="Picture 2" descr="Image result for alice pau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838"/>
            <a:ext cx="3170396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421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3074" name="Picture 2" descr="http://www.equalrightsamendment.org/images/map_ratifie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22338"/>
            <a:ext cx="75819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399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7319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800" dirty="0"/>
              <a:t>Education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209800"/>
            <a:ext cx="3048000" cy="2601912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School enrollment continued to rise</a:t>
            </a:r>
          </a:p>
          <a:p>
            <a:pPr eaLnBrk="1" hangingPunct="1"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Offered a broader range of vocational courses.</a:t>
            </a:r>
          </a:p>
          <a:p>
            <a:pPr eaLnBrk="1" hangingPunct="1">
              <a:buFont typeface="Symbol" pitchFamily="18" charset="2"/>
              <a:buChar char=""/>
            </a:pPr>
            <a:endParaRPr lang="en-US" sz="2800" dirty="0"/>
          </a:p>
        </p:txBody>
      </p:sp>
      <p:pic>
        <p:nvPicPr>
          <p:cNvPr id="4098" name="Picture 2" descr="Image result for 1920s school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93838"/>
            <a:ext cx="6069648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772400" cy="655638"/>
          </a:xfrm>
        </p:spPr>
        <p:txBody>
          <a:bodyPr/>
          <a:lstStyle/>
          <a:p>
            <a:pPr eaLnBrk="1" hangingPunct="1"/>
            <a:r>
              <a:rPr lang="en-US" dirty="0"/>
              <a:t>Mass Media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7982" y="1371600"/>
            <a:ext cx="4864100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Newspaper circulation continued to rise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Mass circulation magazines summarized the weeks news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Americans tuned into radio which became the most powerful means of mass communication</a:t>
            </a:r>
          </a:p>
        </p:txBody>
      </p:sp>
      <p:pic>
        <p:nvPicPr>
          <p:cNvPr id="5122" name="Picture 2" descr="Image result for time magazine first iss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082" y="685800"/>
            <a:ext cx="3810000" cy="501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029200" y="5821362"/>
            <a:ext cx="4864100" cy="1066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lnSpc>
                <a:spcPct val="90000"/>
              </a:lnSpc>
              <a:spcAft>
                <a:spcPts val="0"/>
              </a:spcAft>
            </a:pPr>
            <a:r>
              <a:rPr lang="en-US" sz="2800" dirty="0"/>
              <a:t>Joseph Cannon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</a:pPr>
            <a:r>
              <a:rPr lang="en-US" sz="2500" dirty="0">
                <a:solidFill>
                  <a:schemeClr val="tx1"/>
                </a:solidFill>
              </a:rPr>
              <a:t>Speaker of the House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2884488"/>
            <a:ext cx="4038600" cy="1676400"/>
          </a:xfrm>
        </p:spPr>
        <p:txBody>
          <a:bodyPr/>
          <a:lstStyle/>
          <a:p>
            <a:r>
              <a:rPr lang="en-US" dirty="0"/>
              <a:t>First “Man of the year”</a:t>
            </a:r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6146" name="Picture 2" descr="Image result for 1927 time man of the ye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2" y="-27160"/>
            <a:ext cx="5438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166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American Heroes in the 1920s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559300" cy="4811712"/>
          </a:xfrm>
        </p:spPr>
        <p:txBody>
          <a:bodyPr>
            <a:normAutofit/>
          </a:bodyPr>
          <a:lstStyle/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Charles Lindberg made the first non stop solo flight across the Atlantic </a:t>
            </a:r>
          </a:p>
          <a:p>
            <a:pPr eaLnBrk="1" hangingPunct="1"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Flew in his plane the </a:t>
            </a:r>
            <a:r>
              <a:rPr lang="en-US" sz="2800" i="1" dirty="0"/>
              <a:t>Spirit of St. Louis</a:t>
            </a:r>
            <a:r>
              <a:rPr lang="en-US" sz="2800" dirty="0"/>
              <a:t>.</a:t>
            </a:r>
          </a:p>
          <a:p>
            <a:pPr eaLnBrk="1" hangingPunct="1"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buFont typeface="Symbol" pitchFamily="18" charset="2"/>
              <a:buChar char=""/>
            </a:pPr>
            <a:r>
              <a:rPr lang="en-US" sz="2800" dirty="0"/>
              <a:t>Became a national hero</a:t>
            </a:r>
          </a:p>
        </p:txBody>
      </p:sp>
      <p:pic>
        <p:nvPicPr>
          <p:cNvPr id="19460" name="Picture 4" descr="Lindberg_250">
            <a:hlinkClick r:id="rId3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/>
          <a:stretch>
            <a:fillRect/>
          </a:stretch>
        </p:blipFill>
        <p:spPr>
          <a:xfrm>
            <a:off x="5356225" y="2251075"/>
            <a:ext cx="2419350" cy="2943225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sng"/>
              <a:t>Babe Ruth</a:t>
            </a:r>
            <a:r>
              <a:rPr lang="en-US"/>
              <a:t>: Hit 60 Home Runs</a:t>
            </a:r>
          </a:p>
        </p:txBody>
      </p:sp>
      <p:pic>
        <p:nvPicPr>
          <p:cNvPr id="20483" name="Picture 4" descr="Babe_Ruth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752600"/>
            <a:ext cx="360362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	</a:t>
            </a:r>
            <a:r>
              <a:rPr lang="en-US" sz="3600"/>
              <a:t>Andrew “Rube” Foster: Founded Negro National </a:t>
            </a:r>
            <a:r>
              <a:rPr lang="en-US" sz="3600" b="1" u="sng"/>
              <a:t>Baseball</a:t>
            </a:r>
            <a:r>
              <a:rPr lang="en-US" sz="3600"/>
              <a:t> League</a:t>
            </a:r>
          </a:p>
        </p:txBody>
      </p:sp>
      <p:pic>
        <p:nvPicPr>
          <p:cNvPr id="21507" name="Picture 4" descr="Rube-fo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057400"/>
            <a:ext cx="2828925" cy="417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Gertrude Ederle: First Woman to Swim the </a:t>
            </a:r>
            <a:r>
              <a:rPr lang="en-US" u="sng"/>
              <a:t>English</a:t>
            </a:r>
            <a:r>
              <a:rPr lang="en-US"/>
              <a:t> Channel</a:t>
            </a:r>
          </a:p>
        </p:txBody>
      </p:sp>
      <p:pic>
        <p:nvPicPr>
          <p:cNvPr id="22531" name="Picture 4" descr="image?id=69143&amp;rendTypeId=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00200"/>
            <a:ext cx="6286500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Movies, Writers, and Artists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65288"/>
            <a:ext cx="5257800" cy="51927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In 1927 </a:t>
            </a:r>
            <a:r>
              <a:rPr lang="en-US" sz="2800" i="1" dirty="0"/>
              <a:t>The Jazz Singer </a:t>
            </a:r>
            <a:r>
              <a:rPr lang="en-US" sz="2800" dirty="0"/>
              <a:t>was the first </a:t>
            </a:r>
            <a:r>
              <a:rPr lang="en-US" sz="2800" b="1" dirty="0"/>
              <a:t>“Talkie”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hlinkClick r:id="rId5"/>
              </a:rPr>
              <a:t>Steamboat Willie</a:t>
            </a:r>
            <a:r>
              <a:rPr lang="en-US" sz="2800" dirty="0"/>
              <a:t> was the first talking animated movie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Talkies doubled attendance</a:t>
            </a:r>
          </a:p>
        </p:txBody>
      </p:sp>
      <p:pic>
        <p:nvPicPr>
          <p:cNvPr id="23556" name="Picture 4" descr="jazzsing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6"/>
          <a:stretch>
            <a:fillRect/>
          </a:stretch>
        </p:blipFill>
        <p:spPr>
          <a:xfrm>
            <a:off x="5546508" y="1665287"/>
            <a:ext cx="3445092" cy="4738265"/>
          </a:xfrm>
          <a:noFill/>
        </p:spPr>
      </p:pic>
      <p:sp>
        <p:nvSpPr>
          <p:cNvPr id="14" name="SMARTInkShape-142"/>
          <p:cNvSpPr/>
          <p:nvPr>
            <p:custDataLst>
              <p:tags r:id="rId1"/>
            </p:custDataLst>
          </p:nvPr>
        </p:nvSpPr>
        <p:spPr>
          <a:xfrm>
            <a:off x="5977276" y="3382575"/>
            <a:ext cx="102850" cy="149572"/>
          </a:xfrm>
          <a:custGeom>
            <a:avLst/>
            <a:gdLst/>
            <a:ahLst/>
            <a:cxnLst/>
            <a:rect l="0" t="0" r="0" b="0"/>
            <a:pathLst>
              <a:path w="102850" h="149572">
                <a:moveTo>
                  <a:pt x="102849" y="14675"/>
                </a:moveTo>
                <a:lnTo>
                  <a:pt x="102849" y="14675"/>
                </a:lnTo>
                <a:lnTo>
                  <a:pt x="98635" y="14675"/>
                </a:lnTo>
                <a:lnTo>
                  <a:pt x="97394" y="13793"/>
                </a:lnTo>
                <a:lnTo>
                  <a:pt x="96566" y="12323"/>
                </a:lnTo>
                <a:lnTo>
                  <a:pt x="95238" y="7841"/>
                </a:lnTo>
                <a:lnTo>
                  <a:pt x="90795" y="2851"/>
                </a:lnTo>
                <a:lnTo>
                  <a:pt x="86320" y="600"/>
                </a:lnTo>
                <a:lnTo>
                  <a:pt x="83892" y="0"/>
                </a:lnTo>
                <a:lnTo>
                  <a:pt x="82274" y="482"/>
                </a:lnTo>
                <a:lnTo>
                  <a:pt x="81195" y="1685"/>
                </a:lnTo>
                <a:lnTo>
                  <a:pt x="80475" y="3369"/>
                </a:lnTo>
                <a:lnTo>
                  <a:pt x="79114" y="4492"/>
                </a:lnTo>
                <a:lnTo>
                  <a:pt x="70591" y="8646"/>
                </a:lnTo>
                <a:lnTo>
                  <a:pt x="48897" y="25132"/>
                </a:lnTo>
                <a:lnTo>
                  <a:pt x="23516" y="62856"/>
                </a:lnTo>
                <a:lnTo>
                  <a:pt x="9955" y="87816"/>
                </a:lnTo>
                <a:lnTo>
                  <a:pt x="7027" y="111913"/>
                </a:lnTo>
                <a:lnTo>
                  <a:pt x="806" y="128011"/>
                </a:lnTo>
                <a:lnTo>
                  <a:pt x="0" y="136254"/>
                </a:lnTo>
                <a:lnTo>
                  <a:pt x="2164" y="141618"/>
                </a:lnTo>
                <a:lnTo>
                  <a:pt x="7281" y="149145"/>
                </a:lnTo>
                <a:lnTo>
                  <a:pt x="18619" y="149571"/>
                </a:lnTo>
                <a:lnTo>
                  <a:pt x="23668" y="147242"/>
                </a:lnTo>
                <a:lnTo>
                  <a:pt x="26249" y="145387"/>
                </a:lnTo>
                <a:lnTo>
                  <a:pt x="43767" y="121151"/>
                </a:lnTo>
                <a:lnTo>
                  <a:pt x="53985" y="92533"/>
                </a:lnTo>
                <a:lnTo>
                  <a:pt x="55192" y="60011"/>
                </a:lnTo>
                <a:lnTo>
                  <a:pt x="52857" y="54521"/>
                </a:lnTo>
                <a:lnTo>
                  <a:pt x="51001" y="51822"/>
                </a:lnTo>
                <a:lnTo>
                  <a:pt x="23474" y="3055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MARTInkShape-143"/>
          <p:cNvSpPr/>
          <p:nvPr>
            <p:custDataLst>
              <p:tags r:id="rId2"/>
            </p:custDataLst>
          </p:nvPr>
        </p:nvSpPr>
        <p:spPr>
          <a:xfrm>
            <a:off x="6972799" y="3889375"/>
            <a:ext cx="139202" cy="62693"/>
          </a:xfrm>
          <a:custGeom>
            <a:avLst/>
            <a:gdLst/>
            <a:ahLst/>
            <a:cxnLst/>
            <a:rect l="0" t="0" r="0" b="0"/>
            <a:pathLst>
              <a:path w="139202" h="62693">
                <a:moveTo>
                  <a:pt x="51889" y="23813"/>
                </a:moveTo>
                <a:lnTo>
                  <a:pt x="51889" y="23813"/>
                </a:lnTo>
                <a:lnTo>
                  <a:pt x="25389" y="23813"/>
                </a:lnTo>
                <a:lnTo>
                  <a:pt x="20121" y="26164"/>
                </a:lnTo>
                <a:lnTo>
                  <a:pt x="14839" y="29268"/>
                </a:lnTo>
                <a:lnTo>
                  <a:pt x="9552" y="30647"/>
                </a:lnTo>
                <a:lnTo>
                  <a:pt x="7789" y="31897"/>
                </a:lnTo>
                <a:lnTo>
                  <a:pt x="6614" y="33612"/>
                </a:lnTo>
                <a:lnTo>
                  <a:pt x="4426" y="37869"/>
                </a:lnTo>
                <a:lnTo>
                  <a:pt x="514" y="42701"/>
                </a:lnTo>
                <a:lnTo>
                  <a:pt x="0" y="44342"/>
                </a:lnTo>
                <a:lnTo>
                  <a:pt x="540" y="45437"/>
                </a:lnTo>
                <a:lnTo>
                  <a:pt x="1781" y="46166"/>
                </a:lnTo>
                <a:lnTo>
                  <a:pt x="2609" y="47534"/>
                </a:lnTo>
                <a:lnTo>
                  <a:pt x="3528" y="51407"/>
                </a:lnTo>
                <a:lnTo>
                  <a:pt x="4656" y="52792"/>
                </a:lnTo>
                <a:lnTo>
                  <a:pt x="19461" y="59411"/>
                </a:lnTo>
                <a:lnTo>
                  <a:pt x="39048" y="62692"/>
                </a:lnTo>
                <a:lnTo>
                  <a:pt x="54650" y="62379"/>
                </a:lnTo>
                <a:lnTo>
                  <a:pt x="91583" y="49756"/>
                </a:lnTo>
                <a:lnTo>
                  <a:pt x="101280" y="47690"/>
                </a:lnTo>
                <a:lnTo>
                  <a:pt x="111698" y="41569"/>
                </a:lnTo>
                <a:lnTo>
                  <a:pt x="137621" y="17434"/>
                </a:lnTo>
                <a:lnTo>
                  <a:pt x="138499" y="14216"/>
                </a:lnTo>
                <a:lnTo>
                  <a:pt x="139201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American Authors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2386" y="832644"/>
            <a:ext cx="4953000" cy="5872956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/>
              <a:t>F Scott Fitzgerald </a:t>
            </a:r>
          </a:p>
          <a:p>
            <a:pPr lvl="1"/>
            <a:r>
              <a:rPr lang="en-US" sz="2500" i="1" dirty="0"/>
              <a:t>The Great Gatsby</a:t>
            </a:r>
          </a:p>
          <a:p>
            <a:pPr lvl="1"/>
            <a:r>
              <a:rPr lang="en-US" sz="2500" dirty="0"/>
              <a:t>Coined the term “Jazz Age”</a:t>
            </a:r>
          </a:p>
          <a:p>
            <a:pPr lvl="1"/>
            <a:endParaRPr lang="en-US" sz="2500" dirty="0"/>
          </a:p>
          <a:p>
            <a:pPr eaLnBrk="1" hangingPunct="1"/>
            <a:r>
              <a:rPr lang="en-US" sz="2800" dirty="0"/>
              <a:t>Ernest Hemmingway</a:t>
            </a:r>
          </a:p>
          <a:p>
            <a:pPr lvl="1"/>
            <a:r>
              <a:rPr lang="en-US" sz="2500" i="1" dirty="0"/>
              <a:t>The Sun also Rises (1926)</a:t>
            </a:r>
          </a:p>
          <a:p>
            <a:pPr lvl="1"/>
            <a:r>
              <a:rPr lang="en-US" sz="2500" i="1" dirty="0"/>
              <a:t>The Old Man and the Sea (1951)</a:t>
            </a:r>
          </a:p>
          <a:p>
            <a:pPr lvl="1"/>
            <a:r>
              <a:rPr lang="en-US" sz="2500" dirty="0"/>
              <a:t>Fought in WWI </a:t>
            </a:r>
          </a:p>
          <a:p>
            <a:pPr lvl="1"/>
            <a:r>
              <a:rPr lang="en-US" sz="2500" dirty="0"/>
              <a:t>Wrote about love, loss, and war</a:t>
            </a:r>
          </a:p>
          <a:p>
            <a:pPr lvl="1"/>
            <a:endParaRPr lang="en-US" sz="2500" dirty="0"/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Sinclair Lewis</a:t>
            </a:r>
          </a:p>
          <a:p>
            <a:pPr lvl="1"/>
            <a:r>
              <a:rPr lang="en-US" sz="2500" dirty="0"/>
              <a:t>Criticized Materialism </a:t>
            </a:r>
          </a:p>
          <a:p>
            <a:pPr lvl="1"/>
            <a:r>
              <a:rPr lang="en-US" sz="2500" dirty="0"/>
              <a:t>First American to win the Nobel Prize in Literature</a:t>
            </a:r>
          </a:p>
        </p:txBody>
      </p:sp>
      <p:pic>
        <p:nvPicPr>
          <p:cNvPr id="2050" name="Picture 2" descr="https://upload.wikimedia.org/wikipedia/commons/5/5c/F_Scott_Fitzgerald_19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8196"/>
            <a:ext cx="1866523" cy="252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sinclair lew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160" y="4262987"/>
            <a:ext cx="1977371" cy="249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40.media.tumblr.com/tumblr_lmxrulFVaf1qfvq9bo1_r1_12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579442"/>
            <a:ext cx="2448691" cy="293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ernest hemingway 1920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597" y="2012799"/>
            <a:ext cx="16192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228600"/>
            <a:ext cx="7239000" cy="1143000"/>
          </a:xfrm>
        </p:spPr>
        <p:txBody>
          <a:bodyPr/>
          <a:lstStyle/>
          <a:p>
            <a:pPr eaLnBrk="1" hangingPunct="1"/>
            <a:r>
              <a:rPr lang="en-US" dirty="0"/>
              <a:t>The Lost Generation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4876800" cy="5715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r>
              <a:rPr lang="en-US" sz="2800" dirty="0"/>
              <a:t>The “Lost Generation” was a term used to describe people in post WWI America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r>
              <a:rPr lang="en-US" sz="2800" dirty="0"/>
              <a:t>This term also characterizes a specific group of writers during this era.  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endParaRPr lang="en-US" sz="2800" dirty="0"/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r>
              <a:rPr lang="en-US" sz="2800" dirty="0"/>
              <a:t>Fitzgerald, Gertrude Stein and Ernest Hemingway were some of this “club’s” members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800" dirty="0"/>
          </a:p>
          <a:p>
            <a:pPr eaLnBrk="1" hangingPunct="1">
              <a:lnSpc>
                <a:spcPct val="90000"/>
              </a:lnSpc>
              <a:buFont typeface="Symbol" pitchFamily="18" charset="2"/>
              <a:buChar char=""/>
            </a:pPr>
            <a:r>
              <a:rPr lang="en-US" sz="2800" b="1" i="1" dirty="0"/>
              <a:t>Most of these authors focused on the negative aspects of the era </a:t>
            </a:r>
          </a:p>
        </p:txBody>
      </p:sp>
      <p:pic>
        <p:nvPicPr>
          <p:cNvPr id="1026" name="Picture 2" descr="http://1920sgirls.tripod.com/sitebuildercontent/sitebuilderpictures/.pond/council.jpg.w300h3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100" y="1981200"/>
            <a:ext cx="3665899" cy="398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381000"/>
            <a:ext cx="7242048" cy="1143000"/>
          </a:xfrm>
        </p:spPr>
        <p:txBody>
          <a:bodyPr/>
          <a:lstStyle/>
          <a:p>
            <a:r>
              <a:rPr lang="en-US" dirty="0"/>
              <a:t>Civil Rights in the 1920’s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385048" cy="56352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/>
              <a:t>African Americans</a:t>
            </a:r>
          </a:p>
          <a:p>
            <a:pPr lv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Harding</a:t>
            </a:r>
          </a:p>
          <a:p>
            <a:pPr lvl="2"/>
            <a:r>
              <a:rPr lang="en-US" sz="2400" dirty="0"/>
              <a:t>Supported Anti Lynching Laws</a:t>
            </a:r>
          </a:p>
          <a:p>
            <a:pPr lvl="2"/>
            <a:r>
              <a:rPr lang="en-US" sz="2400" dirty="0"/>
              <a:t>First President to openly do so</a:t>
            </a:r>
          </a:p>
          <a:p>
            <a:pPr lv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Coolidge</a:t>
            </a:r>
          </a:p>
          <a:p>
            <a:pPr lvl="2"/>
            <a:r>
              <a:rPr lang="en-US" sz="2400" dirty="0"/>
              <a:t>Spoke in favor of African American Rights </a:t>
            </a:r>
          </a:p>
          <a:p>
            <a:pPr lvl="2"/>
            <a:r>
              <a:rPr lang="en-US" sz="2400" dirty="0"/>
              <a:t>Applauded role in WWI</a:t>
            </a:r>
          </a:p>
          <a:p>
            <a:pPr lvl="1"/>
            <a:endParaRPr lang="en-US" dirty="0"/>
          </a:p>
          <a:p>
            <a:pPr lvl="1"/>
            <a:r>
              <a:rPr lang="en-US" sz="3200" b="1" dirty="0"/>
              <a:t>Southern Democrats </a:t>
            </a:r>
            <a:r>
              <a:rPr lang="en-US" sz="3200" dirty="0"/>
              <a:t>filibustered most proposed laws</a:t>
            </a:r>
          </a:p>
        </p:txBody>
      </p:sp>
      <p:pic>
        <p:nvPicPr>
          <p:cNvPr id="1030" name="Picture 6" descr="http://ncpedia.org/sites/default/files/natnegrobusinessleag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12302"/>
            <a:ext cx="4141855" cy="259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275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304800" y="2057400"/>
            <a:ext cx="42672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Marcus Garvey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Founded the UNIA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Universal Negro Improvement Association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Advocated for blacks to start a colony in Africa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0600" y="-381001"/>
            <a:ext cx="7546848" cy="1477963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en-US" dirty="0"/>
              <a:t>Civil Rights in the 1920’s</a:t>
            </a:r>
          </a:p>
        </p:txBody>
      </p:sp>
      <p:pic>
        <p:nvPicPr>
          <p:cNvPr id="8194" name="Picture 2" descr="Marcus Garvey 1924-08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130158"/>
            <a:ext cx="3590468" cy="550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81000"/>
            <a:ext cx="7239000" cy="1143000"/>
          </a:xfrm>
        </p:spPr>
        <p:txBody>
          <a:bodyPr/>
          <a:lstStyle/>
          <a:p>
            <a:pPr eaLnBrk="1" hangingPunct="1"/>
            <a:r>
              <a:rPr lang="en-US" dirty="0"/>
              <a:t>The Harlem Renaissance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787893"/>
            <a:ext cx="8153400" cy="4846320"/>
          </a:xfrm>
        </p:spPr>
        <p:txBody>
          <a:bodyPr/>
          <a:lstStyle/>
          <a:p>
            <a:pPr eaLnBrk="1" hangingPunct="1"/>
            <a:r>
              <a:rPr lang="en-US" dirty="0"/>
              <a:t>An artistic “rebirth” of African American Culture and entertainment </a:t>
            </a:r>
          </a:p>
          <a:p>
            <a:pPr eaLnBrk="1" hangingPunct="1"/>
            <a:endParaRPr lang="en-US" dirty="0"/>
          </a:p>
          <a:p>
            <a:r>
              <a:rPr lang="en-US" dirty="0"/>
              <a:t>Seen primarily in NE United States (Gr. Migration)</a:t>
            </a:r>
          </a:p>
          <a:p>
            <a:endParaRPr lang="en-US" dirty="0"/>
          </a:p>
          <a:p>
            <a:r>
              <a:rPr lang="en-US" dirty="0"/>
              <a:t>Seen primary in </a:t>
            </a:r>
            <a:r>
              <a:rPr lang="en-US" b="1" dirty="0"/>
              <a:t>music</a:t>
            </a:r>
            <a:r>
              <a:rPr lang="en-US" dirty="0"/>
              <a:t>, </a:t>
            </a:r>
            <a:r>
              <a:rPr lang="en-US" b="1" dirty="0"/>
              <a:t>literature</a:t>
            </a:r>
            <a:r>
              <a:rPr lang="en-US" dirty="0"/>
              <a:t>, </a:t>
            </a:r>
            <a:r>
              <a:rPr lang="en-US" b="1" dirty="0"/>
              <a:t>art</a:t>
            </a:r>
            <a:r>
              <a:rPr lang="en-US" dirty="0"/>
              <a:t>, </a:t>
            </a:r>
            <a:r>
              <a:rPr lang="en-US" b="1" dirty="0"/>
              <a:t>and poetry</a:t>
            </a:r>
          </a:p>
          <a:p>
            <a:pPr lvl="1"/>
            <a:endParaRPr lang="en-US" dirty="0"/>
          </a:p>
          <a:p>
            <a:r>
              <a:rPr lang="en-US" dirty="0"/>
              <a:t>Often focused on struggles faced by African Americans (Slavery, discrimination)</a:t>
            </a:r>
          </a:p>
          <a:p>
            <a:pPr lvl="1"/>
            <a:endParaRPr lang="en-US" dirty="0"/>
          </a:p>
          <a:p>
            <a:pPr eaLnBrk="1" hangingPunct="1"/>
            <a:endParaRPr lang="en-US" dirty="0"/>
          </a:p>
        </p:txBody>
      </p:sp>
      <p:pic>
        <p:nvPicPr>
          <p:cNvPr id="1026" name="Picture 2" descr="Image result for harlem renaissance pain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797493"/>
            <a:ext cx="345757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harlem renaissance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7162800" cy="884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0599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Duke Ellington</a:t>
            </a:r>
          </a:p>
        </p:txBody>
      </p:sp>
      <p:sp>
        <p:nvSpPr>
          <p:cNvPr id="30723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905000"/>
            <a:ext cx="3810000" cy="4114800"/>
          </a:xfrm>
        </p:spPr>
        <p:txBody>
          <a:bodyPr/>
          <a:lstStyle/>
          <a:p>
            <a:pPr eaLnBrk="1" hangingPunct="1"/>
            <a:r>
              <a:rPr lang="en-US"/>
              <a:t>Jazz pianist</a:t>
            </a:r>
          </a:p>
          <a:p>
            <a:pPr eaLnBrk="1" hangingPunct="1"/>
            <a:r>
              <a:rPr lang="en-US"/>
              <a:t>Self-taught musician</a:t>
            </a:r>
          </a:p>
          <a:p>
            <a:pPr eaLnBrk="1" hangingPunct="1"/>
            <a:r>
              <a:rPr lang="en-US"/>
              <a:t>“Soda Fountain Rag” at the age of 15</a:t>
            </a:r>
          </a:p>
        </p:txBody>
      </p:sp>
      <p:sp>
        <p:nvSpPr>
          <p:cNvPr id="30724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0725" name="Picture 3" descr="elld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524000"/>
            <a:ext cx="40147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Louis Armstrong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One of the most influential musicians in the history of Jazz</a:t>
            </a:r>
          </a:p>
          <a:p>
            <a:pPr eaLnBrk="1" hangingPunct="1">
              <a:buFontTx/>
              <a:buNone/>
            </a:pPr>
            <a:endParaRPr lang="en-US"/>
          </a:p>
        </p:txBody>
      </p:sp>
      <p:sp>
        <p:nvSpPr>
          <p:cNvPr id="31748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1749" name="Picture 3" descr="louis-armstro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1524000"/>
            <a:ext cx="4191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Bessie Smith</a:t>
            </a:r>
          </a:p>
        </p:txBody>
      </p:sp>
      <p:sp>
        <p:nvSpPr>
          <p:cNvPr id="32771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/>
            <a:r>
              <a:rPr lang="en-US" dirty="0"/>
              <a:t>Female blues singer</a:t>
            </a:r>
          </a:p>
          <a:p>
            <a:pPr eaLnBrk="1" hangingPunct="1"/>
            <a:r>
              <a:rPr lang="en-US" dirty="0"/>
              <a:t>1927, highest paid black artist in the world.</a:t>
            </a:r>
          </a:p>
        </p:txBody>
      </p:sp>
      <p:pic>
        <p:nvPicPr>
          <p:cNvPr id="32772" name="Picture 3" descr="bessie-smi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447800"/>
            <a:ext cx="32924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Times New Roman" pitchFamily="18" charset="0"/>
              </a:rPr>
              <a:t>James Weldon Johnson</a:t>
            </a:r>
            <a:r>
              <a:rPr lang="en-US"/>
              <a:t> 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Poet</a:t>
            </a:r>
          </a:p>
          <a:p>
            <a:pPr eaLnBrk="1" hangingPunct="1"/>
            <a:r>
              <a:rPr lang="en-US"/>
              <a:t>Lawyer</a:t>
            </a:r>
          </a:p>
          <a:p>
            <a:pPr eaLnBrk="1" hangingPunct="1"/>
            <a:r>
              <a:rPr lang="en-US"/>
              <a:t>Executive Secretary of the NAACP</a:t>
            </a:r>
          </a:p>
        </p:txBody>
      </p:sp>
      <p:pic>
        <p:nvPicPr>
          <p:cNvPr id="33796" name="Picture 3" descr="JamesWJohns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752600"/>
            <a:ext cx="3989388" cy="437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38150" y="915988"/>
            <a:ext cx="82677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400" b="1" i="1">
                <a:latin typeface="Arial" charset="0"/>
              </a:rPr>
              <a:t>Lift Every Voice and Sing</a:t>
            </a:r>
            <a:r>
              <a:rPr lang="en-US" sz="2400" i="1">
                <a:latin typeface="Arial" charset="0"/>
              </a:rPr>
              <a:t> ---James Weldon Johnson</a:t>
            </a:r>
          </a:p>
          <a:p>
            <a:pPr algn="ctr"/>
            <a:endParaRPr lang="en-US" sz="2400" i="1">
              <a:latin typeface="Arial" charset="0"/>
            </a:endParaRPr>
          </a:p>
          <a:p>
            <a:pPr algn="ctr"/>
            <a:r>
              <a:rPr lang="en-US" sz="2400">
                <a:latin typeface="Arial" charset="0"/>
              </a:rPr>
              <a:t>Lift every voice and sing, till earth and Heaven ring,</a:t>
            </a:r>
          </a:p>
          <a:p>
            <a:pPr algn="ctr"/>
            <a:r>
              <a:rPr lang="en-US" sz="2400">
                <a:latin typeface="Arial" charset="0"/>
              </a:rPr>
              <a:t>Ring with the harmonies of liberty;</a:t>
            </a:r>
          </a:p>
          <a:p>
            <a:pPr algn="ctr"/>
            <a:r>
              <a:rPr lang="en-US" sz="2400">
                <a:latin typeface="Arial" charset="0"/>
              </a:rPr>
              <a:t>Let our rejoicing rise, high as the listening skies,</a:t>
            </a:r>
          </a:p>
          <a:p>
            <a:pPr algn="ctr"/>
            <a:r>
              <a:rPr lang="en-US" sz="2400">
                <a:latin typeface="Arial" charset="0"/>
              </a:rPr>
              <a:t>Let it resound loud as the rolling sea.</a:t>
            </a:r>
          </a:p>
          <a:p>
            <a:pPr algn="ctr"/>
            <a:r>
              <a:rPr lang="en-US" sz="2400">
                <a:latin typeface="Arial" charset="0"/>
              </a:rPr>
              <a:t>Sing a song full of the faith that the dark past has taught us,</a:t>
            </a:r>
          </a:p>
          <a:p>
            <a:pPr algn="ctr"/>
            <a:r>
              <a:rPr lang="en-US" sz="2400">
                <a:latin typeface="Arial" charset="0"/>
              </a:rPr>
              <a:t>Sing a song full of the hope that the present has brought us;</a:t>
            </a:r>
          </a:p>
          <a:p>
            <a:pPr algn="ctr"/>
            <a:r>
              <a:rPr lang="en-US" sz="2400">
                <a:latin typeface="Arial" charset="0"/>
              </a:rPr>
              <a:t>Facing the rising sun of our new day begun,</a:t>
            </a:r>
          </a:p>
          <a:p>
            <a:pPr algn="ctr"/>
            <a:r>
              <a:rPr lang="en-US" sz="2400">
                <a:latin typeface="Arial" charset="0"/>
              </a:rPr>
              <a:t>Let us march on till victory is won.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Claude McKay</a:t>
            </a:r>
          </a:p>
        </p:txBody>
      </p:sp>
      <p:sp>
        <p:nvSpPr>
          <p:cNvPr id="35843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Jamaican immigrant</a:t>
            </a:r>
          </a:p>
          <a:p>
            <a:pPr eaLnBrk="1" hangingPunct="1"/>
            <a:r>
              <a:rPr lang="en-US"/>
              <a:t>Poems – militant versus encouraged blacks to resist prejudice</a:t>
            </a:r>
          </a:p>
        </p:txBody>
      </p:sp>
      <p:pic>
        <p:nvPicPr>
          <p:cNvPr id="35844" name="Picture 3" descr="claude-mckay-1-siz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295400"/>
            <a:ext cx="37719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773113" y="463550"/>
            <a:ext cx="7597775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400" b="1" i="1" dirty="0">
                <a:latin typeface="Arial" charset="0"/>
              </a:rPr>
              <a:t>If We Must Die  --Claude McKay</a:t>
            </a:r>
          </a:p>
          <a:p>
            <a:pPr algn="ctr"/>
            <a:endParaRPr lang="en-US" sz="2400" b="1" i="1" dirty="0">
              <a:latin typeface="Arial" charset="0"/>
            </a:endParaRPr>
          </a:p>
          <a:p>
            <a:pPr algn="ctr"/>
            <a:r>
              <a:rPr lang="en-US" sz="2400" b="1" dirty="0">
                <a:latin typeface="Arial" charset="0"/>
              </a:rPr>
              <a:t>If we must die—let it not be like hogs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Hunted and penned in an inglorious spot,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While round us bark the mad and hungry dogs,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Making their mock at our accursed lot.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If we must die—oh, let us nobly die,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So that our precious blood may not be shed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In vain; then even the monsters we defy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Shall be constrained to honor us though dead!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Oh, Kinsmen! We must meet the common foe;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Though far outnumbered, let us show us brave,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And for their thousand blows deal one death blow!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What though before us lies the open grave?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Like men we’ll face the murderous, cowardly pack, 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>
                <a:latin typeface="Arial" charset="0"/>
              </a:rPr>
              <a:t>Pressed to the wall, dying, but fighting back.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Langston Hughes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Poet</a:t>
            </a:r>
          </a:p>
          <a:p>
            <a:pPr eaLnBrk="1" hangingPunct="1"/>
            <a:r>
              <a:rPr lang="en-US"/>
              <a:t>Describes the difficult lives of working-class African Americans</a:t>
            </a:r>
          </a:p>
        </p:txBody>
      </p:sp>
      <p:pic>
        <p:nvPicPr>
          <p:cNvPr id="4098" name="Picture 2" descr="Langston Hughes by Carl Van Vechten 19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40997"/>
            <a:ext cx="2974479" cy="440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595438" y="96838"/>
            <a:ext cx="5953125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400" b="1" i="1">
                <a:latin typeface="Arial" charset="0"/>
              </a:rPr>
              <a:t>I, too, sing America ---Langston Hughes</a:t>
            </a:r>
          </a:p>
          <a:p>
            <a:pPr algn="ctr"/>
            <a:r>
              <a:rPr lang="en-US" sz="2400" b="1">
                <a:latin typeface="Arial" charset="0"/>
              </a:rPr>
              <a:t>I am the darker brother.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They send me to eat in the kitchen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When company comes,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But I laugh,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And eat well,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And grow strong.</a:t>
            </a:r>
          </a:p>
          <a:p>
            <a:pPr algn="ctr"/>
            <a:r>
              <a:rPr lang="en-US" sz="2400" b="1">
                <a:latin typeface="Arial" charset="0"/>
              </a:rPr>
              <a:t>Tomorrow,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I'll be at the table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When company comes.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Nobody'll dare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Say to me,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"Eat in the kitchen,"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Then.</a:t>
            </a:r>
          </a:p>
          <a:p>
            <a:pPr algn="ctr"/>
            <a:r>
              <a:rPr lang="en-US" sz="2400" b="1">
                <a:latin typeface="Arial" charset="0"/>
              </a:rPr>
              <a:t>Besides,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They'll see how beautiful I am</a:t>
            </a:r>
            <a:br>
              <a:rPr lang="en-US" sz="2400" b="1">
                <a:latin typeface="Arial" charset="0"/>
              </a:rPr>
            </a:br>
            <a:r>
              <a:rPr lang="en-US" sz="2400" b="1">
                <a:latin typeface="Arial" charset="0"/>
              </a:rPr>
              <a:t>And be ashamed -</a:t>
            </a:r>
          </a:p>
          <a:p>
            <a:pPr algn="ctr"/>
            <a:r>
              <a:rPr lang="en-US" sz="2400" b="1">
                <a:latin typeface="Arial" charset="0"/>
              </a:rPr>
              <a:t>I, too, am America.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381000"/>
            <a:ext cx="7242048" cy="1143000"/>
          </a:xfrm>
        </p:spPr>
        <p:txBody>
          <a:bodyPr/>
          <a:lstStyle/>
          <a:p>
            <a:r>
              <a:rPr lang="en-US" dirty="0"/>
              <a:t>Civil Rights in the 1920’s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838200"/>
            <a:ext cx="8610600" cy="5638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/>
              <a:t>Native Americans</a:t>
            </a:r>
          </a:p>
          <a:p>
            <a:pPr lvl="1"/>
            <a:r>
              <a:rPr lang="en-US" sz="3200" dirty="0">
                <a:solidFill>
                  <a:srgbClr val="FF0000"/>
                </a:solidFill>
              </a:rPr>
              <a:t>Indian Citizenship Act 1924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Signed by Coolidge</a:t>
            </a:r>
          </a:p>
          <a:p>
            <a:pPr lvl="2"/>
            <a:r>
              <a:rPr lang="en-US" sz="2800" dirty="0"/>
              <a:t>Granted citizenship to all Native Americans </a:t>
            </a:r>
          </a:p>
        </p:txBody>
      </p:sp>
      <p:pic>
        <p:nvPicPr>
          <p:cNvPr id="1026" name="Picture 2" descr="File:1924 Indian Citizenship A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047999"/>
            <a:ext cx="3939567" cy="300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tdigger.org/vtdNewsMachine/wp-content/uploads/2012/09/BittingerReviewCoolidge_and_India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765" y="3047999"/>
            <a:ext cx="4203206" cy="300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0020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3592</TotalTime>
  <Words>1327</Words>
  <Application>Microsoft Office PowerPoint</Application>
  <PresentationFormat>On-screen Show (4:3)</PresentationFormat>
  <Paragraphs>279</Paragraphs>
  <Slides>43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Symbol</vt:lpstr>
      <vt:lpstr>Times New Roman</vt:lpstr>
      <vt:lpstr>Trebuchet MS</vt:lpstr>
      <vt:lpstr>Wingdings</vt:lpstr>
      <vt:lpstr>Wingdings 2</vt:lpstr>
      <vt:lpstr>Opulent</vt:lpstr>
      <vt:lpstr>The Roaring Life of the 1920s Chapter 21</vt:lpstr>
      <vt:lpstr>“Noble Experiment”</vt:lpstr>
      <vt:lpstr>PowerPoint Presentation</vt:lpstr>
      <vt:lpstr>Prohibition Experiment</vt:lpstr>
      <vt:lpstr>Prohibition Experiment</vt:lpstr>
      <vt:lpstr>The Night Prohibition Ended 1933</vt:lpstr>
      <vt:lpstr>“Prohibition” Today (2012)</vt:lpstr>
      <vt:lpstr>Religion during 1920’s</vt:lpstr>
      <vt:lpstr>American Modernism</vt:lpstr>
      <vt:lpstr>PowerPoint Presentation</vt:lpstr>
      <vt:lpstr>American Fundamentalism</vt:lpstr>
      <vt:lpstr>The Scopes “Monkey” Trial</vt:lpstr>
      <vt:lpstr>The Scopes Trial (July 10, 1925)</vt:lpstr>
      <vt:lpstr>PowerPoint Presentation</vt:lpstr>
      <vt:lpstr>Women</vt:lpstr>
      <vt:lpstr>New Work Opportunities</vt:lpstr>
      <vt:lpstr>Changing Family</vt:lpstr>
      <vt:lpstr>Women </vt:lpstr>
      <vt:lpstr>PowerPoint Presentation</vt:lpstr>
      <vt:lpstr>Education</vt:lpstr>
      <vt:lpstr>Mass Media</vt:lpstr>
      <vt:lpstr>PowerPoint Presentation</vt:lpstr>
      <vt:lpstr>American Heroes in the 1920s</vt:lpstr>
      <vt:lpstr>Babe Ruth: Hit 60 Home Runs</vt:lpstr>
      <vt:lpstr> Andrew “Rube” Foster: Founded Negro National Baseball League</vt:lpstr>
      <vt:lpstr>Gertrude Ederle: First Woman to Swim the English Channel</vt:lpstr>
      <vt:lpstr>Movies, Writers, and Artists</vt:lpstr>
      <vt:lpstr>American Authors</vt:lpstr>
      <vt:lpstr>The Lost Generation</vt:lpstr>
      <vt:lpstr>Civil Rights in the 1920’s</vt:lpstr>
      <vt:lpstr>PowerPoint Presentation</vt:lpstr>
      <vt:lpstr>The Harlem Renaissance</vt:lpstr>
      <vt:lpstr>PowerPoint Presentation</vt:lpstr>
      <vt:lpstr>Duke Ellington</vt:lpstr>
      <vt:lpstr>Louis Armstrong</vt:lpstr>
      <vt:lpstr>Bessie Smith</vt:lpstr>
      <vt:lpstr>James Weldon Johnson </vt:lpstr>
      <vt:lpstr>PowerPoint Presentation</vt:lpstr>
      <vt:lpstr>Claude McKay</vt:lpstr>
      <vt:lpstr>PowerPoint Presentation</vt:lpstr>
      <vt:lpstr>Langston Hughes</vt:lpstr>
      <vt:lpstr>PowerPoint Presentation</vt:lpstr>
      <vt:lpstr>Civil Rights in the 1920’s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Roaring 20s</dc:title>
  <dc:creator>Microsoft</dc:creator>
  <cp:lastModifiedBy>Nathaniel Bargeloh</cp:lastModifiedBy>
  <cp:revision>140</cp:revision>
  <dcterms:created xsi:type="dcterms:W3CDTF">2007-02-12T15:25:53Z</dcterms:created>
  <dcterms:modified xsi:type="dcterms:W3CDTF">2018-02-26T14:29:21Z</dcterms:modified>
</cp:coreProperties>
</file>