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284" r:id="rId3"/>
    <p:sldId id="257" r:id="rId4"/>
    <p:sldId id="258" r:id="rId5"/>
    <p:sldId id="259" r:id="rId6"/>
    <p:sldId id="260" r:id="rId7"/>
    <p:sldId id="261" r:id="rId8"/>
    <p:sldId id="281" r:id="rId9"/>
    <p:sldId id="290" r:id="rId10"/>
    <p:sldId id="262" r:id="rId11"/>
    <p:sldId id="285" r:id="rId12"/>
    <p:sldId id="265" r:id="rId13"/>
    <p:sldId id="266" r:id="rId14"/>
    <p:sldId id="292" r:id="rId15"/>
    <p:sldId id="291" r:id="rId16"/>
    <p:sldId id="263" r:id="rId17"/>
    <p:sldId id="264" r:id="rId18"/>
    <p:sldId id="283" r:id="rId19"/>
    <p:sldId id="267" r:id="rId20"/>
    <p:sldId id="269" r:id="rId21"/>
    <p:sldId id="270" r:id="rId22"/>
    <p:sldId id="293" r:id="rId23"/>
    <p:sldId id="287" r:id="rId24"/>
    <p:sldId id="299" r:id="rId25"/>
    <p:sldId id="298" r:id="rId26"/>
    <p:sldId id="271" r:id="rId27"/>
    <p:sldId id="272" r:id="rId28"/>
    <p:sldId id="273" r:id="rId29"/>
    <p:sldId id="274" r:id="rId30"/>
    <p:sldId id="289" r:id="rId31"/>
    <p:sldId id="275" r:id="rId32"/>
    <p:sldId id="276" r:id="rId33"/>
    <p:sldId id="294" r:id="rId34"/>
    <p:sldId id="277" r:id="rId35"/>
    <p:sldId id="295" r:id="rId36"/>
    <p:sldId id="278" r:id="rId37"/>
    <p:sldId id="279" r:id="rId38"/>
    <p:sldId id="280" r:id="rId39"/>
    <p:sldId id="297" r:id="rId40"/>
    <p:sldId id="296" r:id="rId41"/>
    <p:sldId id="286" r:id="rId42"/>
    <p:sldId id="288"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740" y="12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CFA7B6-EFEC-4DB8-B6A2-E86FDD2B4FC3}" type="datetimeFigureOut">
              <a:rPr lang="en-US" smtClean="0"/>
              <a:pPr/>
              <a:t>11/27/2017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7E3BA6-5002-46A4-9573-4C4D0C46877B}" type="slidenum">
              <a:rPr lang="en-US" smtClean="0"/>
              <a:pPr/>
              <a:t>‹#›</a:t>
            </a:fld>
            <a:endParaRPr lang="en-US"/>
          </a:p>
        </p:txBody>
      </p:sp>
    </p:spTree>
    <p:extLst>
      <p:ext uri="{BB962C8B-B14F-4D97-AF65-F5344CB8AC3E}">
        <p14:creationId xmlns:p14="http://schemas.microsoft.com/office/powerpoint/2010/main" val="38067066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7E3BA6-5002-46A4-9573-4C4D0C46877B}" type="slidenum">
              <a:rPr lang="en-US" smtClean="0"/>
              <a:pPr/>
              <a:t>10</a:t>
            </a:fld>
            <a:endParaRPr lang="en-US"/>
          </a:p>
        </p:txBody>
      </p:sp>
    </p:spTree>
    <p:extLst>
      <p:ext uri="{BB962C8B-B14F-4D97-AF65-F5344CB8AC3E}">
        <p14:creationId xmlns:p14="http://schemas.microsoft.com/office/powerpoint/2010/main" val="11713890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8A5DDC3-9377-47DA-87C6-40903B209945}" type="datetimeFigureOut">
              <a:rPr lang="en-US" smtClean="0"/>
              <a:pPr/>
              <a:t>11/27/2017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48DA5D-DEE0-43EB-A1C1-91D23A3DCA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A5DDC3-9377-47DA-87C6-40903B209945}" type="datetimeFigureOut">
              <a:rPr lang="en-US" smtClean="0"/>
              <a:pPr/>
              <a:t>11/27/2017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48DA5D-DEE0-43EB-A1C1-91D23A3DCA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A5DDC3-9377-47DA-87C6-40903B209945}" type="datetimeFigureOut">
              <a:rPr lang="en-US" smtClean="0"/>
              <a:pPr/>
              <a:t>11/27/2017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48DA5D-DEE0-43EB-A1C1-91D23A3DCA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A5DDC3-9377-47DA-87C6-40903B209945}" type="datetimeFigureOut">
              <a:rPr lang="en-US" smtClean="0"/>
              <a:pPr/>
              <a:t>11/27/2017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48DA5D-DEE0-43EB-A1C1-91D23A3DCA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8A5DDC3-9377-47DA-87C6-40903B209945}" type="datetimeFigureOut">
              <a:rPr lang="en-US" smtClean="0"/>
              <a:pPr/>
              <a:t>11/27/2017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48DA5D-DEE0-43EB-A1C1-91D23A3DCA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8A5DDC3-9377-47DA-87C6-40903B209945}" type="datetimeFigureOut">
              <a:rPr lang="en-US" smtClean="0"/>
              <a:pPr/>
              <a:t>11/27/2017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48DA5D-DEE0-43EB-A1C1-91D23A3DCA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A5DDC3-9377-47DA-87C6-40903B209945}" type="datetimeFigureOut">
              <a:rPr lang="en-US" smtClean="0"/>
              <a:pPr/>
              <a:t>11/27/2017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48DA5D-DEE0-43EB-A1C1-91D23A3DCA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A5DDC3-9377-47DA-87C6-40903B209945}" type="datetimeFigureOut">
              <a:rPr lang="en-US" smtClean="0"/>
              <a:pPr/>
              <a:t>11/27/2017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48DA5D-DEE0-43EB-A1C1-91D23A3DCA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A5DDC3-9377-47DA-87C6-40903B209945}" type="datetimeFigureOut">
              <a:rPr lang="en-US" smtClean="0"/>
              <a:pPr/>
              <a:t>11/27/2017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48DA5D-DEE0-43EB-A1C1-91D23A3DCA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A5DDC3-9377-47DA-87C6-40903B209945}" type="datetimeFigureOut">
              <a:rPr lang="en-US" smtClean="0"/>
              <a:pPr/>
              <a:t>11/27/2017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48DA5D-DEE0-43EB-A1C1-91D23A3DCA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A5DDC3-9377-47DA-87C6-40903B209945}" type="datetimeFigureOut">
              <a:rPr lang="en-US" smtClean="0"/>
              <a:pPr/>
              <a:t>11/27/2017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48DA5D-DEE0-43EB-A1C1-91D23A3DCA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A5DDC3-9377-47DA-87C6-40903B209945}" type="datetimeFigureOut">
              <a:rPr lang="en-US" smtClean="0"/>
              <a:pPr/>
              <a:t>11/27/2017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48DA5D-DEE0-43EB-A1C1-91D23A3DCA80}"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514600"/>
            <a:ext cx="7772400" cy="1470025"/>
          </a:xfrm>
        </p:spPr>
        <p:txBody>
          <a:bodyPr>
            <a:noAutofit/>
          </a:bodyPr>
          <a:lstStyle/>
          <a:p>
            <a:r>
              <a:rPr lang="en-US" sz="8800" b="1" dirty="0"/>
              <a:t>The Revolutionary War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lstStyle/>
          <a:p>
            <a:r>
              <a:rPr lang="en-US" dirty="0"/>
              <a:t>Themes of today </a:t>
            </a:r>
          </a:p>
        </p:txBody>
      </p:sp>
      <p:sp>
        <p:nvSpPr>
          <p:cNvPr id="3" name="Content Placeholder 2"/>
          <p:cNvSpPr>
            <a:spLocks noGrp="1"/>
          </p:cNvSpPr>
          <p:nvPr>
            <p:ph idx="1"/>
          </p:nvPr>
        </p:nvSpPr>
        <p:spPr/>
        <p:txBody>
          <a:bodyPr/>
          <a:lstStyle/>
          <a:p>
            <a:r>
              <a:rPr lang="en-US" dirty="0"/>
              <a:t>America gets beaten (badly) at first.</a:t>
            </a:r>
          </a:p>
          <a:p>
            <a:r>
              <a:rPr lang="en-US" dirty="0"/>
              <a:t>Significant battles</a:t>
            </a:r>
          </a:p>
          <a:p>
            <a:r>
              <a:rPr lang="en-US" dirty="0"/>
              <a:t>The Northern War and The Southern War</a:t>
            </a:r>
          </a:p>
          <a:p>
            <a:r>
              <a:rPr lang="en-US" dirty="0"/>
              <a:t>Colonial Military Strategy</a:t>
            </a:r>
          </a:p>
          <a:p>
            <a:r>
              <a:rPr lang="en-US" dirty="0"/>
              <a:t>Foreign assistance </a:t>
            </a:r>
          </a:p>
          <a:p>
            <a:r>
              <a:rPr lang="en-US" dirty="0"/>
              <a:t>A long, expensive, drawn out war = Victory</a:t>
            </a:r>
          </a:p>
          <a:p>
            <a:endParaRPr lang="en-US" dirty="0"/>
          </a:p>
        </p:txBody>
      </p:sp>
    </p:spTree>
    <p:extLst>
      <p:ext uri="{BB962C8B-B14F-4D97-AF65-F5344CB8AC3E}">
        <p14:creationId xmlns:p14="http://schemas.microsoft.com/office/powerpoint/2010/main" val="976311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British Move Against New York</a:t>
            </a:r>
          </a:p>
        </p:txBody>
      </p:sp>
      <p:sp>
        <p:nvSpPr>
          <p:cNvPr id="3" name="Content Placeholder 2"/>
          <p:cNvSpPr>
            <a:spLocks noGrp="1"/>
          </p:cNvSpPr>
          <p:nvPr>
            <p:ph sz="half" idx="1"/>
          </p:nvPr>
        </p:nvSpPr>
        <p:spPr/>
        <p:txBody>
          <a:bodyPr>
            <a:normAutofit/>
          </a:bodyPr>
          <a:lstStyle/>
          <a:p>
            <a:r>
              <a:rPr lang="en-US" dirty="0"/>
              <a:t>British Gen. Howe took one last shot at resolving the Revolution diplomatically, but found no success</a:t>
            </a:r>
          </a:p>
          <a:p>
            <a:r>
              <a:rPr lang="en-US" dirty="0"/>
              <a:t>Summer 1776, Howe moved to capture New York City, first routing the Continental Army on Long Island</a:t>
            </a:r>
          </a:p>
        </p:txBody>
      </p:sp>
      <p:sp>
        <p:nvSpPr>
          <p:cNvPr id="4" name="Content Placeholder 3"/>
          <p:cNvSpPr>
            <a:spLocks noGrp="1"/>
          </p:cNvSpPr>
          <p:nvPr>
            <p:ph sz="half" idx="2"/>
          </p:nvPr>
        </p:nvSpPr>
        <p:spPr/>
        <p:txBody>
          <a:bodyPr>
            <a:normAutofit/>
          </a:bodyPr>
          <a:lstStyle/>
          <a:p>
            <a:endParaRPr lang="en-US"/>
          </a:p>
        </p:txBody>
      </p:sp>
      <p:pic>
        <p:nvPicPr>
          <p:cNvPr id="24578" name="Picture 2" descr="http://upload.wikimedia.org/wikipedia/commons/3/32/WilliamHowe1777ColorMezzotint.jpeg"/>
          <p:cNvPicPr>
            <a:picLocks noChangeAspect="1" noChangeArrowheads="1"/>
          </p:cNvPicPr>
          <p:nvPr/>
        </p:nvPicPr>
        <p:blipFill>
          <a:blip r:embed="rId2" cstate="print"/>
          <a:srcRect/>
          <a:stretch>
            <a:fillRect/>
          </a:stretch>
        </p:blipFill>
        <p:spPr bwMode="auto">
          <a:xfrm>
            <a:off x="4648200" y="1219200"/>
            <a:ext cx="3886200" cy="5357813"/>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sz="8000" b="1" dirty="0"/>
              <a:t>New York Falls</a:t>
            </a:r>
          </a:p>
        </p:txBody>
      </p:sp>
      <p:sp>
        <p:nvSpPr>
          <p:cNvPr id="3" name="Content Placeholder 2"/>
          <p:cNvSpPr>
            <a:spLocks noGrp="1"/>
          </p:cNvSpPr>
          <p:nvPr>
            <p:ph sz="half" idx="1"/>
          </p:nvPr>
        </p:nvSpPr>
        <p:spPr>
          <a:xfrm>
            <a:off x="152400" y="1600200"/>
            <a:ext cx="4343400" cy="5029200"/>
          </a:xfrm>
        </p:spPr>
        <p:txBody>
          <a:bodyPr>
            <a:normAutofit fontScale="92500"/>
          </a:bodyPr>
          <a:lstStyle/>
          <a:p>
            <a:r>
              <a:rPr lang="en-US" dirty="0"/>
              <a:t>Howe failed to capitalize on this early victory, moving slowly and cautiously towards </a:t>
            </a:r>
            <a:r>
              <a:rPr lang="en-US" sz="4300" b="1" u="sng" dirty="0"/>
              <a:t>Manhattan</a:t>
            </a:r>
          </a:p>
          <a:p>
            <a:r>
              <a:rPr lang="en-US" dirty="0"/>
              <a:t>Washington elected to abandon New York rather than risk becoming surrounded by the British</a:t>
            </a:r>
          </a:p>
          <a:p>
            <a:r>
              <a:rPr lang="en-US" dirty="0"/>
              <a:t>NYC would remain in British hands for the rest of the war</a:t>
            </a:r>
          </a:p>
        </p:txBody>
      </p:sp>
      <p:sp>
        <p:nvSpPr>
          <p:cNvPr id="4" name="Content Placeholder 3"/>
          <p:cNvSpPr>
            <a:spLocks noGrp="1"/>
          </p:cNvSpPr>
          <p:nvPr>
            <p:ph sz="half" idx="2"/>
          </p:nvPr>
        </p:nvSpPr>
        <p:spPr/>
        <p:txBody>
          <a:bodyPr>
            <a:normAutofit fontScale="92500"/>
          </a:bodyPr>
          <a:lstStyle/>
          <a:p>
            <a:endParaRPr lang="en-US"/>
          </a:p>
        </p:txBody>
      </p:sp>
      <p:pic>
        <p:nvPicPr>
          <p:cNvPr id="23554" name="Picture 2" descr="http://farm4.staticflickr.com/3222/3158104410_02b4b1760a_b.jpg"/>
          <p:cNvPicPr>
            <a:picLocks noChangeAspect="1" noChangeArrowheads="1"/>
          </p:cNvPicPr>
          <p:nvPr/>
        </p:nvPicPr>
        <p:blipFill>
          <a:blip r:embed="rId2" cstate="print"/>
          <a:srcRect/>
          <a:stretch>
            <a:fillRect/>
          </a:stretch>
        </p:blipFill>
        <p:spPr bwMode="auto">
          <a:xfrm>
            <a:off x="4724400" y="1371600"/>
            <a:ext cx="4114800" cy="5486401"/>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95400"/>
          </a:xfrm>
        </p:spPr>
        <p:txBody>
          <a:bodyPr>
            <a:noAutofit/>
          </a:bodyPr>
          <a:lstStyle/>
          <a:p>
            <a:r>
              <a:rPr lang="en-US" sz="8000" b="1" dirty="0"/>
              <a:t>Nathan Hale</a:t>
            </a:r>
          </a:p>
        </p:txBody>
      </p:sp>
      <p:sp>
        <p:nvSpPr>
          <p:cNvPr id="3" name="Content Placeholder 2"/>
          <p:cNvSpPr>
            <a:spLocks noGrp="1"/>
          </p:cNvSpPr>
          <p:nvPr>
            <p:ph sz="half" idx="1"/>
          </p:nvPr>
        </p:nvSpPr>
        <p:spPr>
          <a:xfrm>
            <a:off x="0" y="1600200"/>
            <a:ext cx="4343400" cy="5257800"/>
          </a:xfrm>
        </p:spPr>
        <p:txBody>
          <a:bodyPr>
            <a:normAutofit/>
          </a:bodyPr>
          <a:lstStyle/>
          <a:p>
            <a:r>
              <a:rPr lang="en-US" dirty="0"/>
              <a:t>Washington left behind an officer named Nathan </a:t>
            </a:r>
            <a:r>
              <a:rPr lang="en-US" sz="4300" b="1" u="sng" dirty="0"/>
              <a:t>Hale</a:t>
            </a:r>
            <a:r>
              <a:rPr lang="en-US" dirty="0"/>
              <a:t> to spy on the British in the city, but Hale was captured</a:t>
            </a:r>
          </a:p>
          <a:p>
            <a:r>
              <a:rPr lang="en-US" dirty="0"/>
              <a:t>Hale was sentenced to be hung, but he inspired many with his last words: “I only regret that I have but one life to lose for my country.”</a:t>
            </a:r>
          </a:p>
        </p:txBody>
      </p:sp>
      <p:sp>
        <p:nvSpPr>
          <p:cNvPr id="4" name="Content Placeholder 3"/>
          <p:cNvSpPr>
            <a:spLocks noGrp="1"/>
          </p:cNvSpPr>
          <p:nvPr>
            <p:ph sz="half" idx="2"/>
          </p:nvPr>
        </p:nvSpPr>
        <p:spPr/>
        <p:txBody>
          <a:bodyPr>
            <a:normAutofit/>
          </a:bodyPr>
          <a:lstStyle/>
          <a:p>
            <a:endParaRPr lang="en-US"/>
          </a:p>
        </p:txBody>
      </p:sp>
      <p:pic>
        <p:nvPicPr>
          <p:cNvPr id="22530" name="Picture 2" descr="http://www.ironagetheatre.org/hale.jpg"/>
          <p:cNvPicPr>
            <a:picLocks noChangeAspect="1" noChangeArrowheads="1"/>
          </p:cNvPicPr>
          <p:nvPr/>
        </p:nvPicPr>
        <p:blipFill>
          <a:blip r:embed="rId2" cstate="print"/>
          <a:srcRect/>
          <a:stretch>
            <a:fillRect/>
          </a:stretch>
        </p:blipFill>
        <p:spPr bwMode="auto">
          <a:xfrm>
            <a:off x="4953000" y="1371600"/>
            <a:ext cx="3581400" cy="5426364"/>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Battle of White Plains</a:t>
            </a:r>
          </a:p>
        </p:txBody>
      </p:sp>
      <p:sp>
        <p:nvSpPr>
          <p:cNvPr id="3" name="Content Placeholder 2"/>
          <p:cNvSpPr>
            <a:spLocks noGrp="1"/>
          </p:cNvSpPr>
          <p:nvPr>
            <p:ph sz="half" idx="1"/>
          </p:nvPr>
        </p:nvSpPr>
        <p:spPr>
          <a:xfrm>
            <a:off x="0" y="1600200"/>
            <a:ext cx="4267200" cy="5257800"/>
          </a:xfrm>
        </p:spPr>
        <p:txBody>
          <a:bodyPr>
            <a:normAutofit lnSpcReduction="10000"/>
          </a:bodyPr>
          <a:lstStyle/>
          <a:p>
            <a:r>
              <a:rPr lang="en-US" dirty="0"/>
              <a:t>Washington withdrew his forces to White Plains, NY, where he lost once again to the British in October, 1776</a:t>
            </a:r>
          </a:p>
          <a:p>
            <a:r>
              <a:rPr lang="en-US" dirty="0"/>
              <a:t>After defeating Washington, the British turned towards </a:t>
            </a:r>
            <a:r>
              <a:rPr lang="en-US" sz="4300" b="1" u="sng" dirty="0"/>
              <a:t>Philadelphia</a:t>
            </a:r>
            <a:r>
              <a:rPr lang="en-US" dirty="0"/>
              <a:t>, but with winter setting in, they decided to encamp until spring in New Jersey</a:t>
            </a:r>
          </a:p>
        </p:txBody>
      </p:sp>
      <p:sp>
        <p:nvSpPr>
          <p:cNvPr id="4" name="Content Placeholder 3"/>
          <p:cNvSpPr>
            <a:spLocks noGrp="1"/>
          </p:cNvSpPr>
          <p:nvPr>
            <p:ph sz="half" idx="2"/>
          </p:nvPr>
        </p:nvSpPr>
        <p:spPr/>
        <p:txBody>
          <a:bodyPr>
            <a:normAutofit lnSpcReduction="10000"/>
          </a:bodyPr>
          <a:lstStyle/>
          <a:p>
            <a:endParaRPr lang="en-US"/>
          </a:p>
        </p:txBody>
      </p:sp>
      <p:sp>
        <p:nvSpPr>
          <p:cNvPr id="21506" name="AutoShape 2" descr="http://upload.wikimedia.org/wikipedia/commons/b/b4/Battle_of_White_Plains,_1776.sv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1508" name="AutoShape 4" descr="http://upload.wikimedia.org/wikipedia/commons/b/b4/Battle_of_White_Plains,_1776.sv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1510" name="AutoShape 6" descr="http://upload.wikimedia.org/wikipedia/commons/b/b4/Battle_of_White_Plains,_1776.sv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1512" name="Picture 8" descr="File:Battle of White Plains, 1776.svg"/>
          <p:cNvPicPr>
            <a:picLocks noChangeAspect="1" noChangeArrowheads="1"/>
          </p:cNvPicPr>
          <p:nvPr/>
        </p:nvPicPr>
        <p:blipFill>
          <a:blip r:embed="rId2" cstate="print"/>
          <a:srcRect/>
          <a:stretch>
            <a:fillRect/>
          </a:stretch>
        </p:blipFill>
        <p:spPr bwMode="auto">
          <a:xfrm>
            <a:off x="4495800" y="2057400"/>
            <a:ext cx="4626428" cy="38862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Washington Crosses the </a:t>
            </a:r>
            <a:r>
              <a:rPr lang="en-US" b="1" u="sng" dirty="0"/>
              <a:t>Delaware</a:t>
            </a:r>
          </a:p>
        </p:txBody>
      </p:sp>
      <p:sp>
        <p:nvSpPr>
          <p:cNvPr id="3" name="Content Placeholder 2"/>
          <p:cNvSpPr>
            <a:spLocks noGrp="1"/>
          </p:cNvSpPr>
          <p:nvPr>
            <p:ph sz="half" idx="1"/>
          </p:nvPr>
        </p:nvSpPr>
        <p:spPr>
          <a:xfrm>
            <a:off x="228600" y="1600200"/>
            <a:ext cx="4038600" cy="4800600"/>
          </a:xfrm>
        </p:spPr>
        <p:txBody>
          <a:bodyPr>
            <a:normAutofit fontScale="92500" lnSpcReduction="20000"/>
          </a:bodyPr>
          <a:lstStyle/>
          <a:p>
            <a:r>
              <a:rPr lang="en-US" dirty="0"/>
              <a:t>Washington decided to surprise the British and launched an attack</a:t>
            </a:r>
          </a:p>
          <a:p>
            <a:r>
              <a:rPr lang="en-US" dirty="0"/>
              <a:t>On December 25, 1776, Washington led 2400 men across the Delaware River and defeated Hessian troops at </a:t>
            </a:r>
            <a:r>
              <a:rPr lang="en-US" sz="4800" b="1" u="sng" dirty="0"/>
              <a:t>Trenton</a:t>
            </a:r>
            <a:r>
              <a:rPr lang="en-US" dirty="0"/>
              <a:t>, NJ and then went on to defeat a British force in </a:t>
            </a:r>
            <a:r>
              <a:rPr lang="en-US" sz="4800" b="1" u="sng" dirty="0"/>
              <a:t>Princeton</a:t>
            </a:r>
            <a:r>
              <a:rPr lang="en-US" dirty="0"/>
              <a:t> before encamping himself in the New Jersey hills</a:t>
            </a:r>
          </a:p>
        </p:txBody>
      </p:sp>
      <p:sp>
        <p:nvSpPr>
          <p:cNvPr id="4" name="Content Placeholder 3"/>
          <p:cNvSpPr>
            <a:spLocks noGrp="1"/>
          </p:cNvSpPr>
          <p:nvPr>
            <p:ph sz="half" idx="2"/>
          </p:nvPr>
        </p:nvSpPr>
        <p:spPr/>
        <p:txBody>
          <a:bodyPr>
            <a:normAutofit fontScale="92500" lnSpcReduction="20000"/>
          </a:bodyPr>
          <a:lstStyle/>
          <a:p>
            <a:endParaRPr lang="en-US"/>
          </a:p>
        </p:txBody>
      </p:sp>
      <p:pic>
        <p:nvPicPr>
          <p:cNvPr id="20482" name="Picture 2" descr="https://encrypted-tbn1.gstatic.com/images?q=tbn:ANd9GcR3OXlwvOg_nRFAz0H7k6DJhxPlCkMQHqIaTBL21SVIWVBnxiHc"/>
          <p:cNvPicPr>
            <a:picLocks noChangeAspect="1" noChangeArrowheads="1"/>
          </p:cNvPicPr>
          <p:nvPr/>
        </p:nvPicPr>
        <p:blipFill>
          <a:blip r:embed="rId2" cstate="print"/>
          <a:srcRect/>
          <a:stretch>
            <a:fillRect/>
          </a:stretch>
        </p:blipFill>
        <p:spPr bwMode="auto">
          <a:xfrm>
            <a:off x="4486277" y="1462881"/>
            <a:ext cx="4200523" cy="48006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upload.wikimedia.org/wikipedia/commons/1/11/Emanuel_Leutze_-_Washington_Crossing_the_Delaware_-_WGA12909.jpg"/>
          <p:cNvPicPr>
            <a:picLocks noChangeAspect="1" noChangeArrowheads="1"/>
          </p:cNvPicPr>
          <p:nvPr/>
        </p:nvPicPr>
        <p:blipFill>
          <a:blip r:embed="rId2" cstate="print"/>
          <a:srcRect/>
          <a:stretch>
            <a:fillRect/>
          </a:stretch>
        </p:blipFill>
        <p:spPr bwMode="auto">
          <a:xfrm>
            <a:off x="0" y="1563450"/>
            <a:ext cx="9144000" cy="5294550"/>
          </a:xfrm>
          <a:prstGeom prst="rect">
            <a:avLst/>
          </a:prstGeom>
          <a:noFill/>
        </p:spPr>
      </p:pic>
      <p:sp>
        <p:nvSpPr>
          <p:cNvPr id="6" name="Title 5"/>
          <p:cNvSpPr>
            <a:spLocks noGrp="1"/>
          </p:cNvSpPr>
          <p:nvPr>
            <p:ph type="title"/>
          </p:nvPr>
        </p:nvSpPr>
        <p:spPr/>
        <p:txBody>
          <a:bodyPr>
            <a:normAutofit fontScale="90000"/>
          </a:bodyPr>
          <a:lstStyle/>
          <a:p>
            <a:r>
              <a:rPr lang="en-US" i="1" dirty="0"/>
              <a:t>Washington Crossing the Delaware</a:t>
            </a:r>
            <a:br>
              <a:rPr lang="en-US" i="1" dirty="0"/>
            </a:br>
            <a:r>
              <a:rPr lang="en-US" i="1" dirty="0"/>
              <a:t> </a:t>
            </a:r>
            <a:r>
              <a:rPr lang="en-US" dirty="0"/>
              <a:t>(by Emanuel Leutze, 1851)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More bad news…</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995910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dirty="0"/>
              <a:t>Philadelphia Falls</a:t>
            </a:r>
          </a:p>
        </p:txBody>
      </p:sp>
      <p:sp>
        <p:nvSpPr>
          <p:cNvPr id="3" name="Content Placeholder 2"/>
          <p:cNvSpPr>
            <a:spLocks noGrp="1"/>
          </p:cNvSpPr>
          <p:nvPr>
            <p:ph sz="half" idx="1"/>
          </p:nvPr>
        </p:nvSpPr>
        <p:spPr/>
        <p:txBody>
          <a:bodyPr>
            <a:normAutofit fontScale="92500" lnSpcReduction="20000"/>
          </a:bodyPr>
          <a:lstStyle/>
          <a:p>
            <a:r>
              <a:rPr lang="en-US" dirty="0"/>
              <a:t>From spring to fall 1777, Howe moved against Philadelphia, finally defeating Washington at Brandywine Creek in September, giving him control of the city</a:t>
            </a:r>
          </a:p>
          <a:p>
            <a:r>
              <a:rPr lang="en-US" dirty="0"/>
              <a:t>By this time, however, the Continental </a:t>
            </a:r>
            <a:r>
              <a:rPr lang="en-US" sz="4800" b="1" u="sng" dirty="0"/>
              <a:t>Congress</a:t>
            </a:r>
            <a:r>
              <a:rPr lang="en-US" dirty="0"/>
              <a:t> had left the city, making Howe’s victory a hollow one</a:t>
            </a:r>
          </a:p>
        </p:txBody>
      </p:sp>
      <p:sp>
        <p:nvSpPr>
          <p:cNvPr id="4" name="Content Placeholder 3"/>
          <p:cNvSpPr>
            <a:spLocks noGrp="1"/>
          </p:cNvSpPr>
          <p:nvPr>
            <p:ph sz="half" idx="2"/>
          </p:nvPr>
        </p:nvSpPr>
        <p:spPr/>
        <p:txBody>
          <a:bodyPr>
            <a:normAutofit fontScale="92500" lnSpcReduction="20000"/>
          </a:bodyPr>
          <a:lstStyle/>
          <a:p>
            <a:endParaRPr lang="en-US"/>
          </a:p>
        </p:txBody>
      </p:sp>
      <p:pic>
        <p:nvPicPr>
          <p:cNvPr id="19458" name="Picture 2" descr="http://upload.wikimedia.org/wikipedia/en/b/bf/PyleNationmakersPre1911.jpg"/>
          <p:cNvPicPr>
            <a:picLocks noChangeAspect="1" noChangeArrowheads="1"/>
          </p:cNvPicPr>
          <p:nvPr/>
        </p:nvPicPr>
        <p:blipFill>
          <a:blip r:embed="rId3" cstate="print"/>
          <a:srcRect/>
          <a:stretch>
            <a:fillRect/>
          </a:stretch>
        </p:blipFill>
        <p:spPr bwMode="auto">
          <a:xfrm>
            <a:off x="5029200" y="1371600"/>
            <a:ext cx="3294134" cy="5280025"/>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The Continental Army gets its first major victory….</a:t>
            </a:r>
          </a:p>
        </p:txBody>
      </p:sp>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val="774209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54629"/>
          </a:xfrm>
        </p:spPr>
        <p:txBody>
          <a:bodyPr>
            <a:noAutofit/>
          </a:bodyPr>
          <a:lstStyle/>
          <a:p>
            <a:r>
              <a:rPr lang="en-US" sz="7200" b="1" dirty="0"/>
              <a:t>Attack From Canada</a:t>
            </a:r>
          </a:p>
        </p:txBody>
      </p:sp>
      <p:sp>
        <p:nvSpPr>
          <p:cNvPr id="3" name="Content Placeholder 2"/>
          <p:cNvSpPr>
            <a:spLocks noGrp="1"/>
          </p:cNvSpPr>
          <p:nvPr>
            <p:ph sz="half" idx="1"/>
          </p:nvPr>
        </p:nvSpPr>
        <p:spPr>
          <a:xfrm>
            <a:off x="0" y="1219200"/>
            <a:ext cx="3962400" cy="5486400"/>
          </a:xfrm>
        </p:spPr>
        <p:txBody>
          <a:bodyPr>
            <a:normAutofit fontScale="92500" lnSpcReduction="10000"/>
          </a:bodyPr>
          <a:lstStyle/>
          <a:p>
            <a:r>
              <a:rPr lang="en-US" dirty="0"/>
              <a:t>In June 1777, British Gen. John </a:t>
            </a:r>
            <a:r>
              <a:rPr lang="en-US" sz="4300" b="1" u="sng" dirty="0"/>
              <a:t>Burgoyne</a:t>
            </a:r>
            <a:r>
              <a:rPr lang="en-US" dirty="0"/>
              <a:t>, under orders from King George, led his army of about 9000 British out of Quebec and into New York</a:t>
            </a:r>
          </a:p>
          <a:p>
            <a:r>
              <a:rPr lang="en-US" dirty="0"/>
              <a:t>Burgoyne believed that Howe was moving north to assist him, and did not know that Howe had instead moved against Philadelphia</a:t>
            </a:r>
          </a:p>
        </p:txBody>
      </p:sp>
      <p:sp>
        <p:nvSpPr>
          <p:cNvPr id="4" name="Content Placeholder 3"/>
          <p:cNvSpPr>
            <a:spLocks noGrp="1"/>
          </p:cNvSpPr>
          <p:nvPr>
            <p:ph sz="half" idx="2"/>
          </p:nvPr>
        </p:nvSpPr>
        <p:spPr/>
        <p:txBody>
          <a:bodyPr>
            <a:normAutofit fontScale="92500" lnSpcReduction="10000"/>
          </a:bodyPr>
          <a:lstStyle/>
          <a:p>
            <a:endParaRPr lang="en-US"/>
          </a:p>
        </p:txBody>
      </p:sp>
      <p:pic>
        <p:nvPicPr>
          <p:cNvPr id="2050" name="Picture 2" descr="Image result for revolutionary war troop movement maps saratog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1728" y="1018976"/>
            <a:ext cx="3733800" cy="56866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Battle of </a:t>
            </a:r>
            <a:r>
              <a:rPr lang="en-US" sz="6600" b="1" u="sng" dirty="0"/>
              <a:t>Saratoga</a:t>
            </a:r>
          </a:p>
        </p:txBody>
      </p:sp>
      <p:sp>
        <p:nvSpPr>
          <p:cNvPr id="3" name="Content Placeholder 2"/>
          <p:cNvSpPr>
            <a:spLocks noGrp="1"/>
          </p:cNvSpPr>
          <p:nvPr>
            <p:ph sz="half" idx="1"/>
          </p:nvPr>
        </p:nvSpPr>
        <p:spPr/>
        <p:txBody>
          <a:bodyPr>
            <a:normAutofit fontScale="92500" lnSpcReduction="20000"/>
          </a:bodyPr>
          <a:lstStyle/>
          <a:p>
            <a:r>
              <a:rPr lang="en-US" dirty="0"/>
              <a:t>Burgoyne found himself hounded by American militia and Continental troops under the command of Gen. Benedict </a:t>
            </a:r>
            <a:r>
              <a:rPr lang="en-US" sz="3900" b="1" u="sng" dirty="0"/>
              <a:t>Arnold</a:t>
            </a:r>
          </a:p>
          <a:p>
            <a:r>
              <a:rPr lang="en-US" dirty="0"/>
              <a:t>Without Howe’s help and supplies, Burgoyne was defeated and forced to surrender at Saratoga in October, 1777</a:t>
            </a:r>
          </a:p>
          <a:p>
            <a:r>
              <a:rPr lang="en-US" dirty="0"/>
              <a:t>Turning Point in the North!</a:t>
            </a:r>
          </a:p>
        </p:txBody>
      </p:sp>
      <p:sp>
        <p:nvSpPr>
          <p:cNvPr id="4" name="Content Placeholder 3"/>
          <p:cNvSpPr>
            <a:spLocks noGrp="1"/>
          </p:cNvSpPr>
          <p:nvPr>
            <p:ph sz="half" idx="2"/>
          </p:nvPr>
        </p:nvSpPr>
        <p:spPr/>
        <p:txBody>
          <a:bodyPr>
            <a:normAutofit fontScale="92500" lnSpcReduction="20000"/>
          </a:bodyPr>
          <a:lstStyle/>
          <a:p>
            <a:endParaRPr lang="en-US"/>
          </a:p>
        </p:txBody>
      </p:sp>
      <p:pic>
        <p:nvPicPr>
          <p:cNvPr id="15362" name="Picture 2" descr="http://static.comicvine.com/uploads/original/5/50734/1378859-bene1.jpg"/>
          <p:cNvPicPr>
            <a:picLocks noChangeAspect="1" noChangeArrowheads="1"/>
          </p:cNvPicPr>
          <p:nvPr/>
        </p:nvPicPr>
        <p:blipFill>
          <a:blip r:embed="rId2" cstate="print"/>
          <a:srcRect/>
          <a:stretch>
            <a:fillRect/>
          </a:stretch>
        </p:blipFill>
        <p:spPr bwMode="auto">
          <a:xfrm>
            <a:off x="4724400" y="1447800"/>
            <a:ext cx="3933544" cy="5107052"/>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 what season does war come to a halt?</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7096299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a:t>Washington adds to his legacy here…..</a:t>
            </a:r>
          </a:p>
        </p:txBody>
      </p:sp>
      <p:pic>
        <p:nvPicPr>
          <p:cNvPr id="3076" name="Picture 4" descr="Image result for valley forge pennsylvania ma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524000"/>
            <a:ext cx="7543800" cy="4714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27527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dirty="0"/>
              <a:t>Valley </a:t>
            </a:r>
            <a:r>
              <a:rPr lang="en-US" sz="7200" b="1" u="sng" dirty="0"/>
              <a:t>Forge</a:t>
            </a:r>
          </a:p>
        </p:txBody>
      </p:sp>
      <p:sp>
        <p:nvSpPr>
          <p:cNvPr id="3" name="Content Placeholder 2"/>
          <p:cNvSpPr>
            <a:spLocks noGrp="1"/>
          </p:cNvSpPr>
          <p:nvPr>
            <p:ph sz="half" idx="1"/>
          </p:nvPr>
        </p:nvSpPr>
        <p:spPr>
          <a:xfrm>
            <a:off x="0" y="1600200"/>
            <a:ext cx="4267200" cy="5105400"/>
          </a:xfrm>
        </p:spPr>
        <p:txBody>
          <a:bodyPr>
            <a:normAutofit fontScale="92500" lnSpcReduction="10000"/>
          </a:bodyPr>
          <a:lstStyle/>
          <a:p>
            <a:r>
              <a:rPr lang="en-US" dirty="0"/>
              <a:t>The Continental Army spent the winter of 1777 encamped at Valley Forge, PA</a:t>
            </a:r>
          </a:p>
          <a:p>
            <a:r>
              <a:rPr lang="en-US" dirty="0"/>
              <a:t>That winter was an especially brutal one, and Washington lost over 2500 men to the cold and starvation</a:t>
            </a:r>
          </a:p>
          <a:p>
            <a:r>
              <a:rPr lang="en-US" dirty="0"/>
              <a:t>Washington used the winter to train his soldiers, however, instilling better discipline, skills.</a:t>
            </a:r>
          </a:p>
        </p:txBody>
      </p:sp>
      <p:sp>
        <p:nvSpPr>
          <p:cNvPr id="4" name="Content Placeholder 3"/>
          <p:cNvSpPr>
            <a:spLocks noGrp="1"/>
          </p:cNvSpPr>
          <p:nvPr>
            <p:ph sz="half" idx="2"/>
          </p:nvPr>
        </p:nvSpPr>
        <p:spPr/>
        <p:txBody>
          <a:bodyPr>
            <a:normAutofit fontScale="92500" lnSpcReduction="10000"/>
          </a:bodyPr>
          <a:lstStyle/>
          <a:p>
            <a:endParaRPr lang="en-US"/>
          </a:p>
        </p:txBody>
      </p:sp>
      <p:pic>
        <p:nvPicPr>
          <p:cNvPr id="18434" name="Picture 2" descr="http://upload.wikimedia.org/wikipedia/commons/5/55/Washington_and_Lafayette_at_Valley_Forge.jpg"/>
          <p:cNvPicPr>
            <a:picLocks noChangeAspect="1" noChangeArrowheads="1"/>
          </p:cNvPicPr>
          <p:nvPr/>
        </p:nvPicPr>
        <p:blipFill>
          <a:blip r:embed="rId2" cstate="print"/>
          <a:srcRect/>
          <a:stretch>
            <a:fillRect/>
          </a:stretch>
        </p:blipFill>
        <p:spPr bwMode="auto">
          <a:xfrm>
            <a:off x="4301351" y="2002302"/>
            <a:ext cx="4842649" cy="3712698"/>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dirty="0"/>
              <a:t>Foreign Aid</a:t>
            </a:r>
          </a:p>
        </p:txBody>
      </p:sp>
      <p:sp>
        <p:nvSpPr>
          <p:cNvPr id="3" name="Content Placeholder 2"/>
          <p:cNvSpPr>
            <a:spLocks noGrp="1"/>
          </p:cNvSpPr>
          <p:nvPr>
            <p:ph sz="half" idx="1"/>
          </p:nvPr>
        </p:nvSpPr>
        <p:spPr>
          <a:xfrm>
            <a:off x="152400" y="1600199"/>
            <a:ext cx="3810000" cy="5000625"/>
          </a:xfrm>
        </p:spPr>
        <p:txBody>
          <a:bodyPr/>
          <a:lstStyle/>
          <a:p>
            <a:r>
              <a:rPr lang="en-US" dirty="0"/>
              <a:t>Washington enlisted the help of a young French officer, the Marquis de </a:t>
            </a:r>
            <a:r>
              <a:rPr lang="en-US" sz="4000" b="1" u="sng" dirty="0"/>
              <a:t>Lafayette</a:t>
            </a:r>
            <a:r>
              <a:rPr lang="en-US" dirty="0"/>
              <a:t>, and of a Prussian officer, Baron Friedrich von Steuben, to train his men in European military tactics and strategies</a:t>
            </a:r>
          </a:p>
        </p:txBody>
      </p:sp>
      <p:sp>
        <p:nvSpPr>
          <p:cNvPr id="4" name="Content Placeholder 3"/>
          <p:cNvSpPr>
            <a:spLocks noGrp="1"/>
          </p:cNvSpPr>
          <p:nvPr>
            <p:ph sz="half" idx="2"/>
          </p:nvPr>
        </p:nvSpPr>
        <p:spPr/>
        <p:txBody>
          <a:bodyPr/>
          <a:lstStyle/>
          <a:p>
            <a:endParaRPr lang="en-US"/>
          </a:p>
        </p:txBody>
      </p:sp>
      <p:pic>
        <p:nvPicPr>
          <p:cNvPr id="17410" name="Picture 2" descr="http://truedemocracyparty.net/wp-content/uploads/lafayette.jpg"/>
          <p:cNvPicPr>
            <a:picLocks noChangeAspect="1" noChangeArrowheads="1"/>
          </p:cNvPicPr>
          <p:nvPr/>
        </p:nvPicPr>
        <p:blipFill>
          <a:blip r:embed="rId2" cstate="print"/>
          <a:srcRect/>
          <a:stretch>
            <a:fillRect/>
          </a:stretch>
        </p:blipFill>
        <p:spPr bwMode="auto">
          <a:xfrm>
            <a:off x="4724400" y="1447800"/>
            <a:ext cx="3992558" cy="5153025"/>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fontScale="90000"/>
          </a:bodyPr>
          <a:lstStyle/>
          <a:p>
            <a:r>
              <a:rPr lang="en-US" dirty="0"/>
              <a:t>France will only enter the war if the colonies have a chance to win!</a:t>
            </a:r>
          </a:p>
        </p:txBody>
      </p:sp>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val="33996223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France Enters the War</a:t>
            </a:r>
          </a:p>
        </p:txBody>
      </p:sp>
      <p:sp>
        <p:nvSpPr>
          <p:cNvPr id="3" name="Content Placeholder 2"/>
          <p:cNvSpPr>
            <a:spLocks noGrp="1"/>
          </p:cNvSpPr>
          <p:nvPr>
            <p:ph sz="half" idx="1"/>
          </p:nvPr>
        </p:nvSpPr>
        <p:spPr/>
        <p:txBody>
          <a:bodyPr>
            <a:normAutofit fontScale="85000" lnSpcReduction="20000"/>
          </a:bodyPr>
          <a:lstStyle/>
          <a:p>
            <a:r>
              <a:rPr lang="en-US" dirty="0"/>
              <a:t>The American victory at Saratoga, coupled with positive reports from Lafayette, led France to enter the war on the side of the Americans in February, 1778</a:t>
            </a:r>
          </a:p>
          <a:p>
            <a:r>
              <a:rPr lang="en-US" sz="4300" b="1" u="sng" dirty="0"/>
              <a:t>France</a:t>
            </a:r>
            <a:r>
              <a:rPr lang="en-US" dirty="0"/>
              <a:t> became the first country to diplomatically recognize American independence and signed a military alliance against Britain with the US</a:t>
            </a:r>
          </a:p>
        </p:txBody>
      </p:sp>
      <p:sp>
        <p:nvSpPr>
          <p:cNvPr id="4" name="Content Placeholder 3"/>
          <p:cNvSpPr>
            <a:spLocks noGrp="1"/>
          </p:cNvSpPr>
          <p:nvPr>
            <p:ph sz="half" idx="2"/>
          </p:nvPr>
        </p:nvSpPr>
        <p:spPr/>
        <p:txBody>
          <a:bodyPr>
            <a:normAutofit fontScale="85000" lnSpcReduction="20000"/>
          </a:bodyPr>
          <a:lstStyle/>
          <a:p>
            <a:endParaRPr lang="en-US"/>
          </a:p>
        </p:txBody>
      </p:sp>
      <p:pic>
        <p:nvPicPr>
          <p:cNvPr id="14338" name="Picture 2" descr="http://www.britishbattles.com/military-prints/american-revolution/soldier-revolution.jpg"/>
          <p:cNvPicPr>
            <a:picLocks noChangeAspect="1" noChangeArrowheads="1"/>
          </p:cNvPicPr>
          <p:nvPr/>
        </p:nvPicPr>
        <p:blipFill>
          <a:blip r:embed="rId2" cstate="print"/>
          <a:srcRect/>
          <a:stretch>
            <a:fillRect/>
          </a:stretch>
        </p:blipFill>
        <p:spPr bwMode="auto">
          <a:xfrm>
            <a:off x="4724400" y="1371600"/>
            <a:ext cx="3893974" cy="5153025"/>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dirty="0"/>
              <a:t>The War at Sea</a:t>
            </a:r>
          </a:p>
        </p:txBody>
      </p:sp>
      <p:sp>
        <p:nvSpPr>
          <p:cNvPr id="3" name="Content Placeholder 2"/>
          <p:cNvSpPr>
            <a:spLocks noGrp="1"/>
          </p:cNvSpPr>
          <p:nvPr>
            <p:ph sz="half" idx="1"/>
          </p:nvPr>
        </p:nvSpPr>
        <p:spPr/>
        <p:txBody>
          <a:bodyPr>
            <a:normAutofit fontScale="92500" lnSpcReduction="10000"/>
          </a:bodyPr>
          <a:lstStyle/>
          <a:p>
            <a:r>
              <a:rPr lang="en-US" dirty="0"/>
              <a:t>At sea, American warships concentrated on attacking British merchant ships with the intent of inflicting damage on the British economy</a:t>
            </a:r>
          </a:p>
          <a:p>
            <a:r>
              <a:rPr lang="en-US" dirty="0"/>
              <a:t>The Continental Navy generally avoided head-to-head battles with the much more powerful British Navy</a:t>
            </a:r>
          </a:p>
        </p:txBody>
      </p:sp>
      <p:sp>
        <p:nvSpPr>
          <p:cNvPr id="4" name="Content Placeholder 3"/>
          <p:cNvSpPr>
            <a:spLocks noGrp="1"/>
          </p:cNvSpPr>
          <p:nvPr>
            <p:ph sz="half" idx="2"/>
          </p:nvPr>
        </p:nvSpPr>
        <p:spPr/>
        <p:txBody>
          <a:bodyPr>
            <a:normAutofit fontScale="92500" lnSpcReduction="10000"/>
          </a:bodyPr>
          <a:lstStyle/>
          <a:p>
            <a:endParaRPr lang="en-US"/>
          </a:p>
        </p:txBody>
      </p:sp>
      <p:pic>
        <p:nvPicPr>
          <p:cNvPr id="12290" name="Picture 2" descr="http://www.usmilitary.com/wp-content/uploads/2008/05/origination-of-the-united-states-navy.jpg"/>
          <p:cNvPicPr>
            <a:picLocks noChangeAspect="1" noChangeArrowheads="1"/>
          </p:cNvPicPr>
          <p:nvPr/>
        </p:nvPicPr>
        <p:blipFill>
          <a:blip r:embed="rId2" cstate="print"/>
          <a:srcRect/>
          <a:stretch>
            <a:fillRect/>
          </a:stretch>
        </p:blipFill>
        <p:spPr bwMode="auto">
          <a:xfrm>
            <a:off x="4495800" y="1676400"/>
            <a:ext cx="4286250" cy="4286251"/>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8000" b="1" dirty="0"/>
              <a:t>John Paul Jones</a:t>
            </a:r>
          </a:p>
        </p:txBody>
      </p:sp>
      <p:sp>
        <p:nvSpPr>
          <p:cNvPr id="3" name="Content Placeholder 2"/>
          <p:cNvSpPr>
            <a:spLocks noGrp="1"/>
          </p:cNvSpPr>
          <p:nvPr>
            <p:ph sz="half" idx="1"/>
          </p:nvPr>
        </p:nvSpPr>
        <p:spPr/>
        <p:txBody>
          <a:bodyPr>
            <a:normAutofit fontScale="92500" lnSpcReduction="20000"/>
          </a:bodyPr>
          <a:lstStyle/>
          <a:p>
            <a:r>
              <a:rPr lang="en-US" dirty="0"/>
              <a:t>The most notable American naval victory of the war came in Sept. 1779 when the </a:t>
            </a:r>
            <a:r>
              <a:rPr lang="en-US" i="1" dirty="0" err="1"/>
              <a:t>Bonhomme</a:t>
            </a:r>
            <a:r>
              <a:rPr lang="en-US" i="1" dirty="0"/>
              <a:t> Richard</a:t>
            </a:r>
            <a:r>
              <a:rPr lang="en-US" dirty="0"/>
              <a:t>, commanded by John Paul </a:t>
            </a:r>
            <a:r>
              <a:rPr lang="en-US" sz="3900" b="1" u="sng" dirty="0"/>
              <a:t>Jones</a:t>
            </a:r>
            <a:r>
              <a:rPr lang="en-US" dirty="0"/>
              <a:t>, captured the British warship </a:t>
            </a:r>
            <a:r>
              <a:rPr lang="en-US" i="1" dirty="0" err="1"/>
              <a:t>Serapis</a:t>
            </a:r>
            <a:endParaRPr lang="en-US" i="1" dirty="0"/>
          </a:p>
          <a:p>
            <a:r>
              <a:rPr lang="en-US" dirty="0"/>
              <a:t>When challenged to surrender early in the battle, Jones famously responded: “I have not yet begun to fight!”</a:t>
            </a:r>
          </a:p>
        </p:txBody>
      </p:sp>
      <p:sp>
        <p:nvSpPr>
          <p:cNvPr id="4" name="Content Placeholder 3"/>
          <p:cNvSpPr>
            <a:spLocks noGrp="1"/>
          </p:cNvSpPr>
          <p:nvPr>
            <p:ph sz="half" idx="2"/>
          </p:nvPr>
        </p:nvSpPr>
        <p:spPr/>
        <p:txBody>
          <a:bodyPr>
            <a:normAutofit fontScale="92500" lnSpcReduction="20000"/>
          </a:bodyPr>
          <a:lstStyle/>
          <a:p>
            <a:endParaRPr lang="en-US"/>
          </a:p>
        </p:txBody>
      </p:sp>
      <p:pic>
        <p:nvPicPr>
          <p:cNvPr id="11266" name="Picture 2" descr="http://www.senate.gov/artandhistory/art/resources/graphic/xlarge/31_00012.jpg"/>
          <p:cNvPicPr>
            <a:picLocks noChangeAspect="1" noChangeArrowheads="1"/>
          </p:cNvPicPr>
          <p:nvPr/>
        </p:nvPicPr>
        <p:blipFill>
          <a:blip r:embed="rId2" cstate="print"/>
          <a:srcRect/>
          <a:stretch>
            <a:fillRect/>
          </a:stretch>
        </p:blipFill>
        <p:spPr bwMode="auto">
          <a:xfrm>
            <a:off x="4953000" y="1524000"/>
            <a:ext cx="3571312" cy="495300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b="1" u="sng" dirty="0"/>
              <a:t>Revolution Children’s Book</a:t>
            </a:r>
          </a:p>
        </p:txBody>
      </p:sp>
      <p:sp>
        <p:nvSpPr>
          <p:cNvPr id="3" name="Content Placeholder 2"/>
          <p:cNvSpPr>
            <a:spLocks noGrp="1"/>
          </p:cNvSpPr>
          <p:nvPr>
            <p:ph idx="1"/>
          </p:nvPr>
        </p:nvSpPr>
        <p:spPr>
          <a:xfrm>
            <a:off x="0" y="762000"/>
            <a:ext cx="4267200" cy="6096000"/>
          </a:xfrm>
        </p:spPr>
        <p:txBody>
          <a:bodyPr>
            <a:normAutofit fontScale="85000" lnSpcReduction="20000"/>
          </a:bodyPr>
          <a:lstStyle/>
          <a:p>
            <a:r>
              <a:rPr lang="en-US" dirty="0"/>
              <a:t>Create a Children’s Book outlining the 5 MOST IMPORTANT EVENTS of the American Revolutionary War.</a:t>
            </a:r>
          </a:p>
          <a:p>
            <a:r>
              <a:rPr lang="en-US" dirty="0"/>
              <a:t>Front page must be your cover which must have a title. Inside cover must have a table of contents.</a:t>
            </a:r>
          </a:p>
          <a:p>
            <a:r>
              <a:rPr lang="en-US" b="1" i="1" dirty="0"/>
              <a:t>For each event, provide and image, and explanation of the event, and an explanation of why you consider this event to be in the top 5.</a:t>
            </a:r>
          </a:p>
          <a:p>
            <a:r>
              <a:rPr lang="en-US" sz="2800" dirty="0"/>
              <a:t>Must use color</a:t>
            </a:r>
          </a:p>
        </p:txBody>
      </p:sp>
      <p:pic>
        <p:nvPicPr>
          <p:cNvPr id="1026" name="Picture 2" descr="http://www.gannett-cdn.com/-mm-/a4045e1779a866a774ce63ff82c637c75a084943/c=0-185-1559-2264&amp;r=537&amp;c=0-0-534-712/local/-/media/AsburyPark/2015/01/05/B9315744070Z.1_20150105095938_000_GCD9H6411.1-0.jpg"/>
          <p:cNvPicPr>
            <a:picLocks noChangeAspect="1" noChangeArrowheads="1"/>
          </p:cNvPicPr>
          <p:nvPr/>
        </p:nvPicPr>
        <p:blipFill>
          <a:blip r:embed="rId2" cstate="print"/>
          <a:srcRect/>
          <a:stretch>
            <a:fillRect/>
          </a:stretch>
        </p:blipFill>
        <p:spPr bwMode="auto">
          <a:xfrm>
            <a:off x="4114800" y="800101"/>
            <a:ext cx="3352800" cy="4648200"/>
          </a:xfrm>
          <a:prstGeom prst="rect">
            <a:avLst/>
          </a:prstGeom>
          <a:noFill/>
        </p:spPr>
      </p:pic>
      <p:pic>
        <p:nvPicPr>
          <p:cNvPr id="1028" name="Picture 4" descr="http://i43.tower.com/images/mm101785078/will-you-sign-here-john-hancock-jean-fritz-paperback-cover-art.jpg"/>
          <p:cNvPicPr>
            <a:picLocks noChangeAspect="1" noChangeArrowheads="1"/>
          </p:cNvPicPr>
          <p:nvPr/>
        </p:nvPicPr>
        <p:blipFill>
          <a:blip r:embed="rId3" cstate="print"/>
          <a:srcRect/>
          <a:stretch>
            <a:fillRect/>
          </a:stretch>
        </p:blipFill>
        <p:spPr bwMode="auto">
          <a:xfrm>
            <a:off x="6336632" y="3124201"/>
            <a:ext cx="2807368" cy="3733800"/>
          </a:xfrm>
          <a:prstGeom prst="rect">
            <a:avLst/>
          </a:prstGeom>
          <a:noFill/>
        </p:spPr>
      </p:pic>
    </p:spTree>
    <p:extLst>
      <p:ext uri="{BB962C8B-B14F-4D97-AF65-F5344CB8AC3E}">
        <p14:creationId xmlns:p14="http://schemas.microsoft.com/office/powerpoint/2010/main" val="13621035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End Pt.1</a:t>
            </a:r>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mentorhigh.com/teacher/ulrich/Homepage/Images/Thomas_Pain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7400" y="14771"/>
            <a:ext cx="5257800" cy="6843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87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Excerpt From </a:t>
            </a:r>
            <a:r>
              <a:rPr lang="en-US" i="1" dirty="0"/>
              <a:t>Common Sense</a:t>
            </a:r>
          </a:p>
        </p:txBody>
      </p:sp>
      <p:sp>
        <p:nvSpPr>
          <p:cNvPr id="6" name="Content Placeholder 5"/>
          <p:cNvSpPr>
            <a:spLocks noGrp="1"/>
          </p:cNvSpPr>
          <p:nvPr>
            <p:ph idx="1"/>
          </p:nvPr>
        </p:nvSpPr>
        <p:spPr>
          <a:xfrm>
            <a:off x="0" y="1600200"/>
            <a:ext cx="9144000" cy="5257800"/>
          </a:xfrm>
        </p:spPr>
        <p:txBody>
          <a:bodyPr/>
          <a:lstStyle/>
          <a:p>
            <a:r>
              <a:rPr lang="en-US" dirty="0"/>
              <a:t>O! ye that love mankind! Ye that dare oppose not only the tyranny but the tyrant, stand forth! Every spot of the old world is overrun with oppression. Freedom hath been hunted round the Globe. Asia and Africa have long expelled her. Europe regards her like a stranger, and England hath given her warning to depart. O! receive the fugitive, and prepare in time an asylum for mankind!</a:t>
            </a:r>
          </a:p>
        </p:txBody>
      </p:sp>
    </p:spTree>
    <p:extLst>
      <p:ext uri="{BB962C8B-B14F-4D97-AF65-F5344CB8AC3E}">
        <p14:creationId xmlns:p14="http://schemas.microsoft.com/office/powerpoint/2010/main" val="41255629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British Turn South</a:t>
            </a:r>
          </a:p>
        </p:txBody>
      </p:sp>
      <p:sp>
        <p:nvSpPr>
          <p:cNvPr id="3" name="Content Placeholder 2"/>
          <p:cNvSpPr>
            <a:spLocks noGrp="1"/>
          </p:cNvSpPr>
          <p:nvPr>
            <p:ph sz="half" idx="1"/>
          </p:nvPr>
        </p:nvSpPr>
        <p:spPr>
          <a:xfrm>
            <a:off x="304800" y="1600200"/>
            <a:ext cx="4191000" cy="4724400"/>
          </a:xfrm>
        </p:spPr>
        <p:txBody>
          <a:bodyPr>
            <a:normAutofit fontScale="92500" lnSpcReduction="10000"/>
          </a:bodyPr>
          <a:lstStyle/>
          <a:p>
            <a:r>
              <a:rPr lang="en-US" dirty="0"/>
              <a:t>After the defeat at Saratoga, Howe resigned and was replaced with Gen. Henry </a:t>
            </a:r>
            <a:r>
              <a:rPr lang="en-US" sz="3900" b="1" u="sng" dirty="0"/>
              <a:t>Clinton</a:t>
            </a:r>
          </a:p>
          <a:p>
            <a:r>
              <a:rPr lang="en-US" dirty="0"/>
              <a:t>Clinton decided to focus on gaining control of the Southern colonies and their valuable cash crops, believing that he would be assisted by the large numbers of </a:t>
            </a:r>
            <a:r>
              <a:rPr lang="en-US" sz="3900" b="1" u="sng" dirty="0"/>
              <a:t>Loyalists</a:t>
            </a:r>
            <a:r>
              <a:rPr lang="en-US" dirty="0"/>
              <a:t> in Georgia &amp; the Carolinas</a:t>
            </a:r>
          </a:p>
        </p:txBody>
      </p:sp>
      <p:sp>
        <p:nvSpPr>
          <p:cNvPr id="4" name="Content Placeholder 3"/>
          <p:cNvSpPr>
            <a:spLocks noGrp="1"/>
          </p:cNvSpPr>
          <p:nvPr>
            <p:ph sz="half" idx="2"/>
          </p:nvPr>
        </p:nvSpPr>
        <p:spPr/>
        <p:txBody>
          <a:bodyPr>
            <a:normAutofit fontScale="92500" lnSpcReduction="10000"/>
          </a:bodyPr>
          <a:lstStyle/>
          <a:p>
            <a:endParaRPr lang="en-US"/>
          </a:p>
        </p:txBody>
      </p:sp>
      <p:pic>
        <p:nvPicPr>
          <p:cNvPr id="10242" name="Picture 2" descr="Captain and Lieutenant-Colonel (later General Sir) Henry Clinton (1730–1795), First Regiment of Foot Guards, c.1758"/>
          <p:cNvPicPr>
            <a:picLocks noChangeAspect="1" noChangeArrowheads="1"/>
          </p:cNvPicPr>
          <p:nvPr/>
        </p:nvPicPr>
        <p:blipFill>
          <a:blip r:embed="rId2" cstate="print"/>
          <a:srcRect/>
          <a:stretch>
            <a:fillRect/>
          </a:stretch>
        </p:blipFill>
        <p:spPr bwMode="auto">
          <a:xfrm>
            <a:off x="4648200" y="1371600"/>
            <a:ext cx="4133850" cy="5181601"/>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dirty="0"/>
              <a:t>Georgia Falls</a:t>
            </a:r>
          </a:p>
        </p:txBody>
      </p:sp>
      <p:sp>
        <p:nvSpPr>
          <p:cNvPr id="3" name="Content Placeholder 2"/>
          <p:cNvSpPr>
            <a:spLocks noGrp="1"/>
          </p:cNvSpPr>
          <p:nvPr>
            <p:ph sz="half" idx="1"/>
          </p:nvPr>
        </p:nvSpPr>
        <p:spPr>
          <a:xfrm>
            <a:off x="304800" y="1600200"/>
            <a:ext cx="4191000" cy="4876800"/>
          </a:xfrm>
        </p:spPr>
        <p:txBody>
          <a:bodyPr>
            <a:normAutofit fontScale="92500" lnSpcReduction="10000"/>
          </a:bodyPr>
          <a:lstStyle/>
          <a:p>
            <a:r>
              <a:rPr lang="en-US" dirty="0"/>
              <a:t>December 1778: Clinton’s forces captured </a:t>
            </a:r>
            <a:r>
              <a:rPr lang="en-US" sz="4300" b="1" u="sng" dirty="0"/>
              <a:t>Savannah</a:t>
            </a:r>
            <a:r>
              <a:rPr lang="en-US" dirty="0"/>
              <a:t>, Georgia and rapidly followed up by subduing the entire colony and putting a royal governor back in power</a:t>
            </a:r>
          </a:p>
          <a:p>
            <a:r>
              <a:rPr lang="en-US" dirty="0"/>
              <a:t>Clinton then sent Gen. Charles </a:t>
            </a:r>
            <a:r>
              <a:rPr lang="en-US" sz="4300" b="1" u="sng" dirty="0"/>
              <a:t>Cornwallis</a:t>
            </a:r>
            <a:r>
              <a:rPr lang="en-US" dirty="0"/>
              <a:t> north with 14,000 men to attack Charles Town, SC</a:t>
            </a:r>
          </a:p>
        </p:txBody>
      </p:sp>
      <p:sp>
        <p:nvSpPr>
          <p:cNvPr id="4" name="Content Placeholder 3"/>
          <p:cNvSpPr>
            <a:spLocks noGrp="1"/>
          </p:cNvSpPr>
          <p:nvPr>
            <p:ph sz="half" idx="2"/>
          </p:nvPr>
        </p:nvSpPr>
        <p:spPr/>
        <p:txBody>
          <a:bodyPr>
            <a:normAutofit fontScale="92500" lnSpcReduction="10000"/>
          </a:bodyPr>
          <a:lstStyle/>
          <a:p>
            <a:endParaRPr lang="en-US"/>
          </a:p>
        </p:txBody>
      </p:sp>
      <p:pic>
        <p:nvPicPr>
          <p:cNvPr id="9218" name="Picture 2" descr="http://www.landofthebrave.info/images/map-southern-colonies.jpg"/>
          <p:cNvPicPr>
            <a:picLocks noChangeAspect="1" noChangeArrowheads="1"/>
          </p:cNvPicPr>
          <p:nvPr/>
        </p:nvPicPr>
        <p:blipFill>
          <a:blip r:embed="rId2" cstate="print"/>
          <a:srcRect/>
          <a:stretch>
            <a:fillRect/>
          </a:stretch>
        </p:blipFill>
        <p:spPr bwMode="auto">
          <a:xfrm>
            <a:off x="4645480" y="1905000"/>
            <a:ext cx="4498520" cy="4419600"/>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dirty="0"/>
              <a:t>Charles Town Falls</a:t>
            </a:r>
          </a:p>
        </p:txBody>
      </p:sp>
      <p:sp>
        <p:nvSpPr>
          <p:cNvPr id="3" name="Content Placeholder 2"/>
          <p:cNvSpPr>
            <a:spLocks noGrp="1"/>
          </p:cNvSpPr>
          <p:nvPr>
            <p:ph sz="half" idx="1"/>
          </p:nvPr>
        </p:nvSpPr>
        <p:spPr>
          <a:xfrm>
            <a:off x="0" y="1600200"/>
            <a:ext cx="4495800" cy="4953000"/>
          </a:xfrm>
        </p:spPr>
        <p:txBody>
          <a:bodyPr>
            <a:normAutofit/>
          </a:bodyPr>
          <a:lstStyle/>
          <a:p>
            <a:r>
              <a:rPr lang="en-US" dirty="0"/>
              <a:t>May 1780: 5500 American soldiers in Charles Town were forced to surrender, marking the Americans’ largest defeat of the entire war</a:t>
            </a:r>
          </a:p>
          <a:p>
            <a:r>
              <a:rPr lang="en-US" dirty="0"/>
              <a:t>Washington dispatched Gen. Horatio </a:t>
            </a:r>
            <a:r>
              <a:rPr lang="en-US" sz="4400" b="1" u="sng" dirty="0"/>
              <a:t>Gates</a:t>
            </a:r>
            <a:r>
              <a:rPr lang="en-US" dirty="0"/>
              <a:t> to defend the South Carolina backcountry</a:t>
            </a:r>
          </a:p>
        </p:txBody>
      </p:sp>
      <p:sp>
        <p:nvSpPr>
          <p:cNvPr id="4" name="Content Placeholder 3"/>
          <p:cNvSpPr>
            <a:spLocks noGrp="1"/>
          </p:cNvSpPr>
          <p:nvPr>
            <p:ph sz="half" idx="2"/>
          </p:nvPr>
        </p:nvSpPr>
        <p:spPr/>
        <p:txBody>
          <a:bodyPr>
            <a:normAutofit/>
          </a:bodyPr>
          <a:lstStyle/>
          <a:p>
            <a:endParaRPr lang="en-US"/>
          </a:p>
        </p:txBody>
      </p:sp>
      <p:pic>
        <p:nvPicPr>
          <p:cNvPr id="8194" name="Picture 2" descr="http://www.landofthebrave.info/images/map-southern-colonies.jpg"/>
          <p:cNvPicPr>
            <a:picLocks noChangeAspect="1" noChangeArrowheads="1"/>
          </p:cNvPicPr>
          <p:nvPr/>
        </p:nvPicPr>
        <p:blipFill>
          <a:blip r:embed="rId2" cstate="print"/>
          <a:srcRect/>
          <a:stretch>
            <a:fillRect/>
          </a:stretch>
        </p:blipFill>
        <p:spPr bwMode="auto">
          <a:xfrm>
            <a:off x="4495800" y="1600200"/>
            <a:ext cx="4343400" cy="4267201"/>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Battle of </a:t>
            </a:r>
            <a:r>
              <a:rPr lang="en-US" sz="6000" b="1" u="sng" dirty="0"/>
              <a:t>Kings Mountain</a:t>
            </a:r>
          </a:p>
        </p:txBody>
      </p:sp>
      <p:sp>
        <p:nvSpPr>
          <p:cNvPr id="3" name="Content Placeholder 2"/>
          <p:cNvSpPr>
            <a:spLocks noGrp="1"/>
          </p:cNvSpPr>
          <p:nvPr>
            <p:ph sz="half" idx="1"/>
          </p:nvPr>
        </p:nvSpPr>
        <p:spPr/>
        <p:txBody>
          <a:bodyPr>
            <a:normAutofit fontScale="92500" lnSpcReduction="10000"/>
          </a:bodyPr>
          <a:lstStyle/>
          <a:p>
            <a:r>
              <a:rPr lang="en-US" dirty="0"/>
              <a:t>Gates found himself fighting both the British and a strong contingent of Loyalists</a:t>
            </a:r>
          </a:p>
          <a:p>
            <a:r>
              <a:rPr lang="en-US" dirty="0"/>
              <a:t>Gates, however, won the support of many of the settlers in the Appalachians and defeated the British-Loyalist force in the Battle of Kings Mountain in October 1780</a:t>
            </a:r>
          </a:p>
        </p:txBody>
      </p:sp>
      <p:sp>
        <p:nvSpPr>
          <p:cNvPr id="4" name="Content Placeholder 3"/>
          <p:cNvSpPr>
            <a:spLocks noGrp="1"/>
          </p:cNvSpPr>
          <p:nvPr>
            <p:ph sz="half" idx="2"/>
          </p:nvPr>
        </p:nvSpPr>
        <p:spPr/>
        <p:txBody>
          <a:bodyPr>
            <a:normAutofit fontScale="92500" lnSpcReduction="10000"/>
          </a:bodyPr>
          <a:lstStyle/>
          <a:p>
            <a:endParaRPr lang="en-US"/>
          </a:p>
        </p:txBody>
      </p:sp>
      <p:pic>
        <p:nvPicPr>
          <p:cNvPr id="7170" name="Picture 2" descr="http://www.cr.nps.gov/history/online_books/hh/22/images/hh22h2.jpg"/>
          <p:cNvPicPr>
            <a:picLocks noChangeAspect="1" noChangeArrowheads="1"/>
          </p:cNvPicPr>
          <p:nvPr/>
        </p:nvPicPr>
        <p:blipFill>
          <a:blip r:embed="rId2" cstate="print"/>
          <a:srcRect/>
          <a:stretch>
            <a:fillRect/>
          </a:stretch>
        </p:blipFill>
        <p:spPr bwMode="auto">
          <a:xfrm>
            <a:off x="4419600" y="2057400"/>
            <a:ext cx="4487364" cy="3400426"/>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American Military Strategy Changes For The Better…</a:t>
            </a:r>
          </a:p>
        </p:txBody>
      </p:sp>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val="34467564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normAutofit fontScale="90000"/>
          </a:bodyPr>
          <a:lstStyle/>
          <a:p>
            <a:r>
              <a:rPr lang="en-US" sz="6600" b="1" dirty="0"/>
              <a:t>Hit-and-Run Raids</a:t>
            </a:r>
          </a:p>
        </p:txBody>
      </p:sp>
      <p:sp>
        <p:nvSpPr>
          <p:cNvPr id="3" name="Content Placeholder 2"/>
          <p:cNvSpPr>
            <a:spLocks noGrp="1"/>
          </p:cNvSpPr>
          <p:nvPr>
            <p:ph sz="half" idx="1"/>
          </p:nvPr>
        </p:nvSpPr>
        <p:spPr>
          <a:xfrm>
            <a:off x="0" y="1066800"/>
            <a:ext cx="4724400" cy="5791200"/>
          </a:xfrm>
        </p:spPr>
        <p:txBody>
          <a:bodyPr>
            <a:normAutofit fontScale="92500" lnSpcReduction="20000"/>
          </a:bodyPr>
          <a:lstStyle/>
          <a:p>
            <a:r>
              <a:rPr lang="en-US" dirty="0"/>
              <a:t>American Gen. Nathaniel </a:t>
            </a:r>
            <a:r>
              <a:rPr lang="en-US" sz="5200" b="1" u="sng" dirty="0"/>
              <a:t>Greene</a:t>
            </a:r>
            <a:r>
              <a:rPr lang="en-US" dirty="0"/>
              <a:t> decided that, rather than face the British head-on in major battles across the South, that he would instead keep his men in small units designed to carry out hit-and-run raids against British supply lines</a:t>
            </a:r>
          </a:p>
          <a:p>
            <a:r>
              <a:rPr lang="en-US" dirty="0"/>
              <a:t>In this way, Greene took back the interior South, leaving the British holding just Savannah, Charles Town, and </a:t>
            </a:r>
            <a:r>
              <a:rPr lang="en-US" sz="5800" b="1" u="sng" dirty="0"/>
              <a:t>Wilmington</a:t>
            </a:r>
            <a:r>
              <a:rPr lang="en-US" dirty="0"/>
              <a:t>, NC by late 1781</a:t>
            </a:r>
          </a:p>
        </p:txBody>
      </p:sp>
      <p:sp>
        <p:nvSpPr>
          <p:cNvPr id="4" name="Content Placeholder 3"/>
          <p:cNvSpPr>
            <a:spLocks noGrp="1"/>
          </p:cNvSpPr>
          <p:nvPr>
            <p:ph sz="half" idx="2"/>
          </p:nvPr>
        </p:nvSpPr>
        <p:spPr/>
        <p:txBody>
          <a:bodyPr>
            <a:normAutofit fontScale="92500" lnSpcReduction="20000"/>
          </a:bodyPr>
          <a:lstStyle/>
          <a:p>
            <a:endParaRPr lang="en-US"/>
          </a:p>
        </p:txBody>
      </p:sp>
      <p:pic>
        <p:nvPicPr>
          <p:cNvPr id="6146" name="Picture 2" descr="http://upload.wikimedia.org/wikipedia/commons/7/7f/Greene_portrait.jpg"/>
          <p:cNvPicPr>
            <a:picLocks noChangeAspect="1" noChangeArrowheads="1"/>
          </p:cNvPicPr>
          <p:nvPr/>
        </p:nvPicPr>
        <p:blipFill>
          <a:blip r:embed="rId2" cstate="print"/>
          <a:srcRect/>
          <a:stretch>
            <a:fillRect/>
          </a:stretch>
        </p:blipFill>
        <p:spPr bwMode="auto">
          <a:xfrm>
            <a:off x="4869019" y="1066800"/>
            <a:ext cx="4245674" cy="525780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British Attack Virginia</a:t>
            </a:r>
          </a:p>
        </p:txBody>
      </p:sp>
      <p:sp>
        <p:nvSpPr>
          <p:cNvPr id="3" name="Content Placeholder 2"/>
          <p:cNvSpPr>
            <a:spLocks noGrp="1"/>
          </p:cNvSpPr>
          <p:nvPr>
            <p:ph sz="half" idx="1"/>
          </p:nvPr>
        </p:nvSpPr>
        <p:spPr/>
        <p:txBody>
          <a:bodyPr>
            <a:normAutofit lnSpcReduction="10000"/>
          </a:bodyPr>
          <a:lstStyle/>
          <a:p>
            <a:r>
              <a:rPr lang="en-US" dirty="0"/>
              <a:t>In Spring 1781, Gen. Cornwallis decided to leave the Carolinas and attack Virginia</a:t>
            </a:r>
          </a:p>
          <a:p>
            <a:r>
              <a:rPr lang="en-US" dirty="0"/>
              <a:t>Cornwallis joined his forces with those of Benedict Arnold (who had switched sides during the war) and began terrorizing the Virginia countryside</a:t>
            </a:r>
          </a:p>
        </p:txBody>
      </p:sp>
      <p:sp>
        <p:nvSpPr>
          <p:cNvPr id="4" name="Content Placeholder 3"/>
          <p:cNvSpPr>
            <a:spLocks noGrp="1"/>
          </p:cNvSpPr>
          <p:nvPr>
            <p:ph sz="half" idx="2"/>
          </p:nvPr>
        </p:nvSpPr>
        <p:spPr/>
        <p:txBody>
          <a:bodyPr>
            <a:normAutofit lnSpcReduction="10000"/>
          </a:bodyPr>
          <a:lstStyle/>
          <a:p>
            <a:endParaRPr lang="en-US"/>
          </a:p>
        </p:txBody>
      </p:sp>
      <p:pic>
        <p:nvPicPr>
          <p:cNvPr id="5122" name="Picture 2" descr="https://upload.wikimedia.org/wikipedia/commons/e/eb/First_Marquis_of_Cornwallis.jpg"/>
          <p:cNvPicPr>
            <a:picLocks noChangeAspect="1" noChangeArrowheads="1"/>
          </p:cNvPicPr>
          <p:nvPr/>
        </p:nvPicPr>
        <p:blipFill>
          <a:blip r:embed="rId2" cstate="print"/>
          <a:srcRect/>
          <a:stretch>
            <a:fillRect/>
          </a:stretch>
        </p:blipFill>
        <p:spPr bwMode="auto">
          <a:xfrm>
            <a:off x="4787295" y="1447800"/>
            <a:ext cx="4051905" cy="5105401"/>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york tow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 y="685800"/>
            <a:ext cx="9159240" cy="518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67612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sz="4800" b="1" dirty="0"/>
              <a:t>Cornwallis Moves to Yorktown</a:t>
            </a:r>
          </a:p>
        </p:txBody>
      </p:sp>
      <p:sp>
        <p:nvSpPr>
          <p:cNvPr id="3" name="Content Placeholder 2"/>
          <p:cNvSpPr>
            <a:spLocks noGrp="1"/>
          </p:cNvSpPr>
          <p:nvPr>
            <p:ph sz="half" idx="1"/>
          </p:nvPr>
        </p:nvSpPr>
        <p:spPr>
          <a:xfrm>
            <a:off x="0" y="1143000"/>
            <a:ext cx="4114800" cy="5486400"/>
          </a:xfrm>
        </p:spPr>
        <p:txBody>
          <a:bodyPr>
            <a:normAutofit fontScale="92500" lnSpcReduction="20000"/>
          </a:bodyPr>
          <a:lstStyle/>
          <a:p>
            <a:r>
              <a:rPr lang="en-US" dirty="0"/>
              <a:t>When a large American force moved into Virginia to counter Cornwallis, he moved his forces to the river-town of </a:t>
            </a:r>
            <a:r>
              <a:rPr lang="en-US" sz="4700" b="1" u="sng" dirty="0"/>
              <a:t>Yorktown</a:t>
            </a:r>
            <a:r>
              <a:rPr lang="en-US" dirty="0"/>
              <a:t>, where he could be more easily resupplied by British ships</a:t>
            </a:r>
          </a:p>
          <a:p>
            <a:r>
              <a:rPr lang="en-US" dirty="0"/>
              <a:t>Cornwallis did not know, however, that a </a:t>
            </a:r>
            <a:r>
              <a:rPr lang="en-US" sz="4700" b="1" u="sng" dirty="0"/>
              <a:t>French fleet </a:t>
            </a:r>
            <a:r>
              <a:rPr lang="en-US" dirty="0"/>
              <a:t>had blockaded the Chesapeake Bay and that no British supply ships could reach him at Yorktown</a:t>
            </a:r>
          </a:p>
        </p:txBody>
      </p:sp>
      <p:sp>
        <p:nvSpPr>
          <p:cNvPr id="4" name="Content Placeholder 3"/>
          <p:cNvSpPr>
            <a:spLocks noGrp="1"/>
          </p:cNvSpPr>
          <p:nvPr>
            <p:ph sz="half" idx="2"/>
          </p:nvPr>
        </p:nvSpPr>
        <p:spPr/>
        <p:txBody>
          <a:bodyPr>
            <a:normAutofit fontScale="92500" lnSpcReduction="20000"/>
          </a:bodyPr>
          <a:lstStyle/>
          <a:p>
            <a:endParaRPr lang="en-US"/>
          </a:p>
        </p:txBody>
      </p:sp>
      <p:pic>
        <p:nvPicPr>
          <p:cNvPr id="4098" name="Picture 2" descr="http://edtech2.boisestate.edu/melodeesweeney/Images/MapYorkTownMarch.gif"/>
          <p:cNvPicPr>
            <a:picLocks noChangeAspect="1" noChangeArrowheads="1"/>
          </p:cNvPicPr>
          <p:nvPr/>
        </p:nvPicPr>
        <p:blipFill>
          <a:blip r:embed="rId2" cstate="print"/>
          <a:srcRect/>
          <a:stretch>
            <a:fillRect/>
          </a:stretch>
        </p:blipFill>
        <p:spPr bwMode="auto">
          <a:xfrm>
            <a:off x="4120896" y="1524000"/>
            <a:ext cx="4777255" cy="5029200"/>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Siege of Yorktown (186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7" y="609600"/>
            <a:ext cx="9147048" cy="541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22878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056" y="73152"/>
            <a:ext cx="8229600" cy="734886"/>
          </a:xfrm>
        </p:spPr>
        <p:txBody>
          <a:bodyPr>
            <a:noAutofit/>
          </a:bodyPr>
          <a:lstStyle/>
          <a:p>
            <a:r>
              <a:rPr lang="en-US" sz="7200" b="1" dirty="0"/>
              <a:t>Battle of Yorktown</a:t>
            </a:r>
          </a:p>
        </p:txBody>
      </p:sp>
      <p:sp>
        <p:nvSpPr>
          <p:cNvPr id="3" name="Content Placeholder 2"/>
          <p:cNvSpPr>
            <a:spLocks noGrp="1"/>
          </p:cNvSpPr>
          <p:nvPr>
            <p:ph sz="half" idx="1"/>
          </p:nvPr>
        </p:nvSpPr>
        <p:spPr>
          <a:xfrm>
            <a:off x="0" y="914400"/>
            <a:ext cx="4114800" cy="5791200"/>
          </a:xfrm>
        </p:spPr>
        <p:txBody>
          <a:bodyPr>
            <a:normAutofit lnSpcReduction="10000"/>
          </a:bodyPr>
          <a:lstStyle/>
          <a:p>
            <a:r>
              <a:rPr lang="en-US" dirty="0"/>
              <a:t>Meanwhile, Washington’s Continental Army, reinforced by </a:t>
            </a:r>
            <a:r>
              <a:rPr lang="en-US" sz="3900" b="1" u="sng" dirty="0"/>
              <a:t>6000</a:t>
            </a:r>
            <a:r>
              <a:rPr lang="en-US" dirty="0"/>
              <a:t> French soldiers, had moved down from New York and surrounded Yorktown, trapping Cornwallis</a:t>
            </a:r>
          </a:p>
          <a:p>
            <a:r>
              <a:rPr lang="en-US" dirty="0"/>
              <a:t>After 3 weeks of fighting, Cornwallis surrendered his 8000 men, effectively ending the war</a:t>
            </a:r>
          </a:p>
        </p:txBody>
      </p:sp>
      <p:sp>
        <p:nvSpPr>
          <p:cNvPr id="4" name="Content Placeholder 3"/>
          <p:cNvSpPr>
            <a:spLocks noGrp="1"/>
          </p:cNvSpPr>
          <p:nvPr>
            <p:ph sz="half" idx="2"/>
          </p:nvPr>
        </p:nvSpPr>
        <p:spPr/>
        <p:txBody>
          <a:bodyPr>
            <a:normAutofit lnSpcReduction="10000"/>
          </a:bodyPr>
          <a:lstStyle/>
          <a:p>
            <a:endParaRPr lang="en-US"/>
          </a:p>
        </p:txBody>
      </p:sp>
      <p:pic>
        <p:nvPicPr>
          <p:cNvPr id="3074" name="Picture 2" descr="http://www.williamsburgprivatetours.com/yorktown6.jpg"/>
          <p:cNvPicPr>
            <a:picLocks noChangeAspect="1" noChangeArrowheads="1"/>
          </p:cNvPicPr>
          <p:nvPr/>
        </p:nvPicPr>
        <p:blipFill>
          <a:blip r:embed="rId2" cstate="print"/>
          <a:srcRect/>
          <a:stretch>
            <a:fillRect/>
          </a:stretch>
        </p:blipFill>
        <p:spPr bwMode="auto">
          <a:xfrm>
            <a:off x="4038600" y="1597152"/>
            <a:ext cx="4981408" cy="3584448"/>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dirty="0"/>
              <a:t>The War Ends</a:t>
            </a:r>
          </a:p>
        </p:txBody>
      </p:sp>
      <p:sp>
        <p:nvSpPr>
          <p:cNvPr id="3" name="Content Placeholder 2"/>
          <p:cNvSpPr>
            <a:spLocks noGrp="1"/>
          </p:cNvSpPr>
          <p:nvPr>
            <p:ph sz="half" idx="1"/>
          </p:nvPr>
        </p:nvSpPr>
        <p:spPr>
          <a:xfrm>
            <a:off x="0" y="1524000"/>
            <a:ext cx="4495800" cy="5334000"/>
          </a:xfrm>
        </p:spPr>
        <p:txBody>
          <a:bodyPr>
            <a:normAutofit/>
          </a:bodyPr>
          <a:lstStyle/>
          <a:p>
            <a:r>
              <a:rPr lang="en-US" dirty="0"/>
              <a:t>The surrender at Yorktown was the breaking point for public support for the war back in Britain and in Parliament – the war had lasted for 6 years and had become too expensive and embarrassing</a:t>
            </a:r>
          </a:p>
          <a:p>
            <a:r>
              <a:rPr lang="en-US" dirty="0"/>
              <a:t>In March 1782, Parliament voted to begin peace negotiations</a:t>
            </a:r>
          </a:p>
        </p:txBody>
      </p:sp>
      <p:sp>
        <p:nvSpPr>
          <p:cNvPr id="4" name="Content Placeholder 3"/>
          <p:cNvSpPr>
            <a:spLocks noGrp="1"/>
          </p:cNvSpPr>
          <p:nvPr>
            <p:ph sz="half" idx="2"/>
          </p:nvPr>
        </p:nvSpPr>
        <p:spPr/>
        <p:txBody>
          <a:bodyPr>
            <a:normAutofit/>
          </a:bodyPr>
          <a:lstStyle/>
          <a:p>
            <a:endParaRPr lang="en-US"/>
          </a:p>
        </p:txBody>
      </p:sp>
      <p:sp>
        <p:nvSpPr>
          <p:cNvPr id="2050" name="AutoShape 2" descr="data:image/jpeg;base64,/9j/4AAQSkZJRgABAQAAAQABAAD/2wCEAAkGBxQTEhUUExMVFRQXFRcWFRcYGBgUFRcYGBUbFhgXFBgYHiggHRwlHBQVJDEhJSkrLi4uGB8zODYsNygtLisBCgoKDg0OGxAQGi0mHyQvLCwsNCwsLDQsLCwsLywsLCwsLCwvLCwvLCwsLDQsLCwsLCwsLCwsLCwsLCwsLCwsLP/AABEIAMMAmgMBIgACEQEDEQH/xAAcAAAABwEBAAAAAAAAAAAAAAAAAQIDBAUGBwj/xAA9EAACAQIEAgYIBQMEAgMAAAABAhEAAwQSITFBUQUGEyJhcTIzcoGhsbLRFiNCU5EHUvAUQ8HhYvEVJKL/xAAYAQADAQEAAAAAAAAAAAAAAAABAgMABP/EACMRAAICAgIDAAMBAQAAAAAAAAABAhEDIRIxIkFRBBMycUL/2gAMAwEAAhEDEQA/AMezfyffSSuutO3betI7PxrnLjLIOVQsUDwP+b1YOvKol7eiymP2mRrL/wAGmsQsainD3W86I66GitDvaoZmRRIx4mksCpiljX405MKadS7/AHHy8qSBREUaBbRa4NLe5dfKDNSbtpQ+moK6QYOm4BM61n0uEGVMGpljHAjK5ggyD4nn/AqMoPstHJ6LsXLQjRp4hpn4aEjT+RU3AFTMyoBOUtoBpqTpI471VYfHayxO0EDQNpGpGvjShiDpmuAwZBnMQJ2k6nyqLiWUifjsKJBDKw209E/+6TZsjWQBHCNo3JHvpu70rpmAJYgjX5rzpm30vp6JzRlBDRGkA7TPhQ4sZTSCxOHXgJB5giDxH+c6afCKBmBHl8af/wDkM0lp2118/wCNY086psbji/dG1Uim9CTlFE7A4/s71t7fpI6sp5kNIrveE6XuFEJOpVSfeK86YFTmU795Z8BNd+wPq09hfpFdMVSODK7Zx66dTQKzrRXdWPnRk1EYbYVBxAqY+9RbgosbH/REvJIn/JFMrc08j8alKRBWojAqZjffT5VkVf0TeE0wjQaliJ5io1xadE5L2OB6Nnpm21LY0womaSRR0IrBALhG1SbGMGmb/qoxpDLQoFtFtdZSJBn505aKse8wUgbnWf8AuqPUbGnLeIYUvAdZfpP6QubAazv41CEjTagcSeVF/qPCmUaQrkmybgGIZddyJ/mu/YH1aewv0ivPfR90m4ntD516EwPq09hfpFMlRLI7ON3273vpOaixbaj/ADakF6lQw6SKh3n1p4tTN0UTJ7It8wwNHeTw0osX6IoK8j+Y8zSHT7oikRtqKJ1BEinXOvDXlTRXlvy506EYwRRrSnFJpydCgBW76A/pdi76C5cixbOoBGa6R7Oy++rX+k3UvtP/ALmIQ5QfyFYRJH+6QfHQe88q6tiLaqCRpUZ5a6HSTOSdJf0xRElbtwEDc5SPfoPhWB6U6NayxV4PIjZhzFd9vPnVtJUcfHwrlPXi2pBIgFTPIxsYo458gSVGHZaRNSGNMkVUmwi1JmlRRhaZAZI6P9YntL869D4H1aewv0ivPXR/rF9ofOvQuB9WnsL9IrCSOIX22pAehfOtIaptFEOM9NlqIGkTFYwjEag01ZuaeW9OXBTVnfz50tFouw74mKZanwvDiPlTDiCf/VGJpCWqb1dtW2xWHW6YtNetrcP/AIlgNfhUIVd9SMGLuPwyHbtgx8ezBuAe8qKMumIuzueGvGxAYKGY9mgAI/V3SZ3AWJ8dqrenOnzaQIe0LszKouKA7Q2U5cu4mI04ilX0W9i7b28SjZGBe0w7yKp7wtxBBaDvOwpPWTpS3hs1wIvaxAaO9XA2dShu/ZBPSOawdwASDpqJ8K5t1kuMwYasCYEAkRx57VanrQoBDIW7+duXDumeBg1n8f1ra5KqqqDoAOXhXXjTSObJVlIVNNxTz3J33NIJqwjEgUZNERRRNEDJOA9YvtD516FwPq09hfpFeeOjh319pfnXofA+rT2F+kUScjhGJJmkhqLFvqPKabDUrQ46WpOakZqIGgYWTTROxoFqbc0Gh4P0OXOfEU2xpVtCxCqCzHQACSY5Cry10XZsYbt78XGaDZSWVWn0ZI3HpE+zA50rdDsoFEkASSTCgCSSeAA3NW1jC3cG1rEuRbdLivbtk/mmDJzJ+lSs6nnFaTqHYBtviMoVmudnbIEALxCA7ktoIM+NUGLu/wCtxmzLbXQAiGABMmOBZydKT9nKTXpdgUdL6zpON6WwJK31uydHRSA2raygiZ8qyXXbp43mEAqDrroa1mAwuHxXRtm49x8PdtW8rXEUEELzUiG5SNZBFcz6TwoJLm8zqHKyyhWIB5DnU4winbLucmmkimx17SJ04+PnUJG5VserHRIdhdKlVJKoDEtpqVnjMCPPeo3WixhVZQHJcDU2wpWMxEtruI9Hf4VdZVy4pHLKD/pszyvIo6s8P0dahZvnvkBSLbKNdAO+KXjOi7duQbxkcAoLe/XSm5q6GUG1ZVrQK0ZWNj/NJeRvTIUe6O9YvtL869DYH1aewv0ivPOA9YntD516GwPq09hfpFMSkefsQ3e8tKQporza0iaUYdZqKabmhWCOTSU1MASTsNz7qE6Vf9G9GPbe0f3QoDRqlw6hZExII73upJypBj2WfV3o7s37MwLjEC4ZAbsnUFQuaIQmRm4kQDWZ6wX1a+4SMqnLvoXHdZjwnQCeS1rOnXFu1fbKVOUJb0AK3iSPy3X9GXMSvEa8awmFUFlUyQXUECZgsAYjXYnakwK7mxsj9HTuh7JsWEV7qwkNmzZbYClrhDEToM0Fhv8AGsn1ZQhTc4m5xnZTMn3zVz1wK27DoSEUpltqCFDkFSmRBJgAGffryoLd4W7dvU6EEKD6cNmhuQmJPLTjUIRck39Z0QaTt+kXOP6Y7O2bEkBblydZB/3LaIPBrjfzWVxuJZwoIAVdgOcasTzJJ/miv3Szlm1ZiSTtqdTA4VL6Hw5uXV0UqnfbP6B1gKfEk6Dwrt/WoJyfZzSzOb4ro1/ReDNu2tuZYdzQ5SSv5rAAGQNzwnLWe6Awa4nFXrl0AFWlANUL5jAnTNAUGOM1e9YsQtjDOQ8XHGVMve7zGYzH0h3WPgD5CqrqGPy77EjdZmZMCTBkchXFFvhKf0o/6SNJduKAUgtyAHpEqT38uw1G+oBI00NZPp/oJgwa0mmUFgHzkE6ZhOpBbSBOtaTDYpERcxzNccAWJHaE6EIoU5S57rMZgFxNNdLPmtK7HIbLMbawMxDAljwjXOA06xSQk4SG00c7BpV890e+pvTNgrcLEEB+8Acp+K6Gd9Kg3+HlXeneyX0X0d6xPaHzr0PgfVp7C/SK874H1ie0vzr0RgfVp7C/SKZEZHnbEHvUVHiGJOtJmsxgA0eansFgnumFA8WJAVeMseVW3RtoAg2gsAz2r/3KCD2ajVhxnSOdJKSQ0YOQOiOjspFy8hMDOiEGDB/3QYMGBA4zFbKzcBtEwX7Rj2gPdKsyhijZx3DIGmkaRWeR+zViyG4HJFy8ZbKvpaKNgCD89xU/GYMDvEtbySSylgNpSVY99I5A6RrXHkfJ7LpcdGa61XIuLYD3CtpQTnftIuMO9DcdAuviaLqiua+QASxR8pG6mJmf0+1wnxqnxGIa67XG9JzmaBAnyG3Ctp/TvDqLd+6YkOqIYLMCELjKAZJkrtuQBxrqyeGKiMdyC683fykhWyNd7pPoKUHeyEzBOugPCs1nJMnXQAeA4CrLrhdZsSgJJGRWVSSSmaZEsJ1I24beJqQdPL/in/Gjxghcsm3QV3etR1PwxVDdYgQy3E5yJRQwbTXf+DWe6Pt9pet2yCVa4oYCZyz3tthE1ub90WbBKKuUIWyn1WVDALEaQC3EE6fq4J+VPqCDhjXkzKddMeHdbeVptlyxYFTmeCRB9x25RNF1VAZXV8vZkywJ0iAIPmGOmkxE61RYnENcZnYyzEk/55fKrPqro7b95chA3Ign4EKT5UZY+OOvhlK52dCs3bdtsrsFUgqsmABBKkZpbaNOAA2FRDe7RSMpRbo0kRq0MrAZpWJIghdCKaweOHZliyjKneY3B3WjUkiWnKNQRrHGptrEqQXVDFxSoPZsivAP5ju478axGpgHhXA00dCMZiML+S9vKzG27ZCoYgkEBgQPDlPEcKo8QO9HhWowL5WuW2kOHLLqe6Q08NvSn31numAO0ZlIM76gkHxiu3G90Sn0NYP1ie0vzr0PgfVp7C/SK864A/mp7S/OvRWB9WnsL9IqxCR51xJ7xorNpmIVVLMdgBJ/zxp1cM1y6ETVmMCTAHMseAABJNdC6N6nXTZH+ls3HV1lrxCp2vs5mBychEedLknXRbHBS7dIzy4O2qqDlbKBIIkE8c3AgE6DWjOLOaTOgmY0EcB7uFP9JYJ7LNbuKyOsZlYFSAdiP7hvqsioWDuobqZ2QIGBdn0TKNTsZO23GuTfs7vCK8QdJY7tVS0g7qCWDQGLagxzTeDG8zSsTduW8IV9JXt5JfulQeCad7ePCBrTN1DcvM0nfIrGIjmT/bMnXhPKmemelGa2LT2zbcN+YGknQDLkJAhDJOXUceOtYx6S69nFKXbZSAmt71SwOWxbe1Aa4HDMRmDuDokTCqqxrvq21c+bY10vA3FWysZcuUB9cnduKVY2hrHA6zrNN+U/GgYluzF9MlP9XdKNnTNAaSwMAAwSZImaJbM7yM3ogbkkgAa8zS8OBcuXLupBdisgAmTMkDbhVpgcOtxw2Y5rdxMoiRPpZyBBJWVjgdd6P7OK4jLH/wBsl9B9HCz2r3GQgABgp9EIM7gk8hAOnGqzrV0yl0Ktp82rMWAyZQ+6LB2MazvNS+sfS/Zg28oLsnpEDuKTyj0jDGf/AC1rJYS1mdFJChmVSTsATBMnwNLihyfOQs5V4oRNT+grbm6CiM4WC4GmgIbU+7bfbnWzwv8AT+zfAa1dvICQAGyPqQO6TpGubjyqT0v1fGEtoAAUb0shZVFxdwwDHWII11FPkyrjoOPE5Soh9HwFZFtJKscw7pZT6RzS0zB3jn5VMs44Lc2kBlJJMyQRBuE6AACP4FZ67hbREdjbHIqMpHvFMC0LUFB3gwZRqVJGoDLsRM/zXLSbOh4pRRZYLFIt26GZRmcEEsCIIAMf3HUiOXOk9N4ZBsV0kAdwdz0S8AkzqNY5GpOKCm4rwOxvi2o1UENIuEEcuRPKBT3SuGkZoWRkjuqWESoZRuZiBM+8UyauyVaoxGBtxdXjDgfGvROB9WnsL9IrgeRO1Qof1AHTKZzTMe+u94H1aewv0iuxO0csls5f1E6Iw7G3cuyWuSiq5lSe+pCBRMejLGcsa7iup4vFm2wCOiGFAXMhJytDEZiAZWOHAc65t/R1i926GgpZVWSRJVrpIIB5d0mOdaDrv0youluztuMKbTNn1WWYgAga6QT7q5cknzo6Yw8bKLr50wcQDbZrYazcIlczhgYEqdYBJGgMSDXOrmpOpge74VadP9KW7t1TazZVWCSAgYzoFRfRUbCSTxqoziT5mrwiI34ltg+mwiQ6F3Uym2WSP1jcjj46jjpS3LpYksZJ1/6HhSAZM0gmqKCXRJybFASQBxIH8mK1bMyYVslzvKCNhqoADDwMDz086z/RWCa7c7onIM58lYabjckD7Vb9YbeS2O8SbjnXKAjR6XvBCzrxqWRpySKQ0myB0axy5VEsWARf7mbRR/NX4xXY2xnbKTkM5W0y7sgGrAxpwmqPoKwS4YAkLyPEggcDwzUrrHe0RVMqyzrucpKgjkNP+KVxTlQ7l4kDpDFm/eLH9bBR4CYUGOQ867B1O6oWMGEN0LdxbywzCSq8ezQ+iAN2InXhoK4th7zI6uhyupDKRwI2NdH6N654c2nLM9g5V7Y5u0xeJY7olwiLdmeQG50G9Nki6pdCY3G9nScb0rbUH+0iGO+kyZ57ajlNZbrhilbD5ka2QSXVUcNmQCc0LoFk5dp1nwrD9Yut+dQtuBpqFLFV09EM2rHmeJouk+tubDtat9nbRlSyUVSbzWkEfmXDprB2AOu9Sx43WyuTIr0IW8CARqDqOflTRugcRVJh75PcU7mRwG1O3rDqJMEacZo/qplf3uSsubjhsCNBmt3HEmIZM2g//W1M4e4jBSVGcBlDFiHkqVEE6ZQCJmdtqi2lH+lcktIfYMMskd0kRqABrUZWOUQ//kQQeBiBrqaZR00c7eyScOBctuGnM4Eb8YJHvHxrvWB9WnsL9IrgVu6xe3MZS4iPMaHmO77q79gfVp7C/SKrHojPs5J/SnptcPiLysJ7RAyDm1sOY+Pwqss4o3MFjmYzea/ZdwT/ALfegrOpGckfxWft3yjhlMMpBB8uf+caLFXg7FgMs8PfwpHj87/wqppREZqSDoKSTUjD4R3UlUZhIXTmdgBVk0uyXfQ22lSk6JukTkKgiVzaZgdo86uMF0OttWa/k1EKWJCqZ1J/ujTQfGag4rp93QoltbYIgxJaDHoz6O2sfCpvI5PwGUa/onYpLWEnZrmWCM0seP6TpM+l4aVR4jENdfM5k8BwAkmF5DU0wlsU/atZiFmJMTQjFR2Ntl31cw4KEqGa4xJyifRCkALr6RPHbSqfp29nv3DmzKGhTwgcB5bacqk9L9Jkr2ShVUAK0cYAECToNJI5+FU0UYRd8mLKWqAKEUIoVQQApa07h0BtvoSykHwC8Z/kUismYPDPlcEjY61d9Ix2emolYNZ/jVph7gNhgd1IjyJqeSO0y+GWnESMbFo244kg+Y48+HlTVvE5eHnP/FN3hoKaFMkqEk9k7DXs1y3p+sfPyr0LgfVp7C/SK864D1qe2vzr0VgfVp7C/SKNUTkebDSWNG1JNELJnReEW4xFxiqDcrGY6EwCdBtV3e6RiEt2wSEUKSAEG8OwHGIMDSar7CZbRK96IYnSATAQQ25LZgSOApxNBE6kyx4k8zUJu2WxQvRHbCSZdix8f+BwoNhhUttKi3b4E0E2yzjGKIzqBz/zhTzXxZUgQ10ga6MLY30P7njwoxeNpc0jtGHd5qD+ofwf5qqAqsVZzTl8DNAClUMtUJiRRUql21BMt6I9KPvz1oGLTDIEsHXvOpPhB7oEbzBnXmKq4qdi2ACxsdRtoJICj+Kgk0kPY0vginbL7+P3pugtMwJ0x68dqbFKuGkighm9kno/1qe0vzr0XgfVp7C/SK86dH+tT2l+dei8D6tPYX6RREkebGFN1Je0RuCD4gj500U8/Hn7vGsFlmb/AHND+hQNIBWZMjmNYNGza1MITJwkANoQBtERGoG8jWOGukfBYYXM3eHdMDcyOBqC36OiEqI16+fD+ajdsR3o1BgHgDvPj8ql4nAwY0+VVt5dY5abVSKJzlYh3JMkknxOtHFFloyDVSQJpM0rKf8ABSYPI0DBzSkukAiTB3AMeXxikQeVDKeVYw616QARqBBM7jhpwip1rCq1tNszZogEt3YgngZn4VWhTyNT8NchVESc2g4xOvDYyaSXWho97IN1CCQRBBgjkaIGpvSCkksQBGkAGY4EzULIeVMnaFapi2oIaODyNAIeRrBJHR3rU9ofOvReB9WnsL9IrztgB+Ymh9IfOvRGBP5Sewv0isKx/rJ0PYuXsz21Y8zNVp6vYb9lfj96FCsAL8PYb9lfj96H4ew37KfH70KFYwPw9hv2U+P3ofh7Dfsr8fvQoVjA/D2G/ZX4/eh+HsN+yvx+9ChWMD8PYb9lfj96H4ew37K/H70KFYwPw9hv2V+P3ofh7Dfsr8fvQoVjA/D2G/ZX4/eh+HsN+yvx+9ChWMD8PYb9lfj96H4ew37K/H70KFYwPw9hv2V+P3ofh7Dfsr8fvQoVjCk6v4aR+Svx+9a61hUCgZRsPlQoVj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52" name="Picture 4" descr="http://theleansubmariner.files.wordpress.com/2012/04/245px-nathaniel_dance_lord_north_thumb.jpg?w=193&amp;h=244"/>
          <p:cNvPicPr>
            <a:picLocks noChangeAspect="1" noChangeArrowheads="1"/>
          </p:cNvPicPr>
          <p:nvPr/>
        </p:nvPicPr>
        <p:blipFill>
          <a:blip r:embed="rId2" cstate="print"/>
          <a:srcRect/>
          <a:stretch>
            <a:fillRect/>
          </a:stretch>
        </p:blipFill>
        <p:spPr bwMode="auto">
          <a:xfrm>
            <a:off x="4724400" y="1524000"/>
            <a:ext cx="4114800" cy="5202133"/>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dirty="0"/>
              <a:t>Treaty of </a:t>
            </a:r>
            <a:r>
              <a:rPr lang="en-US" sz="7200" b="1" u="sng" dirty="0"/>
              <a:t>Paris</a:t>
            </a:r>
            <a:r>
              <a:rPr lang="en-US" sz="7200" b="1" dirty="0"/>
              <a:t> (1783)</a:t>
            </a:r>
          </a:p>
        </p:txBody>
      </p:sp>
      <p:sp>
        <p:nvSpPr>
          <p:cNvPr id="3" name="Content Placeholder 2"/>
          <p:cNvSpPr>
            <a:spLocks noGrp="1"/>
          </p:cNvSpPr>
          <p:nvPr>
            <p:ph sz="half" idx="1"/>
          </p:nvPr>
        </p:nvSpPr>
        <p:spPr>
          <a:xfrm>
            <a:off x="0" y="1447800"/>
            <a:ext cx="4495800" cy="5257800"/>
          </a:xfrm>
        </p:spPr>
        <p:txBody>
          <a:bodyPr>
            <a:normAutofit fontScale="92500" lnSpcReduction="10000"/>
          </a:bodyPr>
          <a:lstStyle/>
          <a:p>
            <a:r>
              <a:rPr lang="en-US" dirty="0"/>
              <a:t>September 3, 1783</a:t>
            </a:r>
          </a:p>
          <a:p>
            <a:r>
              <a:rPr lang="en-US" dirty="0"/>
              <a:t>Britain agreed to recognize the United States of America as an independent nation</a:t>
            </a:r>
          </a:p>
          <a:p>
            <a:r>
              <a:rPr lang="en-US" dirty="0"/>
              <a:t>Ceded all territory east of the </a:t>
            </a:r>
            <a:r>
              <a:rPr lang="en-US" sz="4300" b="1" u="sng" dirty="0"/>
              <a:t>Mississippi</a:t>
            </a:r>
            <a:r>
              <a:rPr lang="en-US" dirty="0"/>
              <a:t> River, North of Florida (which Britain returned to Spain) and south of Canada</a:t>
            </a:r>
          </a:p>
          <a:p>
            <a:r>
              <a:rPr lang="en-US" dirty="0"/>
              <a:t>On November 24</a:t>
            </a:r>
            <a:r>
              <a:rPr lang="en-US" baseline="30000" dirty="0"/>
              <a:t>th</a:t>
            </a:r>
            <a:r>
              <a:rPr lang="en-US" dirty="0"/>
              <a:t>, the last British soldiers left the United States</a:t>
            </a:r>
          </a:p>
        </p:txBody>
      </p:sp>
      <p:sp>
        <p:nvSpPr>
          <p:cNvPr id="4" name="Content Placeholder 3"/>
          <p:cNvSpPr>
            <a:spLocks noGrp="1"/>
          </p:cNvSpPr>
          <p:nvPr>
            <p:ph sz="half" idx="2"/>
          </p:nvPr>
        </p:nvSpPr>
        <p:spPr/>
        <p:txBody>
          <a:bodyPr>
            <a:normAutofit fontScale="92500" lnSpcReduction="10000"/>
          </a:bodyPr>
          <a:lstStyle/>
          <a:p>
            <a:endParaRPr lang="en-US"/>
          </a:p>
        </p:txBody>
      </p:sp>
      <p:pic>
        <p:nvPicPr>
          <p:cNvPr id="1026" name="Picture 2" descr="http://worldbookblog.files.wordpress.com/2013/08/9-2-13-treaty-of-paris.gif"/>
          <p:cNvPicPr>
            <a:picLocks noChangeAspect="1" noChangeArrowheads="1"/>
          </p:cNvPicPr>
          <p:nvPr/>
        </p:nvPicPr>
        <p:blipFill>
          <a:blip r:embed="rId2" cstate="print"/>
          <a:srcRect/>
          <a:stretch>
            <a:fillRect/>
          </a:stretch>
        </p:blipFill>
        <p:spPr bwMode="auto">
          <a:xfrm>
            <a:off x="4419600" y="1447800"/>
            <a:ext cx="4648200" cy="5431910"/>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How have revolutions been different throughout world history?</a:t>
            </a:r>
          </a:p>
        </p:txBody>
      </p:sp>
      <p:sp>
        <p:nvSpPr>
          <p:cNvPr id="3" name="Subtitle 2"/>
          <p:cNvSpPr>
            <a:spLocks noGrp="1"/>
          </p:cNvSpPr>
          <p:nvPr>
            <p:ph type="subTitle" idx="1"/>
          </p:nvPr>
        </p:nvSpPr>
        <p:spPr/>
        <p:txBody>
          <a:bodyPr/>
          <a:lstStyle/>
          <a:p>
            <a:r>
              <a:rPr lang="en-US" dirty="0"/>
              <a:t>Lets think of the revolutions we know…..</a:t>
            </a:r>
          </a:p>
        </p:txBody>
      </p:sp>
    </p:spTree>
    <p:extLst>
      <p:ext uri="{BB962C8B-B14F-4D97-AF65-F5344CB8AC3E}">
        <p14:creationId xmlns:p14="http://schemas.microsoft.com/office/powerpoint/2010/main" val="13569740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0" y="0"/>
            <a:ext cx="9144000" cy="1143000"/>
          </a:xfrm>
        </p:spPr>
        <p:txBody>
          <a:bodyPr/>
          <a:lstStyle/>
          <a:p>
            <a:r>
              <a:rPr lang="en-US" sz="5400" b="1" dirty="0"/>
              <a:t>A Conservative Revolution </a:t>
            </a:r>
          </a:p>
        </p:txBody>
      </p:sp>
      <p:sp>
        <p:nvSpPr>
          <p:cNvPr id="40962" name="Rectangle 3"/>
          <p:cNvSpPr>
            <a:spLocks noGrp="1" noChangeArrowheads="1"/>
          </p:cNvSpPr>
          <p:nvPr>
            <p:ph sz="half" idx="1"/>
          </p:nvPr>
        </p:nvSpPr>
        <p:spPr>
          <a:xfrm>
            <a:off x="0" y="990599"/>
            <a:ext cx="4800600" cy="5867401"/>
          </a:xfrm>
        </p:spPr>
        <p:txBody>
          <a:bodyPr>
            <a:normAutofit lnSpcReduction="10000"/>
          </a:bodyPr>
          <a:lstStyle/>
          <a:p>
            <a:pPr>
              <a:lnSpc>
                <a:spcPct val="80000"/>
              </a:lnSpc>
            </a:pPr>
            <a:r>
              <a:rPr lang="en-US" sz="2400" dirty="0"/>
              <a:t>Not fought to create new </a:t>
            </a:r>
            <a:r>
              <a:rPr lang="en-US" sz="3200" b="1" u="sng" dirty="0"/>
              <a:t>liberties</a:t>
            </a:r>
            <a:r>
              <a:rPr lang="en-US" sz="2400" dirty="0"/>
              <a:t> but rather to preserve established ones. </a:t>
            </a:r>
          </a:p>
          <a:p>
            <a:pPr>
              <a:lnSpc>
                <a:spcPct val="80000"/>
              </a:lnSpc>
            </a:pPr>
            <a:r>
              <a:rPr lang="en-US" sz="2400" dirty="0"/>
              <a:t>Not fought to resolve </a:t>
            </a:r>
            <a:r>
              <a:rPr lang="en-US" sz="3600" b="1" u="sng" dirty="0"/>
              <a:t>class</a:t>
            </a:r>
            <a:r>
              <a:rPr lang="en-US" sz="2400" dirty="0"/>
              <a:t> conflicts or inequalities in wealth</a:t>
            </a:r>
            <a:r>
              <a:rPr lang="en-US" sz="1800" dirty="0"/>
              <a:t>.  </a:t>
            </a:r>
            <a:endParaRPr lang="en-US" sz="2400" dirty="0"/>
          </a:p>
          <a:p>
            <a:pPr>
              <a:lnSpc>
                <a:spcPct val="80000"/>
              </a:lnSpc>
            </a:pPr>
            <a:r>
              <a:rPr lang="en-US" sz="2400" dirty="0"/>
              <a:t>The leaders were uniquely </a:t>
            </a:r>
            <a:r>
              <a:rPr lang="en-US" sz="3200" b="1" u="sng" dirty="0"/>
              <a:t>rational </a:t>
            </a:r>
            <a:r>
              <a:rPr lang="en-US" sz="2400" dirty="0"/>
              <a:t>men, not revolutionaries in the radical sense. They were immune to the utopian visions of later revolutionaries </a:t>
            </a:r>
          </a:p>
          <a:p>
            <a:pPr>
              <a:lnSpc>
                <a:spcPct val="80000"/>
              </a:lnSpc>
            </a:pPr>
            <a:r>
              <a:rPr lang="en-US" sz="2400" dirty="0"/>
              <a:t>Did not lead to a period of chaos, a “reign of terror,” or the imposition of a </a:t>
            </a:r>
            <a:r>
              <a:rPr lang="en-US" sz="3200" b="1" u="sng" dirty="0"/>
              <a:t>dictator</a:t>
            </a:r>
            <a:r>
              <a:rPr lang="en-US" sz="2400" dirty="0"/>
              <a:t>. </a:t>
            </a:r>
          </a:p>
          <a:p>
            <a:pPr>
              <a:lnSpc>
                <a:spcPct val="80000"/>
              </a:lnSpc>
            </a:pPr>
            <a:r>
              <a:rPr lang="en-US" sz="2400" dirty="0"/>
              <a:t>The American Revolutionaries did not redistribute property and, arguably, never abandoned the rule of law</a:t>
            </a:r>
          </a:p>
        </p:txBody>
      </p:sp>
      <p:sp>
        <p:nvSpPr>
          <p:cNvPr id="4" name="Content Placeholder 3"/>
          <p:cNvSpPr>
            <a:spLocks noGrp="1"/>
          </p:cNvSpPr>
          <p:nvPr>
            <p:ph sz="half" idx="2"/>
          </p:nvPr>
        </p:nvSpPr>
        <p:spPr/>
        <p:txBody>
          <a:bodyPr rtlCol="0">
            <a:normAutofit lnSpcReduction="10000"/>
          </a:bodyPr>
          <a:lstStyle/>
          <a:p>
            <a:pPr fontAlgn="auto">
              <a:spcAft>
                <a:spcPts val="0"/>
              </a:spcAft>
              <a:buFont typeface="Arial" pitchFamily="34" charset="0"/>
              <a:buChar char="•"/>
              <a:defRPr/>
            </a:pPr>
            <a:endParaRPr lang="en-US"/>
          </a:p>
        </p:txBody>
      </p:sp>
      <p:pic>
        <p:nvPicPr>
          <p:cNvPr id="40964" name="Picture 3"/>
          <p:cNvPicPr>
            <a:picLocks noChangeAspect="1" noChangeArrowheads="1"/>
          </p:cNvPicPr>
          <p:nvPr/>
        </p:nvPicPr>
        <p:blipFill>
          <a:blip r:embed="rId2" cstate="print"/>
          <a:srcRect/>
          <a:stretch>
            <a:fillRect/>
          </a:stretch>
        </p:blipFill>
        <p:spPr bwMode="auto">
          <a:xfrm>
            <a:off x="4800600" y="978407"/>
            <a:ext cx="4076700" cy="5771823"/>
          </a:xfrm>
          <a:prstGeom prst="rect">
            <a:avLst/>
          </a:prstGeom>
          <a:noFill/>
          <a:ln w="9525">
            <a:noFill/>
            <a:miter lim="800000"/>
            <a:headEnd/>
            <a:tailEnd/>
          </a:ln>
        </p:spPr>
      </p:pic>
    </p:spTree>
    <p:extLst>
      <p:ext uri="{BB962C8B-B14F-4D97-AF65-F5344CB8AC3E}">
        <p14:creationId xmlns:p14="http://schemas.microsoft.com/office/powerpoint/2010/main" val="24695141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Now comes the hard part……..</a:t>
            </a:r>
          </a:p>
        </p:txBody>
      </p:sp>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val="23122256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b="1" u="sng" dirty="0"/>
              <a:t>Revolution Children’s Book</a:t>
            </a:r>
          </a:p>
        </p:txBody>
      </p:sp>
      <p:sp>
        <p:nvSpPr>
          <p:cNvPr id="3" name="Content Placeholder 2"/>
          <p:cNvSpPr>
            <a:spLocks noGrp="1"/>
          </p:cNvSpPr>
          <p:nvPr>
            <p:ph idx="1"/>
          </p:nvPr>
        </p:nvSpPr>
        <p:spPr>
          <a:xfrm>
            <a:off x="0" y="762000"/>
            <a:ext cx="4267200" cy="6096000"/>
          </a:xfrm>
        </p:spPr>
        <p:txBody>
          <a:bodyPr>
            <a:normAutofit fontScale="85000" lnSpcReduction="20000"/>
          </a:bodyPr>
          <a:lstStyle/>
          <a:p>
            <a:r>
              <a:rPr lang="en-US" dirty="0"/>
              <a:t>Create a Children’s Book outlining the 5 MOST IMPORTANT EVENTS to understanding the American Revolutionary War.</a:t>
            </a:r>
          </a:p>
          <a:p>
            <a:r>
              <a:rPr lang="en-US" dirty="0"/>
              <a:t>Front page must be your cover which must have a title. Inside cover must have a table of contents.</a:t>
            </a:r>
          </a:p>
          <a:p>
            <a:r>
              <a:rPr lang="en-US" b="1" i="1" dirty="0"/>
              <a:t>For each event, provide and image, and explanation of the event, and an explanation of why you consider this event to be in the top 5.</a:t>
            </a:r>
          </a:p>
          <a:p>
            <a:r>
              <a:rPr lang="en-US" sz="2800" dirty="0"/>
              <a:t>Must use color, 7 total pages</a:t>
            </a:r>
          </a:p>
        </p:txBody>
      </p:sp>
      <p:pic>
        <p:nvPicPr>
          <p:cNvPr id="1026" name="Picture 2" descr="http://www.gannett-cdn.com/-mm-/a4045e1779a866a774ce63ff82c637c75a084943/c=0-185-1559-2264&amp;r=537&amp;c=0-0-534-712/local/-/media/AsburyPark/2015/01/05/B9315744070Z.1_20150105095938_000_GCD9H6411.1-0.jpg"/>
          <p:cNvPicPr>
            <a:picLocks noChangeAspect="1" noChangeArrowheads="1"/>
          </p:cNvPicPr>
          <p:nvPr/>
        </p:nvPicPr>
        <p:blipFill>
          <a:blip r:embed="rId2" cstate="print"/>
          <a:srcRect/>
          <a:stretch>
            <a:fillRect/>
          </a:stretch>
        </p:blipFill>
        <p:spPr bwMode="auto">
          <a:xfrm>
            <a:off x="4038600" y="914400"/>
            <a:ext cx="3352800" cy="4648200"/>
          </a:xfrm>
          <a:prstGeom prst="rect">
            <a:avLst/>
          </a:prstGeom>
          <a:noFill/>
        </p:spPr>
      </p:pic>
      <p:pic>
        <p:nvPicPr>
          <p:cNvPr id="1028" name="Picture 4" descr="http://i43.tower.com/images/mm101785078/will-you-sign-here-john-hancock-jean-fritz-paperback-cover-art.jpg"/>
          <p:cNvPicPr>
            <a:picLocks noChangeAspect="1" noChangeArrowheads="1"/>
          </p:cNvPicPr>
          <p:nvPr/>
        </p:nvPicPr>
        <p:blipFill>
          <a:blip r:embed="rId3" cstate="print"/>
          <a:srcRect/>
          <a:stretch>
            <a:fillRect/>
          </a:stretch>
        </p:blipFill>
        <p:spPr bwMode="auto">
          <a:xfrm>
            <a:off x="6336632" y="3124201"/>
            <a:ext cx="2807368" cy="373380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554</TotalTime>
  <Words>1590</Words>
  <Application>Microsoft Office PowerPoint</Application>
  <PresentationFormat>On-screen Show (4:3)</PresentationFormat>
  <Paragraphs>111</Paragraphs>
  <Slides>42</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The Revolutionary War</vt:lpstr>
      <vt:lpstr>Themes of today </vt:lpstr>
      <vt:lpstr>British Move Against New York</vt:lpstr>
      <vt:lpstr>New York Falls</vt:lpstr>
      <vt:lpstr>Nathan Hale</vt:lpstr>
      <vt:lpstr>Battle of White Plains</vt:lpstr>
      <vt:lpstr>Washington Crosses the Delaware</vt:lpstr>
      <vt:lpstr>Washington Crossing the Delaware  (by Emanuel Leutze, 1851)</vt:lpstr>
      <vt:lpstr>More bad news…</vt:lpstr>
      <vt:lpstr>Philadelphia Falls</vt:lpstr>
      <vt:lpstr>The Continental Army gets its first major victory….</vt:lpstr>
      <vt:lpstr>Attack From Canada</vt:lpstr>
      <vt:lpstr>Battle of Saratoga</vt:lpstr>
      <vt:lpstr>In what season does war come to a halt?</vt:lpstr>
      <vt:lpstr>Washington adds to his legacy here…..</vt:lpstr>
      <vt:lpstr>Valley Forge</vt:lpstr>
      <vt:lpstr>Foreign Aid</vt:lpstr>
      <vt:lpstr>France will only enter the war if the colonies have a chance to win!</vt:lpstr>
      <vt:lpstr>France Enters the War</vt:lpstr>
      <vt:lpstr>The War at Sea</vt:lpstr>
      <vt:lpstr>John Paul Jones</vt:lpstr>
      <vt:lpstr>Revolution Children’s Book</vt:lpstr>
      <vt:lpstr>End Pt.1</vt:lpstr>
      <vt:lpstr>PowerPoint Presentation</vt:lpstr>
      <vt:lpstr>Excerpt From Common Sense</vt:lpstr>
      <vt:lpstr>British Turn South</vt:lpstr>
      <vt:lpstr>Georgia Falls</vt:lpstr>
      <vt:lpstr>Charles Town Falls</vt:lpstr>
      <vt:lpstr>Battle of Kings Mountain</vt:lpstr>
      <vt:lpstr>American Military Strategy Changes For The Better…</vt:lpstr>
      <vt:lpstr>Hit-and-Run Raids</vt:lpstr>
      <vt:lpstr>British Attack Virginia</vt:lpstr>
      <vt:lpstr>PowerPoint Presentation</vt:lpstr>
      <vt:lpstr>Cornwallis Moves to Yorktown</vt:lpstr>
      <vt:lpstr>PowerPoint Presentation</vt:lpstr>
      <vt:lpstr>Battle of Yorktown</vt:lpstr>
      <vt:lpstr>The War Ends</vt:lpstr>
      <vt:lpstr>Treaty of Paris (1783)</vt:lpstr>
      <vt:lpstr>How have revolutions been different throughout world history?</vt:lpstr>
      <vt:lpstr>A Conservative Revolution </vt:lpstr>
      <vt:lpstr>Now comes the hard part……..</vt:lpstr>
      <vt:lpstr>Revolution Children’s Book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Brian</dc:creator>
  <cp:lastModifiedBy>Matthew Lesley</cp:lastModifiedBy>
  <cp:revision>50</cp:revision>
  <dcterms:created xsi:type="dcterms:W3CDTF">2013-09-24T00:12:33Z</dcterms:created>
  <dcterms:modified xsi:type="dcterms:W3CDTF">2017-11-27T13:03:26Z</dcterms:modified>
</cp:coreProperties>
</file>