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256" r:id="rId2"/>
    <p:sldId id="257" r:id="rId3"/>
    <p:sldId id="258" r:id="rId4"/>
    <p:sldId id="259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352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318" r:id="rId33"/>
    <p:sldId id="319" r:id="rId34"/>
    <p:sldId id="320" r:id="rId35"/>
    <p:sldId id="321" r:id="rId36"/>
    <p:sldId id="322" r:id="rId37"/>
    <p:sldId id="323" r:id="rId38"/>
    <p:sldId id="325" r:id="rId39"/>
    <p:sldId id="324" r:id="rId40"/>
    <p:sldId id="326" r:id="rId41"/>
    <p:sldId id="327" r:id="rId42"/>
    <p:sldId id="328" r:id="rId43"/>
    <p:sldId id="329" r:id="rId44"/>
    <p:sldId id="330" r:id="rId45"/>
    <p:sldId id="331" r:id="rId46"/>
    <p:sldId id="332" r:id="rId47"/>
    <p:sldId id="333" r:id="rId48"/>
    <p:sldId id="334" r:id="rId49"/>
    <p:sldId id="335" r:id="rId50"/>
    <p:sldId id="336" r:id="rId51"/>
    <p:sldId id="337" r:id="rId52"/>
    <p:sldId id="338" r:id="rId53"/>
    <p:sldId id="339" r:id="rId54"/>
    <p:sldId id="340" r:id="rId55"/>
    <p:sldId id="341" r:id="rId56"/>
    <p:sldId id="342" r:id="rId57"/>
    <p:sldId id="343" r:id="rId58"/>
    <p:sldId id="344" r:id="rId59"/>
    <p:sldId id="345" r:id="rId60"/>
    <p:sldId id="346" r:id="rId61"/>
    <p:sldId id="347" r:id="rId62"/>
    <p:sldId id="348" r:id="rId63"/>
    <p:sldId id="349" r:id="rId64"/>
    <p:sldId id="350" r:id="rId65"/>
    <p:sldId id="351" r:id="rId66"/>
    <p:sldId id="353" r:id="rId6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61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y Pleasants" userId="190372f5-88cd-434f-a943-e5429d741af5" providerId="ADAL" clId="{B870D5C8-F365-4211-8F04-26471E25121B}"/>
    <pc:docChg chg="custSel addSld modSld">
      <pc:chgData name="Emily Pleasants" userId="190372f5-88cd-434f-a943-e5429d741af5" providerId="ADAL" clId="{B870D5C8-F365-4211-8F04-26471E25121B}" dt="2017-11-09T12:02:31.218" v="79" actId="1076"/>
      <pc:docMkLst>
        <pc:docMk/>
      </pc:docMkLst>
      <pc:sldChg chg="addSp modSp add">
        <pc:chgData name="Emily Pleasants" userId="190372f5-88cd-434f-a943-e5429d741af5" providerId="ADAL" clId="{B870D5C8-F365-4211-8F04-26471E25121B}" dt="2017-11-09T12:02:31.218" v="79" actId="1076"/>
        <pc:sldMkLst>
          <pc:docMk/>
          <pc:sldMk cId="865370595" sldId="353"/>
        </pc:sldMkLst>
        <pc:spChg chg="mod">
          <ac:chgData name="Emily Pleasants" userId="190372f5-88cd-434f-a943-e5429d741af5" providerId="ADAL" clId="{B870D5C8-F365-4211-8F04-26471E25121B}" dt="2017-11-09T11:59:43.104" v="23" actId="20577"/>
          <ac:spMkLst>
            <pc:docMk/>
            <pc:sldMk cId="865370595" sldId="353"/>
            <ac:spMk id="2" creationId="{133ADF98-FC09-4E98-872F-BF1A332ED295}"/>
          </ac:spMkLst>
        </pc:spChg>
        <pc:spChg chg="add mod">
          <ac:chgData name="Emily Pleasants" userId="190372f5-88cd-434f-a943-e5429d741af5" providerId="ADAL" clId="{B870D5C8-F365-4211-8F04-26471E25121B}" dt="2017-11-09T12:02:16.182" v="57" actId="20577"/>
          <ac:spMkLst>
            <pc:docMk/>
            <pc:sldMk cId="865370595" sldId="353"/>
            <ac:spMk id="6" creationId="{4AD83CB7-486F-4943-AD04-610F8ABEDD01}"/>
          </ac:spMkLst>
        </pc:spChg>
        <pc:spChg chg="add mod">
          <ac:chgData name="Emily Pleasants" userId="190372f5-88cd-434f-a943-e5429d741af5" providerId="ADAL" clId="{B870D5C8-F365-4211-8F04-26471E25121B}" dt="2017-11-09T12:02:31.218" v="79" actId="1076"/>
          <ac:spMkLst>
            <pc:docMk/>
            <pc:sldMk cId="865370595" sldId="353"/>
            <ac:spMk id="7" creationId="{AA86D327-75EC-4E7F-B4BD-E0EBC982BB32}"/>
          </ac:spMkLst>
        </pc:spChg>
        <pc:picChg chg="add mod">
          <ac:chgData name="Emily Pleasants" userId="190372f5-88cd-434f-a943-e5429d741af5" providerId="ADAL" clId="{B870D5C8-F365-4211-8F04-26471E25121B}" dt="2017-11-09T12:02:02.515" v="33" actId="1076"/>
          <ac:picMkLst>
            <pc:docMk/>
            <pc:sldMk cId="865370595" sldId="353"/>
            <ac:picMk id="4" creationId="{BA96696A-BA89-4391-8E75-7E9BA29C07AB}"/>
          </ac:picMkLst>
        </pc:picChg>
        <pc:picChg chg="add mod">
          <ac:chgData name="Emily Pleasants" userId="190372f5-88cd-434f-a943-e5429d741af5" providerId="ADAL" clId="{B870D5C8-F365-4211-8F04-26471E25121B}" dt="2017-11-09T12:01:56.867" v="31" actId="1076"/>
          <ac:picMkLst>
            <pc:docMk/>
            <pc:sldMk cId="865370595" sldId="353"/>
            <ac:picMk id="5" creationId="{FE0CA75A-5AFC-4EC3-AC2C-5A7BE2C59CA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E5F445-21CF-4912-B1BE-C2F1873C81D6}" type="datetimeFigureOut">
              <a:rPr lang="en-US" smtClean="0"/>
              <a:pPr/>
              <a:t>11/9/2017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6DCB7-5AEF-4211-940A-F186F8F2C4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353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6DCB7-5AEF-4211-940A-F186F8F2C4B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010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F5D1EC-1AD1-4DF9-8DE1-BB740942B38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B8EA11-1AA9-48EF-BA84-00E7D0CDF40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B613C5-8E6B-4941-B900-80D3579DC6B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60632D-A935-464C-B0FE-93E6EE66E3B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FF5C15-2AA3-49B7-B049-9DCD1AE6A73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56E9F6-ADB7-4BE7-B96D-2112CE3BEB7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41C3C9-E9E0-4A40-A970-A77DBAA3C72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BC2FF7-1763-4595-B8DD-48E84EB39F0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A1FC95-F942-45BE-8D3B-959ED715B22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66A81E-65E3-4A71-9055-C4825409109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2DF60A-1E44-4054-AA5C-8C607416CA6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614871F-B19F-424E-9152-CC5D9F1ED27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E3B7831-F37B-45BF-864F-15C80549BE4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228600" y="228600"/>
            <a:ext cx="8686800" cy="632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E5DD78C-6892-44E1-A559-DFF06F2B08E9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www.youtube.com/watch?v=Fc8XPv_qstA&amp;feature=player_embedded" TargetMode="Externa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www.nationalgallery.org.uk/cgi-bin/WebObjects.dll/CollectionPublisher.woa/wa/zoomImage?workNumber=NG186&amp;collectionSection=work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Renaissance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1350-1550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Italian Renaissance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 dirty="0"/>
              <a:t>Renaissance means “REBIRTH”</a:t>
            </a:r>
          </a:p>
          <a:p>
            <a:r>
              <a:rPr lang="en-US" sz="2800" dirty="0"/>
              <a:t>The Italian Renaissance is a period of European History that began in Italy and spread to the rest of Europe.</a:t>
            </a:r>
          </a:p>
          <a:p>
            <a:endParaRPr lang="en-US" sz="2800" dirty="0"/>
          </a:p>
        </p:txBody>
      </p:sp>
      <p:pic>
        <p:nvPicPr>
          <p:cNvPr id="4103" name="Picture 7" descr="MP900442614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00600" y="1981200"/>
            <a:ext cx="4191000" cy="2797175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Important Characteristics of the Italian Renaissance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An URBAN, SECULAR society – powerful city-states – increasing wealth creating new possibilities for enjoyment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Age of Recovery from disasters such as plague, political instability, &amp; decline of Church power – interest in culture revival affected both POLITICS and ART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A new view of HUMAN BEINGS emerged as they emphasized INDIVIDUAL ability – Focus on the well-rounded people - </a:t>
            </a:r>
            <a:r>
              <a:rPr lang="en-US" sz="2800" dirty="0" err="1"/>
              <a:t>Virtu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“Renaissance Man”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 dirty="0"/>
              <a:t>Leonardo da Vinci</a:t>
            </a:r>
          </a:p>
          <a:p>
            <a:pPr lvl="1"/>
            <a:r>
              <a:rPr lang="en-US" sz="2400" dirty="0"/>
              <a:t>Painter</a:t>
            </a:r>
          </a:p>
          <a:p>
            <a:pPr lvl="1"/>
            <a:r>
              <a:rPr lang="en-US" sz="2400" dirty="0"/>
              <a:t>Sculptor</a:t>
            </a:r>
          </a:p>
          <a:p>
            <a:pPr lvl="1"/>
            <a:r>
              <a:rPr lang="en-US" sz="2400" dirty="0"/>
              <a:t>Architect</a:t>
            </a:r>
          </a:p>
          <a:p>
            <a:pPr lvl="1"/>
            <a:r>
              <a:rPr lang="en-US" sz="2400" dirty="0"/>
              <a:t>Inventor</a:t>
            </a:r>
          </a:p>
          <a:p>
            <a:pPr lvl="1"/>
            <a:r>
              <a:rPr lang="en-US" sz="2400" dirty="0"/>
              <a:t>mathematician</a:t>
            </a:r>
          </a:p>
        </p:txBody>
      </p:sp>
      <p:pic>
        <p:nvPicPr>
          <p:cNvPr id="8198" name="Picture 6" descr="leonardo_da_vinci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57250" y="1809750"/>
            <a:ext cx="3238500" cy="4105275"/>
          </a:xfrm>
          <a:noFill/>
          <a:ln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Text Box 2"/>
          <p:cNvSpPr txBox="1">
            <a:spLocks noChangeArrowheads="1"/>
          </p:cNvSpPr>
          <p:nvPr/>
        </p:nvSpPr>
        <p:spPr bwMode="auto">
          <a:xfrm>
            <a:off x="228600" y="168275"/>
            <a:ext cx="89154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Leonardo, the Artist:</a:t>
            </a:r>
            <a:br>
              <a:rPr lang="en-US" sz="4800" b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</a:br>
            <a:r>
              <a:rPr lang="en-US" sz="3400" b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From </a:t>
            </a:r>
            <a:r>
              <a:rPr lang="en-US" sz="3400" b="1" dirty="0" err="1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his</a:t>
            </a:r>
            <a:r>
              <a:rPr lang="en-US" sz="3400" b="1" i="1" dirty="0" err="1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Notebooks</a:t>
            </a:r>
            <a:r>
              <a:rPr lang="en-US" sz="3400" b="1" i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 of over </a:t>
            </a:r>
            <a:r>
              <a:rPr lang="en-US" sz="3400" b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5000 pages (1508-1519)</a:t>
            </a:r>
            <a:endParaRPr lang="en-US" sz="3400" b="1" i="1" dirty="0">
              <a:solidFill>
                <a:srgbClr val="BA2C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lackadder ITC" pitchFamily="82" charset="0"/>
            </a:endParaRPr>
          </a:p>
        </p:txBody>
      </p:sp>
      <p:pic>
        <p:nvPicPr>
          <p:cNvPr id="252932" name="Picture 4" descr="Da Vinci-study of grotesque heads-1490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450850" y="2033310"/>
            <a:ext cx="3587750" cy="440559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252934" name="Picture 6" descr="Da Vinci-Rearing Horse-1483-98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r="13574"/>
          <a:stretch>
            <a:fillRect/>
          </a:stretch>
        </p:blipFill>
        <p:spPr bwMode="auto">
          <a:xfrm>
            <a:off x="4797425" y="2035416"/>
            <a:ext cx="3736975" cy="4441584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ext Box 2"/>
          <p:cNvSpPr txBox="1">
            <a:spLocks noChangeArrowheads="1"/>
          </p:cNvSpPr>
          <p:nvPr/>
        </p:nvSpPr>
        <p:spPr bwMode="auto">
          <a:xfrm>
            <a:off x="381000" y="168275"/>
            <a:ext cx="84582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 i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The Last Supper </a:t>
            </a:r>
            <a:r>
              <a:rPr lang="en-US" sz="44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- </a:t>
            </a:r>
            <a:r>
              <a:rPr lang="en-US" sz="4400" b="1" dirty="0" err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da</a:t>
            </a:r>
            <a:r>
              <a:rPr lang="en-US" sz="44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 Vinci, 1498</a:t>
            </a:r>
            <a:br>
              <a:rPr lang="en-US" sz="44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</a:br>
            <a:r>
              <a:rPr lang="en-US" sz="44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&amp; Geometry</a:t>
            </a:r>
          </a:p>
        </p:txBody>
      </p:sp>
      <p:pic>
        <p:nvPicPr>
          <p:cNvPr id="237572" name="Picture 4" descr="Da Vinci-Last Supper-1498A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304800" y="1836738"/>
            <a:ext cx="8534400" cy="448786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237575" name="AutoShape 7"/>
          <p:cNvSpPr>
            <a:spLocks noChangeArrowheads="1"/>
          </p:cNvSpPr>
          <p:nvPr/>
        </p:nvSpPr>
        <p:spPr bwMode="auto">
          <a:xfrm>
            <a:off x="3733800" y="3733800"/>
            <a:ext cx="1752600" cy="1371600"/>
          </a:xfrm>
          <a:prstGeom prst="triangle">
            <a:avLst>
              <a:gd name="adj" fmla="val 50000"/>
            </a:avLst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37578" name="AutoShape 10"/>
          <p:cNvSpPr>
            <a:spLocks noChangeArrowheads="1"/>
          </p:cNvSpPr>
          <p:nvPr/>
        </p:nvSpPr>
        <p:spPr bwMode="auto">
          <a:xfrm flipV="1">
            <a:off x="6629400" y="3810000"/>
            <a:ext cx="2209800" cy="12954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noFill/>
          <a:ln w="28575">
            <a:solidFill>
              <a:srgbClr val="CC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7579" name="AutoShape 11"/>
          <p:cNvSpPr>
            <a:spLocks noChangeArrowheads="1"/>
          </p:cNvSpPr>
          <p:nvPr/>
        </p:nvSpPr>
        <p:spPr bwMode="auto">
          <a:xfrm flipV="1">
            <a:off x="228600" y="3886200"/>
            <a:ext cx="2590800" cy="12192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noFill/>
          <a:ln w="28575">
            <a:solidFill>
              <a:srgbClr val="CC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7580" name="AutoShape 12"/>
          <p:cNvSpPr>
            <a:spLocks noChangeArrowheads="1"/>
          </p:cNvSpPr>
          <p:nvPr/>
        </p:nvSpPr>
        <p:spPr bwMode="auto">
          <a:xfrm flipH="1">
            <a:off x="4953000" y="3733800"/>
            <a:ext cx="1981200" cy="1371600"/>
          </a:xfrm>
          <a:prstGeom prst="parallelogram">
            <a:avLst>
              <a:gd name="adj" fmla="val 36111"/>
            </a:avLst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7581" name="AutoShape 13"/>
          <p:cNvSpPr>
            <a:spLocks noChangeArrowheads="1"/>
          </p:cNvSpPr>
          <p:nvPr/>
        </p:nvSpPr>
        <p:spPr bwMode="auto">
          <a:xfrm flipH="1">
            <a:off x="2286000" y="4038600"/>
            <a:ext cx="1752600" cy="1066800"/>
          </a:xfrm>
          <a:prstGeom prst="parallelogram">
            <a:avLst>
              <a:gd name="adj" fmla="val 41071"/>
            </a:avLst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7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7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37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7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7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37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7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2000"/>
                                        <p:tgtEl>
                                          <p:spTgt spid="237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5" grpId="0" animBg="1"/>
      <p:bldP spid="237578" grpId="0" animBg="1"/>
      <p:bldP spid="237579" grpId="0" animBg="1"/>
      <p:bldP spid="237580" grpId="0" animBg="1"/>
      <p:bldP spid="23758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91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Leonardo, the Sculptor</a:t>
            </a:r>
            <a:endParaRPr lang="en-US" sz="3200" b="1" i="1" dirty="0">
              <a:solidFill>
                <a:srgbClr val="BA2C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lackadder ITC" pitchFamily="82" charset="0"/>
            </a:endParaRPr>
          </a:p>
        </p:txBody>
      </p:sp>
      <p:pic>
        <p:nvPicPr>
          <p:cNvPr id="249860" name="Picture 4" descr="daVinci-Equestrian Statue-1516-18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457200" y="990600"/>
            <a:ext cx="5392738" cy="5486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249861" name="Text Box 5"/>
          <p:cNvSpPr txBox="1">
            <a:spLocks noChangeArrowheads="1"/>
          </p:cNvSpPr>
          <p:nvPr/>
        </p:nvSpPr>
        <p:spPr bwMode="auto">
          <a:xfrm>
            <a:off x="6248400" y="2384425"/>
            <a:ext cx="2514600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98463" indent="-398463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sz="25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An Equestrian Statue</a:t>
            </a:r>
            <a:br>
              <a:rPr lang="en-US" sz="25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endParaRPr lang="en-US" sz="2500" b="1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98463" indent="-398463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sz="25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1516-1518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5" name="Text Box 5"/>
          <p:cNvSpPr txBox="1">
            <a:spLocks noChangeArrowheads="1"/>
          </p:cNvSpPr>
          <p:nvPr/>
        </p:nvSpPr>
        <p:spPr bwMode="auto">
          <a:xfrm>
            <a:off x="609600" y="152400"/>
            <a:ext cx="83058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4400" b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Leonardo, the Architect:</a:t>
            </a:r>
            <a:br>
              <a:rPr lang="en-US" sz="4400" b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</a:br>
            <a:r>
              <a:rPr lang="en-US" sz="3200" b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Pages from his </a:t>
            </a:r>
            <a:r>
              <a:rPr lang="en-US" sz="3200" b="1" i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Notebook</a:t>
            </a:r>
          </a:p>
        </p:txBody>
      </p:sp>
      <p:pic>
        <p:nvPicPr>
          <p:cNvPr id="250886" name="Picture 6" descr="daVinci-study of a central church-1488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</a:blip>
          <a:srcRect/>
          <a:stretch>
            <a:fillRect/>
          </a:stretch>
        </p:blipFill>
        <p:spPr bwMode="auto">
          <a:xfrm>
            <a:off x="514350" y="1600200"/>
            <a:ext cx="3456781" cy="4953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250887" name="Text Box 7"/>
          <p:cNvSpPr txBox="1">
            <a:spLocks noChangeArrowheads="1"/>
          </p:cNvSpPr>
          <p:nvPr/>
        </p:nvSpPr>
        <p:spPr bwMode="auto">
          <a:xfrm>
            <a:off x="5029200" y="2667000"/>
            <a:ext cx="3200400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7663" indent="-347663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sz="26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Study of a central church.</a:t>
            </a:r>
            <a:br>
              <a:rPr lang="en-US" sz="26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endParaRPr lang="en-US" sz="2600" b="1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47663" indent="-347663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sz="26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1488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Text Box 2"/>
          <p:cNvSpPr txBox="1">
            <a:spLocks noChangeArrowheads="1"/>
          </p:cNvSpPr>
          <p:nvPr/>
        </p:nvSpPr>
        <p:spPr bwMode="auto">
          <a:xfrm>
            <a:off x="609600" y="152400"/>
            <a:ext cx="83058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Leonardo, the Architect:</a:t>
            </a:r>
            <a:br>
              <a:rPr lang="en-US" sz="4400" b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</a:br>
            <a:r>
              <a:rPr lang="en-US" sz="3200" b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Pages from his </a:t>
            </a:r>
            <a:r>
              <a:rPr lang="en-US" sz="3200" b="1" i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Notebook</a:t>
            </a:r>
          </a:p>
        </p:txBody>
      </p:sp>
      <p:sp>
        <p:nvSpPr>
          <p:cNvPr id="262148" name="Text Box 4"/>
          <p:cNvSpPr txBox="1">
            <a:spLocks noChangeArrowheads="1"/>
          </p:cNvSpPr>
          <p:nvPr/>
        </p:nvSpPr>
        <p:spPr bwMode="auto">
          <a:xfrm>
            <a:off x="1524000" y="6172200"/>
            <a:ext cx="64008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7663" indent="-347663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sz="26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Plan of the city of Imola, 1502.</a:t>
            </a:r>
          </a:p>
        </p:txBody>
      </p:sp>
      <p:pic>
        <p:nvPicPr>
          <p:cNvPr id="262149" name="Picture 5" descr="DaVinci-Map-Toen Plan of Imola-1502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1676400" y="1524000"/>
            <a:ext cx="5867400" cy="44084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Text Box 2"/>
          <p:cNvSpPr txBox="1">
            <a:spLocks noChangeArrowheads="1"/>
          </p:cNvSpPr>
          <p:nvPr/>
        </p:nvSpPr>
        <p:spPr bwMode="auto">
          <a:xfrm>
            <a:off x="381000" y="198438"/>
            <a:ext cx="83058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Leonardo, the Scientist (Biology):</a:t>
            </a:r>
            <a:br>
              <a:rPr lang="en-US" sz="4400" b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</a:br>
            <a:r>
              <a:rPr lang="en-US" sz="3200" b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Pages from his </a:t>
            </a:r>
            <a:r>
              <a:rPr lang="en-US" sz="3200" b="1" i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Notebook</a:t>
            </a:r>
          </a:p>
        </p:txBody>
      </p:sp>
      <p:pic>
        <p:nvPicPr>
          <p:cNvPr id="238600" name="Picture 8" descr="DaVinci-study of wombs-early 1500s"/>
          <p:cNvPicPr>
            <a:picLocks noChangeAspect="1" noChangeArrowheads="1"/>
          </p:cNvPicPr>
          <p:nvPr/>
        </p:nvPicPr>
        <p:blipFill>
          <a:blip r:embed="rId2" cstate="print">
            <a:lum bright="-12000" contrast="12000"/>
          </a:blip>
          <a:srcRect/>
          <a:stretch>
            <a:fillRect/>
          </a:stretch>
        </p:blipFill>
        <p:spPr bwMode="auto">
          <a:xfrm>
            <a:off x="5562600" y="2057400"/>
            <a:ext cx="3352800" cy="459997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238603" name="Text Box 11"/>
          <p:cNvSpPr txBox="1">
            <a:spLocks noChangeArrowheads="1"/>
          </p:cNvSpPr>
          <p:nvPr/>
        </p:nvSpPr>
        <p:spPr bwMode="auto">
          <a:xfrm>
            <a:off x="838200" y="2724150"/>
            <a:ext cx="320040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7663" indent="-347663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sz="26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An example of the humanist desire to unlock the secrets of nature.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228600" y="168275"/>
            <a:ext cx="86868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4400" b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Leonardo, the Scientist (Anatomy):                               </a:t>
            </a:r>
            <a:r>
              <a:rPr lang="en-US" sz="3200" b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Pages from his </a:t>
            </a:r>
            <a:r>
              <a:rPr lang="en-US" sz="3200" b="1" i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Notebook</a:t>
            </a:r>
          </a:p>
        </p:txBody>
      </p:sp>
      <p:pic>
        <p:nvPicPr>
          <p:cNvPr id="81932" name="Picture 12" descr="daVinci-anatomical studies of shoulder-1510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409576" y="1608669"/>
            <a:ext cx="3476624" cy="4944531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81935" name="Picture 15" descr="DaVinci-drawing of a womans torso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4770438" y="2126218"/>
            <a:ext cx="3611562" cy="442698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000" name="Picture 8" descr="helisketch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2095500" y="4114800"/>
            <a:ext cx="3619500" cy="25050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85002" name="Picture 10" descr="tank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4495800" y="1524000"/>
            <a:ext cx="4114800" cy="24003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85004" name="Picture 12" descr="machinegu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1988" y="923925"/>
            <a:ext cx="2767012" cy="28098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85005" name="Text Box 13"/>
          <p:cNvSpPr txBox="1">
            <a:spLocks noChangeArrowheads="1"/>
          </p:cNvSpPr>
          <p:nvPr/>
        </p:nvSpPr>
        <p:spPr bwMode="auto">
          <a:xfrm>
            <a:off x="1981200" y="152400"/>
            <a:ext cx="7010400" cy="128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4600" b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Leonardo, the Inventor:</a:t>
            </a:r>
            <a:r>
              <a:rPr lang="en-US" sz="4400" b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                                </a:t>
            </a:r>
            <a:r>
              <a:rPr lang="en-US" sz="3200" b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Pages from his </a:t>
            </a:r>
            <a:r>
              <a:rPr lang="en-US" sz="3200" b="1" i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Notebook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500"/>
                                        <p:tgtEl>
                                          <p:spTgt spid="85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7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5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5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3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50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50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50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50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Text Box 2"/>
          <p:cNvSpPr txBox="1">
            <a:spLocks noChangeArrowheads="1"/>
          </p:cNvSpPr>
          <p:nvPr/>
        </p:nvSpPr>
        <p:spPr bwMode="auto">
          <a:xfrm>
            <a:off x="533400" y="228600"/>
            <a:ext cx="8153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5400" b="1" dirty="0">
                <a:solidFill>
                  <a:srgbClr val="BA2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lackadder ITC" pitchFamily="82" charset="0"/>
              </a:rPr>
              <a:t>Man Can Fly?</a:t>
            </a:r>
            <a:endParaRPr lang="en-US" sz="5400" b="1" i="1" dirty="0">
              <a:solidFill>
                <a:srgbClr val="BA2C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lackadder ITC" pitchFamily="82" charset="0"/>
            </a:endParaRPr>
          </a:p>
        </p:txBody>
      </p:sp>
      <p:pic>
        <p:nvPicPr>
          <p:cNvPr id="160774" name="Picture 6" descr="63ala3"/>
          <p:cNvPicPr>
            <a:picLocks noChangeAspect="1" noChangeArrowheads="1"/>
          </p:cNvPicPr>
          <p:nvPr/>
        </p:nvPicPr>
        <p:blipFill>
          <a:blip r:embed="rId3" cstate="print">
            <a:lum bright="6000"/>
          </a:blip>
          <a:srcRect/>
          <a:stretch>
            <a:fillRect/>
          </a:stretch>
        </p:blipFill>
        <p:spPr bwMode="auto">
          <a:xfrm>
            <a:off x="990600" y="1219200"/>
            <a:ext cx="7162800" cy="52149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2667000"/>
            <a:ext cx="4038600" cy="3733800"/>
          </a:xfrm>
        </p:spPr>
        <p:txBody>
          <a:bodyPr/>
          <a:lstStyle/>
          <a:p>
            <a:r>
              <a:rPr lang="en-US" sz="2800" dirty="0"/>
              <a:t>The Renaissance mostly affected the Upper class people of Europe.</a:t>
            </a:r>
          </a:p>
          <a:p>
            <a:r>
              <a:rPr lang="en-US" sz="2800" dirty="0"/>
              <a:t>Churches, homes, and public buildings were decorated with Renaissance art.</a:t>
            </a:r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52400"/>
            <a:ext cx="668655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2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248400" y="2971800"/>
            <a:ext cx="1828800" cy="26670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Italian States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4419600"/>
            <a:ext cx="8229600" cy="2133600"/>
          </a:xfrm>
        </p:spPr>
        <p:txBody>
          <a:bodyPr/>
          <a:lstStyle/>
          <a:p>
            <a:r>
              <a:rPr lang="en-US" dirty="0"/>
              <a:t>In Italy there wasn’t a single, strong ruler, so they formed a number of CITY-STATES – they traded all around the world!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219200"/>
            <a:ext cx="4486275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Milan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00200"/>
            <a:ext cx="43434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One of the RICHEST city-states and the crossroads of the main trade routes from the coast to the mountains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Ruling Family- Visconti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MERCENARIES – soldiers that sold their services to the highest bidder – under Francesco Sforza (1447) conquered the city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Created an efficient TAX system that generated revenues </a:t>
            </a:r>
          </a:p>
        </p:txBody>
      </p:sp>
      <p:pic>
        <p:nvPicPr>
          <p:cNvPr id="14341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Venice</a:t>
            </a:r>
          </a:p>
        </p:txBody>
      </p:sp>
      <p:pic>
        <p:nvPicPr>
          <p:cNvPr id="16388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" y="1600200"/>
            <a:ext cx="4495800" cy="4525963"/>
          </a:xfrm>
        </p:spPr>
      </p:pic>
      <p:sp>
        <p:nvSpPr>
          <p:cNvPr id="16389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Drew TRADERS from all over the world!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A small group of merchant-aristocrats ran the government even though it was a republic with an elected </a:t>
            </a:r>
            <a:r>
              <a:rPr lang="en-US" sz="2800" i="1" dirty="0"/>
              <a:t>Doge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Venice became an INTERNATIONAL power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3962400" cy="1143000"/>
          </a:xfrm>
        </p:spPr>
        <p:txBody>
          <a:bodyPr/>
          <a:lstStyle/>
          <a:p>
            <a:r>
              <a:rPr lang="en-US" dirty="0"/>
              <a:t>Florence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The MEDICI family took control of the government in 1434.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Because of a decline in the economy and a Dominican preacher Girolamo Savonarola, townspeople condemned the Medici family, citizens turned to Savonarola.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But people got tired of Savonarola’s strict regulations on gambling, horseracing, swearing, painting, music, and books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Savonarola even attacked the corruption of the Church, so he was accused of HERESY and condemned to DEATH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The Medici family returned to power.</a:t>
            </a:r>
          </a:p>
        </p:txBody>
      </p:sp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52400"/>
            <a:ext cx="35814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Hapsburg-Valois Wars</a:t>
            </a:r>
            <a:br>
              <a:rPr lang="en-US" dirty="0"/>
            </a:br>
            <a:r>
              <a:rPr lang="en-US" sz="4000" dirty="0"/>
              <a:t>The Italian Wars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France and Spain made Italy their battlefield as they fought to take over the country. (1494)</a:t>
            </a:r>
          </a:p>
          <a:p>
            <a:r>
              <a:rPr lang="en-US" sz="2800" dirty="0"/>
              <a:t>1527 – King Charles I from Spain brought mercenaries.</a:t>
            </a:r>
          </a:p>
          <a:p>
            <a:pPr lvl="1"/>
            <a:r>
              <a:rPr lang="en-US" sz="2400" dirty="0"/>
              <a:t>Mercenaries were angry because they hadn’t been paid for months – so they tore down the gates of ROME, pillaged and looted.</a:t>
            </a:r>
          </a:p>
          <a:p>
            <a:r>
              <a:rPr lang="en-US" sz="2800" dirty="0"/>
              <a:t>They sold church officials into slavery.</a:t>
            </a:r>
          </a:p>
          <a:p>
            <a:r>
              <a:rPr lang="en-US" sz="2800" dirty="0"/>
              <a:t>The Sack of Rome ended the Spanish – French War – Spain Won!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743200" y="914400"/>
            <a:ext cx="5867400" cy="1143000"/>
          </a:xfrm>
        </p:spPr>
        <p:txBody>
          <a:bodyPr/>
          <a:lstStyle/>
          <a:p>
            <a:r>
              <a:rPr lang="en-US" sz="4000" dirty="0"/>
              <a:t>Machiavelli and the New Statecraft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24200"/>
            <a:ext cx="8229600" cy="35353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Niccolo Machiavelli gave expression to the Italians’ love affair with political power.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He wrote and influential book called </a:t>
            </a:r>
            <a:r>
              <a:rPr lang="en-US" sz="2800" u="sng" dirty="0"/>
              <a:t>The Prince. 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The book is about how to acquire and keep POLITICAL POWER.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He said a prince’s attitude toward power must be based on understanding that human nature is SELF-CENTERED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He should not be restricted by moral principles.</a:t>
            </a: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182880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 Pair Share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What was Machiavelli’s view of human nature?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How did Machiavelli’s ideas and actions reflect his respect for ancient Rome?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What in Machiavelli’s background influence the ideas he shares in his work, The Prince?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Based on the document, how would Machiavelli feel about Modern American politics?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Is there anywhere today where we still see Machiavelli’s influence? If so, where? Explain.</a:t>
            </a:r>
          </a:p>
        </p:txBody>
      </p:sp>
    </p:spTree>
    <p:extLst>
      <p:ext uri="{BB962C8B-B14F-4D97-AF65-F5344CB8AC3E}">
        <p14:creationId xmlns:p14="http://schemas.microsoft.com/office/powerpoint/2010/main" val="1468666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Renaissance Society</a:t>
            </a:r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600200"/>
            <a:ext cx="6172200" cy="431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Nobility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181600"/>
          </a:xfrm>
        </p:spPr>
        <p:txBody>
          <a:bodyPr/>
          <a:lstStyle/>
          <a:p>
            <a:r>
              <a:rPr lang="en-US" sz="2800" dirty="0"/>
              <a:t>Nobles dominated society – they made up 2-3 percent of the population.</a:t>
            </a:r>
          </a:p>
          <a:p>
            <a:r>
              <a:rPr lang="en-US" sz="2800" dirty="0"/>
              <a:t>Rules of a noble according to Castiglione, The Book of the Courtier:</a:t>
            </a:r>
          </a:p>
          <a:p>
            <a:pPr lvl="1"/>
            <a:r>
              <a:rPr lang="en-US" sz="2400" dirty="0"/>
              <a:t>A noble was </a:t>
            </a:r>
            <a:r>
              <a:rPr lang="en-US" sz="2400" u="sng" dirty="0"/>
              <a:t>born</a:t>
            </a:r>
            <a:r>
              <a:rPr lang="en-US" sz="2400" dirty="0"/>
              <a:t>, not made – had to have </a:t>
            </a:r>
            <a:r>
              <a:rPr lang="en-US" sz="2400" u="sng" dirty="0"/>
              <a:t>character</a:t>
            </a:r>
            <a:r>
              <a:rPr lang="en-US" sz="2400" dirty="0"/>
              <a:t>, grace, and talent.</a:t>
            </a:r>
          </a:p>
          <a:p>
            <a:pPr lvl="1"/>
            <a:r>
              <a:rPr lang="en-US" sz="2400" dirty="0"/>
              <a:t>A perfect noble had to have two skills: perform military and </a:t>
            </a:r>
            <a:r>
              <a:rPr lang="en-US" sz="2400" u="sng" dirty="0"/>
              <a:t>physical</a:t>
            </a:r>
            <a:r>
              <a:rPr lang="en-US" sz="2400" dirty="0"/>
              <a:t> exercises and have a classical </a:t>
            </a:r>
            <a:r>
              <a:rPr lang="en-US" sz="2400" u="sng" dirty="0"/>
              <a:t>education</a:t>
            </a:r>
            <a:r>
              <a:rPr lang="en-US" sz="2400" dirty="0"/>
              <a:t> and enrich his life with the </a:t>
            </a:r>
            <a:r>
              <a:rPr lang="en-US" sz="2400" u="sng" dirty="0"/>
              <a:t>arts</a:t>
            </a:r>
            <a:r>
              <a:rPr lang="en-US" sz="2400" dirty="0"/>
              <a:t>.</a:t>
            </a:r>
          </a:p>
          <a:p>
            <a:pPr lvl="1"/>
            <a:r>
              <a:rPr lang="en-US" sz="2400" dirty="0"/>
              <a:t>Needed to follow a certain standard of </a:t>
            </a:r>
            <a:r>
              <a:rPr lang="en-US" sz="2400" u="sng" dirty="0"/>
              <a:t>conduct</a:t>
            </a:r>
            <a:r>
              <a:rPr lang="en-US" sz="2400" dirty="0"/>
              <a:t> – not supposed to hide achievements, but show them with grace.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52400"/>
            <a:ext cx="12398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Peasants and Townspeople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The peasants made up 85-90 percent of the total population.</a:t>
            </a:r>
          </a:p>
          <a:p>
            <a:r>
              <a:rPr lang="en-US" sz="2800" dirty="0"/>
              <a:t>More and more peasants became legally free.</a:t>
            </a:r>
          </a:p>
          <a:p>
            <a:r>
              <a:rPr lang="en-US" sz="2800" dirty="0"/>
              <a:t>Townspeople were divided:</a:t>
            </a:r>
          </a:p>
          <a:p>
            <a:pPr lvl="1"/>
            <a:r>
              <a:rPr lang="en-US" sz="2400" dirty="0"/>
              <a:t>Top – PATRICIANS – wealth from trade, industry, and banking</a:t>
            </a:r>
          </a:p>
          <a:p>
            <a:pPr lvl="1"/>
            <a:r>
              <a:rPr lang="en-US" sz="2400" dirty="0"/>
              <a:t>BURGHERS – shopkeepers, artisans, guild masters</a:t>
            </a:r>
          </a:p>
          <a:p>
            <a:pPr lvl="1"/>
            <a:r>
              <a:rPr lang="en-US" sz="2400" dirty="0"/>
              <a:t>WORKERS – earned pitiful wages</a:t>
            </a:r>
          </a:p>
          <a:p>
            <a:pPr lvl="1"/>
            <a:r>
              <a:rPr lang="en-US" sz="2400" dirty="0"/>
              <a:t>UNEMPLOYED – no jobs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 and Marriage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en-US" sz="2800" dirty="0"/>
              <a:t>Marriages were often to strengthen business and family ties – sometimes they were arranged when a kid was 2-3 years old.</a:t>
            </a:r>
          </a:p>
          <a:p>
            <a:r>
              <a:rPr lang="en-US" sz="2800" dirty="0"/>
              <a:t>DOWRY – sum of money given by the wife’s family to the husband upon marriage – required </a:t>
            </a:r>
          </a:p>
          <a:p>
            <a:r>
              <a:rPr lang="en-US" sz="2800" dirty="0"/>
              <a:t>FATHER-HUSBAND (Pater Familias) was the center of the family</a:t>
            </a:r>
          </a:p>
          <a:p>
            <a:pPr lvl="1"/>
            <a:r>
              <a:rPr lang="en-US" sz="2400" dirty="0"/>
              <a:t>The mother supervised the household</a:t>
            </a:r>
          </a:p>
          <a:p>
            <a:r>
              <a:rPr lang="en-US" sz="2800" dirty="0"/>
              <a:t>Children became adults when fathers went before a judge and formally freed them.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dirty="0"/>
              <a:t>Humanism</a:t>
            </a:r>
            <a:br>
              <a:rPr lang="en-US" dirty="0"/>
            </a:br>
            <a:r>
              <a:rPr lang="en-US" sz="3600" dirty="0"/>
              <a:t>Intellectual Movement of the Renaissance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0"/>
            <a:ext cx="9144000" cy="4221163"/>
          </a:xfrm>
        </p:spPr>
        <p:txBody>
          <a:bodyPr/>
          <a:lstStyle/>
          <a:p>
            <a:r>
              <a:rPr lang="en-US" sz="2800" dirty="0"/>
              <a:t>Reaction to Scholasticism</a:t>
            </a:r>
          </a:p>
          <a:p>
            <a:r>
              <a:rPr lang="en-US" sz="2800" dirty="0"/>
              <a:t>Based on the study of classic literary works of Greece and Rome to learn what they reveal about human nature, leading a moral life, etc.</a:t>
            </a:r>
          </a:p>
          <a:p>
            <a:pPr lvl="1"/>
            <a:r>
              <a:rPr lang="en-US" dirty="0"/>
              <a:t>They studied grammar, rhetoric, poetry, philosophy, &amp; history. Today these subjects are called the LIBERAL ARTS.</a:t>
            </a:r>
          </a:p>
          <a:p>
            <a:pPr lvl="1"/>
            <a:r>
              <a:rPr lang="en-US" dirty="0"/>
              <a:t>It was considered one’s duty to use one’s education in service to the state (i.e. civic duties)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Petrarch </a:t>
            </a:r>
            <a:br>
              <a:rPr lang="en-US" dirty="0"/>
            </a:br>
            <a:r>
              <a:rPr lang="en-US" sz="3200" dirty="0"/>
              <a:t>Father of Italian Renaissance Humanism</a:t>
            </a:r>
          </a:p>
        </p:txBody>
      </p:sp>
      <p:pic>
        <p:nvPicPr>
          <p:cNvPr id="7" name="Content Placeholder 6" descr="petrarch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1664121"/>
            <a:ext cx="3276600" cy="4398120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Poet, historian, &amp; scholar</a:t>
            </a:r>
          </a:p>
          <a:p>
            <a:r>
              <a:rPr lang="en-US" dirty="0"/>
              <a:t>Introduced the Latin Classics to his contemporaries</a:t>
            </a:r>
          </a:p>
          <a:p>
            <a:r>
              <a:rPr lang="en-US" dirty="0"/>
              <a:t>Used classical Latin in his own writing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Vernacular Literature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scholars, lawyers, and theologians used classical Latin</a:t>
            </a:r>
          </a:p>
          <a:p>
            <a:pPr lvl="1"/>
            <a:r>
              <a:rPr lang="en-US" dirty="0"/>
              <a:t>Some writers wrote in the VERNACULAR, the language of their own region.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525963"/>
          </a:xfrm>
        </p:spPr>
        <p:txBody>
          <a:bodyPr/>
          <a:lstStyle/>
          <a:p>
            <a:r>
              <a:rPr lang="en-US" dirty="0"/>
              <a:t>Italian author Dante wrote the DIVINE COMEDY about the soul’s journey</a:t>
            </a:r>
          </a:p>
          <a:p>
            <a:pPr lvl="1"/>
            <a:r>
              <a:rPr lang="en-US" dirty="0"/>
              <a:t>The poem is divided into 3 sections: HELL, Purgatory, and HEAVEN (or Paradise)</a:t>
            </a:r>
          </a:p>
          <a:p>
            <a:pPr lvl="1"/>
            <a:r>
              <a:rPr lang="en-US" dirty="0"/>
              <a:t>Dante goes through a journey until he reaches Paradise and meets God.</a:t>
            </a:r>
          </a:p>
        </p:txBody>
      </p:sp>
      <p:pic>
        <p:nvPicPr>
          <p:cNvPr id="7" name="Content Placeholder 6" descr="dante-exhibition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40915" y="1371600"/>
            <a:ext cx="3957851" cy="4419600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.jpg">
            <a:hlinkClick r:id="rId2"/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81000" y="1828800"/>
            <a:ext cx="4379991" cy="34290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990600"/>
            <a:ext cx="4038600" cy="4525963"/>
          </a:xfrm>
        </p:spPr>
        <p:txBody>
          <a:bodyPr/>
          <a:lstStyle/>
          <a:p>
            <a:r>
              <a:rPr lang="en-US" dirty="0"/>
              <a:t>English author Geoffrey Chaucer wrote THE CANTERBURY TALES</a:t>
            </a:r>
          </a:p>
          <a:p>
            <a:pPr lvl="1"/>
            <a:r>
              <a:rPr lang="en-US" dirty="0"/>
              <a:t>A collection of stories by 29 pilgrims journeying to the tomb of Saint Thomas a Becket at Canterbury, England.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Humanist Education in the Renaissance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Humanists believed at the core of schools should be the Liberal Arts.</a:t>
            </a:r>
          </a:p>
          <a:p>
            <a:pPr lvl="1"/>
            <a:r>
              <a:rPr lang="en-US" dirty="0"/>
              <a:t>The purpose was to follow a path of VIRTUE and WISDOM.</a:t>
            </a:r>
          </a:p>
          <a:p>
            <a:r>
              <a:rPr lang="en-US" sz="2800" dirty="0"/>
              <a:t>Humanists also stressed PHYSICAL  education – javelin throwing, archery, dancing, running, wrestling, hunting, etc.</a:t>
            </a:r>
          </a:p>
          <a:p>
            <a:r>
              <a:rPr lang="en-US" sz="2800" dirty="0"/>
              <a:t>Women were told not to learn math or rhetoric.</a:t>
            </a:r>
          </a:p>
          <a:p>
            <a:pPr lvl="1"/>
            <a:r>
              <a:rPr lang="en-US" dirty="0"/>
              <a:t>They mostly learned religion and morals so they could be good mothers and wives.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THE ARTISTIC RENAISSANCE IN ITALY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en-US" dirty="0"/>
              <a:t>PAINTING</a:t>
            </a:r>
            <a:endParaRPr lang="en-US" sz="3200" b="1" i="1" dirty="0"/>
          </a:p>
          <a:p>
            <a:pPr lvl="2"/>
            <a:r>
              <a:rPr lang="en-US" dirty="0"/>
              <a:t>A FRESCOE is a painting done on fresh, wet plaster with water-based paints – it makes the picture come alive – by using perspective, he developed a new, REALISTIC style of painting </a:t>
            </a:r>
            <a:endParaRPr lang="en-US" sz="2800" b="1" i="1" dirty="0"/>
          </a:p>
          <a:p>
            <a:pPr lvl="2"/>
            <a:r>
              <a:rPr lang="en-US" dirty="0"/>
              <a:t>They focused on understanding the laws of PERSPECTIVE and the organization of outdoor space and light through geometry </a:t>
            </a:r>
            <a:endParaRPr lang="en-US" sz="2800" b="1" i="1" dirty="0"/>
          </a:p>
          <a:p>
            <a:pPr lvl="2"/>
            <a:r>
              <a:rPr lang="en-US" dirty="0"/>
              <a:t>They also investigated movement and the HUMAN BODY</a:t>
            </a:r>
            <a:endParaRPr lang="en-US" sz="2800" b="1" i="1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2999"/>
            <a:ext cx="9144000" cy="4673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1">
              <a:buNone/>
            </a:pPr>
            <a:r>
              <a:rPr lang="en-US" dirty="0"/>
              <a:t>SCULPTURE AND ARCHITECTURE</a:t>
            </a:r>
            <a:endParaRPr lang="en-US" b="1" i="1" dirty="0"/>
          </a:p>
          <a:p>
            <a:pPr lvl="2"/>
            <a:r>
              <a:rPr lang="en-US" sz="2400" dirty="0"/>
              <a:t>DONATELLO - statue of Saint George </a:t>
            </a:r>
            <a:endParaRPr lang="en-US" sz="2400" b="1" i="1" dirty="0"/>
          </a:p>
          <a:p>
            <a:pPr lvl="2"/>
            <a:r>
              <a:rPr lang="en-US" sz="2400" dirty="0"/>
              <a:t>FILIPPO BRUNELLESCHI - hired by Medici family to design the church of San Lorenzo </a:t>
            </a:r>
            <a:endParaRPr lang="en-US" sz="2400" b="1" i="1" dirty="0"/>
          </a:p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7143" y="1600200"/>
            <a:ext cx="300071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09432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3286125"/>
            <a:ext cx="47625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US" dirty="0"/>
              <a:t>MASTERS OF THE HIGH RENAISSANCE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LEONARDO DA VINCI had a goal to capture the perfection of nature and the individual</a:t>
            </a:r>
            <a:endParaRPr lang="en-US" sz="2800" b="1" i="1" dirty="0"/>
          </a:p>
          <a:p>
            <a:r>
              <a:rPr lang="en-US" sz="2800" dirty="0"/>
              <a:t>RAPHAEL painted many pictures of the Virgin Mary – he is well known for frescoes in the VATICAN (where the pope lives) </a:t>
            </a:r>
            <a:endParaRPr lang="en-US" sz="2800" b="1" i="1" dirty="0"/>
          </a:p>
          <a:p>
            <a:r>
              <a:rPr lang="en-US" sz="2800" dirty="0"/>
              <a:t>MICHELANGELO - painted the ceiling of the SISTINE CHAPEL in Rome – shows that human is supposed to be the reflection of divine beauty – the more beautiful the body, the more godlike </a:t>
            </a:r>
            <a:endParaRPr lang="en-US" sz="2800" b="1" i="1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2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0"/>
            <a:ext cx="4202492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399" y="762000"/>
            <a:ext cx="3752557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0"/>
            <a:ext cx="6858000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29050"/>
            <a:ext cx="57150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dirty="0"/>
              <a:t>THE NORTHERN ARTISTIC RENAISSANCE 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792163"/>
          </a:xfrm>
        </p:spPr>
        <p:txBody>
          <a:bodyPr/>
          <a:lstStyle/>
          <a:p>
            <a:r>
              <a:rPr lang="en-US" dirty="0"/>
              <a:t>Renaissance Art in Northern Europe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382000" cy="5334000"/>
          </a:xfrm>
        </p:spPr>
        <p:txBody>
          <a:bodyPr/>
          <a:lstStyle/>
          <a:p>
            <a:r>
              <a:rPr lang="en-US" sz="2600" dirty="0"/>
              <a:t>Should not be considered an appendage to Italian art.</a:t>
            </a:r>
          </a:p>
          <a:p>
            <a:r>
              <a:rPr lang="en-US" sz="2600" dirty="0"/>
              <a:t>But, Italian influence was strong.</a:t>
            </a:r>
          </a:p>
          <a:p>
            <a:pPr lvl="1"/>
            <a:r>
              <a:rPr lang="en-US" sz="2300" dirty="0"/>
              <a:t>Painting in OIL, developed in Flanders, was widely adopted in Italy</a:t>
            </a:r>
            <a:r>
              <a:rPr lang="en-US" sz="2100" dirty="0"/>
              <a:t>.</a:t>
            </a:r>
          </a:p>
          <a:p>
            <a:r>
              <a:rPr lang="en-US" sz="2600" dirty="0"/>
              <a:t>The differences between the two cultures:</a:t>
            </a:r>
          </a:p>
          <a:p>
            <a:pPr lvl="1"/>
            <a:r>
              <a:rPr lang="en-US" sz="2300" u="sng" dirty="0"/>
              <a:t>Italy</a:t>
            </a:r>
            <a:r>
              <a:rPr lang="en-US" sz="2300" dirty="0"/>
              <a:t> </a:t>
            </a:r>
            <a:r>
              <a:rPr lang="en-US" sz="2300" dirty="0">
                <a:sym typeface="Wingdings" pitchFamily="2" charset="2"/>
              </a:rPr>
              <a:t> change was inspired by humanism with its emphasis on the revival of the values of classical antiquity.</a:t>
            </a:r>
          </a:p>
          <a:p>
            <a:pPr lvl="1"/>
            <a:r>
              <a:rPr lang="en-US" sz="2300" u="sng" dirty="0">
                <a:sym typeface="Wingdings" pitchFamily="2" charset="2"/>
              </a:rPr>
              <a:t>No. Europe</a:t>
            </a:r>
            <a:r>
              <a:rPr lang="en-US" sz="2300" dirty="0">
                <a:sym typeface="Wingdings" pitchFamily="2" charset="2"/>
              </a:rPr>
              <a:t>  change was driven by religious reform, the return to Christian values, and the revolt against the authority of the Church.</a:t>
            </a:r>
          </a:p>
          <a:p>
            <a:r>
              <a:rPr lang="en-US" sz="2600" dirty="0"/>
              <a:t>More princes &amp; kings were patrons of artists.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915400" cy="1219200"/>
          </a:xfrm>
        </p:spPr>
        <p:txBody>
          <a:bodyPr/>
          <a:lstStyle/>
          <a:p>
            <a:r>
              <a:rPr lang="en-US"/>
              <a:t>Characteristics of Northern Renaissance Art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28800"/>
            <a:ext cx="9144000" cy="4495800"/>
          </a:xfrm>
        </p:spPr>
        <p:txBody>
          <a:bodyPr/>
          <a:lstStyle/>
          <a:p>
            <a:r>
              <a:rPr lang="en-US" sz="2800" dirty="0"/>
              <a:t>The continuation of late medieval attention to details.</a:t>
            </a:r>
          </a:p>
          <a:p>
            <a:r>
              <a:rPr lang="en-US" sz="2800" dirty="0"/>
              <a:t>Tendency toward realism &amp; naturalism [less emphasis on the “classical ideal”].</a:t>
            </a:r>
          </a:p>
          <a:p>
            <a:r>
              <a:rPr lang="en-US" sz="2800" dirty="0"/>
              <a:t>Interest in landscapes.</a:t>
            </a:r>
          </a:p>
          <a:p>
            <a:r>
              <a:rPr lang="en-US" sz="2800" dirty="0"/>
              <a:t>More emphasis on middle-class and peasant life.</a:t>
            </a:r>
          </a:p>
          <a:p>
            <a:r>
              <a:rPr lang="en-US" sz="2800" dirty="0"/>
              <a:t>Details of domestic interiors.</a:t>
            </a:r>
          </a:p>
          <a:p>
            <a:r>
              <a:rPr lang="en-US" sz="2800" dirty="0"/>
              <a:t>Great skill in portraiture.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Tx/>
              <a:buChar char="•"/>
            </a:pPr>
            <a:r>
              <a:rPr lang="en-US" dirty="0"/>
              <a:t>Jan van Eyck used OIL PAINT, which allowed him a use of variety of colors and fine details </a:t>
            </a:r>
            <a:endParaRPr lang="en-US" sz="3200" b="1" i="1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Jan van Eyck (1395 – 1441)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257800" y="1676400"/>
            <a:ext cx="3733800" cy="4495800"/>
          </a:xfrm>
        </p:spPr>
        <p:txBody>
          <a:bodyPr/>
          <a:lstStyle/>
          <a:p>
            <a:r>
              <a:rPr lang="en-US" sz="2700"/>
              <a:t>More courtly and aristocratic work.</a:t>
            </a:r>
          </a:p>
          <a:p>
            <a:pPr lvl="1"/>
            <a:r>
              <a:rPr lang="en-US" sz="2300"/>
              <a:t>Court painter to the Duke of Burgundy, Philip the Good.</a:t>
            </a:r>
          </a:p>
          <a:p>
            <a:r>
              <a:rPr lang="en-US" sz="2700">
                <a:sym typeface="Wingdings" pitchFamily="2" charset="2"/>
              </a:rPr>
              <a:t></a:t>
            </a:r>
            <a:r>
              <a:rPr lang="en-US" sz="2700" i="1"/>
              <a:t>The Virgin and Chancellor Rolin</a:t>
            </a:r>
            <a:r>
              <a:rPr lang="en-US" sz="2700"/>
              <a:t>, 1435. </a:t>
            </a:r>
          </a:p>
        </p:txBody>
      </p:sp>
      <p:pic>
        <p:nvPicPr>
          <p:cNvPr id="124933" name="Picture 5" descr="Van Eyck-The Virgin of Chancellor Rolin-143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>
          <a:xfrm>
            <a:off x="228600" y="1143000"/>
            <a:ext cx="4906963" cy="5410200"/>
          </a:xfrm>
          <a:noFill/>
          <a:ln>
            <a:solidFill>
              <a:schemeClr val="tx2"/>
            </a:solidFill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9" name="Picture 5" descr="Van Eyck-Last Judgment-1420-25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6477000" y="228600"/>
            <a:ext cx="2214563" cy="6400800"/>
          </a:xfrm>
          <a:prstGeom prst="rect">
            <a:avLst/>
          </a:prstGeom>
          <a:noFill/>
        </p:spPr>
      </p:pic>
      <p:pic>
        <p:nvPicPr>
          <p:cNvPr id="129030" name="Picture 6" descr="Van Eyck-Crucifixion-1420-25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454025" y="228600"/>
            <a:ext cx="2212975" cy="6400800"/>
          </a:xfrm>
          <a:prstGeom prst="rect">
            <a:avLst/>
          </a:prstGeom>
          <a:noFill/>
        </p:spPr>
      </p:pic>
      <p:sp>
        <p:nvSpPr>
          <p:cNvPr id="129032" name="Rectangle 8"/>
          <p:cNvSpPr>
            <a:spLocks noGrp="1" noChangeArrowheads="1"/>
          </p:cNvSpPr>
          <p:nvPr>
            <p:ph type="title"/>
          </p:nvPr>
        </p:nvSpPr>
        <p:spPr>
          <a:xfrm>
            <a:off x="2590800" y="228600"/>
            <a:ext cx="3810000" cy="6324600"/>
          </a:xfrm>
          <a:noFill/>
          <a:ln/>
        </p:spPr>
        <p:txBody>
          <a:bodyPr/>
          <a:lstStyle/>
          <a:p>
            <a:r>
              <a:rPr lang="en-US"/>
              <a:t>Van Eyck:</a:t>
            </a:r>
            <a:br>
              <a:rPr lang="en-US"/>
            </a:br>
            <a:br>
              <a:rPr lang="en-US"/>
            </a:br>
            <a:r>
              <a:rPr lang="en-US" sz="3000">
                <a:sym typeface="Wingdings" pitchFamily="2" charset="2"/>
              </a:rPr>
              <a:t> </a:t>
            </a:r>
            <a:r>
              <a:rPr lang="en-US" sz="3000" i="1"/>
              <a:t>The Crucifixion</a:t>
            </a:r>
            <a:br>
              <a:rPr lang="en-US" sz="3000"/>
            </a:br>
            <a:br>
              <a:rPr lang="en-US" sz="3000"/>
            </a:br>
            <a:r>
              <a:rPr lang="en-US" sz="3000"/>
              <a:t>&amp;</a:t>
            </a:r>
            <a:br>
              <a:rPr lang="en-US" sz="3000"/>
            </a:br>
            <a:br>
              <a:rPr lang="en-US" sz="3000"/>
            </a:br>
            <a:r>
              <a:rPr lang="en-US" sz="3000" i="1"/>
              <a:t>The Last Judgment</a:t>
            </a:r>
            <a:r>
              <a:rPr lang="en-US" sz="3000"/>
              <a:t> </a:t>
            </a:r>
            <a:r>
              <a:rPr lang="en-US" sz="3000">
                <a:sym typeface="Wingdings" pitchFamily="2" charset="2"/>
              </a:rPr>
              <a:t></a:t>
            </a:r>
            <a:br>
              <a:rPr lang="en-US" sz="3000"/>
            </a:br>
            <a:r>
              <a:rPr lang="en-US" sz="3000"/>
              <a:t>1420-1425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9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0"/>
                                        <p:tgtEl>
                                          <p:spTgt spid="129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8" name="Text Box 10"/>
          <p:cNvSpPr txBox="1">
            <a:spLocks noChangeArrowheads="1"/>
          </p:cNvSpPr>
          <p:nvPr/>
        </p:nvSpPr>
        <p:spPr bwMode="auto">
          <a:xfrm>
            <a:off x="5410200" y="593725"/>
            <a:ext cx="3352800" cy="566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i="1" dirty="0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Giovanni </a:t>
            </a:r>
            <a:r>
              <a:rPr lang="en-US" sz="4000" b="1" i="1" dirty="0" err="1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Arnolfini</a:t>
            </a:r>
            <a:r>
              <a:rPr lang="en-US" sz="4000" b="1" i="1" dirty="0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 and His Wife</a:t>
            </a:r>
            <a:br>
              <a:rPr lang="en-US" sz="4000" b="1" i="1" dirty="0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</a:br>
            <a:br>
              <a:rPr lang="en-US" sz="1400" b="1" i="1" dirty="0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</a:br>
            <a:r>
              <a:rPr lang="en-US" sz="3400" b="1" dirty="0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(Wedding Portrait)</a:t>
            </a:r>
            <a:br>
              <a:rPr lang="en-US" sz="3400" b="1" dirty="0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</a:br>
            <a:r>
              <a:rPr lang="en-US" sz="4000" b="1" i="1" dirty="0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 </a:t>
            </a:r>
            <a:br>
              <a:rPr lang="en-US" sz="4000" b="1" i="1" dirty="0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</a:br>
            <a:r>
              <a:rPr lang="en-US" sz="4000" b="1" dirty="0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Jan Van Eyck</a:t>
            </a:r>
            <a:br>
              <a:rPr lang="en-US" sz="4000" b="1" dirty="0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</a:br>
            <a:br>
              <a:rPr lang="en-US" sz="4000" b="1" dirty="0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</a:br>
            <a:r>
              <a:rPr lang="en-US" sz="4000" b="1" dirty="0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1434</a:t>
            </a:r>
          </a:p>
        </p:txBody>
      </p:sp>
      <p:pic>
        <p:nvPicPr>
          <p:cNvPr id="130059" name="Picture 11" descr="'Portrait of Giovanni (?) Arnolfini and his Wife ('The Arnolfini Portrait')'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lum bright="6000" contrast="6000"/>
          </a:blip>
          <a:srcRect b="3999"/>
          <a:stretch>
            <a:fillRect/>
          </a:stretch>
        </p:blipFill>
        <p:spPr bwMode="auto">
          <a:xfrm>
            <a:off x="471488" y="228600"/>
            <a:ext cx="4633912" cy="6324600"/>
          </a:xfrm>
          <a:prstGeom prst="rect">
            <a:avLst/>
          </a:prstGeom>
          <a:noFill/>
        </p:spPr>
      </p:pic>
      <p:sp>
        <p:nvSpPr>
          <p:cNvPr id="130060" name="Oval 12"/>
          <p:cNvSpPr>
            <a:spLocks noChangeArrowheads="1"/>
          </p:cNvSpPr>
          <p:nvPr/>
        </p:nvSpPr>
        <p:spPr bwMode="auto">
          <a:xfrm>
            <a:off x="2209800" y="1524000"/>
            <a:ext cx="1219200" cy="1219200"/>
          </a:xfrm>
          <a:prstGeom prst="ellipse">
            <a:avLst/>
          </a:prstGeom>
          <a:noFill/>
          <a:ln w="38100">
            <a:solidFill>
              <a:srgbClr val="F8F8F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130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6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1981200"/>
          </a:xfrm>
        </p:spPr>
        <p:txBody>
          <a:bodyPr/>
          <a:lstStyle/>
          <a:p>
            <a:pPr algn="r"/>
            <a:r>
              <a:rPr lang="en-US" sz="4200"/>
              <a:t>Jan van Eyck</a:t>
            </a:r>
            <a:r>
              <a:rPr lang="en-US" sz="4200" i="1"/>
              <a:t> - Giovanni Arnolfini &amp; His Wife</a:t>
            </a:r>
            <a:r>
              <a:rPr lang="en-US" sz="4200"/>
              <a:t> </a:t>
            </a:r>
            <a:br>
              <a:rPr lang="en-US" sz="4200"/>
            </a:br>
            <a:r>
              <a:rPr lang="en-US" sz="4200"/>
              <a:t>(details)</a:t>
            </a:r>
          </a:p>
        </p:txBody>
      </p:sp>
      <p:pic>
        <p:nvPicPr>
          <p:cNvPr id="131079" name="Picture 7" descr="Van Eyck-Portrait of Giovanni Arnolfini &amp; His Wife-1434-details-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>
          <a:xfrm>
            <a:off x="2446338" y="990600"/>
            <a:ext cx="4030662" cy="5562600"/>
          </a:xfrm>
          <a:noFill/>
          <a:ln>
            <a:solidFill>
              <a:schemeClr val="tx2"/>
            </a:solidFill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Northern Renaissance Artists: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792163"/>
          </a:xfrm>
        </p:spPr>
        <p:txBody>
          <a:bodyPr/>
          <a:lstStyle/>
          <a:p>
            <a:r>
              <a:rPr lang="en-US"/>
              <a:t>Quentin Massys (1465-1530)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295400"/>
            <a:ext cx="29718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Belonged to the humanist circle in Antwerp that included Erasmus.</a:t>
            </a:r>
          </a:p>
          <a:p>
            <a:pPr>
              <a:lnSpc>
                <a:spcPct val="90000"/>
              </a:lnSpc>
            </a:pPr>
            <a:r>
              <a:rPr lang="en-US" sz="2400"/>
              <a:t>Influenced by </a:t>
            </a:r>
            <a:br>
              <a:rPr lang="en-US" sz="2400"/>
            </a:br>
            <a:r>
              <a:rPr lang="en-US" sz="2400"/>
              <a:t>da Vinci.</a:t>
            </a:r>
          </a:p>
          <a:p>
            <a:pPr>
              <a:lnSpc>
                <a:spcPct val="90000"/>
              </a:lnSpc>
            </a:pPr>
            <a:r>
              <a:rPr lang="en-US" sz="2400"/>
              <a:t>Thomas More called him “the renovator of the old art.”</a:t>
            </a:r>
          </a:p>
          <a:p>
            <a:pPr>
              <a:lnSpc>
                <a:spcPct val="90000"/>
              </a:lnSpc>
            </a:pPr>
            <a:r>
              <a:rPr lang="en-US" sz="2400" i="1"/>
              <a:t>The Ugly Dutchess</a:t>
            </a:r>
            <a:r>
              <a:rPr lang="en-US" sz="2400"/>
              <a:t>, 1525-1530 </a:t>
            </a:r>
            <a:r>
              <a:rPr lang="en-US" sz="2400">
                <a:sym typeface="Wingdings" pitchFamily="2" charset="2"/>
              </a:rPr>
              <a:t></a:t>
            </a:r>
            <a:endParaRPr lang="en-US" sz="2400"/>
          </a:p>
        </p:txBody>
      </p:sp>
      <p:pic>
        <p:nvPicPr>
          <p:cNvPr id="139269" name="Picture 5" descr="Quentin Massys-The Ugly Dutchess-1525-3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>
          <a:xfrm>
            <a:off x="4648200" y="1143000"/>
            <a:ext cx="3746500" cy="5410200"/>
          </a:xfrm>
          <a:noFill/>
          <a:ln>
            <a:solidFill>
              <a:schemeClr val="tx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500"/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7" dur="500"/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2" dur="500"/>
                                        <p:tgtEl>
                                          <p:spTgt spid="139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139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152400"/>
            <a:ext cx="8991600" cy="838200"/>
          </a:xfrm>
        </p:spPr>
        <p:txBody>
          <a:bodyPr/>
          <a:lstStyle/>
          <a:p>
            <a:r>
              <a:rPr lang="en-US" sz="3900"/>
              <a:t>Massys’ </a:t>
            </a:r>
            <a:r>
              <a:rPr lang="en-US" sz="3900" i="1"/>
              <a:t>The Moneylender &amp; His Wife</a:t>
            </a:r>
            <a:r>
              <a:rPr lang="en-US" sz="3900"/>
              <a:t>, 1514</a:t>
            </a:r>
          </a:p>
        </p:txBody>
      </p:sp>
      <p:pic>
        <p:nvPicPr>
          <p:cNvPr id="141319" name="Picture 7" descr="moneylen"/>
          <p:cNvPicPr>
            <a:picLocks noChangeAspect="1" noChangeArrowheads="1"/>
          </p:cNvPicPr>
          <p:nvPr/>
        </p:nvPicPr>
        <p:blipFill>
          <a:blip r:embed="rId2" cstate="print">
            <a:lum bright="6000" contrast="12000"/>
          </a:blip>
          <a:srcRect/>
          <a:stretch>
            <a:fillRect/>
          </a:stretch>
        </p:blipFill>
        <p:spPr bwMode="auto">
          <a:xfrm>
            <a:off x="1600200" y="1062339"/>
            <a:ext cx="5943600" cy="5595636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141320" name="Oval 8"/>
          <p:cNvSpPr>
            <a:spLocks noChangeArrowheads="1"/>
          </p:cNvSpPr>
          <p:nvPr/>
        </p:nvSpPr>
        <p:spPr bwMode="auto">
          <a:xfrm>
            <a:off x="4343400" y="5638800"/>
            <a:ext cx="1219200" cy="1066800"/>
          </a:xfrm>
          <a:prstGeom prst="ellips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1321" name="Oval 9"/>
          <p:cNvSpPr>
            <a:spLocks noChangeArrowheads="1"/>
          </p:cNvSpPr>
          <p:nvPr/>
        </p:nvSpPr>
        <p:spPr bwMode="auto">
          <a:xfrm>
            <a:off x="2057400" y="5229225"/>
            <a:ext cx="2114550" cy="1247775"/>
          </a:xfrm>
          <a:prstGeom prst="ellips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141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1000"/>
                                        <p:tgtEl>
                                          <p:spTgt spid="14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20" grpId="0" animBg="1"/>
      <p:bldP spid="14132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43" name="Picture 7" descr="moneylex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>
          <a:xfrm>
            <a:off x="609600" y="381000"/>
            <a:ext cx="7924800" cy="6075363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792163"/>
          </a:xfrm>
        </p:spPr>
        <p:txBody>
          <a:bodyPr/>
          <a:lstStyle/>
          <a:p>
            <a:r>
              <a:rPr lang="en-US" dirty="0"/>
              <a:t>Lucas Cranach the Elder (1472-1553)</a:t>
            </a:r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5105400" y="1981200"/>
            <a:ext cx="3352800" cy="3429000"/>
          </a:xfrm>
        </p:spPr>
        <p:txBody>
          <a:bodyPr/>
          <a:lstStyle/>
          <a:p>
            <a:r>
              <a:rPr lang="en-US" sz="2400"/>
              <a:t>Court painter at Wittenberg from 1505-1553.</a:t>
            </a:r>
            <a:br>
              <a:rPr lang="en-US" sz="2400"/>
            </a:br>
            <a:endParaRPr lang="en-US" sz="2400"/>
          </a:p>
          <a:p>
            <a:r>
              <a:rPr lang="en-US" sz="2400"/>
              <a:t>His best portraits were of Martin Luther (to the left).</a:t>
            </a:r>
          </a:p>
        </p:txBody>
      </p:sp>
      <p:pic>
        <p:nvPicPr>
          <p:cNvPr id="157702" name="Picture 6" descr="Cranach the Elder-Portrait of Martin Luther-153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>
          <a:xfrm>
            <a:off x="228600" y="1295400"/>
            <a:ext cx="3747805" cy="5334000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86800" cy="792163"/>
          </a:xfrm>
        </p:spPr>
        <p:txBody>
          <a:bodyPr/>
          <a:lstStyle/>
          <a:p>
            <a:r>
              <a:rPr lang="en-US" dirty="0">
                <a:latin typeface="Baskerville Old Face" pitchFamily="18" charset="0"/>
              </a:rPr>
              <a:t>Lucas Cranach the Elder</a:t>
            </a:r>
          </a:p>
        </p:txBody>
      </p:sp>
      <p:pic>
        <p:nvPicPr>
          <p:cNvPr id="159750" name="Picture 6" descr="Cranach the Elder-Amorous Old Woman with a Young Man - 1520-22"/>
          <p:cNvPicPr>
            <a:picLocks noChangeAspect="1" noChangeArrowheads="1"/>
          </p:cNvPicPr>
          <p:nvPr/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 bwMode="auto">
          <a:xfrm>
            <a:off x="4556125" y="990600"/>
            <a:ext cx="4130675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9751" name="Picture 7" descr="Cranach the Elder-Old Man with a Young WOman"/>
          <p:cNvPicPr>
            <a:picLocks noChangeAspect="1" noChangeArrowheads="1"/>
          </p:cNvPicPr>
          <p:nvPr/>
        </p:nvPicPr>
        <p:blipFill>
          <a:blip r:embed="rId3" cstate="print">
            <a:lum bright="6000" contrast="6000"/>
          </a:blip>
          <a:srcRect/>
          <a:stretch>
            <a:fillRect/>
          </a:stretch>
        </p:blipFill>
        <p:spPr bwMode="auto">
          <a:xfrm>
            <a:off x="457200" y="990600"/>
            <a:ext cx="3594100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9753" name="Text Box 9"/>
          <p:cNvSpPr txBox="1">
            <a:spLocks noChangeArrowheads="1"/>
          </p:cNvSpPr>
          <p:nvPr/>
        </p:nvSpPr>
        <p:spPr bwMode="auto">
          <a:xfrm>
            <a:off x="457200" y="6019800"/>
            <a:ext cx="3581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Old Man with a Young Woman</a:t>
            </a:r>
          </a:p>
        </p:txBody>
      </p:sp>
      <p:sp>
        <p:nvSpPr>
          <p:cNvPr id="159754" name="Text Box 10"/>
          <p:cNvSpPr txBox="1">
            <a:spLocks noChangeArrowheads="1"/>
          </p:cNvSpPr>
          <p:nvPr/>
        </p:nvSpPr>
        <p:spPr bwMode="auto">
          <a:xfrm>
            <a:off x="4648200" y="6019800"/>
            <a:ext cx="4038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Amorous Old Woman with a Young Man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9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9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59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159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53" grpId="0"/>
      <p:bldP spid="15975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305800" cy="838200"/>
          </a:xfrm>
        </p:spPr>
        <p:txBody>
          <a:bodyPr/>
          <a:lstStyle/>
          <a:p>
            <a:r>
              <a:rPr lang="en-US" sz="4100"/>
              <a:t>Albrecht Dürer (1471-1528)</a:t>
            </a:r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219200"/>
            <a:ext cx="4191000" cy="5562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300"/>
              <a:t>The greatest of German artists.</a:t>
            </a:r>
          </a:p>
          <a:p>
            <a:pPr>
              <a:lnSpc>
                <a:spcPct val="90000"/>
              </a:lnSpc>
            </a:pPr>
            <a:r>
              <a:rPr lang="en-US" sz="2300"/>
              <a:t>A scholar as well as an artist.</a:t>
            </a:r>
          </a:p>
          <a:p>
            <a:pPr>
              <a:lnSpc>
                <a:spcPct val="90000"/>
              </a:lnSpc>
            </a:pPr>
            <a:r>
              <a:rPr lang="en-US" sz="2300"/>
              <a:t>His patron was the Emperor Maximilian I.</a:t>
            </a:r>
          </a:p>
          <a:p>
            <a:pPr>
              <a:lnSpc>
                <a:spcPct val="90000"/>
              </a:lnSpc>
            </a:pPr>
            <a:r>
              <a:rPr lang="en-US" sz="2300"/>
              <a:t>Also a scientist</a:t>
            </a:r>
          </a:p>
          <a:p>
            <a:pPr lvl="1">
              <a:lnSpc>
                <a:spcPct val="90000"/>
              </a:lnSpc>
            </a:pPr>
            <a:r>
              <a:rPr lang="en-US" sz="1900"/>
              <a:t>Wrote books on geometry, fortifications, and human proportions.</a:t>
            </a:r>
          </a:p>
          <a:p>
            <a:pPr>
              <a:lnSpc>
                <a:spcPct val="90000"/>
              </a:lnSpc>
            </a:pPr>
            <a:r>
              <a:rPr lang="en-US" sz="2300"/>
              <a:t>Self-conscious individualism of the Renaissance is seen in his portraits.</a:t>
            </a:r>
          </a:p>
          <a:p>
            <a:pPr>
              <a:lnSpc>
                <a:spcPct val="90000"/>
              </a:lnSpc>
            </a:pPr>
            <a:r>
              <a:rPr lang="en-US" sz="2300">
                <a:sym typeface="Wingdings" pitchFamily="2" charset="2"/>
              </a:rPr>
              <a:t> </a:t>
            </a:r>
            <a:r>
              <a:rPr lang="en-US" sz="2300" i="1">
                <a:sym typeface="Wingdings" pitchFamily="2" charset="2"/>
              </a:rPr>
              <a:t>Self-Portrait at 26</a:t>
            </a:r>
            <a:r>
              <a:rPr lang="en-US" sz="2300">
                <a:sym typeface="Wingdings" pitchFamily="2" charset="2"/>
              </a:rPr>
              <a:t>, 1498.</a:t>
            </a:r>
            <a:endParaRPr lang="en-US" sz="2300"/>
          </a:p>
        </p:txBody>
      </p:sp>
      <p:pic>
        <p:nvPicPr>
          <p:cNvPr id="165894" name="Picture 6" descr="Durer-Self Portrait at 26 - 149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>
          <a:xfrm>
            <a:off x="228600" y="1143000"/>
            <a:ext cx="4325938" cy="54864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5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5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5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5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58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58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58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2000"/>
                                        <p:tgtEl>
                                          <p:spTgt spid="165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40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458200" cy="1371600"/>
          </a:xfrm>
        </p:spPr>
        <p:txBody>
          <a:bodyPr/>
          <a:lstStyle/>
          <a:p>
            <a:pPr algn="l"/>
            <a:r>
              <a:rPr lang="en-US" sz="4000"/>
              <a:t>Dürer – </a:t>
            </a:r>
            <a:r>
              <a:rPr lang="en-US" sz="4000" i="1"/>
              <a:t>Self-Portrait in Fur-Collared Robe</a:t>
            </a:r>
            <a:r>
              <a:rPr lang="en-US" sz="4000"/>
              <a:t>, 1500</a:t>
            </a:r>
          </a:p>
        </p:txBody>
      </p:sp>
      <p:pic>
        <p:nvPicPr>
          <p:cNvPr id="167942" name="Picture 6" descr="Durer-Self-Portrait in a Fur-Collared Robe-150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>
          <a:xfrm>
            <a:off x="4038600" y="990600"/>
            <a:ext cx="3992563" cy="5562600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5181600" y="457200"/>
            <a:ext cx="3581400" cy="5943600"/>
          </a:xfrm>
        </p:spPr>
        <p:txBody>
          <a:bodyPr/>
          <a:lstStyle/>
          <a:p>
            <a:r>
              <a:rPr lang="en-US"/>
              <a:t>Dürer </a:t>
            </a:r>
            <a:br>
              <a:rPr lang="en-US"/>
            </a:br>
            <a:br>
              <a:rPr lang="en-US"/>
            </a:br>
            <a:r>
              <a:rPr lang="en-US" i="1"/>
              <a:t>Four</a:t>
            </a:r>
            <a:br>
              <a:rPr lang="en-US" i="1"/>
            </a:br>
            <a:r>
              <a:rPr lang="en-US" i="1"/>
              <a:t>Horsemen</a:t>
            </a:r>
            <a:br>
              <a:rPr lang="en-US" i="1"/>
            </a:br>
            <a:r>
              <a:rPr lang="en-US" i="1"/>
              <a:t>of the</a:t>
            </a:r>
            <a:br>
              <a:rPr lang="en-US" i="1"/>
            </a:br>
            <a:r>
              <a:rPr lang="en-US" i="1"/>
              <a:t>Apocalypse</a:t>
            </a:r>
            <a:br>
              <a:rPr lang="en-US"/>
            </a:br>
            <a:br>
              <a:rPr lang="en-US"/>
            </a:br>
            <a:r>
              <a:rPr lang="en-US"/>
              <a:t>woodcut, 1498</a:t>
            </a:r>
          </a:p>
        </p:txBody>
      </p:sp>
      <p:pic>
        <p:nvPicPr>
          <p:cNvPr id="171013" name="Picture 5" descr="The Four Horsemen of the Apocalyps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contrast="6000"/>
          </a:blip>
          <a:srcRect l="3255" t="2380" r="2373" b="1190"/>
          <a:stretch>
            <a:fillRect/>
          </a:stretch>
        </p:blipFill>
        <p:spPr>
          <a:xfrm>
            <a:off x="381000" y="304800"/>
            <a:ext cx="4622800" cy="6324600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686800" cy="792163"/>
          </a:xfrm>
        </p:spPr>
        <p:txBody>
          <a:bodyPr/>
          <a:lstStyle/>
          <a:p>
            <a:r>
              <a:rPr lang="en-US" dirty="0"/>
              <a:t>Hans Holbein, the Younger (1497-1543)</a:t>
            </a:r>
          </a:p>
        </p:txBody>
      </p:sp>
      <p:sp>
        <p:nvSpPr>
          <p:cNvPr id="17510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00200"/>
            <a:ext cx="4495800" cy="5562600"/>
          </a:xfrm>
        </p:spPr>
        <p:txBody>
          <a:bodyPr/>
          <a:lstStyle/>
          <a:p>
            <a:r>
              <a:rPr lang="en-US" sz="2300" dirty="0"/>
              <a:t>One of the great German artists who did most of his work in England.</a:t>
            </a:r>
          </a:p>
          <a:p>
            <a:r>
              <a:rPr lang="en-US" sz="2300" dirty="0"/>
              <a:t>While in Basel, he befriended Erasmus.</a:t>
            </a:r>
          </a:p>
          <a:p>
            <a:pPr lvl="1"/>
            <a:r>
              <a:rPr lang="en-US" sz="2100" i="1" dirty="0"/>
              <a:t>Erasmus Writing</a:t>
            </a:r>
            <a:r>
              <a:rPr lang="en-US" sz="2100" dirty="0"/>
              <a:t>, 1523 </a:t>
            </a:r>
            <a:r>
              <a:rPr lang="en-US" sz="2100" dirty="0">
                <a:sym typeface="Wingdings" pitchFamily="2" charset="2"/>
              </a:rPr>
              <a:t></a:t>
            </a:r>
          </a:p>
          <a:p>
            <a:r>
              <a:rPr lang="en-US" sz="2300" dirty="0"/>
              <a:t>Henry VIII was his patron from 1536.</a:t>
            </a:r>
          </a:p>
          <a:p>
            <a:r>
              <a:rPr lang="en-US" sz="2300" dirty="0"/>
              <a:t>Great portraitist noted for:</a:t>
            </a:r>
          </a:p>
          <a:p>
            <a:pPr lvl="1"/>
            <a:r>
              <a:rPr lang="en-US" sz="2100" dirty="0"/>
              <a:t>Objectivity &amp; detachment.</a:t>
            </a:r>
          </a:p>
          <a:p>
            <a:pPr lvl="1"/>
            <a:r>
              <a:rPr lang="en-US" sz="2100" dirty="0"/>
              <a:t>Doesn’t conceal the weaknesses of his subjects.</a:t>
            </a:r>
          </a:p>
        </p:txBody>
      </p:sp>
      <p:pic>
        <p:nvPicPr>
          <p:cNvPr id="175110" name="Picture 6" descr="Holbein the Younger-Erasmus Writing-15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>
          <a:xfrm>
            <a:off x="4876800" y="1676400"/>
            <a:ext cx="4038600" cy="4876800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5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6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792163"/>
          </a:xfrm>
        </p:spPr>
        <p:txBody>
          <a:bodyPr/>
          <a:lstStyle/>
          <a:p>
            <a:r>
              <a:rPr lang="en-US"/>
              <a:t>Artist to the Tudors</a:t>
            </a:r>
          </a:p>
        </p:txBody>
      </p:sp>
      <p:pic>
        <p:nvPicPr>
          <p:cNvPr id="177159" name="Picture 7" descr="Holbein the Younger-Henry VIII - 154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>
          <a:xfrm>
            <a:off x="222250" y="1066800"/>
            <a:ext cx="4273550" cy="5105400"/>
          </a:xfrm>
          <a:noFill/>
          <a:ln>
            <a:solidFill>
              <a:schemeClr val="tx1"/>
            </a:solidFill>
          </a:ln>
        </p:spPr>
      </p:pic>
      <p:pic>
        <p:nvPicPr>
          <p:cNvPr id="177160" name="Picture 8" descr="Holbein the Younger-The Prince of Wales-154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>
          <a:xfrm>
            <a:off x="4724400" y="1066800"/>
            <a:ext cx="4114800" cy="4100513"/>
          </a:xfrm>
          <a:noFill/>
          <a:ln>
            <a:solidFill>
              <a:schemeClr val="tx1"/>
            </a:solidFill>
          </a:ln>
        </p:spPr>
      </p:pic>
      <p:sp>
        <p:nvSpPr>
          <p:cNvPr id="177161" name="Text Box 9"/>
          <p:cNvSpPr txBox="1">
            <a:spLocks noChangeArrowheads="1"/>
          </p:cNvSpPr>
          <p:nvPr/>
        </p:nvSpPr>
        <p:spPr bwMode="auto">
          <a:xfrm>
            <a:off x="4724400" y="5334000"/>
            <a:ext cx="4191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Henry VIII (left), 1540 and the future Edward VI (above), 1543.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86800" cy="792163"/>
          </a:xfrm>
        </p:spPr>
        <p:txBody>
          <a:bodyPr/>
          <a:lstStyle/>
          <a:p>
            <a:r>
              <a:rPr lang="en-US" dirty="0"/>
              <a:t>Pieter </a:t>
            </a:r>
            <a:r>
              <a:rPr lang="en-US" dirty="0" err="1"/>
              <a:t>Bruegel</a:t>
            </a:r>
            <a:r>
              <a:rPr lang="en-US" dirty="0"/>
              <a:t> the Elder (1525-1569)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382000" cy="5181600"/>
          </a:xfrm>
        </p:spPr>
        <p:txBody>
          <a:bodyPr/>
          <a:lstStyle/>
          <a:p>
            <a:r>
              <a:rPr lang="en-US" sz="2500" dirty="0"/>
              <a:t>One of the greatest artistic geniuses of his age.</a:t>
            </a:r>
          </a:p>
          <a:p>
            <a:r>
              <a:rPr lang="en-US" sz="2500" dirty="0"/>
              <a:t>Worked in Antwerp and then moved to Brussels.</a:t>
            </a:r>
          </a:p>
          <a:p>
            <a:r>
              <a:rPr lang="en-US" sz="2500" dirty="0"/>
              <a:t>In touch with a circle of </a:t>
            </a:r>
            <a:r>
              <a:rPr lang="en-US" sz="2500" dirty="0" err="1"/>
              <a:t>Erasmian</a:t>
            </a:r>
            <a:r>
              <a:rPr lang="en-US" sz="2500" dirty="0"/>
              <a:t> humanists.</a:t>
            </a:r>
          </a:p>
          <a:p>
            <a:r>
              <a:rPr lang="en-US" sz="2500" dirty="0"/>
              <a:t>Was deeply concerned with human vice and follies.</a:t>
            </a:r>
          </a:p>
          <a:p>
            <a:r>
              <a:rPr lang="en-US" sz="2500" dirty="0"/>
              <a:t>A master of landscapes; not a portraitist.</a:t>
            </a:r>
          </a:p>
          <a:p>
            <a:pPr lvl="1"/>
            <a:r>
              <a:rPr lang="en-US" sz="2200" dirty="0"/>
              <a:t>People in his works often have round, blank, heavy faces.</a:t>
            </a:r>
          </a:p>
          <a:p>
            <a:pPr lvl="1"/>
            <a:r>
              <a:rPr lang="en-US" sz="2200" dirty="0"/>
              <a:t>They are expressionless, mindless, and sometimes malicious.</a:t>
            </a:r>
          </a:p>
          <a:p>
            <a:pPr lvl="1"/>
            <a:r>
              <a:rPr lang="en-US" sz="2200" dirty="0"/>
              <a:t>They are types, rather than individuals.</a:t>
            </a:r>
          </a:p>
          <a:p>
            <a:pPr lvl="1"/>
            <a:r>
              <a:rPr lang="en-US" sz="2200" dirty="0"/>
              <a:t>Their purpose is to convey a message.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763000" cy="1371600"/>
          </a:xfrm>
        </p:spPr>
        <p:txBody>
          <a:bodyPr/>
          <a:lstStyle/>
          <a:p>
            <a:r>
              <a:rPr lang="en-US" sz="4000"/>
              <a:t>Bruegel’s, </a:t>
            </a:r>
            <a:r>
              <a:rPr lang="en-US" sz="4000" i="1"/>
              <a:t>Parable of the Blind Leading the Blind</a:t>
            </a:r>
            <a:r>
              <a:rPr lang="en-US" sz="4000"/>
              <a:t>, 1568</a:t>
            </a:r>
          </a:p>
        </p:txBody>
      </p:sp>
      <p:pic>
        <p:nvPicPr>
          <p:cNvPr id="198663" name="Picture 7" descr="Bieter Bruegel the Elder-Parable of the Blin Leading the Blind-156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>
          <a:xfrm>
            <a:off x="304800" y="1674813"/>
            <a:ext cx="8610600" cy="4802187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792163"/>
          </a:xfrm>
        </p:spPr>
        <p:txBody>
          <a:bodyPr/>
          <a:lstStyle/>
          <a:p>
            <a:r>
              <a:rPr lang="en-US"/>
              <a:t>Bruegel’s, </a:t>
            </a:r>
            <a:r>
              <a:rPr lang="en-US" i="1"/>
              <a:t>Hunters in the Snow</a:t>
            </a:r>
            <a:r>
              <a:rPr lang="en-US"/>
              <a:t>, 1565</a:t>
            </a:r>
          </a:p>
        </p:txBody>
      </p:sp>
      <p:pic>
        <p:nvPicPr>
          <p:cNvPr id="197637" name="Picture 5" descr="Bieter Bruegel the Elder-Hunters in the Snow-156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>
          <a:xfrm>
            <a:off x="609600" y="1335087"/>
            <a:ext cx="7848600" cy="5522913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5638800" y="533400"/>
            <a:ext cx="2590800" cy="5715000"/>
          </a:xfrm>
        </p:spPr>
        <p:txBody>
          <a:bodyPr/>
          <a:lstStyle/>
          <a:p>
            <a:r>
              <a:rPr lang="en-US"/>
              <a:t>El Greco</a:t>
            </a:r>
            <a:br>
              <a:rPr lang="en-US"/>
            </a:br>
            <a:br>
              <a:rPr lang="en-US"/>
            </a:br>
            <a:r>
              <a:rPr lang="en-US" i="1"/>
              <a:t>Christ in Agony on the Cross</a:t>
            </a:r>
            <a:br>
              <a:rPr lang="en-US"/>
            </a:br>
            <a:br>
              <a:rPr lang="en-US"/>
            </a:br>
            <a:r>
              <a:rPr lang="en-US"/>
              <a:t>1600s</a:t>
            </a:r>
          </a:p>
        </p:txBody>
      </p:sp>
      <p:pic>
        <p:nvPicPr>
          <p:cNvPr id="214021" name="Picture 5" descr="El Greco-Christ in Agony on the Cross-1600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>
          <a:xfrm>
            <a:off x="1219200" y="228600"/>
            <a:ext cx="3725863" cy="6400800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267200" y="152400"/>
            <a:ext cx="4191000" cy="2209800"/>
          </a:xfrm>
        </p:spPr>
        <p:txBody>
          <a:bodyPr/>
          <a:lstStyle/>
          <a:p>
            <a:pPr algn="r"/>
            <a:r>
              <a:rPr lang="en-US" sz="4200"/>
              <a:t>El Greco’s, </a:t>
            </a:r>
            <a:r>
              <a:rPr lang="en-US" sz="4200" i="1"/>
              <a:t>The Burial of Count Orgaz</a:t>
            </a:r>
            <a:r>
              <a:rPr lang="en-US" sz="4200"/>
              <a:t>, 1578-1580</a:t>
            </a:r>
          </a:p>
        </p:txBody>
      </p:sp>
      <p:pic>
        <p:nvPicPr>
          <p:cNvPr id="207877" name="Picture 5" descr="El Greco-Adoration of the Name of Jesus-1578-8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>
          <a:xfrm>
            <a:off x="304800" y="304800"/>
            <a:ext cx="3906838" cy="6324600"/>
          </a:xfrm>
          <a:noFill/>
          <a:ln>
            <a:solidFill>
              <a:schemeClr val="tx1"/>
            </a:solidFill>
          </a:ln>
        </p:spPr>
      </p:pic>
      <p:pic>
        <p:nvPicPr>
          <p:cNvPr id="207878" name="Picture 6" descr="El Greco-Adoration of the Name of Jesus-1578-80-details-Philip II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>
          <a:xfrm>
            <a:off x="5029200" y="2438400"/>
            <a:ext cx="3390900" cy="4114800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07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2" name="Rectangle 4"/>
          <p:cNvSpPr>
            <a:spLocks noGrp="1" noChangeArrowheads="1"/>
          </p:cNvSpPr>
          <p:nvPr>
            <p:ph type="title"/>
          </p:nvPr>
        </p:nvSpPr>
        <p:spPr>
          <a:xfrm>
            <a:off x="6248400" y="381000"/>
            <a:ext cx="2438400" cy="6172200"/>
          </a:xfrm>
        </p:spPr>
        <p:txBody>
          <a:bodyPr/>
          <a:lstStyle/>
          <a:p>
            <a:r>
              <a:rPr lang="en-US" sz="3900"/>
              <a:t>El Greco</a:t>
            </a:r>
            <a:br>
              <a:rPr lang="en-US" sz="3900"/>
            </a:br>
            <a:br>
              <a:rPr lang="en-US" sz="3900"/>
            </a:br>
            <a:r>
              <a:rPr lang="en-US" sz="3900" i="1"/>
              <a:t>The View </a:t>
            </a:r>
            <a:br>
              <a:rPr lang="en-US" sz="3900" i="1"/>
            </a:br>
            <a:r>
              <a:rPr lang="en-US" sz="3900" i="1"/>
              <a:t>of Toledo</a:t>
            </a:r>
            <a:br>
              <a:rPr lang="en-US" sz="3900"/>
            </a:br>
            <a:r>
              <a:rPr lang="en-US" sz="3900"/>
              <a:t> </a:t>
            </a:r>
            <a:br>
              <a:rPr lang="en-US" sz="3900"/>
            </a:br>
            <a:r>
              <a:rPr lang="en-US" sz="3900"/>
              <a:t>1597-1599</a:t>
            </a:r>
          </a:p>
        </p:txBody>
      </p:sp>
      <p:pic>
        <p:nvPicPr>
          <p:cNvPr id="211974" name="Picture 6" descr="El Greco-The View of Toledo-1597-9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>
          <a:xfrm>
            <a:off x="457200" y="304800"/>
            <a:ext cx="5526088" cy="6172200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50838"/>
            <a:ext cx="8686800" cy="792162"/>
          </a:xfrm>
        </p:spPr>
        <p:txBody>
          <a:bodyPr/>
          <a:lstStyle/>
          <a:p>
            <a:r>
              <a:rPr lang="en-US" sz="4800"/>
              <a:t>Conclusions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752600"/>
            <a:ext cx="6629400" cy="4648200"/>
          </a:xfrm>
        </p:spPr>
        <p:txBody>
          <a:bodyPr/>
          <a:lstStyle/>
          <a:p>
            <a:r>
              <a:rPr lang="en-US" dirty="0"/>
              <a:t>The artistic production of Northern Europe in the 16c was vast, rich, and complex.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 Northern Renaissance ended with a </a:t>
            </a:r>
            <a:r>
              <a:rPr lang="en-US" dirty="0">
                <a:solidFill>
                  <a:srgbClr val="FFC000"/>
                </a:solidFill>
              </a:rPr>
              <a:t>Mannerist phase</a:t>
            </a:r>
            <a:r>
              <a:rPr lang="en-US" dirty="0"/>
              <a:t>, which lasted a generation longer in the North than it did in Italy, where it was outmoded by 1600.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ADF98-FC09-4E98-872F-BF1A332ED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the difference?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FA735-694D-4596-AD77-40F1F374C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96696A-BA89-4391-8E75-7E9BA29C0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1604962"/>
            <a:ext cx="3181254" cy="43350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0CA75A-5AFC-4EC3-AC2C-5A7BE2C59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362200"/>
            <a:ext cx="4309659" cy="26765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D83CB7-486F-4943-AD04-610F8ABEDD01}"/>
              </a:ext>
            </a:extLst>
          </p:cNvPr>
          <p:cNvSpPr txBox="1"/>
          <p:nvPr/>
        </p:nvSpPr>
        <p:spPr>
          <a:xfrm>
            <a:off x="1447800" y="5334000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Italian Renaissance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86D327-75EC-4E7F-B4BD-E0EBC982BB32}"/>
              </a:ext>
            </a:extLst>
          </p:cNvPr>
          <p:cNvSpPr txBox="1"/>
          <p:nvPr/>
        </p:nvSpPr>
        <p:spPr>
          <a:xfrm>
            <a:off x="5867400" y="6126163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Northern Renaissance</a:t>
            </a:r>
          </a:p>
        </p:txBody>
      </p:sp>
    </p:spTree>
    <p:extLst>
      <p:ext uri="{BB962C8B-B14F-4D97-AF65-F5344CB8AC3E}">
        <p14:creationId xmlns:p14="http://schemas.microsoft.com/office/powerpoint/2010/main" val="86537059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1">
      <a:dk1>
        <a:srgbClr val="3E3E5C"/>
      </a:dk1>
      <a:lt1>
        <a:srgbClr val="FFFFFF"/>
      </a:lt1>
      <a:dk2>
        <a:srgbClr val="666699"/>
      </a:dk2>
      <a:lt2>
        <a:srgbClr val="FFFFFF"/>
      </a:lt2>
      <a:accent1>
        <a:srgbClr val="60597B"/>
      </a:accent1>
      <a:accent2>
        <a:srgbClr val="6666FF"/>
      </a:accent2>
      <a:accent3>
        <a:srgbClr val="B8B8CA"/>
      </a:accent3>
      <a:accent4>
        <a:srgbClr val="DADADA"/>
      </a:accent4>
      <a:accent5>
        <a:srgbClr val="B6B5BF"/>
      </a:accent5>
      <a:accent6>
        <a:srgbClr val="5C5CE7"/>
      </a:accent6>
      <a:hlink>
        <a:srgbClr val="99CCFF"/>
      </a:hlink>
      <a:folHlink>
        <a:srgbClr val="FFFF9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1887</Words>
  <Application>Microsoft Office PowerPoint</Application>
  <PresentationFormat>On-screen Show (4:3)</PresentationFormat>
  <Paragraphs>203</Paragraphs>
  <Slides>66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4" baseType="lpstr">
      <vt:lpstr>Arial</vt:lpstr>
      <vt:lpstr>Baskerville Old Face</vt:lpstr>
      <vt:lpstr>Blackadder ITC</vt:lpstr>
      <vt:lpstr>Calibri</vt:lpstr>
      <vt:lpstr>Comic Sans MS</vt:lpstr>
      <vt:lpstr>PressWriter Symbols</vt:lpstr>
      <vt:lpstr>Wingdings</vt:lpstr>
      <vt:lpstr>Default Design</vt:lpstr>
      <vt:lpstr>The Renaissance</vt:lpstr>
      <vt:lpstr>The Italian Renaissance</vt:lpstr>
      <vt:lpstr>Important Characteristics of the Italian Renaissance</vt:lpstr>
      <vt:lpstr>“Renaissance Man”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Italian States</vt:lpstr>
      <vt:lpstr>Milan</vt:lpstr>
      <vt:lpstr>Venice</vt:lpstr>
      <vt:lpstr>Florence</vt:lpstr>
      <vt:lpstr>Hapsburg-Valois Wars The Italian Wars</vt:lpstr>
      <vt:lpstr>Machiavelli and the New Statecraft</vt:lpstr>
      <vt:lpstr>Think Pair Share</vt:lpstr>
      <vt:lpstr>Renaissance Society</vt:lpstr>
      <vt:lpstr>The Nobility</vt:lpstr>
      <vt:lpstr>The Peasants and Townspeople</vt:lpstr>
      <vt:lpstr>Family and Marriage</vt:lpstr>
      <vt:lpstr>Humanism Intellectual Movement of the Renaissance</vt:lpstr>
      <vt:lpstr>Petrarch  Father of Italian Renaissance Humanism</vt:lpstr>
      <vt:lpstr>Vernacular Literature</vt:lpstr>
      <vt:lpstr>PowerPoint Presentation</vt:lpstr>
      <vt:lpstr>PowerPoint Presentation</vt:lpstr>
      <vt:lpstr>Humanist Education in the Renaissance</vt:lpstr>
      <vt:lpstr>THE ARTISTIC RENAISSANCE IN ITALY </vt:lpstr>
      <vt:lpstr>PowerPoint Presentation</vt:lpstr>
      <vt:lpstr>PowerPoint Presentation</vt:lpstr>
      <vt:lpstr>PowerPoint Presentation</vt:lpstr>
      <vt:lpstr>MASTERS OF THE HIGH RENAISSANCE</vt:lpstr>
      <vt:lpstr>PowerPoint Presentation</vt:lpstr>
      <vt:lpstr>PowerPoint Presentation</vt:lpstr>
      <vt:lpstr>PowerPoint Presentation</vt:lpstr>
      <vt:lpstr>THE NORTHERN ARTISTIC RENAISSANCE </vt:lpstr>
      <vt:lpstr>Renaissance Art in Northern Europe</vt:lpstr>
      <vt:lpstr>Characteristics of Northern Renaissance Art</vt:lpstr>
      <vt:lpstr>PowerPoint Presentation</vt:lpstr>
      <vt:lpstr>Jan van Eyck (1395 – 1441)</vt:lpstr>
      <vt:lpstr>Van Eyck:   The Crucifixion  &amp;  The Last Judgment  1420-1425</vt:lpstr>
      <vt:lpstr>PowerPoint Presentation</vt:lpstr>
      <vt:lpstr>Jan van Eyck - Giovanni Arnolfini &amp; His Wife  (details)</vt:lpstr>
      <vt:lpstr>Other Northern Renaissance Artists:</vt:lpstr>
      <vt:lpstr>Quentin Massys (1465-1530)</vt:lpstr>
      <vt:lpstr>Massys’ The Moneylender &amp; His Wife, 1514</vt:lpstr>
      <vt:lpstr>PowerPoint Presentation</vt:lpstr>
      <vt:lpstr>Lucas Cranach the Elder (1472-1553)</vt:lpstr>
      <vt:lpstr>Lucas Cranach the Elder</vt:lpstr>
      <vt:lpstr>Albrecht Dürer (1471-1528)</vt:lpstr>
      <vt:lpstr>Dürer – Self-Portrait in Fur-Collared Robe, 1500</vt:lpstr>
      <vt:lpstr>Dürer   Four Horsemen of the Apocalypse  woodcut, 1498</vt:lpstr>
      <vt:lpstr>Hans Holbein, the Younger (1497-1543)</vt:lpstr>
      <vt:lpstr>Artist to the Tudors</vt:lpstr>
      <vt:lpstr>Pieter Bruegel the Elder (1525-1569)</vt:lpstr>
      <vt:lpstr>Bruegel’s, Parable of the Blind Leading the Blind, 1568</vt:lpstr>
      <vt:lpstr>Bruegel’s, Hunters in the Snow, 1565</vt:lpstr>
      <vt:lpstr>El Greco  Christ in Agony on the Cross  1600s</vt:lpstr>
      <vt:lpstr>El Greco’s, The Burial of Count Orgaz, 1578-1580</vt:lpstr>
      <vt:lpstr>El Greco  The View  of Toledo   1597-1599</vt:lpstr>
      <vt:lpstr>Conclusions</vt:lpstr>
      <vt:lpstr>What’s the difference?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Renaissance</dc:title>
  <dc:creator>Joey</dc:creator>
  <cp:lastModifiedBy>Emily Pleasants</cp:lastModifiedBy>
  <cp:revision>42</cp:revision>
  <dcterms:created xsi:type="dcterms:W3CDTF">2010-05-23T18:17:43Z</dcterms:created>
  <dcterms:modified xsi:type="dcterms:W3CDTF">2017-11-09T12:02:35Z</dcterms:modified>
</cp:coreProperties>
</file>