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14" r:id="rId2"/>
    <p:sldId id="290" r:id="rId3"/>
    <p:sldId id="312" r:id="rId4"/>
    <p:sldId id="291" r:id="rId5"/>
    <p:sldId id="256" r:id="rId6"/>
    <p:sldId id="302" r:id="rId7"/>
    <p:sldId id="257" r:id="rId8"/>
    <p:sldId id="292" r:id="rId9"/>
    <p:sldId id="258" r:id="rId10"/>
    <p:sldId id="259" r:id="rId11"/>
    <p:sldId id="296" r:id="rId12"/>
    <p:sldId id="260" r:id="rId13"/>
    <p:sldId id="297" r:id="rId14"/>
    <p:sldId id="261" r:id="rId15"/>
    <p:sldId id="262" r:id="rId16"/>
    <p:sldId id="303" r:id="rId17"/>
    <p:sldId id="263" r:id="rId18"/>
    <p:sldId id="293" r:id="rId19"/>
    <p:sldId id="309" r:id="rId20"/>
    <p:sldId id="304" r:id="rId21"/>
    <p:sldId id="294" r:id="rId22"/>
    <p:sldId id="310" r:id="rId23"/>
    <p:sldId id="264" r:id="rId24"/>
    <p:sldId id="266" r:id="rId25"/>
    <p:sldId id="267" r:id="rId26"/>
    <p:sldId id="311" r:id="rId27"/>
    <p:sldId id="281" r:id="rId28"/>
    <p:sldId id="295" r:id="rId29"/>
    <p:sldId id="300" r:id="rId30"/>
    <p:sldId id="268" r:id="rId31"/>
    <p:sldId id="313" r:id="rId32"/>
    <p:sldId id="283" r:id="rId33"/>
    <p:sldId id="284" r:id="rId34"/>
    <p:sldId id="289" r:id="rId35"/>
    <p:sldId id="305" r:id="rId36"/>
    <p:sldId id="282" r:id="rId37"/>
    <p:sldId id="287" r:id="rId38"/>
    <p:sldId id="277" r:id="rId39"/>
    <p:sldId id="278" r:id="rId40"/>
    <p:sldId id="286" r:id="rId41"/>
    <p:sldId id="301" r:id="rId42"/>
    <p:sldId id="288" r:id="rId43"/>
    <p:sldId id="271" r:id="rId44"/>
    <p:sldId id="306" r:id="rId45"/>
    <p:sldId id="285" r:id="rId46"/>
    <p:sldId id="307" r:id="rId47"/>
    <p:sldId id="272" r:id="rId48"/>
    <p:sldId id="273" r:id="rId49"/>
    <p:sldId id="308" r:id="rId50"/>
    <p:sldId id="299"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6" autoAdjust="0"/>
    <p:restoredTop sz="94660"/>
  </p:normalViewPr>
  <p:slideViewPr>
    <p:cSldViewPr>
      <p:cViewPr varScale="1">
        <p:scale>
          <a:sx n="108" d="100"/>
          <a:sy n="108" d="100"/>
        </p:scale>
        <p:origin x="1740"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232C0D-90C8-4A88-B79B-103EC8D23018}" type="datetimeFigureOut">
              <a:rPr lang="en-US" smtClean="0"/>
              <a:t>8/28/2018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C0883-E20C-4BF7-8FDE-3267F90426AE}" type="slidenum">
              <a:rPr lang="en-US" smtClean="0"/>
              <a:t>‹#›</a:t>
            </a:fld>
            <a:endParaRPr lang="en-US"/>
          </a:p>
        </p:txBody>
      </p:sp>
    </p:spTree>
    <p:extLst>
      <p:ext uri="{BB962C8B-B14F-4D97-AF65-F5344CB8AC3E}">
        <p14:creationId xmlns:p14="http://schemas.microsoft.com/office/powerpoint/2010/main" val="1357185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DC0883-E20C-4BF7-8FDE-3267F90426AE}" type="slidenum">
              <a:rPr lang="en-US" smtClean="0"/>
              <a:t>28</a:t>
            </a:fld>
            <a:endParaRPr lang="en-US"/>
          </a:p>
        </p:txBody>
      </p:sp>
    </p:spTree>
    <p:extLst>
      <p:ext uri="{BB962C8B-B14F-4D97-AF65-F5344CB8AC3E}">
        <p14:creationId xmlns:p14="http://schemas.microsoft.com/office/powerpoint/2010/main" val="3964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5A54B8-8F34-4F36-B0BC-6068941CD501}" type="datetimeFigureOut">
              <a:rPr lang="en-US" smtClean="0"/>
              <a:pPr/>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A54B8-8F34-4F36-B0BC-6068941CD501}" type="datetimeFigureOut">
              <a:rPr lang="en-US" smtClean="0"/>
              <a:pPr/>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5A54B8-8F34-4F36-B0BC-6068941CD501}" type="datetimeFigureOut">
              <a:rPr lang="en-US" smtClean="0"/>
              <a:pPr/>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5A54B8-8F34-4F36-B0BC-6068941CD501}" type="datetimeFigureOut">
              <a:rPr lang="en-US" smtClean="0"/>
              <a:pPr/>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5A54B8-8F34-4F36-B0BC-6068941CD501}" type="datetimeFigureOut">
              <a:rPr lang="en-US" smtClean="0"/>
              <a:pPr/>
              <a:t>8/28/2018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5A54B8-8F34-4F36-B0BC-6068941CD501}" type="datetimeFigureOut">
              <a:rPr lang="en-US" smtClean="0"/>
              <a:pPr/>
              <a:t>8/28/2018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A54B8-8F34-4F36-B0BC-6068941CD501}" type="datetimeFigureOut">
              <a:rPr lang="en-US" smtClean="0"/>
              <a:pPr/>
              <a:t>8/28/2018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5A54B8-8F34-4F36-B0BC-6068941CD501}" type="datetimeFigureOut">
              <a:rPr lang="en-US" smtClean="0"/>
              <a:pPr/>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5A54B8-8F34-4F36-B0BC-6068941CD501}" type="datetimeFigureOut">
              <a:rPr lang="en-US" smtClean="0"/>
              <a:pPr/>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A54B8-8F34-4F36-B0BC-6068941CD501}" type="datetimeFigureOut">
              <a:rPr lang="en-US" smtClean="0"/>
              <a:pPr/>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A54B8-8F34-4F36-B0BC-6068941CD501}" type="datetimeFigureOut">
              <a:rPr lang="en-US" smtClean="0"/>
              <a:pPr/>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9B6CD-1807-4D17-99E5-43C5A8F6205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5A54B8-8F34-4F36-B0BC-6068941CD501}" type="datetimeFigureOut">
              <a:rPr lang="en-US" smtClean="0"/>
              <a:pPr/>
              <a:t>8/28/2018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E9B6CD-1807-4D17-99E5-43C5A8F6205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AB811-6413-4630-B324-3026ECE2A760}"/>
              </a:ext>
            </a:extLst>
          </p:cNvPr>
          <p:cNvSpPr>
            <a:spLocks noGrp="1"/>
          </p:cNvSpPr>
          <p:nvPr>
            <p:ph type="ctrTitle"/>
          </p:nvPr>
        </p:nvSpPr>
        <p:spPr>
          <a:xfrm>
            <a:off x="685800" y="533400"/>
            <a:ext cx="7772400" cy="857250"/>
          </a:xfrm>
        </p:spPr>
        <p:txBody>
          <a:bodyPr/>
          <a:lstStyle/>
          <a:p>
            <a:r>
              <a:rPr lang="en-US" dirty="0"/>
              <a:t>Themes Activity </a:t>
            </a:r>
          </a:p>
        </p:txBody>
      </p:sp>
      <p:sp>
        <p:nvSpPr>
          <p:cNvPr id="4" name="TextBox 3">
            <a:extLst>
              <a:ext uri="{FF2B5EF4-FFF2-40B4-BE49-F238E27FC236}">
                <a16:creationId xmlns:a16="http://schemas.microsoft.com/office/drawing/2014/main" id="{AB3F6B1F-7AD2-4723-A06E-DA013DC08B19}"/>
              </a:ext>
            </a:extLst>
          </p:cNvPr>
          <p:cNvSpPr txBox="1"/>
          <p:nvPr/>
        </p:nvSpPr>
        <p:spPr>
          <a:xfrm>
            <a:off x="838200" y="1524000"/>
            <a:ext cx="7467600" cy="5078313"/>
          </a:xfrm>
          <a:prstGeom prst="rect">
            <a:avLst/>
          </a:prstGeom>
          <a:noFill/>
        </p:spPr>
        <p:txBody>
          <a:bodyPr wrap="square" rtlCol="0">
            <a:spAutoFit/>
          </a:bodyPr>
          <a:lstStyle/>
          <a:p>
            <a:pPr marL="342900" indent="-342900">
              <a:buAutoNum type="arabicPeriod"/>
            </a:pPr>
            <a:r>
              <a:rPr lang="en-US" sz="2400" dirty="0"/>
              <a:t>Choose one of the following American History themes</a:t>
            </a:r>
          </a:p>
          <a:p>
            <a:pPr marL="342900" indent="-342900">
              <a:buAutoNum type="arabicPeriod"/>
            </a:pPr>
            <a:r>
              <a:rPr lang="en-US" sz="2400" dirty="0"/>
              <a:t>Get into groups of two or three</a:t>
            </a:r>
          </a:p>
          <a:p>
            <a:pPr marL="342900" indent="-342900">
              <a:buAutoNum type="arabicPeriod"/>
            </a:pPr>
            <a:r>
              <a:rPr lang="en-US" sz="2400" dirty="0"/>
              <a:t>Grab a plank sheet of </a:t>
            </a:r>
            <a:r>
              <a:rPr lang="en-US" sz="2400" u="sng" dirty="0"/>
              <a:t>computer paper</a:t>
            </a:r>
            <a:r>
              <a:rPr lang="en-US" sz="2400" dirty="0"/>
              <a:t> (not notebook paper)</a:t>
            </a:r>
          </a:p>
          <a:p>
            <a:pPr marL="342900" indent="-342900">
              <a:buAutoNum type="arabicPeriod"/>
            </a:pPr>
            <a:endParaRPr lang="en-US" dirty="0"/>
          </a:p>
          <a:p>
            <a:endParaRPr lang="en-US" dirty="0"/>
          </a:p>
          <a:p>
            <a:r>
              <a:rPr lang="en-US" sz="2400" b="1" dirty="0"/>
              <a:t>Your assignment: </a:t>
            </a:r>
          </a:p>
          <a:p>
            <a:endParaRPr lang="en-US" sz="2400" dirty="0"/>
          </a:p>
          <a:p>
            <a:pPr marL="285750" indent="-285750">
              <a:buFont typeface="Arial" panose="020B0604020202020204" pitchFamily="34" charset="0"/>
              <a:buChar char="•"/>
            </a:pPr>
            <a:r>
              <a:rPr lang="en-US" sz="2400" dirty="0"/>
              <a:t>Choose one of themes listed on the board and completed the following:</a:t>
            </a:r>
          </a:p>
          <a:p>
            <a:pPr marL="742950" lvl="1" indent="-285750">
              <a:buFont typeface="Wingdings" panose="05000000000000000000" pitchFamily="2" charset="2"/>
              <a:buChar char="Ø"/>
            </a:pPr>
            <a:r>
              <a:rPr lang="en-US" sz="2400" dirty="0"/>
              <a:t>Draw a picture that best represents your theme</a:t>
            </a:r>
          </a:p>
          <a:p>
            <a:pPr marL="742950" lvl="1" indent="-285750">
              <a:buFont typeface="Wingdings" panose="05000000000000000000" pitchFamily="2" charset="2"/>
              <a:buChar char="Ø"/>
            </a:pPr>
            <a:r>
              <a:rPr lang="en-US" sz="2400" dirty="0"/>
              <a:t>Define it with examples using at least a paragraph (include an example if you can think of one)  </a:t>
            </a:r>
          </a:p>
          <a:p>
            <a:pPr marL="742950" lvl="1" indent="-285750">
              <a:buFont typeface="Wingdings" panose="05000000000000000000" pitchFamily="2" charset="2"/>
              <a:buChar char="Ø"/>
            </a:pPr>
            <a:r>
              <a:rPr lang="en-US" sz="2400" dirty="0"/>
              <a:t>Make sure everyone’s </a:t>
            </a:r>
            <a:r>
              <a:rPr lang="en-US" sz="2400" u="sng" dirty="0"/>
              <a:t>name is on the back</a:t>
            </a:r>
          </a:p>
        </p:txBody>
      </p:sp>
    </p:spTree>
    <p:extLst>
      <p:ext uri="{BB962C8B-B14F-4D97-AF65-F5344CB8AC3E}">
        <p14:creationId xmlns:p14="http://schemas.microsoft.com/office/powerpoint/2010/main" val="152618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Quote of the Day</a:t>
            </a:r>
          </a:p>
        </p:txBody>
      </p:sp>
      <p:sp>
        <p:nvSpPr>
          <p:cNvPr id="3" name="Content Placeholder 2"/>
          <p:cNvSpPr>
            <a:spLocks noGrp="1"/>
          </p:cNvSpPr>
          <p:nvPr>
            <p:ph idx="1"/>
          </p:nvPr>
        </p:nvSpPr>
        <p:spPr/>
        <p:txBody>
          <a:bodyPr/>
          <a:lstStyle/>
          <a:p>
            <a:r>
              <a:rPr lang="en-US" sz="4400" dirty="0"/>
              <a:t>“The joy of losing consists of this: Where there are no expectations, there is no disappointment”</a:t>
            </a:r>
          </a:p>
          <a:p>
            <a:endParaRPr lang="en-US" sz="4400" dirty="0"/>
          </a:p>
          <a:p>
            <a:pPr marL="0" indent="0">
              <a:buNone/>
            </a:pPr>
            <a:r>
              <a:rPr lang="en-US" sz="4400" dirty="0"/>
              <a:t>- Charles Krauthammer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Please get out your binder, day 1 paperwork and homework</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78577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a:t>The New World</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0"/>
            <a:ext cx="7772400" cy="1470025"/>
          </a:xfrm>
        </p:spPr>
        <p:txBody>
          <a:bodyPr>
            <a:noAutofit/>
          </a:bodyPr>
          <a:lstStyle/>
          <a:p>
            <a:r>
              <a:rPr lang="en-US" sz="9600" b="1" dirty="0"/>
              <a:t>New France, Virginia &amp; Maryland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The French come late to the Colonization party</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93296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Early French Explorers</a:t>
            </a:r>
          </a:p>
        </p:txBody>
      </p:sp>
      <p:sp>
        <p:nvSpPr>
          <p:cNvPr id="3" name="Content Placeholder 2"/>
          <p:cNvSpPr>
            <a:spLocks noGrp="1"/>
          </p:cNvSpPr>
          <p:nvPr>
            <p:ph sz="half" idx="1"/>
          </p:nvPr>
        </p:nvSpPr>
        <p:spPr>
          <a:xfrm>
            <a:off x="0" y="1417638"/>
            <a:ext cx="4267200" cy="5440362"/>
          </a:xfrm>
        </p:spPr>
        <p:txBody>
          <a:bodyPr>
            <a:normAutofit lnSpcReduction="10000"/>
          </a:bodyPr>
          <a:lstStyle/>
          <a:p>
            <a:r>
              <a:rPr lang="en-US" dirty="0"/>
              <a:t>In 1524, </a:t>
            </a:r>
            <a:r>
              <a:rPr lang="en-US" sz="4300" b="1" u="sng" dirty="0"/>
              <a:t>France</a:t>
            </a:r>
            <a:r>
              <a:rPr lang="en-US" dirty="0"/>
              <a:t> sent Giovanni da Verrazano to map the North American coastline and search for the Northwest Passage— a hoped-for northern route around North America to the Pacific Ocean.</a:t>
            </a:r>
          </a:p>
          <a:p>
            <a:r>
              <a:rPr lang="en-US" dirty="0"/>
              <a:t>In 1534, Jacques Cartier, another French explorer, discovered and mapped the St. Lawrence River.</a:t>
            </a:r>
          </a:p>
        </p:txBody>
      </p:sp>
      <p:sp>
        <p:nvSpPr>
          <p:cNvPr id="4" name="Content Placeholder 3"/>
          <p:cNvSpPr>
            <a:spLocks noGrp="1"/>
          </p:cNvSpPr>
          <p:nvPr>
            <p:ph sz="half" idx="2"/>
          </p:nvPr>
        </p:nvSpPr>
        <p:spPr/>
        <p:txBody>
          <a:bodyPr>
            <a:normAutofit/>
          </a:bodyPr>
          <a:lstStyle/>
          <a:p>
            <a:endParaRPr lang="en-US"/>
          </a:p>
        </p:txBody>
      </p:sp>
      <p:pic>
        <p:nvPicPr>
          <p:cNvPr id="1026" name="Picture 2" descr="File:Cartier First Voyage Map 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7445" y="1828800"/>
            <a:ext cx="4916555" cy="4267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How did the French make money in New France? (Modern day Canada)</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27645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The </a:t>
            </a:r>
            <a:r>
              <a:rPr lang="en-US" sz="8000" b="1" u="sng" dirty="0"/>
              <a:t>Fur Trade</a:t>
            </a:r>
          </a:p>
        </p:txBody>
      </p:sp>
      <p:sp>
        <p:nvSpPr>
          <p:cNvPr id="3" name="Content Placeholder 2"/>
          <p:cNvSpPr>
            <a:spLocks noGrp="1"/>
          </p:cNvSpPr>
          <p:nvPr>
            <p:ph sz="half" idx="1"/>
          </p:nvPr>
        </p:nvSpPr>
        <p:spPr>
          <a:xfrm>
            <a:off x="0" y="1600200"/>
            <a:ext cx="4267200" cy="5257800"/>
          </a:xfrm>
        </p:spPr>
        <p:txBody>
          <a:bodyPr>
            <a:normAutofit fontScale="85000" lnSpcReduction="10000"/>
          </a:bodyPr>
          <a:lstStyle/>
          <a:p>
            <a:r>
              <a:rPr lang="en-US" dirty="0"/>
              <a:t>Despite having laid claim to Canada for nearly 70 years, no real effort had been made to colonize the region.</a:t>
            </a:r>
          </a:p>
          <a:p>
            <a:r>
              <a:rPr lang="en-US" dirty="0"/>
              <a:t>By 1600, however, beaver fur had become very fashionable in Europe and French merchants became interested in colonization to expand the Canadian fur trade. </a:t>
            </a:r>
          </a:p>
          <a:p>
            <a:r>
              <a:rPr lang="en-US" dirty="0"/>
              <a:t>In 1602 the French king authorized a group of merchants to establish colonies in North America.</a:t>
            </a:r>
          </a:p>
        </p:txBody>
      </p:sp>
      <p:sp>
        <p:nvSpPr>
          <p:cNvPr id="4" name="Content Placeholder 3"/>
          <p:cNvSpPr>
            <a:spLocks noGrp="1"/>
          </p:cNvSpPr>
          <p:nvPr>
            <p:ph sz="half" idx="2"/>
          </p:nvPr>
        </p:nvSpPr>
        <p:spPr/>
        <p:txBody>
          <a:bodyPr>
            <a:normAutofit/>
          </a:bodyPr>
          <a:lstStyle/>
          <a:p>
            <a:endParaRPr lang="en-US"/>
          </a:p>
        </p:txBody>
      </p:sp>
      <p:pic>
        <p:nvPicPr>
          <p:cNvPr id="9218" name="Picture 2" descr="http://upload.wikimedia.org/wikipedia/commons/6/6b/American_Beav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493" y="1600200"/>
            <a:ext cx="4856507"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New France</a:t>
            </a:r>
          </a:p>
        </p:txBody>
      </p:sp>
      <p:sp>
        <p:nvSpPr>
          <p:cNvPr id="3" name="Content Placeholder 2"/>
          <p:cNvSpPr>
            <a:spLocks noGrp="1"/>
          </p:cNvSpPr>
          <p:nvPr>
            <p:ph sz="half" idx="1"/>
          </p:nvPr>
        </p:nvSpPr>
        <p:spPr>
          <a:xfrm>
            <a:off x="0" y="1600200"/>
            <a:ext cx="4495800" cy="5257800"/>
          </a:xfrm>
        </p:spPr>
        <p:txBody>
          <a:bodyPr>
            <a:normAutofit/>
          </a:bodyPr>
          <a:lstStyle/>
          <a:p>
            <a:r>
              <a:rPr lang="en-US" dirty="0"/>
              <a:t>The merchants hired geographer Samuel de Champlain to help them colonize North America.</a:t>
            </a:r>
          </a:p>
          <a:p>
            <a:r>
              <a:rPr lang="en-US" dirty="0"/>
              <a:t>Champlain established a French colony in what is present-day Nova Scotia, and he founded </a:t>
            </a:r>
            <a:r>
              <a:rPr lang="en-US" sz="3600" b="1" u="sng" dirty="0"/>
              <a:t>Quebec</a:t>
            </a:r>
            <a:r>
              <a:rPr lang="en-US" dirty="0"/>
              <a:t>, which became the capital of the colony of New France.</a:t>
            </a:r>
          </a:p>
        </p:txBody>
      </p:sp>
      <p:sp>
        <p:nvSpPr>
          <p:cNvPr id="4" name="Content Placeholder 3"/>
          <p:cNvSpPr>
            <a:spLocks noGrp="1"/>
          </p:cNvSpPr>
          <p:nvPr>
            <p:ph sz="half" idx="2"/>
          </p:nvPr>
        </p:nvSpPr>
        <p:spPr/>
        <p:txBody>
          <a:bodyPr>
            <a:normAutofit/>
          </a:bodyPr>
          <a:lstStyle/>
          <a:p>
            <a:endParaRPr lang="en-US"/>
          </a:p>
        </p:txBody>
      </p:sp>
      <p:pic>
        <p:nvPicPr>
          <p:cNvPr id="10242" name="Picture 2" descr="http://www.socialstudieswithasmile.com/newfranc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1564742"/>
            <a:ext cx="4724401" cy="52932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Are large numbers of people needed for Fur trapping?</a:t>
            </a:r>
          </a:p>
        </p:txBody>
      </p:sp>
      <p:sp>
        <p:nvSpPr>
          <p:cNvPr id="6" name="Subtitle 5"/>
          <p:cNvSpPr>
            <a:spLocks noGrp="1"/>
          </p:cNvSpPr>
          <p:nvPr>
            <p:ph type="subTitle" idx="1"/>
          </p:nvPr>
        </p:nvSpPr>
        <p:spPr/>
        <p:txBody>
          <a:bodyPr/>
          <a:lstStyle/>
          <a:p>
            <a:r>
              <a:rPr lang="en-US" dirty="0"/>
              <a:t>What does this mean for France’s population growth?</a:t>
            </a:r>
          </a:p>
        </p:txBody>
      </p:sp>
    </p:spTree>
    <p:extLst>
      <p:ext uri="{BB962C8B-B14F-4D97-AF65-F5344CB8AC3E}">
        <p14:creationId xmlns:p14="http://schemas.microsoft.com/office/powerpoint/2010/main" val="2330223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sz="6000" b="1" dirty="0"/>
              <a:t>Slow Population Growth</a:t>
            </a:r>
          </a:p>
        </p:txBody>
      </p:sp>
      <p:sp>
        <p:nvSpPr>
          <p:cNvPr id="3" name="Content Placeholder 2"/>
          <p:cNvSpPr>
            <a:spLocks noGrp="1"/>
          </p:cNvSpPr>
          <p:nvPr>
            <p:ph sz="half" idx="1"/>
          </p:nvPr>
        </p:nvSpPr>
        <p:spPr>
          <a:xfrm>
            <a:off x="-76200" y="838200"/>
            <a:ext cx="3657600" cy="6019800"/>
          </a:xfrm>
        </p:spPr>
        <p:txBody>
          <a:bodyPr>
            <a:normAutofit lnSpcReduction="10000"/>
          </a:bodyPr>
          <a:lstStyle/>
          <a:p>
            <a:r>
              <a:rPr lang="en-US" dirty="0"/>
              <a:t>Since New France was founded for the fur trade, large numbers of settlers were not needed to clear land or start farms. Consequently, the population grew slowly.</a:t>
            </a:r>
          </a:p>
          <a:p>
            <a:r>
              <a:rPr lang="en-US" dirty="0"/>
              <a:t>Most of the fur traders did not even live in the colony, but among the Native Americans with whom they traded.</a:t>
            </a:r>
          </a:p>
        </p:txBody>
      </p:sp>
      <p:sp>
        <p:nvSpPr>
          <p:cNvPr id="4" name="Content Placeholder 3"/>
          <p:cNvSpPr>
            <a:spLocks noGrp="1"/>
          </p:cNvSpPr>
          <p:nvPr>
            <p:ph sz="half" idx="2"/>
          </p:nvPr>
        </p:nvSpPr>
        <p:spPr/>
        <p:txBody>
          <a:bodyPr>
            <a:normAutofit/>
          </a:bodyPr>
          <a:lstStyle/>
          <a:p>
            <a:endParaRPr lang="en-US"/>
          </a:p>
        </p:txBody>
      </p:sp>
      <p:pic>
        <p:nvPicPr>
          <p:cNvPr id="1028" name="Picture 4" descr="Image result for french exploration of north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1444257"/>
            <a:ext cx="5552049" cy="39109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France decides to step it up!</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80131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5400" b="1" dirty="0"/>
              <a:t>The Mississippi &amp; Louisiana</a:t>
            </a:r>
          </a:p>
        </p:txBody>
      </p:sp>
      <p:sp>
        <p:nvSpPr>
          <p:cNvPr id="3" name="Content Placeholder 2"/>
          <p:cNvSpPr>
            <a:spLocks noGrp="1"/>
          </p:cNvSpPr>
          <p:nvPr>
            <p:ph sz="half" idx="1"/>
          </p:nvPr>
        </p:nvSpPr>
        <p:spPr>
          <a:xfrm>
            <a:off x="0" y="914400"/>
            <a:ext cx="4267200" cy="5943600"/>
          </a:xfrm>
        </p:spPr>
        <p:txBody>
          <a:bodyPr>
            <a:normAutofit fontScale="85000" lnSpcReduction="10000"/>
          </a:bodyPr>
          <a:lstStyle/>
          <a:p>
            <a:r>
              <a:rPr lang="en-US" dirty="0"/>
              <a:t>In 1663, the French government introduced plans designed to increase the colony’s population and strengthen France’s claims to </a:t>
            </a:r>
            <a:r>
              <a:rPr lang="en-US" sz="4200" b="1" u="sng" dirty="0"/>
              <a:t>North America</a:t>
            </a:r>
            <a:r>
              <a:rPr lang="en-US" dirty="0"/>
              <a:t>.</a:t>
            </a:r>
          </a:p>
          <a:p>
            <a:r>
              <a:rPr lang="en-US" dirty="0"/>
              <a:t>The French also began exploring North America’s interior; Louis Joliet and Jacques Marquette explored the Mississippi River, and René-Robert </a:t>
            </a:r>
            <a:r>
              <a:rPr lang="en-US" dirty="0" err="1"/>
              <a:t>Cavelier</a:t>
            </a:r>
            <a:r>
              <a:rPr lang="en-US" dirty="0"/>
              <a:t> de La Salle followed the river to the Gulf of Mexico and claimed the region, which he named Louisiana, for France.</a:t>
            </a:r>
          </a:p>
        </p:txBody>
      </p:sp>
      <p:sp>
        <p:nvSpPr>
          <p:cNvPr id="4" name="Content Placeholder 3"/>
          <p:cNvSpPr>
            <a:spLocks noGrp="1"/>
          </p:cNvSpPr>
          <p:nvPr>
            <p:ph sz="half" idx="2"/>
          </p:nvPr>
        </p:nvSpPr>
        <p:spPr/>
        <p:txBody>
          <a:bodyPr>
            <a:normAutofit/>
          </a:bodyPr>
          <a:lstStyle/>
          <a:p>
            <a:endParaRPr lang="en-US"/>
          </a:p>
        </p:txBody>
      </p:sp>
      <p:pic>
        <p:nvPicPr>
          <p:cNvPr id="12292" name="Picture 4" descr="http://www.civilization.ca/virtual-museum-of-new-france/wp-content/themes/nouvelle-france-responsive/maps/en/lasalle-1670-1687/LaSalle_1670-1687_e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4198" y="1371600"/>
            <a:ext cx="4706603" cy="5029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French Settlements</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Settlements, including </a:t>
            </a:r>
            <a:r>
              <a:rPr lang="en-US" sz="4200" b="1" u="sng" dirty="0"/>
              <a:t>New Orleans </a:t>
            </a:r>
            <a:r>
              <a:rPr lang="en-US" dirty="0"/>
              <a:t>and St. Louis, were established in Louisiana over the next few decades. </a:t>
            </a:r>
          </a:p>
          <a:p>
            <a:r>
              <a:rPr lang="en-US" dirty="0"/>
              <a:t>The French quickly realized, however, that crops suitable for the region required hard manual labor, which few settlers were willing to do.</a:t>
            </a:r>
          </a:p>
          <a:p>
            <a:r>
              <a:rPr lang="en-US" b="1" i="1" dirty="0"/>
              <a:t>By 1721 the French in Louisiana had begun importing enslaved Africans and forcing them to work the plantations.</a:t>
            </a:r>
          </a:p>
        </p:txBody>
      </p:sp>
      <p:sp>
        <p:nvSpPr>
          <p:cNvPr id="4" name="Content Placeholder 3"/>
          <p:cNvSpPr>
            <a:spLocks noGrp="1"/>
          </p:cNvSpPr>
          <p:nvPr>
            <p:ph sz="half" idx="2"/>
          </p:nvPr>
        </p:nvSpPr>
        <p:spPr/>
        <p:txBody>
          <a:bodyPr>
            <a:normAutofit/>
          </a:bodyPr>
          <a:lstStyle/>
          <a:p>
            <a:endParaRPr lang="en-US"/>
          </a:p>
        </p:txBody>
      </p:sp>
      <p:pic>
        <p:nvPicPr>
          <p:cNvPr id="13314" name="Picture 2" descr="http://www.fortedwards.org/cwffa/f-i-series/forts-fr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37031" y="1752600"/>
            <a:ext cx="4806969" cy="419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Nations behave much like the NFL, they COMPETE!</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98926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Spain Counters in Florida</a:t>
            </a:r>
          </a:p>
        </p:txBody>
      </p:sp>
      <p:sp>
        <p:nvSpPr>
          <p:cNvPr id="3" name="Content Placeholder 2"/>
          <p:cNvSpPr>
            <a:spLocks noGrp="1"/>
          </p:cNvSpPr>
          <p:nvPr>
            <p:ph sz="half" idx="1"/>
          </p:nvPr>
        </p:nvSpPr>
        <p:spPr>
          <a:xfrm>
            <a:off x="0" y="1600200"/>
            <a:ext cx="4495800" cy="5257800"/>
          </a:xfrm>
        </p:spPr>
        <p:txBody>
          <a:bodyPr>
            <a:normAutofit fontScale="85000" lnSpcReduction="10000"/>
          </a:bodyPr>
          <a:lstStyle/>
          <a:p>
            <a:r>
              <a:rPr lang="en-US" dirty="0"/>
              <a:t>The Spanish established the town of </a:t>
            </a:r>
            <a:r>
              <a:rPr lang="en-US" sz="3500" b="1" u="sng" dirty="0"/>
              <a:t>St. Augustine</a:t>
            </a:r>
            <a:r>
              <a:rPr lang="en-US" dirty="0"/>
              <a:t>, Florida, in 1565 to protect their claim to the region after the French tried to settle the Carolinas. St. Augustine became the first permanent settlement established by Europeans in the present-day United States.</a:t>
            </a:r>
          </a:p>
          <a:p>
            <a:r>
              <a:rPr lang="en-US" dirty="0"/>
              <a:t>After the French arrived at the mouth of the Mississippi River, the Spanish established a mission in eastern Texas to attempt to block French expansion into that region.</a:t>
            </a:r>
          </a:p>
        </p:txBody>
      </p:sp>
      <p:sp>
        <p:nvSpPr>
          <p:cNvPr id="4" name="Content Placeholder 3"/>
          <p:cNvSpPr>
            <a:spLocks noGrp="1"/>
          </p:cNvSpPr>
          <p:nvPr>
            <p:ph sz="half" idx="2"/>
          </p:nvPr>
        </p:nvSpPr>
        <p:spPr/>
        <p:txBody>
          <a:bodyPr>
            <a:normAutofit/>
          </a:bodyPr>
          <a:lstStyle/>
          <a:p>
            <a:endParaRPr lang="en-US"/>
          </a:p>
        </p:txBody>
      </p:sp>
      <p:pic>
        <p:nvPicPr>
          <p:cNvPr id="14338" name="Picture 2" descr="http://discoverblackheritage.com/wp-content/uploads/2011/10/fort-mos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600200"/>
            <a:ext cx="4191000" cy="47815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st augustine f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581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Which important nation has not been mentioned yet?</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13657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England finally joins in…But why?</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67818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2819400"/>
          </a:xfrm>
        </p:spPr>
        <p:txBody>
          <a:bodyPr>
            <a:normAutofit fontScale="90000"/>
          </a:bodyPr>
          <a:lstStyle/>
          <a:p>
            <a:r>
              <a:rPr lang="en-US" dirty="0"/>
              <a:t>What about the English?</a:t>
            </a:r>
            <a:br>
              <a:rPr lang="en-US" dirty="0"/>
            </a:br>
            <a:br>
              <a:rPr lang="en-US" dirty="0"/>
            </a:br>
            <a:r>
              <a:rPr lang="en-US" dirty="0"/>
              <a:t>What motivations would their government have for colonization? Individuals?</a:t>
            </a:r>
          </a:p>
        </p:txBody>
      </p:sp>
      <p:sp>
        <p:nvSpPr>
          <p:cNvPr id="3" name="Subtitle 2"/>
          <p:cNvSpPr>
            <a:spLocks noGrp="1"/>
          </p:cNvSpPr>
          <p:nvPr>
            <p:ph type="subTitle" idx="1"/>
          </p:nvPr>
        </p:nvSpPr>
        <p:spPr/>
        <p:txBody>
          <a:bodyPr/>
          <a:lstStyle/>
          <a:p>
            <a:r>
              <a:rPr lang="en-US" dirty="0"/>
              <a:t>Think, Pair and Share</a:t>
            </a:r>
          </a:p>
        </p:txBody>
      </p:sp>
    </p:spTree>
    <p:extLst>
      <p:ext uri="{BB962C8B-B14F-4D97-AF65-F5344CB8AC3E}">
        <p14:creationId xmlns:p14="http://schemas.microsoft.com/office/powerpoint/2010/main" val="3516755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henry the 8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206"/>
            <a:ext cx="8153400" cy="6830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839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English Reformation</a:t>
            </a:r>
          </a:p>
        </p:txBody>
      </p:sp>
      <p:sp>
        <p:nvSpPr>
          <p:cNvPr id="3" name="Content Placeholder 2"/>
          <p:cNvSpPr>
            <a:spLocks noGrp="1"/>
          </p:cNvSpPr>
          <p:nvPr>
            <p:ph sz="half" idx="1"/>
          </p:nvPr>
        </p:nvSpPr>
        <p:spPr>
          <a:xfrm>
            <a:off x="0" y="1219200"/>
            <a:ext cx="4648200" cy="5638800"/>
          </a:xfrm>
        </p:spPr>
        <p:txBody>
          <a:bodyPr>
            <a:normAutofit fontScale="77500" lnSpcReduction="20000"/>
          </a:bodyPr>
          <a:lstStyle/>
          <a:p>
            <a:r>
              <a:rPr lang="en-US" dirty="0"/>
              <a:t>In the early 1530s, King Henry VIII of England abandoned the Catholic Church and joined the Protestant Reformation by creating the Church of England (or Anglican Church), with himself as head of the Church.</a:t>
            </a:r>
          </a:p>
          <a:p>
            <a:r>
              <a:rPr lang="en-US" dirty="0"/>
              <a:t>Henry outlawed Catholicism and ordered his entire population to practice only Anglicism; this move angered both loyal Catholics and the members of other Protestant branches of Christianity.</a:t>
            </a:r>
          </a:p>
          <a:p>
            <a:r>
              <a:rPr lang="en-US" dirty="0"/>
              <a:t>Eventually, strict limits on </a:t>
            </a:r>
            <a:r>
              <a:rPr lang="en-US" sz="4600" b="1" u="sng" dirty="0"/>
              <a:t>religious freedom </a:t>
            </a:r>
            <a:r>
              <a:rPr lang="en-US" dirty="0"/>
              <a:t>would drive many English dissenters, including Puritans, Quakers, and Catholics, to seek to create new colonies in North America</a:t>
            </a:r>
          </a:p>
        </p:txBody>
      </p:sp>
      <p:sp>
        <p:nvSpPr>
          <p:cNvPr id="4" name="Content Placeholder 3"/>
          <p:cNvSpPr>
            <a:spLocks noGrp="1"/>
          </p:cNvSpPr>
          <p:nvPr>
            <p:ph sz="half" idx="2"/>
          </p:nvPr>
        </p:nvSpPr>
        <p:spPr/>
        <p:txBody>
          <a:bodyPr>
            <a:normAutofit/>
          </a:bodyPr>
          <a:lstStyle/>
          <a:p>
            <a:endParaRPr lang="en-US"/>
          </a:p>
        </p:txBody>
      </p:sp>
      <p:pic>
        <p:nvPicPr>
          <p:cNvPr id="15362" name="Picture 2" descr="http://upload.wikimedia.org/wikipedia/commons/e/e0/Henry_VIII_Parham_Hous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0632" y="1353343"/>
            <a:ext cx="3105168" cy="5313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u="sng" dirty="0"/>
              <a:t>Economic</a:t>
            </a:r>
            <a:r>
              <a:rPr lang="en-US" sz="8000" b="1" dirty="0"/>
              <a:t> Forces</a:t>
            </a:r>
          </a:p>
        </p:txBody>
      </p:sp>
      <p:sp>
        <p:nvSpPr>
          <p:cNvPr id="3" name="Content Placeholder 2"/>
          <p:cNvSpPr>
            <a:spLocks noGrp="1"/>
          </p:cNvSpPr>
          <p:nvPr>
            <p:ph sz="half" idx="1"/>
          </p:nvPr>
        </p:nvSpPr>
        <p:spPr>
          <a:xfrm>
            <a:off x="0" y="1600200"/>
            <a:ext cx="3962400" cy="5257800"/>
          </a:xfrm>
        </p:spPr>
        <p:txBody>
          <a:bodyPr>
            <a:noAutofit/>
          </a:bodyPr>
          <a:lstStyle/>
          <a:p>
            <a:r>
              <a:rPr lang="en-US" sz="1900" dirty="0"/>
              <a:t>By the early 1600s, a changeover from grain farming to sheep ranching by wealthy English landowners had left </a:t>
            </a:r>
            <a:r>
              <a:rPr lang="en-US" sz="1900" b="1" i="1" dirty="0"/>
              <a:t>hundreds of thousands of Englishmen impoverished and unemployed. </a:t>
            </a:r>
            <a:r>
              <a:rPr lang="en-US" sz="1900" dirty="0"/>
              <a:t>Many of these would seek the opportunity of a new life in America.</a:t>
            </a:r>
          </a:p>
          <a:p>
            <a:r>
              <a:rPr lang="en-US" sz="1900" dirty="0"/>
              <a:t>English merchants also needed new markets as </a:t>
            </a:r>
            <a:r>
              <a:rPr lang="en-US" sz="1900" b="1" i="1" dirty="0"/>
              <a:t>English industries began overproducing goods. </a:t>
            </a:r>
            <a:r>
              <a:rPr lang="en-US" sz="1900" dirty="0"/>
              <a:t>Many organized </a:t>
            </a:r>
            <a:r>
              <a:rPr lang="en-US" sz="1900" b="1" i="1" dirty="0"/>
              <a:t>joint-stock companies</a:t>
            </a:r>
            <a:r>
              <a:rPr lang="en-US" sz="1900" dirty="0"/>
              <a:t>, pooling the money of many investors for large projects, such as establishing colonies.</a:t>
            </a:r>
          </a:p>
        </p:txBody>
      </p:sp>
      <p:sp>
        <p:nvSpPr>
          <p:cNvPr id="4" name="Content Placeholder 3"/>
          <p:cNvSpPr>
            <a:spLocks noGrp="1"/>
          </p:cNvSpPr>
          <p:nvPr>
            <p:ph sz="half" idx="2"/>
          </p:nvPr>
        </p:nvSpPr>
        <p:spPr/>
        <p:txBody>
          <a:bodyPr>
            <a:normAutofit/>
          </a:bodyPr>
          <a:lstStyle/>
          <a:p>
            <a:endParaRPr lang="en-US"/>
          </a:p>
        </p:txBody>
      </p:sp>
      <p:pic>
        <p:nvPicPr>
          <p:cNvPr id="3074" name="Picture 2" descr="Image result for poor english peasants in the middle 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647630"/>
            <a:ext cx="4757627" cy="46610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5400" b="1" dirty="0"/>
              <a:t>Military Rivalry With Spain</a:t>
            </a:r>
          </a:p>
        </p:txBody>
      </p:sp>
      <p:sp>
        <p:nvSpPr>
          <p:cNvPr id="3" name="Content Placeholder 2"/>
          <p:cNvSpPr>
            <a:spLocks noGrp="1"/>
          </p:cNvSpPr>
          <p:nvPr>
            <p:ph sz="half" idx="1"/>
          </p:nvPr>
        </p:nvSpPr>
        <p:spPr>
          <a:xfrm>
            <a:off x="0" y="1066800"/>
            <a:ext cx="4114800" cy="5791200"/>
          </a:xfrm>
        </p:spPr>
        <p:txBody>
          <a:bodyPr>
            <a:normAutofit fontScale="92500" lnSpcReduction="20000"/>
          </a:bodyPr>
          <a:lstStyle/>
          <a:p>
            <a:r>
              <a:rPr lang="en-US" dirty="0"/>
              <a:t>To more easily attack Spanish ships in the Caribbean, England wanted to establish colonies in America. </a:t>
            </a:r>
          </a:p>
          <a:p>
            <a:r>
              <a:rPr lang="en-US" sz="3800" b="1" u="sng" dirty="0"/>
              <a:t>Sir Walter Raleigh </a:t>
            </a:r>
            <a:r>
              <a:rPr lang="en-US" dirty="0"/>
              <a:t>was sent by Queen Elizabeth I to explore the American coastline. In 1585, his ships landed on Roanoke, an island in present-day North Carolina, and he named the surrounding land Virginia, in honor of the “virgin” queen.</a:t>
            </a:r>
          </a:p>
        </p:txBody>
      </p:sp>
      <p:sp>
        <p:nvSpPr>
          <p:cNvPr id="4" name="Content Placeholder 3"/>
          <p:cNvSpPr>
            <a:spLocks noGrp="1"/>
          </p:cNvSpPr>
          <p:nvPr>
            <p:ph sz="half" idx="2"/>
          </p:nvPr>
        </p:nvSpPr>
        <p:spPr/>
        <p:txBody>
          <a:bodyPr>
            <a:normAutofit/>
          </a:bodyPr>
          <a:lstStyle/>
          <a:p>
            <a:endParaRPr lang="en-US"/>
          </a:p>
        </p:txBody>
      </p:sp>
      <p:pic>
        <p:nvPicPr>
          <p:cNvPr id="17410" name="Picture 2" descr="http://www.lost-colony.com/mapL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09577" y="1567375"/>
            <a:ext cx="5249663" cy="43257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image of the lost colony at roano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762000"/>
            <a:ext cx="7786558"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36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The </a:t>
            </a:r>
            <a:r>
              <a:rPr lang="en-US" sz="7200" b="1" u="sng" dirty="0"/>
              <a:t>“Lost Colony”</a:t>
            </a:r>
          </a:p>
        </p:txBody>
      </p:sp>
      <p:sp>
        <p:nvSpPr>
          <p:cNvPr id="3" name="Content Placeholder 2"/>
          <p:cNvSpPr>
            <a:spLocks noGrp="1"/>
          </p:cNvSpPr>
          <p:nvPr>
            <p:ph sz="half" idx="1"/>
          </p:nvPr>
        </p:nvSpPr>
        <p:spPr>
          <a:xfrm>
            <a:off x="0" y="1417638"/>
            <a:ext cx="3886200" cy="5440362"/>
          </a:xfrm>
        </p:spPr>
        <p:txBody>
          <a:bodyPr>
            <a:normAutofit fontScale="92500" lnSpcReduction="10000"/>
          </a:bodyPr>
          <a:lstStyle/>
          <a:p>
            <a:r>
              <a:rPr lang="en-US" dirty="0"/>
              <a:t>The colony established at Roanoke in 1587, consisted of 115 men and women.</a:t>
            </a:r>
          </a:p>
          <a:p>
            <a:r>
              <a:rPr lang="en-US" dirty="0"/>
              <a:t>When a relief ship returned to the island in 1590, no trace of the colonists remained and their fate remains a mystery to this day.</a:t>
            </a:r>
          </a:p>
          <a:p>
            <a:r>
              <a:rPr lang="en-US" dirty="0"/>
              <a:t>The returning colonists did find the words “CROATOAN” engraved on a nearby tree trunk.</a:t>
            </a:r>
          </a:p>
        </p:txBody>
      </p:sp>
      <p:sp>
        <p:nvSpPr>
          <p:cNvPr id="4" name="Content Placeholder 3"/>
          <p:cNvSpPr>
            <a:spLocks noGrp="1"/>
          </p:cNvSpPr>
          <p:nvPr>
            <p:ph sz="half" idx="2"/>
          </p:nvPr>
        </p:nvSpPr>
        <p:spPr/>
        <p:txBody>
          <a:bodyPr>
            <a:normAutofit/>
          </a:bodyPr>
          <a:lstStyle/>
          <a:p>
            <a:endParaRPr lang="en-US"/>
          </a:p>
        </p:txBody>
      </p:sp>
      <p:pic>
        <p:nvPicPr>
          <p:cNvPr id="18434" name="Picture 2" descr="http://cache2.allpostersimages.com/p/LRG/30/3033/8IMBF00Z/posters/roanoke-colony-abandoned-without-a-trace-except-croatoan-carved-on-a-tre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7372" y="1828800"/>
            <a:ext cx="5257800" cy="4089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404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685800"/>
          </a:xfrm>
        </p:spPr>
        <p:txBody>
          <a:bodyPr>
            <a:normAutofit fontScale="90000"/>
          </a:bodyPr>
          <a:lstStyle/>
          <a:p>
            <a:r>
              <a:rPr lang="en-US" dirty="0"/>
              <a:t>Research Short Essay</a:t>
            </a:r>
          </a:p>
        </p:txBody>
      </p:sp>
      <p:sp>
        <p:nvSpPr>
          <p:cNvPr id="6" name="Content Placeholder 5"/>
          <p:cNvSpPr>
            <a:spLocks noGrp="1"/>
          </p:cNvSpPr>
          <p:nvPr>
            <p:ph idx="1"/>
          </p:nvPr>
        </p:nvSpPr>
        <p:spPr>
          <a:xfrm>
            <a:off x="0" y="685800"/>
            <a:ext cx="9067800" cy="5791200"/>
          </a:xfrm>
        </p:spPr>
        <p:txBody>
          <a:bodyPr>
            <a:noAutofit/>
          </a:bodyPr>
          <a:lstStyle/>
          <a:p>
            <a:pPr algn="ctr">
              <a:buNone/>
            </a:pPr>
            <a:r>
              <a:rPr lang="en-US" sz="3800" b="1" i="1" dirty="0"/>
              <a:t>What happened to the settlers of the “Lost Colony” in Roanoke?</a:t>
            </a:r>
          </a:p>
          <a:p>
            <a:pPr algn="ctr">
              <a:buNone/>
            </a:pPr>
            <a:r>
              <a:rPr lang="en-US" sz="3100" i="1" dirty="0"/>
              <a:t>Historians and others have several different theories? Use chrome books to research these theories.</a:t>
            </a:r>
          </a:p>
          <a:p>
            <a:r>
              <a:rPr lang="en-US" sz="3100" dirty="0"/>
              <a:t>Research, Identify and Explain </a:t>
            </a:r>
            <a:r>
              <a:rPr lang="en-US" sz="3100" b="1" dirty="0"/>
              <a:t>AT LEAST THREE </a:t>
            </a:r>
            <a:r>
              <a:rPr lang="en-US" sz="3100" dirty="0"/>
              <a:t>different theories argued by historians </a:t>
            </a:r>
            <a:r>
              <a:rPr lang="en-US" sz="3100" b="1" dirty="0"/>
              <a:t>THEN</a:t>
            </a:r>
            <a:r>
              <a:rPr lang="en-US" sz="3100" dirty="0"/>
              <a:t> argue which one you believe is the most accurate. Why is this theory more plausible than the others?</a:t>
            </a:r>
          </a:p>
          <a:p>
            <a:r>
              <a:rPr lang="en-US" sz="3100" dirty="0"/>
              <a:t>Back up your argument with specific evidence </a:t>
            </a:r>
          </a:p>
          <a:p>
            <a:r>
              <a:rPr lang="en-US" sz="3100" b="1" i="1" dirty="0"/>
              <a:t>Reg – 150 words</a:t>
            </a:r>
            <a:r>
              <a:rPr lang="en-US" sz="3100" b="1" i="1"/>
              <a:t>, Honors - 25</a:t>
            </a:r>
            <a:r>
              <a:rPr lang="en-US" sz="3100" b="1" i="1" dirty="0"/>
              <a:t>0</a:t>
            </a:r>
            <a:r>
              <a:rPr lang="en-US" sz="3100" b="1" i="1"/>
              <a:t>. </a:t>
            </a:r>
            <a:r>
              <a:rPr lang="en-US" sz="3100" b="1" i="1" dirty="0"/>
              <a:t>CITE your sources!</a:t>
            </a:r>
          </a:p>
        </p:txBody>
      </p:sp>
    </p:spTree>
    <p:extLst>
      <p:ext uri="{BB962C8B-B14F-4D97-AF65-F5344CB8AC3E}">
        <p14:creationId xmlns:p14="http://schemas.microsoft.com/office/powerpoint/2010/main" val="2502159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Quote of the Day</a:t>
            </a:r>
          </a:p>
        </p:txBody>
      </p:sp>
      <p:sp>
        <p:nvSpPr>
          <p:cNvPr id="3" name="Content Placeholder 2"/>
          <p:cNvSpPr>
            <a:spLocks noGrp="1"/>
          </p:cNvSpPr>
          <p:nvPr>
            <p:ph idx="1"/>
          </p:nvPr>
        </p:nvSpPr>
        <p:spPr/>
        <p:txBody>
          <a:bodyPr/>
          <a:lstStyle/>
          <a:p>
            <a:r>
              <a:rPr lang="en-US" sz="4400" dirty="0"/>
              <a:t>“The joy of losing consists of this: Where there are no expectations, there is no disappointment”</a:t>
            </a:r>
          </a:p>
          <a:p>
            <a:endParaRPr lang="en-US" dirty="0"/>
          </a:p>
          <a:p>
            <a:pPr marL="0" indent="0">
              <a:buNone/>
            </a:pPr>
            <a:r>
              <a:rPr lang="en-US" dirty="0"/>
              <a:t>- Charles Krauthammer </a:t>
            </a:r>
          </a:p>
        </p:txBody>
      </p:sp>
    </p:spTree>
    <p:extLst>
      <p:ext uri="{BB962C8B-B14F-4D97-AF65-F5344CB8AC3E}">
        <p14:creationId xmlns:p14="http://schemas.microsoft.com/office/powerpoint/2010/main" val="332970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8000" b="1" u="sng" dirty="0"/>
              <a:t>Jamestown</a:t>
            </a:r>
          </a:p>
        </p:txBody>
      </p:sp>
      <p:sp>
        <p:nvSpPr>
          <p:cNvPr id="3" name="Content Placeholder 2"/>
          <p:cNvSpPr>
            <a:spLocks noGrp="1"/>
          </p:cNvSpPr>
          <p:nvPr>
            <p:ph sz="half" idx="1"/>
          </p:nvPr>
        </p:nvSpPr>
        <p:spPr>
          <a:xfrm>
            <a:off x="0" y="1219200"/>
            <a:ext cx="4191000" cy="5638800"/>
          </a:xfrm>
        </p:spPr>
        <p:txBody>
          <a:bodyPr>
            <a:normAutofit fontScale="85000" lnSpcReduction="10000"/>
          </a:bodyPr>
          <a:lstStyle/>
          <a:p>
            <a:r>
              <a:rPr lang="en-US" dirty="0"/>
              <a:t>In 1606, King James I of England granted the </a:t>
            </a:r>
            <a:r>
              <a:rPr lang="en-US" b="1" i="1" dirty="0">
                <a:effectLst>
                  <a:outerShdw blurRad="38100" dist="38100" dir="2700000" algn="tl">
                    <a:srgbClr val="000000">
                      <a:alpha val="43137"/>
                    </a:srgbClr>
                  </a:outerShdw>
                </a:effectLst>
              </a:rPr>
              <a:t>Virginia Company, </a:t>
            </a:r>
            <a:r>
              <a:rPr lang="en-US" dirty="0"/>
              <a:t>a </a:t>
            </a:r>
            <a:r>
              <a:rPr lang="en-US" b="1" i="1" dirty="0"/>
              <a:t>joint-stock company</a:t>
            </a:r>
            <a:r>
              <a:rPr lang="en-US" dirty="0"/>
              <a:t>, a charter to establish a colony in Virginia.</a:t>
            </a:r>
          </a:p>
          <a:p>
            <a:r>
              <a:rPr lang="en-US" dirty="0"/>
              <a:t>In 1607, 104 men established the settlement of Jamestown on an island in the James River in modern-day Virginia.</a:t>
            </a:r>
          </a:p>
          <a:p>
            <a:r>
              <a:rPr lang="en-US" dirty="0"/>
              <a:t>While Jamestown would become the first permanent English colony in North America, it had to overcome many problems in order to survive.</a:t>
            </a:r>
          </a:p>
        </p:txBody>
      </p:sp>
      <p:sp>
        <p:nvSpPr>
          <p:cNvPr id="4" name="Content Placeholder 3"/>
          <p:cNvSpPr>
            <a:spLocks noGrp="1"/>
          </p:cNvSpPr>
          <p:nvPr>
            <p:ph sz="half" idx="2"/>
          </p:nvPr>
        </p:nvSpPr>
        <p:spPr/>
        <p:txBody>
          <a:bodyPr>
            <a:normAutofit fontScale="85000" lnSpcReduction="10000"/>
          </a:bodyPr>
          <a:lstStyle/>
          <a:p>
            <a:endParaRPr lang="en-US"/>
          </a:p>
        </p:txBody>
      </p:sp>
      <p:pic>
        <p:nvPicPr>
          <p:cNvPr id="20482" name="Picture 2" descr="http://upload.wikimedia.org/wikipedia/commons/6/69/Location_of_jamestown_virgin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4687" y="1941326"/>
            <a:ext cx="5009313" cy="43070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historicjamestowne.org/news/images/jamestown_islan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2" y="10551"/>
            <a:ext cx="9138138" cy="6853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939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12800"/>
          </a:xfrm>
        </p:spPr>
        <p:txBody>
          <a:bodyPr>
            <a:normAutofit fontScale="90000"/>
          </a:bodyPr>
          <a:lstStyle/>
          <a:p>
            <a:r>
              <a:rPr lang="en-US" sz="6000" b="1" dirty="0"/>
              <a:t>Jamestown’s Struggles</a:t>
            </a:r>
          </a:p>
        </p:txBody>
      </p:sp>
      <p:sp>
        <p:nvSpPr>
          <p:cNvPr id="3" name="Content Placeholder 2"/>
          <p:cNvSpPr>
            <a:spLocks noGrp="1"/>
          </p:cNvSpPr>
          <p:nvPr>
            <p:ph sz="half" idx="1"/>
          </p:nvPr>
        </p:nvSpPr>
        <p:spPr>
          <a:xfrm>
            <a:off x="0" y="990600"/>
            <a:ext cx="4038600" cy="5867400"/>
          </a:xfrm>
        </p:spPr>
        <p:txBody>
          <a:bodyPr>
            <a:normAutofit/>
          </a:bodyPr>
          <a:lstStyle/>
          <a:p>
            <a:r>
              <a:rPr lang="en-US" dirty="0"/>
              <a:t>Jamestown, since it was founded by a joint-stock company, was intended to be </a:t>
            </a:r>
            <a:r>
              <a:rPr lang="en-US" sz="3200" b="1" u="sng" dirty="0"/>
              <a:t>profitable</a:t>
            </a:r>
          </a:p>
          <a:p>
            <a:r>
              <a:rPr lang="en-US" dirty="0"/>
              <a:t>As a result, the settlers spent more time looking for gold or other valuables than they did creating a safe, stable, self-sustaining colony</a:t>
            </a:r>
          </a:p>
        </p:txBody>
      </p:sp>
      <p:sp>
        <p:nvSpPr>
          <p:cNvPr id="4" name="Content Placeholder 3"/>
          <p:cNvSpPr>
            <a:spLocks noGrp="1"/>
          </p:cNvSpPr>
          <p:nvPr>
            <p:ph sz="half" idx="2"/>
          </p:nvPr>
        </p:nvSpPr>
        <p:spPr/>
        <p:txBody>
          <a:bodyPr>
            <a:normAutofit/>
          </a:bodyPr>
          <a:lstStyle/>
          <a:p>
            <a:endParaRPr lang="en-US"/>
          </a:p>
        </p:txBody>
      </p:sp>
      <p:pic>
        <p:nvPicPr>
          <p:cNvPr id="1026" name="Picture 2" descr="Image result for jamest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0978" y="1981200"/>
            <a:ext cx="5173022" cy="3586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433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fontScale="90000"/>
          </a:bodyPr>
          <a:lstStyle/>
          <a:p>
            <a:r>
              <a:rPr lang="en-US" sz="6600" b="1" dirty="0"/>
              <a:t>Jamestown’s Struggles</a:t>
            </a:r>
          </a:p>
        </p:txBody>
      </p:sp>
      <p:sp>
        <p:nvSpPr>
          <p:cNvPr id="3" name="Content Placeholder 2"/>
          <p:cNvSpPr>
            <a:spLocks noGrp="1"/>
          </p:cNvSpPr>
          <p:nvPr>
            <p:ph sz="half" idx="1"/>
          </p:nvPr>
        </p:nvSpPr>
        <p:spPr>
          <a:xfrm>
            <a:off x="0" y="838200"/>
            <a:ext cx="3810000" cy="6019800"/>
          </a:xfrm>
        </p:spPr>
        <p:txBody>
          <a:bodyPr>
            <a:normAutofit fontScale="92500" lnSpcReduction="10000"/>
          </a:bodyPr>
          <a:lstStyle/>
          <a:p>
            <a:r>
              <a:rPr lang="en-US" dirty="0"/>
              <a:t>Jamestown had also been poorly sited – the area was swampy and mosquito ridden, so the settlers were forced to battle disease as well as hunger</a:t>
            </a:r>
          </a:p>
          <a:p>
            <a:r>
              <a:rPr lang="en-US" dirty="0"/>
              <a:t>To make matters even worse, the local </a:t>
            </a:r>
            <a:r>
              <a:rPr lang="en-US" sz="3800" b="1" u="sng" dirty="0"/>
              <a:t>Algonquin </a:t>
            </a:r>
            <a:r>
              <a:rPr lang="en-US" dirty="0"/>
              <a:t>Indians were often openly hostile, forcing the settlers to spend time building a fort (which they needed in case of Spanish attack, as well)</a:t>
            </a:r>
          </a:p>
        </p:txBody>
      </p:sp>
      <p:sp>
        <p:nvSpPr>
          <p:cNvPr id="4" name="Content Placeholder 3"/>
          <p:cNvSpPr>
            <a:spLocks noGrp="1"/>
          </p:cNvSpPr>
          <p:nvPr>
            <p:ph sz="half" idx="2"/>
          </p:nvPr>
        </p:nvSpPr>
        <p:spPr/>
        <p:txBody>
          <a:bodyPr>
            <a:normAutofit/>
          </a:bodyPr>
          <a:lstStyle/>
          <a:p>
            <a:endParaRPr lang="en-US"/>
          </a:p>
        </p:txBody>
      </p:sp>
      <p:pic>
        <p:nvPicPr>
          <p:cNvPr id="2052" name="Picture 4" descr="Image result for jamestown disea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981200"/>
            <a:ext cx="5105400" cy="3389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0994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7200" b="1" dirty="0"/>
              <a:t>Jamestown Fort</a:t>
            </a:r>
          </a:p>
        </p:txBody>
      </p:sp>
      <p:pic>
        <p:nvPicPr>
          <p:cNvPr id="23554" name="Picture 2" descr="http://www.latinamericanstudies.org/united-states/jamestown_for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47800"/>
            <a:ext cx="9168385"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267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a:t>“He who shall not work, shall not eat!”</a:t>
            </a:r>
          </a:p>
        </p:txBody>
      </p:sp>
      <p:pic>
        <p:nvPicPr>
          <p:cNvPr id="1026" name="Picture 2" descr="http://www.williamsburgprivatetours.com/SmithjNewEngland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0312" y="1295400"/>
            <a:ext cx="4143375" cy="5480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253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95400"/>
          </a:xfrm>
        </p:spPr>
        <p:txBody>
          <a:bodyPr>
            <a:normAutofit/>
          </a:bodyPr>
          <a:lstStyle/>
          <a:p>
            <a:r>
              <a:rPr lang="en-US" sz="6600" b="1" dirty="0"/>
              <a:t>Captain John Smith</a:t>
            </a:r>
          </a:p>
        </p:txBody>
      </p:sp>
      <p:sp>
        <p:nvSpPr>
          <p:cNvPr id="3" name="Content Placeholder 2"/>
          <p:cNvSpPr>
            <a:spLocks noGrp="1"/>
          </p:cNvSpPr>
          <p:nvPr>
            <p:ph sz="half" idx="1"/>
          </p:nvPr>
        </p:nvSpPr>
        <p:spPr/>
        <p:txBody>
          <a:bodyPr>
            <a:normAutofit/>
          </a:bodyPr>
          <a:lstStyle/>
          <a:p>
            <a:r>
              <a:rPr lang="en-US" dirty="0"/>
              <a:t>The strict discipline of Captain John Smith and the assistance of the friendlier Powhatan Indian Confederacy, helped the colony survive, but neither Smith nor the Indians were very popular with the settlers</a:t>
            </a:r>
          </a:p>
          <a:p>
            <a:endParaRPr lang="en-US" dirty="0"/>
          </a:p>
        </p:txBody>
      </p:sp>
      <p:sp>
        <p:nvSpPr>
          <p:cNvPr id="4" name="Content Placeholder 3"/>
          <p:cNvSpPr>
            <a:spLocks noGrp="1"/>
          </p:cNvSpPr>
          <p:nvPr>
            <p:ph sz="half" idx="2"/>
          </p:nvPr>
        </p:nvSpPr>
        <p:spPr/>
        <p:txBody>
          <a:bodyPr>
            <a:normAutofit/>
          </a:bodyPr>
          <a:lstStyle/>
          <a:p>
            <a:endParaRPr lang="en-US"/>
          </a:p>
        </p:txBody>
      </p:sp>
      <p:pic>
        <p:nvPicPr>
          <p:cNvPr id="3074" name="Picture 2" descr="Image result for captain john smith monu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103971"/>
            <a:ext cx="3276600" cy="5754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230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6000" b="1" dirty="0"/>
              <a:t>The </a:t>
            </a:r>
            <a:r>
              <a:rPr lang="en-US" sz="6000" b="1" u="sng" dirty="0"/>
              <a:t>Pocahontas</a:t>
            </a:r>
            <a:r>
              <a:rPr lang="en-US" sz="6000" b="1" dirty="0"/>
              <a:t> Legend</a:t>
            </a:r>
          </a:p>
        </p:txBody>
      </p:sp>
      <p:sp>
        <p:nvSpPr>
          <p:cNvPr id="3" name="Content Placeholder 2"/>
          <p:cNvSpPr>
            <a:spLocks noGrp="1"/>
          </p:cNvSpPr>
          <p:nvPr>
            <p:ph sz="half" idx="1"/>
          </p:nvPr>
        </p:nvSpPr>
        <p:spPr>
          <a:xfrm>
            <a:off x="0" y="1066800"/>
            <a:ext cx="4038600" cy="5791200"/>
          </a:xfrm>
        </p:spPr>
        <p:txBody>
          <a:bodyPr>
            <a:normAutofit/>
          </a:bodyPr>
          <a:lstStyle/>
          <a:p>
            <a:r>
              <a:rPr lang="en-US" sz="2000" dirty="0"/>
              <a:t>According to Smith’s own account, he was able to convince the Powhatan to help the colonists only after being captured by the Indians</a:t>
            </a:r>
          </a:p>
          <a:p>
            <a:r>
              <a:rPr lang="en-US" sz="2000" dirty="0"/>
              <a:t>The Indian chief, Powhatan, was going to kill Smith, but Powhatan’s daughter Pocahontas begged her father to spare him and help the colonists instead</a:t>
            </a:r>
          </a:p>
          <a:p>
            <a:r>
              <a:rPr lang="en-US" sz="2000" dirty="0"/>
              <a:t>Modern historians doubt Smith’s account – Smith was a glory-seeking adventurer who stood to profit greatly from being the man who “saved” Jamestown and he recorded the story only after returning to England and writing a book in 1616.</a:t>
            </a:r>
          </a:p>
        </p:txBody>
      </p:sp>
      <p:sp>
        <p:nvSpPr>
          <p:cNvPr id="4" name="Content Placeholder 3"/>
          <p:cNvSpPr>
            <a:spLocks noGrp="1"/>
          </p:cNvSpPr>
          <p:nvPr>
            <p:ph sz="half" idx="2"/>
          </p:nvPr>
        </p:nvSpPr>
        <p:spPr/>
        <p:txBody>
          <a:bodyPr>
            <a:normAutofit/>
          </a:bodyPr>
          <a:lstStyle/>
          <a:p>
            <a:endParaRPr lang="en-US"/>
          </a:p>
        </p:txBody>
      </p:sp>
      <p:pic>
        <p:nvPicPr>
          <p:cNvPr id="5" name="Picture 6" descr="83388-004-CCD928C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5047" y="2133600"/>
            <a:ext cx="5196899"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9228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idx="4294967295"/>
          </p:nvPr>
        </p:nvSpPr>
        <p:spPr/>
        <p:txBody>
          <a:bodyPr/>
          <a:lstStyle/>
          <a:p>
            <a:pPr eaLnBrk="1" hangingPunct="1">
              <a:defRPr/>
            </a:pPr>
            <a:r>
              <a:rPr lang="en-US" b="1"/>
              <a:t>John Smith &amp; Pocahontas?</a:t>
            </a:r>
          </a:p>
        </p:txBody>
      </p:sp>
      <p:sp>
        <p:nvSpPr>
          <p:cNvPr id="71685" name="Rectangle 5"/>
          <p:cNvSpPr>
            <a:spLocks noGrp="1" noChangeArrowheads="1"/>
          </p:cNvSpPr>
          <p:nvPr>
            <p:ph idx="4294967295"/>
          </p:nvPr>
        </p:nvSpPr>
        <p:spPr/>
        <p:txBody>
          <a:bodyPr/>
          <a:lstStyle/>
          <a:p>
            <a:pPr eaLnBrk="1" hangingPunct="1">
              <a:defRPr/>
            </a:pPr>
            <a:endParaRPr lang="en-US"/>
          </a:p>
        </p:txBody>
      </p:sp>
      <p:pic>
        <p:nvPicPr>
          <p:cNvPr id="29700" name="Picture 7" descr="John_blocks_Pocahont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371600"/>
            <a:ext cx="7315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2592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idx="4294967295"/>
          </p:nvPr>
        </p:nvSpPr>
        <p:spPr/>
        <p:txBody>
          <a:bodyPr>
            <a:normAutofit/>
          </a:bodyPr>
          <a:lstStyle/>
          <a:p>
            <a:pPr eaLnBrk="1" hangingPunct="1">
              <a:defRPr/>
            </a:pPr>
            <a:r>
              <a:rPr lang="en-US" sz="6000" b="1" dirty="0"/>
              <a:t>Actual Portraits</a:t>
            </a:r>
          </a:p>
        </p:txBody>
      </p:sp>
      <p:sp>
        <p:nvSpPr>
          <p:cNvPr id="73733" name="Rectangle 5"/>
          <p:cNvSpPr>
            <a:spLocks noGrp="1" noChangeArrowheads="1"/>
          </p:cNvSpPr>
          <p:nvPr>
            <p:ph idx="4294967295"/>
          </p:nvPr>
        </p:nvSpPr>
        <p:spPr/>
        <p:txBody>
          <a:bodyPr/>
          <a:lstStyle/>
          <a:p>
            <a:pPr eaLnBrk="1" hangingPunct="1">
              <a:defRPr/>
            </a:pPr>
            <a:endParaRPr lang="en-US" dirty="0"/>
          </a:p>
        </p:txBody>
      </p:sp>
      <p:pic>
        <p:nvPicPr>
          <p:cNvPr id="30724" name="Picture 7" descr="a_james_johnsmith_05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65197" y="1612900"/>
            <a:ext cx="4253379" cy="490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http://jamestownechesapeakebaycompany.com/HenricusPocahonta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124" y="1612900"/>
            <a:ext cx="4319810" cy="4848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625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a:t>
            </a:r>
            <a:r>
              <a:rPr lang="en-US" sz="6600" b="1" u="sng" dirty="0"/>
              <a:t>Starving</a:t>
            </a:r>
            <a:r>
              <a:rPr lang="en-US" sz="6600" b="1" dirty="0"/>
              <a:t> Time</a:t>
            </a:r>
          </a:p>
        </p:txBody>
      </p:sp>
      <p:sp>
        <p:nvSpPr>
          <p:cNvPr id="3" name="Content Placeholder 2"/>
          <p:cNvSpPr>
            <a:spLocks noGrp="1"/>
          </p:cNvSpPr>
          <p:nvPr>
            <p:ph sz="half" idx="1"/>
          </p:nvPr>
        </p:nvSpPr>
        <p:spPr>
          <a:xfrm>
            <a:off x="0" y="1600200"/>
            <a:ext cx="4495800" cy="5257800"/>
          </a:xfrm>
        </p:spPr>
        <p:txBody>
          <a:bodyPr>
            <a:normAutofit fontScale="77500" lnSpcReduction="20000"/>
          </a:bodyPr>
          <a:lstStyle/>
          <a:p>
            <a:r>
              <a:rPr lang="en-US" dirty="0"/>
              <a:t>The Jamestown Company offered free land to people who worked for the colony for seven years. New settlers arrived (and John Smith left) in 1609, but there was not enough food to support them. </a:t>
            </a:r>
          </a:p>
          <a:p>
            <a:r>
              <a:rPr lang="en-US" dirty="0"/>
              <a:t>The new settlers stole food from the Powhatan, who retaliated by attacking them if they left the safety of the fort.</a:t>
            </a:r>
          </a:p>
          <a:p>
            <a:r>
              <a:rPr lang="en-US" dirty="0"/>
              <a:t>Recent evidence suggests that the colonists resorted to </a:t>
            </a:r>
            <a:r>
              <a:rPr lang="en-US" sz="4600" b="1" u="sng" dirty="0"/>
              <a:t>cannibalism</a:t>
            </a:r>
            <a:r>
              <a:rPr lang="en-US" dirty="0"/>
              <a:t> to survive.</a:t>
            </a:r>
          </a:p>
          <a:p>
            <a:r>
              <a:rPr lang="en-US" dirty="0"/>
              <a:t>By spring of 1610 only 60 out of about 500 settlers survived at Jamestown.</a:t>
            </a:r>
          </a:p>
          <a:p>
            <a:endParaRPr lang="en-US" dirty="0"/>
          </a:p>
        </p:txBody>
      </p:sp>
      <p:sp>
        <p:nvSpPr>
          <p:cNvPr id="4" name="Content Placeholder 3"/>
          <p:cNvSpPr>
            <a:spLocks noGrp="1"/>
          </p:cNvSpPr>
          <p:nvPr>
            <p:ph sz="half" idx="2"/>
          </p:nvPr>
        </p:nvSpPr>
        <p:spPr/>
        <p:txBody>
          <a:bodyPr>
            <a:normAutofit/>
          </a:bodyPr>
          <a:lstStyle/>
          <a:p>
            <a:endParaRPr lang="en-US"/>
          </a:p>
        </p:txBody>
      </p:sp>
      <p:pic>
        <p:nvPicPr>
          <p:cNvPr id="26626" name="Picture 2" descr="http://www.thehistoryblog.com/wp-content/uploads/2013/05/Janes-skul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35500" y="1417638"/>
            <a:ext cx="3975943"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610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Help is on the way……..</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339975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Lord De La Ware</a:t>
            </a:r>
          </a:p>
        </p:txBody>
      </p:sp>
      <p:sp>
        <p:nvSpPr>
          <p:cNvPr id="3" name="Content Placeholder 2"/>
          <p:cNvSpPr>
            <a:spLocks noGrp="1"/>
          </p:cNvSpPr>
          <p:nvPr>
            <p:ph sz="half" idx="1"/>
          </p:nvPr>
        </p:nvSpPr>
        <p:spPr>
          <a:xfrm>
            <a:off x="0" y="1600200"/>
            <a:ext cx="4495800" cy="5257800"/>
          </a:xfrm>
        </p:spPr>
        <p:txBody>
          <a:bodyPr>
            <a:normAutofit fontScale="85000" lnSpcReduction="10000"/>
          </a:bodyPr>
          <a:lstStyle/>
          <a:p>
            <a:r>
              <a:rPr lang="en-US" dirty="0"/>
              <a:t>In June 1610, the survivors decided to abandon the town. It was only the arrival of the new governor, Lord De La Ware, and his supply ships that brought the colonists back to the fort and saved the colony. </a:t>
            </a:r>
          </a:p>
          <a:p>
            <a:r>
              <a:rPr lang="en-US" dirty="0"/>
              <a:t>Although the suffering did not totally end at Jamestown for decades, some years of peace and prosperity followed after the wedding of the Indian princess Pocahontas to colonist </a:t>
            </a:r>
            <a:r>
              <a:rPr lang="en-US" sz="4100" b="1" u="sng" dirty="0"/>
              <a:t>John Rolfe </a:t>
            </a:r>
            <a:r>
              <a:rPr lang="en-US" dirty="0"/>
              <a:t>(although Pocahontas died in 1617).</a:t>
            </a:r>
          </a:p>
        </p:txBody>
      </p:sp>
      <p:sp>
        <p:nvSpPr>
          <p:cNvPr id="4" name="Content Placeholder 3"/>
          <p:cNvSpPr>
            <a:spLocks noGrp="1"/>
          </p:cNvSpPr>
          <p:nvPr>
            <p:ph sz="half" idx="2"/>
          </p:nvPr>
        </p:nvSpPr>
        <p:spPr/>
        <p:txBody>
          <a:bodyPr>
            <a:normAutofit/>
          </a:bodyPr>
          <a:lstStyle/>
          <a:p>
            <a:endParaRPr lang="en-US"/>
          </a:p>
        </p:txBody>
      </p:sp>
      <p:pic>
        <p:nvPicPr>
          <p:cNvPr id="27650" name="Picture 2" descr="File:3rdLordDeLaWar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3600" y="1417638"/>
            <a:ext cx="4241800" cy="5249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521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u="sng" dirty="0"/>
              <a:t>Tobacco</a:t>
            </a:r>
            <a:r>
              <a:rPr lang="en-US" sz="5400" b="1" dirty="0"/>
              <a:t> Saves the Colony</a:t>
            </a:r>
          </a:p>
        </p:txBody>
      </p:sp>
      <p:sp>
        <p:nvSpPr>
          <p:cNvPr id="3" name="Content Placeholder 2"/>
          <p:cNvSpPr>
            <a:spLocks noGrp="1"/>
          </p:cNvSpPr>
          <p:nvPr>
            <p:ph sz="half" idx="1"/>
          </p:nvPr>
        </p:nvSpPr>
        <p:spPr>
          <a:xfrm>
            <a:off x="0" y="1600200"/>
            <a:ext cx="4267200" cy="5257800"/>
          </a:xfrm>
        </p:spPr>
        <p:txBody>
          <a:bodyPr>
            <a:normAutofit fontScale="92500" lnSpcReduction="20000"/>
          </a:bodyPr>
          <a:lstStyle/>
          <a:p>
            <a:r>
              <a:rPr lang="en-US" dirty="0"/>
              <a:t>It was this same John Rolfe who had developed a strain of tobacco that was marketable in England, providing Jamestown with the ability to finally turn a profit for its investors. </a:t>
            </a:r>
          </a:p>
          <a:p>
            <a:r>
              <a:rPr lang="en-US" dirty="0"/>
              <a:t>The Jamestown settlers soon began growing large quantities of tobacco, but needed to import slave labor to maximize production. The first </a:t>
            </a:r>
            <a:r>
              <a:rPr lang="en-US" sz="3500" b="1" u="sng" dirty="0"/>
              <a:t>African</a:t>
            </a:r>
            <a:r>
              <a:rPr lang="en-US" dirty="0"/>
              <a:t> slaves arrived in Jamestown in 1619.</a:t>
            </a:r>
          </a:p>
        </p:txBody>
      </p:sp>
      <p:sp>
        <p:nvSpPr>
          <p:cNvPr id="4" name="Content Placeholder 3"/>
          <p:cNvSpPr>
            <a:spLocks noGrp="1"/>
          </p:cNvSpPr>
          <p:nvPr>
            <p:ph sz="half" idx="2"/>
          </p:nvPr>
        </p:nvSpPr>
        <p:spPr/>
        <p:txBody>
          <a:bodyPr>
            <a:normAutofit/>
          </a:bodyPr>
          <a:lstStyle/>
          <a:p>
            <a:endParaRPr lang="en-US"/>
          </a:p>
        </p:txBody>
      </p:sp>
      <p:pic>
        <p:nvPicPr>
          <p:cNvPr id="28676" name="Picture 4" descr="http://upload.wikimedia.org/wikipedia/commons/a/ae/Nicotiana_Tobacco_Plants_1909p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1452" y="1431130"/>
            <a:ext cx="3381440" cy="54268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8800" dirty="0"/>
              <a:t>AUTONOMY</a:t>
            </a:r>
          </a:p>
        </p:txBody>
      </p:sp>
      <p:sp>
        <p:nvSpPr>
          <p:cNvPr id="6" name="Subtitle 5"/>
          <p:cNvSpPr>
            <a:spLocks noGrp="1"/>
          </p:cNvSpPr>
          <p:nvPr>
            <p:ph type="subTitle" idx="1"/>
          </p:nvPr>
        </p:nvSpPr>
        <p:spPr/>
        <p:txBody>
          <a:bodyPr/>
          <a:lstStyle/>
          <a:p>
            <a:r>
              <a:rPr lang="en-US" dirty="0"/>
              <a:t>Concept of the Day</a:t>
            </a:r>
          </a:p>
        </p:txBody>
      </p:sp>
    </p:spTree>
    <p:extLst>
      <p:ext uri="{BB962C8B-B14F-4D97-AF65-F5344CB8AC3E}">
        <p14:creationId xmlns:p14="http://schemas.microsoft.com/office/powerpoint/2010/main" val="285977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House of </a:t>
            </a:r>
            <a:r>
              <a:rPr lang="en-US" sz="6000" b="1" u="sng" dirty="0"/>
              <a:t>Burgesses</a:t>
            </a:r>
          </a:p>
        </p:txBody>
      </p:sp>
      <p:sp>
        <p:nvSpPr>
          <p:cNvPr id="3" name="Content Placeholder 2"/>
          <p:cNvSpPr>
            <a:spLocks noGrp="1"/>
          </p:cNvSpPr>
          <p:nvPr>
            <p:ph sz="half" idx="1"/>
          </p:nvPr>
        </p:nvSpPr>
        <p:spPr/>
        <p:txBody>
          <a:bodyPr>
            <a:normAutofit fontScale="85000" lnSpcReduction="20000"/>
          </a:bodyPr>
          <a:lstStyle/>
          <a:p>
            <a:r>
              <a:rPr lang="en-US" dirty="0"/>
              <a:t>To attract more settlers to Jamestown, the Virginia Company gave the colony the right to elect its own general assembly. The elected representatives were called burgesses, and the legislative body was called the House of Burgesses.</a:t>
            </a:r>
          </a:p>
          <a:p>
            <a:r>
              <a:rPr lang="en-US" dirty="0"/>
              <a:t>The Virginia House of Burgesses was the first representative law-making assembly in the New World.</a:t>
            </a:r>
          </a:p>
          <a:p>
            <a:endParaRPr lang="en-US" dirty="0"/>
          </a:p>
        </p:txBody>
      </p:sp>
      <p:sp>
        <p:nvSpPr>
          <p:cNvPr id="4" name="Content Placeholder 3"/>
          <p:cNvSpPr>
            <a:spLocks noGrp="1"/>
          </p:cNvSpPr>
          <p:nvPr>
            <p:ph sz="half" idx="2"/>
          </p:nvPr>
        </p:nvSpPr>
        <p:spPr/>
        <p:txBody>
          <a:bodyPr>
            <a:normAutofit/>
          </a:bodyPr>
          <a:lstStyle/>
          <a:p>
            <a:endParaRPr lang="en-US"/>
          </a:p>
        </p:txBody>
      </p:sp>
      <p:pic>
        <p:nvPicPr>
          <p:cNvPr id="29700" name="Picture 4" descr="http://www.ushistory.org/us/images/0003429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209800"/>
            <a:ext cx="4221307"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7380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Expansion Causes Conflict</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381174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fontScale="90000"/>
          </a:bodyPr>
          <a:lstStyle/>
          <a:p>
            <a:r>
              <a:rPr lang="en-US" sz="6000" b="1" dirty="0"/>
              <a:t>A Growing Population</a:t>
            </a:r>
          </a:p>
        </p:txBody>
      </p:sp>
      <p:sp>
        <p:nvSpPr>
          <p:cNvPr id="3" name="Content Placeholder 2"/>
          <p:cNvSpPr>
            <a:spLocks noGrp="1"/>
          </p:cNvSpPr>
          <p:nvPr>
            <p:ph sz="half" idx="1"/>
          </p:nvPr>
        </p:nvSpPr>
        <p:spPr>
          <a:xfrm>
            <a:off x="0" y="990600"/>
            <a:ext cx="4495800" cy="5867400"/>
          </a:xfrm>
        </p:spPr>
        <p:txBody>
          <a:bodyPr>
            <a:normAutofit fontScale="85000" lnSpcReduction="10000"/>
          </a:bodyPr>
          <a:lstStyle/>
          <a:p>
            <a:r>
              <a:rPr lang="en-US" sz="2400" dirty="0"/>
              <a:t>The Virginia Company also introduced the system of </a:t>
            </a:r>
            <a:r>
              <a:rPr lang="en-US" sz="4000" b="1" u="sng" dirty="0" err="1"/>
              <a:t>headrights</a:t>
            </a:r>
            <a:r>
              <a:rPr lang="en-US" sz="2400" dirty="0"/>
              <a:t>. Under this system, new settlers who bought a share in the company or paid for their passage were granted 50 acres. They received more land for each family member or servant they brought to Virginia.</a:t>
            </a:r>
          </a:p>
          <a:p>
            <a:r>
              <a:rPr lang="en-US" sz="2400" dirty="0"/>
              <a:t>The Native Americans near Jamestown grew alarmed at the increasing population. In 1622, they attacked the settlements around Jamestown, killing nearly 350 settlers. </a:t>
            </a:r>
          </a:p>
          <a:p>
            <a:r>
              <a:rPr lang="en-US" sz="2400" dirty="0"/>
              <a:t>The attack, coupled with evidence of mismanagement by the Virginia Company, led King James to revoke the colony’s charter and declare it a </a:t>
            </a:r>
            <a:r>
              <a:rPr lang="en-US" sz="3600" b="1" u="sng" dirty="0"/>
              <a:t>royal colony</a:t>
            </a:r>
            <a:r>
              <a:rPr lang="en-US" sz="2400" dirty="0"/>
              <a:t>.</a:t>
            </a:r>
          </a:p>
        </p:txBody>
      </p:sp>
      <p:sp>
        <p:nvSpPr>
          <p:cNvPr id="4" name="Content Placeholder 3"/>
          <p:cNvSpPr>
            <a:spLocks noGrp="1"/>
          </p:cNvSpPr>
          <p:nvPr>
            <p:ph sz="half" idx="2"/>
          </p:nvPr>
        </p:nvSpPr>
        <p:spPr/>
        <p:txBody>
          <a:bodyPr>
            <a:normAutofit/>
          </a:bodyPr>
          <a:lstStyle/>
          <a:p>
            <a:endParaRPr lang="en-US"/>
          </a:p>
        </p:txBody>
      </p:sp>
      <p:pic>
        <p:nvPicPr>
          <p:cNvPr id="30722" name="Picture 2" descr="http://images.fineartamerica.com/images-medium-large/jamestown-massacre-1622-grang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990600"/>
            <a:ext cx="3962400" cy="58653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u="sng" dirty="0"/>
              <a:t>Maryland</a:t>
            </a:r>
          </a:p>
        </p:txBody>
      </p:sp>
      <p:sp>
        <p:nvSpPr>
          <p:cNvPr id="3" name="Content Placeholder 2"/>
          <p:cNvSpPr>
            <a:spLocks noGrp="1"/>
          </p:cNvSpPr>
          <p:nvPr>
            <p:ph sz="half" idx="1"/>
          </p:nvPr>
        </p:nvSpPr>
        <p:spPr>
          <a:xfrm>
            <a:off x="0" y="1600200"/>
            <a:ext cx="4495800" cy="5257800"/>
          </a:xfrm>
        </p:spPr>
        <p:txBody>
          <a:bodyPr>
            <a:normAutofit fontScale="77500" lnSpcReduction="20000"/>
          </a:bodyPr>
          <a:lstStyle/>
          <a:p>
            <a:r>
              <a:rPr lang="en-US" dirty="0"/>
              <a:t>Catholics were persecuted in England for their religious beliefs. Lord </a:t>
            </a:r>
            <a:r>
              <a:rPr lang="en-US" sz="4600" b="1" u="sng" dirty="0"/>
              <a:t>Baltimore</a:t>
            </a:r>
            <a:r>
              <a:rPr lang="en-US" dirty="0"/>
              <a:t>, a Catholic member of British Parliament, decided to found a colony in America where Catholics could practice their religion without persecution.</a:t>
            </a:r>
          </a:p>
          <a:p>
            <a:r>
              <a:rPr lang="en-US" dirty="0"/>
              <a:t>The king granted Baltimore an area of land northeast of Virginia, which Baltimore named Maryland. Baltimore legally owned Maryland, making it the first proprietary colony.</a:t>
            </a:r>
          </a:p>
          <a:p>
            <a:r>
              <a:rPr lang="en-US" dirty="0"/>
              <a:t>Although Maryland was founded as a Catholic refuge, most of the colony’s settlers were Protestant.</a:t>
            </a:r>
          </a:p>
        </p:txBody>
      </p:sp>
      <p:sp>
        <p:nvSpPr>
          <p:cNvPr id="4" name="Content Placeholder 3"/>
          <p:cNvSpPr>
            <a:spLocks noGrp="1"/>
          </p:cNvSpPr>
          <p:nvPr>
            <p:ph sz="half" idx="2"/>
          </p:nvPr>
        </p:nvSpPr>
        <p:spPr/>
        <p:txBody>
          <a:bodyPr>
            <a:normAutofit/>
          </a:bodyPr>
          <a:lstStyle/>
          <a:p>
            <a:endParaRPr lang="en-US"/>
          </a:p>
        </p:txBody>
      </p:sp>
      <p:pic>
        <p:nvPicPr>
          <p:cNvPr id="19458" name="Picture 2" descr="File:Georgecalver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1676400"/>
            <a:ext cx="3276600" cy="49395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609600"/>
            <a:ext cx="7772400" cy="1470025"/>
          </a:xfrm>
        </p:spPr>
        <p:txBody>
          <a:bodyPr/>
          <a:lstStyle/>
          <a:p>
            <a:r>
              <a:rPr lang="en-US" dirty="0"/>
              <a:t>England is now established in The New World</a:t>
            </a:r>
          </a:p>
        </p:txBody>
      </p:sp>
      <p:sp>
        <p:nvSpPr>
          <p:cNvPr id="8" name="Subtitle 7"/>
          <p:cNvSpPr>
            <a:spLocks noGrp="1"/>
          </p:cNvSpPr>
          <p:nvPr>
            <p:ph type="subTitle" idx="1"/>
          </p:nvPr>
        </p:nvSpPr>
        <p:spPr>
          <a:xfrm>
            <a:off x="1371600" y="2514600"/>
            <a:ext cx="6400800" cy="3124200"/>
          </a:xfrm>
        </p:spPr>
        <p:txBody>
          <a:bodyPr>
            <a:normAutofit lnSpcReduction="10000"/>
          </a:bodyPr>
          <a:lstStyle/>
          <a:p>
            <a:r>
              <a:rPr lang="en-US" dirty="0"/>
              <a:t>Before we go further, lets find out what natural advantages and disadvantages the colonies will have</a:t>
            </a:r>
          </a:p>
          <a:p>
            <a:endParaRPr lang="en-US" dirty="0"/>
          </a:p>
          <a:p>
            <a:r>
              <a:rPr lang="en-US" dirty="0"/>
              <a:t>How does geography impact civilizations?</a:t>
            </a:r>
          </a:p>
        </p:txBody>
      </p:sp>
    </p:spTree>
    <p:extLst>
      <p:ext uri="{BB962C8B-B14F-4D97-AF65-F5344CB8AC3E}">
        <p14:creationId xmlns:p14="http://schemas.microsoft.com/office/powerpoint/2010/main" val="14212979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066800"/>
          </a:xfrm>
        </p:spPr>
        <p:txBody>
          <a:bodyPr>
            <a:normAutofit fontScale="90000"/>
          </a:bodyPr>
          <a:lstStyle/>
          <a:p>
            <a:r>
              <a:rPr lang="en-US" b="1" i="1" dirty="0"/>
              <a:t>Fact vs Myth</a:t>
            </a:r>
            <a:br>
              <a:rPr lang="en-US" b="1" i="1" dirty="0"/>
            </a:br>
            <a:r>
              <a:rPr lang="en-US" b="1" i="1" dirty="0"/>
              <a:t>The Pocahontas Legend</a:t>
            </a:r>
          </a:p>
        </p:txBody>
      </p:sp>
      <p:sp>
        <p:nvSpPr>
          <p:cNvPr id="6" name="Content Placeholder 5"/>
          <p:cNvSpPr>
            <a:spLocks noGrp="1"/>
          </p:cNvSpPr>
          <p:nvPr>
            <p:ph idx="1"/>
          </p:nvPr>
        </p:nvSpPr>
        <p:spPr>
          <a:xfrm>
            <a:off x="0" y="1219200"/>
            <a:ext cx="9144000" cy="5638800"/>
          </a:xfrm>
        </p:spPr>
        <p:txBody>
          <a:bodyPr>
            <a:normAutofit lnSpcReduction="10000"/>
          </a:bodyPr>
          <a:lstStyle/>
          <a:p>
            <a:pPr marL="742950" indent="-742950">
              <a:buAutoNum type="arabicPeriod"/>
            </a:pPr>
            <a:r>
              <a:rPr lang="en-US" sz="3600" dirty="0"/>
              <a:t>Identify at least 5 different examples of how the Disney Pocahontas story differs from the real story. Examples must be factual and historically based, not based on characteristics of cartoons such as personification.</a:t>
            </a:r>
          </a:p>
          <a:p>
            <a:pPr marL="742950" indent="-742950">
              <a:buAutoNum type="arabicPeriod"/>
            </a:pPr>
            <a:r>
              <a:rPr lang="en-US" sz="3600" dirty="0"/>
              <a:t>Why do movies often distort the facts of history? Does this trend ultimately have a positive or negative impact? Explain</a:t>
            </a:r>
          </a:p>
          <a:p>
            <a:pPr marL="0" indent="0" algn="ctr">
              <a:buNone/>
            </a:pPr>
            <a:r>
              <a:rPr lang="en-US" sz="3600" dirty="0"/>
              <a:t>-Minimum 100 words, Honors -200</a:t>
            </a:r>
          </a:p>
        </p:txBody>
      </p:sp>
    </p:spTree>
    <p:extLst>
      <p:ext uri="{BB962C8B-B14F-4D97-AF65-F5344CB8AC3E}">
        <p14:creationId xmlns:p14="http://schemas.microsoft.com/office/powerpoint/2010/main" val="11591608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1475</TotalTime>
  <Words>2029</Words>
  <Application>Microsoft Office PowerPoint</Application>
  <PresentationFormat>On-screen Show (4:3)</PresentationFormat>
  <Paragraphs>131</Paragraphs>
  <Slides>50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Wingdings</vt:lpstr>
      <vt:lpstr>Office Theme</vt:lpstr>
      <vt:lpstr>Themes Activity </vt:lpstr>
      <vt:lpstr>Quote of the Day</vt:lpstr>
      <vt:lpstr>Please get out your binder, day 1 paperwork and homework</vt:lpstr>
      <vt:lpstr>The New World</vt:lpstr>
      <vt:lpstr>New France, Virginia &amp; Maryland</vt:lpstr>
      <vt:lpstr>The French come late to the Colonization party</vt:lpstr>
      <vt:lpstr>Early French Explorers</vt:lpstr>
      <vt:lpstr>How did the French make money in New France? (Modern day Canada)</vt:lpstr>
      <vt:lpstr>The Fur Trade</vt:lpstr>
      <vt:lpstr>New France</vt:lpstr>
      <vt:lpstr>Are large numbers of people needed for Fur trapping?</vt:lpstr>
      <vt:lpstr>Slow Population Growth</vt:lpstr>
      <vt:lpstr>France decides to step it up!</vt:lpstr>
      <vt:lpstr>The Mississippi &amp; Louisiana</vt:lpstr>
      <vt:lpstr>French Settlements</vt:lpstr>
      <vt:lpstr>Nations behave much like the NFL, they COMPETE!</vt:lpstr>
      <vt:lpstr>Spain Counters in Florida</vt:lpstr>
      <vt:lpstr>PowerPoint Presentation</vt:lpstr>
      <vt:lpstr>Which important nation has not been mentioned yet?</vt:lpstr>
      <vt:lpstr>England finally joins in…But why?</vt:lpstr>
      <vt:lpstr>What about the English?  What motivations would their government have for colonization? Individuals?</vt:lpstr>
      <vt:lpstr>PowerPoint Presentation</vt:lpstr>
      <vt:lpstr>The English Reformation</vt:lpstr>
      <vt:lpstr>Economic Forces</vt:lpstr>
      <vt:lpstr>Military Rivalry With Spain</vt:lpstr>
      <vt:lpstr>PowerPoint Presentation</vt:lpstr>
      <vt:lpstr>The “Lost Colony”</vt:lpstr>
      <vt:lpstr>Research Short Essay</vt:lpstr>
      <vt:lpstr>Quote of the Day</vt:lpstr>
      <vt:lpstr>Jamestown</vt:lpstr>
      <vt:lpstr>PowerPoint Presentation</vt:lpstr>
      <vt:lpstr>Jamestown’s Struggles</vt:lpstr>
      <vt:lpstr>Jamestown’s Struggles</vt:lpstr>
      <vt:lpstr>Jamestown Fort</vt:lpstr>
      <vt:lpstr>“He who shall not work, shall not eat!”</vt:lpstr>
      <vt:lpstr>Captain John Smith</vt:lpstr>
      <vt:lpstr>The Pocahontas Legend</vt:lpstr>
      <vt:lpstr>John Smith &amp; Pocahontas?</vt:lpstr>
      <vt:lpstr>Actual Portraits</vt:lpstr>
      <vt:lpstr>The Starving Time</vt:lpstr>
      <vt:lpstr>Help is on the way……..</vt:lpstr>
      <vt:lpstr>Lord De La Ware</vt:lpstr>
      <vt:lpstr>Tobacco Saves the Colony</vt:lpstr>
      <vt:lpstr>AUTONOMY</vt:lpstr>
      <vt:lpstr>The House of Burgesses</vt:lpstr>
      <vt:lpstr>Expansion Causes Conflict</vt:lpstr>
      <vt:lpstr>A Growing Population</vt:lpstr>
      <vt:lpstr>Maryland</vt:lpstr>
      <vt:lpstr>England is now established in The New World</vt:lpstr>
      <vt:lpstr>Fact vs Myth The Pocahontas Legend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Anthony antinucci</cp:lastModifiedBy>
  <cp:revision>93</cp:revision>
  <dcterms:created xsi:type="dcterms:W3CDTF">2014-01-26T03:08:16Z</dcterms:created>
  <dcterms:modified xsi:type="dcterms:W3CDTF">2018-08-28T20:02:09Z</dcterms:modified>
</cp:coreProperties>
</file>