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2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4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3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5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82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6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4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7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5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8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4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D4ADA-084F-4207-80C2-92E96D8488C5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6A39C-4066-4ED9-9F71-EAEE10DF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778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T1hWJfsoiKw" TargetMode="External"/><Relationship Id="rId3" Type="http://schemas.openxmlformats.org/officeDocument/2006/relationships/hyperlink" Target="https://www.youtube.com/watch?v=SGP6Y0Pnhe4" TargetMode="External"/><Relationship Id="rId7" Type="http://schemas.openxmlformats.org/officeDocument/2006/relationships/hyperlink" Target="https://www.youtube.com/watch?v=AZx0RIV0wss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xICkLB3vAeU" TargetMode="External"/><Relationship Id="rId11" Type="http://schemas.openxmlformats.org/officeDocument/2006/relationships/hyperlink" Target="https://www.brainpop.com/technology/transportation/internationalspacestation/" TargetMode="External"/><Relationship Id="rId5" Type="http://schemas.openxmlformats.org/officeDocument/2006/relationships/hyperlink" Target="https://www.youtube.com/watch?v=3bCoGC532p8" TargetMode="External"/><Relationship Id="rId10" Type="http://schemas.openxmlformats.org/officeDocument/2006/relationships/hyperlink" Target="https://spotthestation.nasa.gov/" TargetMode="External"/><Relationship Id="rId4" Type="http://schemas.openxmlformats.org/officeDocument/2006/relationships/hyperlink" Target="https://www.youtube.com/watch?v=5WSlGRBTFNI&amp;feature=share&amp;list=PLiuUQ9asub3Rl-4TxMd7vA7i5tIXZZS4P" TargetMode="External"/><Relationship Id="rId9" Type="http://schemas.openxmlformats.org/officeDocument/2006/relationships/hyperlink" Target="https://www.youtube.com/watch?v=t6rHHnABoT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INTERNATIONAL SPACE STATION</a:t>
            </a:r>
            <a:b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en-US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(ISS)</a:t>
            </a:r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38400"/>
            <a:ext cx="76962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6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INTERNATIONAL SPACE STATION</a:t>
            </a:r>
            <a:b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</a:br>
            <a:r>
              <a:rPr lang="en-US" sz="36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(ISS)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51816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Sixteen</a:t>
            </a:r>
            <a:r>
              <a:rPr lang="en-US" dirty="0"/>
              <a:t> nations were involved in the construction of the ISS: The United States, Russia, Canada, Japan, Belgium, Brazil, </a:t>
            </a:r>
            <a:r>
              <a:rPr lang="en-US" dirty="0">
                <a:solidFill>
                  <a:srgbClr val="FF0000"/>
                </a:solidFill>
              </a:rPr>
              <a:t>Denmark</a:t>
            </a:r>
            <a:r>
              <a:rPr lang="en-US" dirty="0"/>
              <a:t>, France, Germany, </a:t>
            </a:r>
            <a:r>
              <a:rPr lang="en-US" dirty="0">
                <a:solidFill>
                  <a:srgbClr val="FF0000"/>
                </a:solidFill>
              </a:rPr>
              <a:t>Italy</a:t>
            </a:r>
            <a:r>
              <a:rPr lang="en-US" dirty="0"/>
              <a:t>, the Netherlands, Norway, Spain, Sweden, Switzerland, and the United Kingdom. </a:t>
            </a:r>
          </a:p>
          <a:p>
            <a:r>
              <a:rPr lang="en-US" dirty="0"/>
              <a:t> The ISS travels </a:t>
            </a:r>
            <a:r>
              <a:rPr lang="en-US" dirty="0">
                <a:solidFill>
                  <a:srgbClr val="FF0000"/>
                </a:solidFill>
              </a:rPr>
              <a:t>5</a:t>
            </a:r>
            <a:r>
              <a:rPr lang="en-US" dirty="0"/>
              <a:t> miles-per-second (</a:t>
            </a:r>
            <a:r>
              <a:rPr lang="en-US" dirty="0">
                <a:solidFill>
                  <a:srgbClr val="FF0000"/>
                </a:solidFill>
              </a:rPr>
              <a:t>17,240</a:t>
            </a:r>
            <a:r>
              <a:rPr lang="en-US" dirty="0"/>
              <a:t> mph). That means the station circles the entire planet once every </a:t>
            </a:r>
            <a:r>
              <a:rPr lang="en-US" dirty="0">
                <a:solidFill>
                  <a:srgbClr val="FF0000"/>
                </a:solidFill>
              </a:rPr>
              <a:t>90</a:t>
            </a:r>
            <a:r>
              <a:rPr lang="en-US" dirty="0"/>
              <a:t> minutes.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257800"/>
            <a:ext cx="43434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9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/>
          <a:lstStyle/>
          <a:p>
            <a:r>
              <a:rPr lang="en-US" dirty="0"/>
              <a:t>The ISS is a platform for long-term research for human </a:t>
            </a:r>
            <a:r>
              <a:rPr lang="en-US" dirty="0">
                <a:solidFill>
                  <a:srgbClr val="FF0000"/>
                </a:solidFill>
              </a:rPr>
              <a:t>health</a:t>
            </a:r>
            <a:r>
              <a:rPr lang="en-US" dirty="0"/>
              <a:t>, which NASA bills as a key stepping stone to letting humans explore other solar system destinations. </a:t>
            </a:r>
          </a:p>
          <a:p>
            <a:r>
              <a:rPr lang="en-US" dirty="0"/>
              <a:t>Its main purpose is to provide an international laboratory for </a:t>
            </a:r>
            <a:r>
              <a:rPr lang="en-US" dirty="0">
                <a:solidFill>
                  <a:srgbClr val="FF0000"/>
                </a:solidFill>
              </a:rPr>
              <a:t>experiments</a:t>
            </a:r>
            <a:r>
              <a:rPr lang="en-US" dirty="0"/>
              <a:t> within the space environment.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INTERNATIONAL SPACE STATION</a:t>
            </a:r>
            <a:b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</a:br>
            <a:r>
              <a:rPr lang="en-US" sz="36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(ISS)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9" y="4767943"/>
            <a:ext cx="5714999" cy="185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/>
          <a:lstStyle/>
          <a:p>
            <a:r>
              <a:rPr lang="en-US" dirty="0"/>
              <a:t>The ISS is the single most </a:t>
            </a:r>
            <a:r>
              <a:rPr lang="en-US" dirty="0">
                <a:solidFill>
                  <a:srgbClr val="FF0000"/>
                </a:solidFill>
              </a:rPr>
              <a:t>expensive</a:t>
            </a:r>
            <a:r>
              <a:rPr lang="en-US" dirty="0"/>
              <a:t> object ever built. The cost of the ISS has been estimated at over $120 </a:t>
            </a:r>
            <a:r>
              <a:rPr lang="en-US" dirty="0">
                <a:solidFill>
                  <a:srgbClr val="FF0000"/>
                </a:solidFill>
              </a:rPr>
              <a:t>billion</a:t>
            </a:r>
            <a:r>
              <a:rPr lang="en-US" dirty="0"/>
              <a:t> dollars!</a:t>
            </a:r>
          </a:p>
          <a:p>
            <a:r>
              <a:rPr lang="en-US" dirty="0"/>
              <a:t>Because the human body tends to lose muscle and </a:t>
            </a:r>
            <a:r>
              <a:rPr lang="en-US" dirty="0">
                <a:solidFill>
                  <a:srgbClr val="FF0000"/>
                </a:solidFill>
              </a:rPr>
              <a:t>bone</a:t>
            </a:r>
            <a:r>
              <a:rPr lang="en-US" dirty="0"/>
              <a:t> mass in zero gravity environments, all astronauts aboard the ISS must work out at least </a:t>
            </a:r>
            <a:r>
              <a:rPr lang="en-US" dirty="0">
                <a:solidFill>
                  <a:srgbClr val="FF0000"/>
                </a:solidFill>
              </a:rPr>
              <a:t>two</a:t>
            </a:r>
            <a:r>
              <a:rPr lang="en-US" dirty="0"/>
              <a:t> hours a day to maintain normal Earth-based bodily health.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INTERNATIONAL SPACE STATION</a:t>
            </a:r>
            <a:b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</a:br>
            <a:r>
              <a:rPr lang="en-US" sz="36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(ISS)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181600"/>
            <a:ext cx="5715000" cy="157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6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/>
          <a:lstStyle/>
          <a:p>
            <a:r>
              <a:rPr lang="en-US" dirty="0"/>
              <a:t>Oxygen in the ISS comes from a process called “</a:t>
            </a:r>
            <a:r>
              <a:rPr lang="en-US" dirty="0">
                <a:solidFill>
                  <a:srgbClr val="FF0000"/>
                </a:solidFill>
              </a:rPr>
              <a:t>electrolysis</a:t>
            </a:r>
            <a:r>
              <a:rPr lang="en-US" dirty="0"/>
              <a:t>,” which involves using an electrical current generated from the station’s solar panels to split water molecules into hydrogen and </a:t>
            </a:r>
            <a:r>
              <a:rPr lang="en-US" dirty="0">
                <a:solidFill>
                  <a:srgbClr val="FF0000"/>
                </a:solidFill>
              </a:rPr>
              <a:t>oxygen</a:t>
            </a:r>
            <a:r>
              <a:rPr lang="en-US" dirty="0"/>
              <a:t> gas. </a:t>
            </a:r>
          </a:p>
          <a:p>
            <a:r>
              <a:rPr lang="en-US" dirty="0"/>
              <a:t>It’s bigger than a </a:t>
            </a:r>
            <a:r>
              <a:rPr lang="en-US" dirty="0">
                <a:solidFill>
                  <a:srgbClr val="FF0000"/>
                </a:solidFill>
              </a:rPr>
              <a:t>football</a:t>
            </a:r>
            <a:r>
              <a:rPr lang="en-US" dirty="0"/>
              <a:t> field!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INTERNATIONAL SPACE STATION</a:t>
            </a:r>
            <a:br>
              <a:rPr lang="en-US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</a:br>
            <a:r>
              <a:rPr lang="en-US" sz="36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(ISS)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648200"/>
            <a:ext cx="7315200" cy="20164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05600" y="990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How it works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364710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Bathroom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29300" y="4016437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Brushing teeth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67600" y="3647105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Nail Clipping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467600" y="4037426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7"/>
              </a:rPr>
              <a:t>Eating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05300" y="3733800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8"/>
              </a:rPr>
              <a:t>Sleeping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57400" y="382127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9"/>
              </a:rPr>
              <a:t>Smell in space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72543" y="6172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hlinkClick r:id="rId10"/>
              </a:rPr>
              <a:t>Spot The Station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B599C9-7BA1-4895-8C8C-4DA2DA07462D}"/>
              </a:ext>
            </a:extLst>
          </p:cNvPr>
          <p:cNvSpPr txBox="1"/>
          <p:nvPr/>
        </p:nvSpPr>
        <p:spPr>
          <a:xfrm>
            <a:off x="152400" y="6324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1"/>
              </a:rPr>
              <a:t>Brain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33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rgbClr val="FFFF00"/>
            </a:solidFill>
          </a:ln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HOW FAST?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6899"/>
            <a:ext cx="8610600" cy="4108101"/>
          </a:xfrm>
        </p:spPr>
      </p:pic>
      <p:sp>
        <p:nvSpPr>
          <p:cNvPr id="5" name="TextBox 4"/>
          <p:cNvSpPr txBox="1"/>
          <p:nvPr/>
        </p:nvSpPr>
        <p:spPr>
          <a:xfrm>
            <a:off x="990600" y="5867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Moon: 5320.73 mph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377896"/>
            <a:ext cx="29718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9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281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INTERNATIONAL SPACE STATION (ISS)</vt:lpstr>
      <vt:lpstr>INTERNATIONAL SPACE STATION (ISS)</vt:lpstr>
      <vt:lpstr>INTERNATIONAL SPACE STATION (ISS)</vt:lpstr>
      <vt:lpstr>INTERNATIONAL SPACE STATION (ISS)</vt:lpstr>
      <vt:lpstr>INTERNATIONAL SPACE STATION (ISS)</vt:lpstr>
      <vt:lpstr>HOW FAST?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SPACE STATION (ISS)</dc:title>
  <dc:creator>Owner</dc:creator>
  <cp:lastModifiedBy>Mark Pompei</cp:lastModifiedBy>
  <cp:revision>12</cp:revision>
  <dcterms:created xsi:type="dcterms:W3CDTF">2019-01-16T00:12:26Z</dcterms:created>
  <dcterms:modified xsi:type="dcterms:W3CDTF">2021-01-27T13:05:04Z</dcterms:modified>
</cp:coreProperties>
</file>