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8" r:id="rId4"/>
    <p:sldId id="258" r:id="rId5"/>
    <p:sldId id="278" r:id="rId6"/>
    <p:sldId id="259" r:id="rId7"/>
    <p:sldId id="283" r:id="rId8"/>
    <p:sldId id="284" r:id="rId9"/>
    <p:sldId id="285" r:id="rId10"/>
    <p:sldId id="262" r:id="rId11"/>
    <p:sldId id="261" r:id="rId12"/>
    <p:sldId id="263" r:id="rId13"/>
    <p:sldId id="266" r:id="rId14"/>
    <p:sldId id="288" r:id="rId15"/>
    <p:sldId id="265" r:id="rId16"/>
    <p:sldId id="287" r:id="rId17"/>
    <p:sldId id="286" r:id="rId18"/>
    <p:sldId id="290" r:id="rId19"/>
    <p:sldId id="289" r:id="rId20"/>
    <p:sldId id="267" r:id="rId21"/>
    <p:sldId id="264" r:id="rId22"/>
    <p:sldId id="292" r:id="rId23"/>
    <p:sldId id="269" r:id="rId24"/>
    <p:sldId id="270" r:id="rId25"/>
    <p:sldId id="271" r:id="rId26"/>
    <p:sldId id="272" r:id="rId27"/>
    <p:sldId id="273" r:id="rId28"/>
    <p:sldId id="281" r:id="rId29"/>
    <p:sldId id="274" r:id="rId30"/>
    <p:sldId id="282" r:id="rId31"/>
    <p:sldId id="275" r:id="rId32"/>
    <p:sldId id="276" r:id="rId33"/>
    <p:sldId id="277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66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A9D3F-E784-4C30-939F-9F629C3638AC}" type="datetimeFigureOut">
              <a:rPr lang="en-US" smtClean="0"/>
              <a:pPr/>
              <a:t>3/1/2018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60F7-F31A-4EDD-88CD-043599B29D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A9D3F-E784-4C30-939F-9F629C3638AC}" type="datetimeFigureOut">
              <a:rPr lang="en-US" smtClean="0"/>
              <a:pPr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60F7-F31A-4EDD-88CD-043599B29D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A9D3F-E784-4C30-939F-9F629C3638AC}" type="datetimeFigureOut">
              <a:rPr lang="en-US" smtClean="0"/>
              <a:pPr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60F7-F31A-4EDD-88CD-043599B29D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A9D3F-E784-4C30-939F-9F629C3638AC}" type="datetimeFigureOut">
              <a:rPr lang="en-US" smtClean="0"/>
              <a:pPr/>
              <a:t>3/1/2018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60F7-F31A-4EDD-88CD-043599B29D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A9D3F-E784-4C30-939F-9F629C3638AC}" type="datetimeFigureOut">
              <a:rPr lang="en-US" smtClean="0"/>
              <a:pPr/>
              <a:t>3/1/2018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60F7-F31A-4EDD-88CD-043599B29D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A9D3F-E784-4C30-939F-9F629C3638AC}" type="datetimeFigureOut">
              <a:rPr lang="en-US" smtClean="0"/>
              <a:pPr/>
              <a:t>3/1/2018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EF60F7-F31A-4EDD-88CD-043599B29D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A9D3F-E784-4C30-939F-9F629C3638AC}" type="datetimeFigureOut">
              <a:rPr lang="en-US" smtClean="0"/>
              <a:pPr/>
              <a:t>3/1/2018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60F7-F31A-4EDD-88CD-043599B29D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A9D3F-E784-4C30-939F-9F629C3638AC}" type="datetimeFigureOut">
              <a:rPr lang="en-US" smtClean="0"/>
              <a:pPr/>
              <a:t>3/1/2018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7EF60F7-F31A-4EDD-88CD-043599B29D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AA4A9D3F-E784-4C30-939F-9F629C3638AC}" type="datetimeFigureOut">
              <a:rPr lang="en-US" smtClean="0"/>
              <a:pPr/>
              <a:t>3/1/2018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60F7-F31A-4EDD-88CD-043599B29D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A9D3F-E784-4C30-939F-9F629C3638AC}" type="datetimeFigureOut">
              <a:rPr lang="en-US" smtClean="0"/>
              <a:pPr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60F7-F31A-4EDD-88CD-043599B29D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A9D3F-E784-4C30-939F-9F629C3638AC}" type="datetimeFigureOut">
              <a:rPr lang="en-US" smtClean="0"/>
              <a:pPr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60F7-F31A-4EDD-88CD-043599B29D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00" y="722313"/>
            <a:ext cx="8637588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28613" y="1941513"/>
            <a:ext cx="4027487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508500" y="1941513"/>
            <a:ext cx="4029075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5EDAE9-D8E1-4DFC-B705-9AEAEFB520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A4A9D3F-E784-4C30-939F-9F629C3638AC}" type="datetimeFigureOut">
              <a:rPr lang="en-US" smtClean="0"/>
              <a:pPr/>
              <a:t>3/1/2018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7EF60F7-F31A-4EDD-88CD-043599B29D4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819400"/>
            <a:ext cx="6480048" cy="230124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Copperplate Gothic Bold"/>
                <a:ea typeface="Times New Roman"/>
              </a:rPr>
              <a:t>The Great Depression Begins</a:t>
            </a:r>
            <a:br>
              <a:rPr lang="en-US" dirty="0">
                <a:latin typeface="Times New Roman"/>
                <a:ea typeface="Times New Roman"/>
              </a:rPr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90800" y="3962400"/>
            <a:ext cx="40014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Causes of the Great Depression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sz="7200" b="1" dirty="0"/>
              <a:t>1. Industry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7"/>
            <a:ext cx="5105400" cy="518160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Overproduction of goods</a:t>
            </a:r>
          </a:p>
          <a:p>
            <a:endParaRPr lang="en-US" dirty="0"/>
          </a:p>
          <a:p>
            <a:pPr lvl="0"/>
            <a:r>
              <a:rPr lang="en-US" dirty="0"/>
              <a:t>Railroads</a:t>
            </a:r>
          </a:p>
          <a:p>
            <a:pPr lvl="1"/>
            <a:r>
              <a:rPr lang="en-US" dirty="0"/>
              <a:t>Lose business to new forms of transportation.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Coal mining</a:t>
            </a:r>
          </a:p>
          <a:p>
            <a:pPr lvl="1"/>
            <a:r>
              <a:rPr lang="en-US" dirty="0"/>
              <a:t>Increased competition with new forms of energy like gasoline.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Housing</a:t>
            </a:r>
          </a:p>
          <a:p>
            <a:pPr lvl="1"/>
            <a:r>
              <a:rPr lang="en-US" dirty="0"/>
              <a:t>The number of houses being built also dropped dramatically</a:t>
            </a:r>
          </a:p>
          <a:p>
            <a:endParaRPr lang="en-US" dirty="0"/>
          </a:p>
        </p:txBody>
      </p:sp>
      <p:pic>
        <p:nvPicPr>
          <p:cNvPr id="19458" name="Picture 2" descr="http://rds.yahoo.com/_ylt=A0WTb_xS1sVLiScAAwqjzbkF/SIG=127e3be43/EXP=1271343058/**http%3a/oak.cats.ohiou.edu/~jr716196/depression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981200"/>
            <a:ext cx="3736095" cy="4054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Image4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85800"/>
            <a:ext cx="8006132" cy="5385651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F8EA8C0-1E1F-491C-B4AD-F6416626677C}"/>
              </a:ext>
            </a:extLst>
          </p:cNvPr>
          <p:cNvSpPr txBox="1"/>
          <p:nvPr/>
        </p:nvSpPr>
        <p:spPr>
          <a:xfrm>
            <a:off x="838200" y="3581400"/>
            <a:ext cx="5410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>
                <a:solidFill>
                  <a:schemeClr val="accent1">
                    <a:lumMod val="75000"/>
                  </a:schemeClr>
                </a:solidFill>
              </a:rPr>
              <a:t>Gross National Product</a:t>
            </a:r>
          </a:p>
          <a:p>
            <a:pPr algn="ctr"/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  </a:t>
            </a:r>
          </a:p>
          <a:p>
            <a:pPr algn="ctr"/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Amount of “stuff” that we produce per year</a:t>
            </a:r>
          </a:p>
          <a:p>
            <a:endParaRPr lang="en-US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9C84CB-E075-4455-9435-309E92043452}"/>
              </a:ext>
            </a:extLst>
          </p:cNvPr>
          <p:cNvSpPr/>
          <p:nvPr/>
        </p:nvSpPr>
        <p:spPr>
          <a:xfrm>
            <a:off x="6477000" y="1447800"/>
            <a:ext cx="22860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Average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Dust_Bowl_-_Dallas,_South_Dakota_19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00700" y="2954851"/>
            <a:ext cx="3390900" cy="254317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>
                <a:latin typeface="Copperplate Gothic Bold"/>
                <a:ea typeface="Times New Roman"/>
                <a:cs typeface="Times New Roman"/>
              </a:rPr>
              <a:t>2. Agriculture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99" y="1143000"/>
            <a:ext cx="5562599" cy="54102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Overproduction 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The demand for crops after WWI fell.</a:t>
            </a: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endParaRPr lang="en-US" dirty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Crop Prices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sz="2200" dirty="0">
                <a:latin typeface="Times New Roman"/>
                <a:ea typeface="Times New Roman"/>
              </a:rPr>
              <a:t>Supply </a:t>
            </a:r>
            <a:r>
              <a:rPr lang="en-US" sz="3500" dirty="0">
                <a:solidFill>
                  <a:srgbClr val="00B050"/>
                </a:solidFill>
                <a:latin typeface="Times New Roman"/>
                <a:ea typeface="Times New Roman"/>
              </a:rPr>
              <a:t>↑</a:t>
            </a:r>
            <a:r>
              <a:rPr lang="en-US" sz="2200" dirty="0">
                <a:latin typeface="Times New Roman"/>
                <a:ea typeface="Times New Roman"/>
              </a:rPr>
              <a:t> = Demand </a:t>
            </a:r>
            <a:r>
              <a:rPr lang="en-US" sz="3500" dirty="0">
                <a:solidFill>
                  <a:srgbClr val="FF0000"/>
                </a:solidFill>
                <a:latin typeface="Times New Roman"/>
                <a:ea typeface="Times New Roman"/>
              </a:rPr>
              <a:t>↓</a:t>
            </a:r>
            <a:r>
              <a:rPr lang="en-US" sz="2200" b="1" dirty="0">
                <a:latin typeface="Times New Roman"/>
                <a:ea typeface="Times New Roman"/>
              </a:rPr>
              <a:t> = </a:t>
            </a:r>
            <a:r>
              <a:rPr lang="en-US" sz="2200" dirty="0">
                <a:latin typeface="Times New Roman"/>
                <a:ea typeface="Times New Roman"/>
              </a:rPr>
              <a:t>Crop prices </a:t>
            </a:r>
            <a:r>
              <a:rPr lang="en-US" sz="3500" b="1" dirty="0">
                <a:solidFill>
                  <a:srgbClr val="FF0000"/>
                </a:solidFill>
                <a:latin typeface="Times New Roman"/>
                <a:ea typeface="Times New Roman"/>
              </a:rPr>
              <a:t>↓</a:t>
            </a:r>
            <a:endParaRPr lang="en-US" sz="2200" b="1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endParaRPr lang="en-US" dirty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 err="1">
                <a:solidFill>
                  <a:srgbClr val="92D050"/>
                </a:solidFill>
                <a:latin typeface="Times New Roman"/>
                <a:ea typeface="Times New Roman"/>
              </a:rPr>
              <a:t>McNary</a:t>
            </a:r>
            <a:r>
              <a:rPr lang="en-US" dirty="0">
                <a:solidFill>
                  <a:srgbClr val="92D050"/>
                </a:solidFill>
                <a:latin typeface="Times New Roman"/>
                <a:ea typeface="Times New Roman"/>
              </a:rPr>
              <a:t>-Haugen bill 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Called for govt. price supports. 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Calvin Coolidge vetoed this twice. 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486400" y="5657671"/>
            <a:ext cx="3505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b="1" i="1" dirty="0">
                <a:latin typeface="Times New Roman"/>
                <a:ea typeface="Times New Roman"/>
              </a:rPr>
              <a:t>“Farmers have never made money. I don’t believe we can do much about it”</a:t>
            </a:r>
          </a:p>
          <a:p>
            <a:pPr lvl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b="1" i="1" dirty="0">
                <a:latin typeface="Times New Roman"/>
                <a:ea typeface="Times New Roman"/>
              </a:rPr>
              <a:t>	Calvin Coolidge</a:t>
            </a:r>
          </a:p>
        </p:txBody>
      </p:sp>
      <p:pic>
        <p:nvPicPr>
          <p:cNvPr id="5" name="Picture 9" descr="Boll weevil illustration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459938">
            <a:off x="5970306" y="1005490"/>
            <a:ext cx="2209800" cy="1470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17500" y="0"/>
            <a:ext cx="8637588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5400" dirty="0">
                <a:latin typeface="Copperplate Gothic Bold" panose="020E0705020206020404" pitchFamily="34" charset="0"/>
              </a:rPr>
              <a:t>Effects on Farmers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990600"/>
            <a:ext cx="4953000" cy="5065713"/>
          </a:xfrm>
        </p:spPr>
        <p:txBody>
          <a:bodyPr>
            <a:normAutofit lnSpcReduction="10000"/>
          </a:bodyPr>
          <a:lstStyle/>
          <a:p>
            <a:pPr marL="420624" lvl="1" indent="-384048">
              <a:lnSpc>
                <a:spcPct val="90000"/>
              </a:lnSpc>
              <a:buSzPct val="80000"/>
              <a:buFont typeface="Wingdings 2"/>
              <a:buChar char=""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Dust Bowl</a:t>
            </a:r>
          </a:p>
          <a:p>
            <a:pPr marL="704088" lvl="2" indent="-384048">
              <a:lnSpc>
                <a:spcPct val="90000"/>
              </a:lnSpc>
              <a:buSzPct val="80000"/>
              <a:buFont typeface="Wingdings 2"/>
              <a:buChar char="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Farmland was exhausted from overproduction </a:t>
            </a:r>
          </a:p>
          <a:p>
            <a:pPr marL="704088" lvl="2" indent="-384048">
              <a:lnSpc>
                <a:spcPct val="90000"/>
              </a:lnSpc>
              <a:buSzPct val="80000"/>
              <a:buFont typeface="Wingdings 2"/>
              <a:buChar char="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hit with drought and wind</a:t>
            </a:r>
          </a:p>
          <a:p>
            <a:pPr marL="704088" lvl="2" indent="-384048">
              <a:lnSpc>
                <a:spcPct val="90000"/>
              </a:lnSpc>
              <a:buSzPct val="80000"/>
              <a:buFont typeface="Wingdings 2"/>
              <a:buChar char=""/>
            </a:pP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420624" lvl="1" indent="-384048">
              <a:lnSpc>
                <a:spcPct val="90000"/>
              </a:lnSpc>
              <a:buSzPct val="80000"/>
              <a:buFont typeface="Wingdings 2"/>
              <a:buChar char="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Foreclosure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Banks seize farmers property if bills are not paid</a:t>
            </a:r>
          </a:p>
          <a:p>
            <a:pPr marL="420624" lvl="1" indent="-384048">
              <a:lnSpc>
                <a:spcPct val="90000"/>
              </a:lnSpc>
              <a:buSzPct val="80000"/>
              <a:buFont typeface="Wingdings 2"/>
              <a:buChar char=""/>
            </a:pP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20624" lvl="1" indent="-384048">
              <a:lnSpc>
                <a:spcPct val="90000"/>
              </a:lnSpc>
              <a:buSzPct val="80000"/>
              <a:buFont typeface="Wingdings 2"/>
              <a:buChar char="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Migration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Many farmers packed up and went west or into cities.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Known as </a:t>
            </a: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“Okies” </a:t>
            </a:r>
          </a:p>
          <a:p>
            <a:pPr marL="36576" lvl="1" indent="0">
              <a:lnSpc>
                <a:spcPct val="90000"/>
              </a:lnSpc>
              <a:buSzPct val="80000"/>
              <a:buNone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None/>
            </a:pPr>
            <a:endParaRPr lang="en-US" sz="2400" dirty="0"/>
          </a:p>
        </p:txBody>
      </p:sp>
      <p:pic>
        <p:nvPicPr>
          <p:cNvPr id="18436" name="Picture 7" descr="http://www.weru.ksu.edu/new_weru/multimedia/dustbowl/big/theb1366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96000" y="1143000"/>
            <a:ext cx="2829387" cy="2336800"/>
          </a:xfrm>
          <a:noFill/>
        </p:spPr>
      </p:pic>
      <p:pic>
        <p:nvPicPr>
          <p:cNvPr id="14338" name="Picture 2" descr="http://factoidz.com/images/user/Dust-3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3352800"/>
            <a:ext cx="4368800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84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kern="0" dirty="0">
                <a:latin typeface="Copperplate Gothic Bold"/>
              </a:rPr>
              <a:t>3. Consumer Spending</a:t>
            </a:r>
            <a:br>
              <a:rPr lang="en-US" b="1" kern="0" dirty="0">
                <a:latin typeface="Times New Roman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6553200" cy="59436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Americans were buying less by the late 1920s </a:t>
            </a: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endParaRPr lang="en-US" dirty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Why?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rising prices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stagnant wages 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overbuying on credit.  </a:t>
            </a:r>
          </a:p>
          <a:p>
            <a:pPr marL="36576" lvl="0" indent="0">
              <a:spcBef>
                <a:spcPts val="0"/>
              </a:spcBef>
              <a:buNone/>
              <a:tabLst>
                <a:tab pos="457200" algn="l"/>
              </a:tabLst>
            </a:pPr>
            <a:endParaRPr lang="en-US" dirty="0">
              <a:latin typeface="Times New Roman"/>
              <a:ea typeface="Times New Roman"/>
            </a:endParaRPr>
          </a:p>
          <a:p>
            <a:pPr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Unequal Distribution of Wealth 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Most Americans were not reaping rewards of the “roaring twenties”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70% of families made under $2,500 a year.</a:t>
            </a: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endParaRPr lang="en-US" dirty="0">
              <a:latin typeface="Times New Roman"/>
              <a:ea typeface="Times New Roman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imes New Roman"/>
              <a:ea typeface="Times New Roman"/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843752" y="951186"/>
            <a:ext cx="36576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</a:pPr>
            <a:r>
              <a:rPr lang="en-US" sz="3200" b="1" i="1" dirty="0">
                <a:latin typeface="Times New Roman"/>
                <a:ea typeface="Times New Roman"/>
              </a:rPr>
              <a:t>Richest 1%:</a:t>
            </a:r>
          </a:p>
          <a:p>
            <a:pPr lvl="0" algn="ctr">
              <a:spcBef>
                <a:spcPts val="0"/>
              </a:spcBef>
            </a:pPr>
            <a:r>
              <a:rPr lang="en-US" sz="3200" b="1" i="1" dirty="0">
                <a:latin typeface="Times New Roman"/>
                <a:ea typeface="Times New Roman"/>
              </a:rPr>
              <a:t>Income grew 75 percent</a:t>
            </a:r>
          </a:p>
          <a:p>
            <a:pPr lvl="0">
              <a:spcBef>
                <a:spcPts val="0"/>
              </a:spcBef>
            </a:pPr>
            <a:endParaRPr lang="en-US" sz="3200" b="1" i="1" dirty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</a:pPr>
            <a:endParaRPr lang="en-US" sz="3200" b="1" i="1" dirty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</a:pPr>
            <a:endParaRPr lang="en-US" sz="3200" b="1" i="1" dirty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</a:pPr>
            <a:endParaRPr lang="en-US" sz="3200" b="1" i="1" dirty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</a:pPr>
            <a:endParaRPr lang="en-US" sz="3200" b="1" i="1" dirty="0">
              <a:latin typeface="Times New Roman"/>
              <a:ea typeface="Times New Roman"/>
            </a:endParaRPr>
          </a:p>
          <a:p>
            <a:pPr lvl="0" algn="ctr">
              <a:spcBef>
                <a:spcPts val="0"/>
              </a:spcBef>
            </a:pPr>
            <a:endParaRPr lang="en-US" sz="3200" b="1" i="1" dirty="0">
              <a:latin typeface="Times New Roman"/>
              <a:ea typeface="Times New Roman"/>
            </a:endParaRPr>
          </a:p>
          <a:p>
            <a:pPr lvl="0" algn="ctr">
              <a:spcBef>
                <a:spcPts val="0"/>
              </a:spcBef>
            </a:pPr>
            <a:r>
              <a:rPr lang="en-US" sz="3200" b="1" i="1" dirty="0">
                <a:latin typeface="Times New Roman"/>
                <a:ea typeface="Times New Roman"/>
              </a:rPr>
              <a:t>Everyone else:</a:t>
            </a:r>
          </a:p>
          <a:p>
            <a:pPr lvl="0" algn="ctr">
              <a:spcBef>
                <a:spcPts val="0"/>
              </a:spcBef>
            </a:pPr>
            <a:r>
              <a:rPr lang="en-US" sz="3200" b="1" i="1" dirty="0">
                <a:latin typeface="Times New Roman"/>
                <a:ea typeface="Times New Roman"/>
              </a:rPr>
              <a:t>grew 9 percent</a:t>
            </a:r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74776">
            <a:off x="5986459" y="2753011"/>
            <a:ext cx="3266656" cy="1905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2009-10-29-0.01perc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"/>
            <a:ext cx="8153400" cy="660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MARTInkShape-7"/>
          <p:cNvSpPr/>
          <p:nvPr>
            <p:custDataLst>
              <p:tags r:id="rId1"/>
            </p:custDataLst>
          </p:nvPr>
        </p:nvSpPr>
        <p:spPr>
          <a:xfrm>
            <a:off x="8643938" y="1762125"/>
            <a:ext cx="15876" cy="1"/>
          </a:xfrm>
          <a:custGeom>
            <a:avLst/>
            <a:gdLst/>
            <a:ahLst/>
            <a:cxnLst/>
            <a:rect l="0" t="0" r="0" b="0"/>
            <a:pathLst>
              <a:path w="15876" h="1">
                <a:moveTo>
                  <a:pt x="0" y="0"/>
                </a:moveTo>
                <a:lnTo>
                  <a:pt x="0" y="0"/>
                </a:lnTo>
                <a:lnTo>
                  <a:pt x="15875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MARTInkShape-9"/>
          <p:cNvSpPr/>
          <p:nvPr>
            <p:custDataLst>
              <p:tags r:id="rId2"/>
            </p:custDataLst>
          </p:nvPr>
        </p:nvSpPr>
        <p:spPr>
          <a:xfrm>
            <a:off x="6111875" y="2667000"/>
            <a:ext cx="55564" cy="1"/>
          </a:xfrm>
          <a:custGeom>
            <a:avLst/>
            <a:gdLst/>
            <a:ahLst/>
            <a:cxnLst/>
            <a:rect l="0" t="0" r="0" b="0"/>
            <a:pathLst>
              <a:path w="55564" h="1">
                <a:moveTo>
                  <a:pt x="0" y="0"/>
                </a:moveTo>
                <a:lnTo>
                  <a:pt x="0" y="0"/>
                </a:lnTo>
                <a:lnTo>
                  <a:pt x="34737" y="0"/>
                </a:lnTo>
                <a:lnTo>
                  <a:pt x="55563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063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://images.huffingtonpost.com/2009-10-29-TaxRat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200"/>
            <a:ext cx="8077200" cy="6668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MARTInkShape-12"/>
          <p:cNvSpPr/>
          <p:nvPr>
            <p:custDataLst>
              <p:tags r:id="rId1"/>
            </p:custDataLst>
          </p:nvPr>
        </p:nvSpPr>
        <p:spPr>
          <a:xfrm>
            <a:off x="8318500" y="4548188"/>
            <a:ext cx="7939" cy="1"/>
          </a:xfrm>
          <a:custGeom>
            <a:avLst/>
            <a:gdLst/>
            <a:ahLst/>
            <a:cxnLst/>
            <a:rect l="0" t="0" r="0" b="0"/>
            <a:pathLst>
              <a:path w="7939" h="1">
                <a:moveTo>
                  <a:pt x="0" y="0"/>
                </a:moveTo>
                <a:lnTo>
                  <a:pt x="0" y="0"/>
                </a:lnTo>
                <a:lnTo>
                  <a:pt x="7938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http://images.huffingtonpost.com/2009-10-29-Unioniz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610600" cy="6509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6324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>
                <a:latin typeface="Copperplate Gothic Bold"/>
                <a:ea typeface="Times New Roman"/>
                <a:cs typeface="Times New Roman"/>
              </a:rPr>
              <a:t>  4. The Stock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5334000" cy="52578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Dow Jones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Industrial Average</a:t>
            </a:r>
            <a:r>
              <a:rPr lang="en-US" dirty="0">
                <a:latin typeface="Times New Roman"/>
                <a:ea typeface="Times New Roman"/>
              </a:rPr>
              <a:t> 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30 large firms being traded.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Reached 381 points at peak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endParaRPr lang="en-US" dirty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b="1" dirty="0">
                <a:latin typeface="Times New Roman"/>
                <a:ea typeface="Times New Roman"/>
              </a:rPr>
              <a:t>Why?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b="1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Speculation</a:t>
            </a:r>
            <a:r>
              <a:rPr lang="en-US" dirty="0">
                <a:latin typeface="Times New Roman"/>
                <a:ea typeface="Times New Roman"/>
              </a:rPr>
              <a:t> </a:t>
            </a:r>
          </a:p>
          <a:p>
            <a:pPr lvl="2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Buying stocks on chance of fast profit</a:t>
            </a:r>
          </a:p>
          <a:p>
            <a:pPr lvl="2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Ignoring risks</a:t>
            </a:r>
          </a:p>
          <a:p>
            <a:pPr lvl="2">
              <a:spcBef>
                <a:spcPts val="0"/>
              </a:spcBef>
              <a:tabLst>
                <a:tab pos="457200" algn="l"/>
              </a:tabLst>
            </a:pPr>
            <a:endParaRPr lang="en-US" dirty="0">
              <a:latin typeface="Times New Roman"/>
              <a:ea typeface="Times New Roman"/>
            </a:endParaRP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b="1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Margin Buying</a:t>
            </a:r>
            <a:endParaRPr lang="en-US" b="1" i="1" dirty="0">
              <a:latin typeface="Times New Roman"/>
              <a:ea typeface="Times New Roman"/>
            </a:endParaRPr>
          </a:p>
          <a:p>
            <a:pPr lvl="2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Buying stock on credit</a:t>
            </a:r>
          </a:p>
          <a:p>
            <a:endParaRPr lang="en-US" dirty="0"/>
          </a:p>
        </p:txBody>
      </p:sp>
      <p:pic>
        <p:nvPicPr>
          <p:cNvPr id="7170" name="Picture 2" descr="http://i.ebayimg.com/images/g/hloAAOSwYaFWgqqk/s-l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938646"/>
            <a:ext cx="4566458" cy="570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b="1" kern="0" dirty="0">
                <a:latin typeface="Copperplate Gothic Bold"/>
              </a:rPr>
              <a:t>Meanwhile… </a:t>
            </a:r>
            <a:br>
              <a:rPr lang="en-US" b="1" kern="0" dirty="0">
                <a:latin typeface="Copperplate Gothic Bold"/>
              </a:rPr>
            </a:br>
            <a:r>
              <a:rPr lang="en-US" b="1" kern="0" dirty="0">
                <a:latin typeface="Copperplate Gothic Bold"/>
              </a:rPr>
              <a:t>Election of Herbert Hoover</a:t>
            </a:r>
            <a:br>
              <a:rPr lang="en-US" b="1" kern="0" dirty="0">
                <a:latin typeface="Times New Roman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0" y="1600200"/>
            <a:ext cx="4495800" cy="4525963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Under Harding and Coolidge, Hoover served as secretary of commerce </a:t>
            </a: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endParaRPr lang="en-US" dirty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Hoover pointed to years of prosperity under the Republicans since 1920 and he overwhelmingly won the election. </a:t>
            </a:r>
          </a:p>
          <a:p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 l="26620" t="30614" r="29352" b="40047"/>
          <a:stretch>
            <a:fillRect/>
          </a:stretch>
        </p:blipFill>
        <p:spPr bwMode="auto">
          <a:xfrm rot="21004341">
            <a:off x="299488" y="2522848"/>
            <a:ext cx="3808480" cy="20370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10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pperplate Gothic Bold"/>
                <a:ea typeface="Times New Roman"/>
                <a:cs typeface="Times New Roman"/>
              </a:rPr>
              <a:t>Black Tuesday: Oct. 29, 1929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4890252" cy="4525963"/>
          </a:xfrm>
        </p:spPr>
        <p:txBody>
          <a:bodyPr>
            <a:normAutofit fontScale="92500"/>
          </a:bodyPr>
          <a:lstStyle/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On October 24, 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Investors began selling off stocks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Market recovers the next day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endParaRPr lang="en-US" dirty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endParaRPr lang="en-US" dirty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b="1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Black Tuesday 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October 29 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Investors sell record number of stocks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Dow drops by 23% over 2 days</a:t>
            </a: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endParaRPr lang="en-US" dirty="0">
              <a:latin typeface="Times New Roman"/>
              <a:ea typeface="Times New Roman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6146" name="Picture 2" descr="http://33.media.tumblr.com/tumblr_mcczr9zZiN1rr5swxo1_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1752600"/>
            <a:ext cx="4890252" cy="377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423" y="1676400"/>
            <a:ext cx="7987154" cy="4801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2BB7B22B-6A8C-423D-9ADE-937EAB9DFA7C}"/>
              </a:ext>
            </a:extLst>
          </p:cNvPr>
          <p:cNvSpPr/>
          <p:nvPr/>
        </p:nvSpPr>
        <p:spPr>
          <a:xfrm>
            <a:off x="4007423" y="2055338"/>
            <a:ext cx="1752600" cy="610631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Peak = 381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40929327-4A96-4ABA-A28E-24B99A80427E}"/>
              </a:ext>
            </a:extLst>
          </p:cNvPr>
          <p:cNvSpPr/>
          <p:nvPr/>
        </p:nvSpPr>
        <p:spPr>
          <a:xfrm>
            <a:off x="6064823" y="5105400"/>
            <a:ext cx="1752600" cy="61063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Low = 41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060777-2DBB-470F-87A5-7E1FADABF49A}"/>
              </a:ext>
            </a:extLst>
          </p:cNvPr>
          <p:cNvSpPr/>
          <p:nvPr/>
        </p:nvSpPr>
        <p:spPr>
          <a:xfrm>
            <a:off x="6643047" y="1867931"/>
            <a:ext cx="1676400" cy="14478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1929-1932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90% Drop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FD50314-E658-46FA-834F-1AA5E2766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930" y="129895"/>
            <a:ext cx="7467600" cy="1143000"/>
          </a:xfrm>
        </p:spPr>
        <p:txBody>
          <a:bodyPr/>
          <a:lstStyle/>
          <a:p>
            <a:pPr algn="ctr"/>
            <a:r>
              <a:rPr lang="en-US" dirty="0"/>
              <a:t>Great Depression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F71AD-6D61-4255-9412-BA5B20B16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930" y="129895"/>
            <a:ext cx="7467600" cy="1143000"/>
          </a:xfrm>
        </p:spPr>
        <p:txBody>
          <a:bodyPr/>
          <a:lstStyle/>
          <a:p>
            <a:pPr algn="ctr"/>
            <a:r>
              <a:rPr lang="en-US" dirty="0"/>
              <a:t>Great Recession</a:t>
            </a:r>
          </a:p>
        </p:txBody>
      </p:sp>
      <p:pic>
        <p:nvPicPr>
          <p:cNvPr id="1026" name="Picture 2" descr="https://upload.wikimedia.org/wikipedia/commons/2/2a/2007-2009_Bear_Market.png">
            <a:extLst>
              <a:ext uri="{FF2B5EF4-FFF2-40B4-BE49-F238E27FC236}">
                <a16:creationId xmlns:a16="http://schemas.microsoft.com/office/drawing/2014/main" id="{C77D2496-B4B1-4F2A-8447-1C51AB8E3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333853" cy="482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967D50D8-057B-432B-9A16-62953A8FE655}"/>
              </a:ext>
            </a:extLst>
          </p:cNvPr>
          <p:cNvSpPr/>
          <p:nvPr/>
        </p:nvSpPr>
        <p:spPr>
          <a:xfrm rot="1056141">
            <a:off x="1695880" y="1441381"/>
            <a:ext cx="1941236" cy="610631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Peak = 14,198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FE5CD8AC-2E73-4688-8C0B-C818582067AF}"/>
              </a:ext>
            </a:extLst>
          </p:cNvPr>
          <p:cNvSpPr/>
          <p:nvPr/>
        </p:nvSpPr>
        <p:spPr>
          <a:xfrm rot="20444950">
            <a:off x="6757265" y="4005649"/>
            <a:ext cx="1752600" cy="61063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Low = 6,443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53CEA0-7E75-461A-9997-4995EDCA172C}"/>
              </a:ext>
            </a:extLst>
          </p:cNvPr>
          <p:cNvSpPr/>
          <p:nvPr/>
        </p:nvSpPr>
        <p:spPr>
          <a:xfrm>
            <a:off x="7010400" y="1364486"/>
            <a:ext cx="1676400" cy="14478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2007-2009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54% Drop</a:t>
            </a:r>
          </a:p>
        </p:txBody>
      </p:sp>
    </p:spTree>
    <p:extLst>
      <p:ext uri="{BB962C8B-B14F-4D97-AF65-F5344CB8AC3E}">
        <p14:creationId xmlns:p14="http://schemas.microsoft.com/office/powerpoint/2010/main" val="608117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b="1" kern="0" dirty="0">
                <a:latin typeface="Copperplate Gothic Bold"/>
              </a:rPr>
              <a:t>5 . Bank and Business Failures</a:t>
            </a:r>
            <a:br>
              <a:rPr lang="en-US" b="1" kern="0" dirty="0">
                <a:latin typeface="Times New Roman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5105400" cy="5486400"/>
          </a:xfrm>
        </p:spPr>
        <p:txBody>
          <a:bodyPr>
            <a:normAutofit fontScale="92500" lnSpcReduction="10000"/>
          </a:bodyPr>
          <a:lstStyle/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Run on Banks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Many Banks had lost millions in the stock market as well. 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endParaRPr lang="en-US" dirty="0">
              <a:latin typeface="Times New Roman"/>
              <a:ea typeface="Times New Roman"/>
            </a:endParaRP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Many rushed to the banks to get their money. Banks didn’t have it. </a:t>
            </a: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endParaRPr lang="en-US" dirty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Bankruptcy 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Thousands of industries went bankrupt such as automobile</a:t>
            </a:r>
            <a:r>
              <a:rPr lang="en-US" b="1" dirty="0">
                <a:latin typeface="Times New Roman"/>
                <a:ea typeface="Times New Roman"/>
              </a:rPr>
              <a:t> </a:t>
            </a:r>
            <a:r>
              <a:rPr lang="en-US" dirty="0">
                <a:latin typeface="Times New Roman"/>
                <a:ea typeface="Times New Roman"/>
              </a:rPr>
              <a:t>and railroads. </a:t>
            </a:r>
          </a:p>
          <a:p>
            <a:pPr lvl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 </a:t>
            </a: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Rising Unemployment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1933 unemployment = %25</a:t>
            </a:r>
          </a:p>
          <a:p>
            <a:pPr lvl="1">
              <a:spcBef>
                <a:spcPts val="0"/>
              </a:spcBef>
              <a:buNone/>
              <a:tabLst>
                <a:tab pos="457200" algn="l"/>
              </a:tabLst>
            </a:pPr>
            <a:endParaRPr lang="en-US" dirty="0"/>
          </a:p>
        </p:txBody>
      </p:sp>
      <p:pic>
        <p:nvPicPr>
          <p:cNvPr id="4" name="Picture 8" descr="joblessm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79494">
            <a:off x="5420600" y="1152530"/>
            <a:ext cx="3605131" cy="2708940"/>
          </a:xfrm>
          <a:prstGeom prst="rect">
            <a:avLst/>
          </a:prstGeom>
          <a:noFill/>
        </p:spPr>
      </p:pic>
      <p:pic>
        <p:nvPicPr>
          <p:cNvPr id="6" name="Picture 7" descr="image?id=1017&amp;rendTypeId=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2332" y="3733800"/>
            <a:ext cx="3886200" cy="269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https://upload.wikimedia.org/wikipedia/commons/9/9c/US_Unemployment_1890-2009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417638"/>
            <a:ext cx="9144001" cy="477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7262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Non Farm Workers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28248"/>
            <a:ext cx="8686800" cy="5257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3922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D8D77-E128-4CE2-8597-C95CD7665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Great Recession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05B0B-58CC-419E-A085-339DB60C9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Image result for great recession unemployment">
            <a:extLst>
              <a:ext uri="{FF2B5EF4-FFF2-40B4-BE49-F238E27FC236}">
                <a16:creationId xmlns:a16="http://schemas.microsoft.com/office/drawing/2014/main" id="{B1F3182B-D220-492D-9C0C-BE9C03F48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199"/>
            <a:ext cx="8305800" cy="494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027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D34A1-5FB6-4270-A91A-26913637C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703" y="457200"/>
            <a:ext cx="7467600" cy="1143000"/>
          </a:xfrm>
        </p:spPr>
        <p:txBody>
          <a:bodyPr/>
          <a:lstStyle/>
          <a:p>
            <a:r>
              <a:rPr lang="en-US" dirty="0"/>
              <a:t>Unemployment today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ECCB8D8-E8B9-4F37-88A2-6B009A31C8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463" y="1600200"/>
            <a:ext cx="794004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696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MARTFIG24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609600"/>
            <a:ext cx="4880671" cy="55639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534400" cy="1143000"/>
          </a:xfrm>
        </p:spPr>
        <p:txBody>
          <a:bodyPr>
            <a:normAutofit/>
          </a:bodyPr>
          <a:lstStyle/>
          <a:p>
            <a:r>
              <a:rPr lang="en-US" b="1" kern="0" dirty="0">
                <a:latin typeface="Copperplate Gothic Bold"/>
              </a:rPr>
              <a:t>6. Worldwide Depression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143000"/>
            <a:ext cx="5169961" cy="53340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European countries still haven’t recovered from WWI</a:t>
            </a: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endParaRPr lang="en-US" dirty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1930: 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Hawley-Smoot Tariff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2</a:t>
            </a:r>
            <a:r>
              <a:rPr lang="en-US" baseline="30000" dirty="0">
                <a:latin typeface="Times New Roman"/>
                <a:ea typeface="Times New Roman"/>
              </a:rPr>
              <a:t>nd</a:t>
            </a:r>
            <a:r>
              <a:rPr lang="en-US" dirty="0">
                <a:latin typeface="Times New Roman"/>
                <a:ea typeface="Times New Roman"/>
              </a:rPr>
              <a:t> Highest in history (63%)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Meant to protect against competition.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Actually has opposite effect</a:t>
            </a: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endParaRPr lang="en-US" dirty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latin typeface="Times New Roman"/>
                <a:ea typeface="Times New Roman"/>
              </a:rPr>
              <a:t>Congress did not understand that we had become a world economy. </a:t>
            </a:r>
          </a:p>
          <a:p>
            <a:endParaRPr lang="en-US" dirty="0"/>
          </a:p>
        </p:txBody>
      </p:sp>
      <p:pic>
        <p:nvPicPr>
          <p:cNvPr id="4" name="Picture 9" descr="Exhibit  13: Dow Jones Falls as World Trade Contracts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9961" y="1257300"/>
            <a:ext cx="3974039" cy="434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>
            <a:extLst>
              <a:ext uri="{FF2B5EF4-FFF2-40B4-BE49-F238E27FC236}">
                <a16:creationId xmlns:a16="http://schemas.microsoft.com/office/drawing/2014/main" id="{740F5901-AFAD-4965-B722-0330404AC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8975"/>
            <a:ext cx="9144000" cy="548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D097281-95C9-4DF5-BD9B-6894863AA215}"/>
              </a:ext>
            </a:extLst>
          </p:cNvPr>
          <p:cNvSpPr/>
          <p:nvPr/>
        </p:nvSpPr>
        <p:spPr>
          <a:xfrm>
            <a:off x="3505200" y="1447800"/>
            <a:ext cx="1066800" cy="3048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/>
              <a:t>McKinley Tariff</a:t>
            </a:r>
          </a:p>
          <a:p>
            <a:pPr algn="ctr">
              <a:defRPr/>
            </a:pPr>
            <a:r>
              <a:rPr lang="en-US" sz="1400" dirty="0"/>
              <a:t>(1890)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54EC9E4-C41D-4798-9876-C99BD5D5E41D}"/>
              </a:ext>
            </a:extLst>
          </p:cNvPr>
          <p:cNvSpPr/>
          <p:nvPr/>
        </p:nvSpPr>
        <p:spPr>
          <a:xfrm>
            <a:off x="4572000" y="1027112"/>
            <a:ext cx="2133600" cy="841375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2857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429000"/>
            <a:ext cx="8534400" cy="838200"/>
          </a:xfrm>
        </p:spPr>
        <p:txBody>
          <a:bodyPr/>
          <a:lstStyle/>
          <a:p>
            <a:r>
              <a:t>Hoover And the Depression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1828800"/>
            <a:ext cx="6480048" cy="1752600"/>
          </a:xfrm>
        </p:spPr>
        <p:txBody>
          <a:bodyPr/>
          <a:lstStyle/>
          <a:p>
            <a:r>
              <a:rPr lang="en-US" dirty="0"/>
              <a:t>Was it really his fault?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Hoover’s Reassurance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958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“Any lack of confidence in the economic future… is foolish”    </a:t>
            </a:r>
            <a:r>
              <a:rPr lang="en-US" sz="2000" dirty="0"/>
              <a:t>-Herbert Hoover 1929’</a:t>
            </a:r>
          </a:p>
          <a:p>
            <a:endParaRPr lang="en-US" sz="2000" dirty="0"/>
          </a:p>
          <a:p>
            <a:r>
              <a:rPr lang="en-US" dirty="0"/>
              <a:t>Believed that Americans should carry on as usual.</a:t>
            </a:r>
          </a:p>
          <a:p>
            <a:endParaRPr lang="en-US" dirty="0"/>
          </a:p>
          <a:p>
            <a:r>
              <a:rPr lang="en-US" dirty="0"/>
              <a:t>Rapid growth and slumps just a part of American economic trend</a:t>
            </a:r>
          </a:p>
          <a:p>
            <a:pPr lvl="2"/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981200"/>
            <a:ext cx="1281346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981200"/>
            <a:ext cx="2420320" cy="44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ap'n McCain of the Titanic by newbreen.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0494" y="3824468"/>
            <a:ext cx="61012" cy="77426"/>
          </a:xfrm>
          <a:prstGeom prst="rect">
            <a:avLst/>
          </a:prstGeom>
          <a:noFill/>
        </p:spPr>
      </p:pic>
      <p:pic>
        <p:nvPicPr>
          <p:cNvPr id="5" name="Picture 6" descr="Cap'n McCain of the Titanic by newbreen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381000"/>
            <a:ext cx="4953000" cy="62855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473"/>
            <a:ext cx="7467600" cy="1143000"/>
          </a:xfrm>
        </p:spPr>
        <p:txBody>
          <a:bodyPr/>
          <a:lstStyle/>
          <a:p>
            <a:r>
              <a:rPr lang="en-US" dirty="0"/>
              <a:t>Hoover's Philosophy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399" y="990600"/>
            <a:ext cx="5867401" cy="5715000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Rugged Individualism</a:t>
            </a:r>
          </a:p>
          <a:p>
            <a:pPr lvl="1"/>
            <a:r>
              <a:rPr lang="en-US" dirty="0"/>
              <a:t>Individuals (not the government) should help themselves. </a:t>
            </a:r>
          </a:p>
          <a:p>
            <a:endParaRPr lang="en-US" dirty="0"/>
          </a:p>
          <a:p>
            <a:r>
              <a:rPr lang="en-US" dirty="0"/>
              <a:t>Hoover believed that Americans should have…</a:t>
            </a:r>
          </a:p>
          <a:p>
            <a:pPr lvl="1"/>
            <a:r>
              <a:rPr lang="en-US" dirty="0"/>
              <a:t> savings protected</a:t>
            </a:r>
          </a:p>
          <a:p>
            <a:pPr lvl="1"/>
            <a:r>
              <a:rPr lang="en-US" dirty="0"/>
              <a:t> steady job</a:t>
            </a:r>
          </a:p>
          <a:p>
            <a:pPr lvl="1"/>
            <a:r>
              <a:rPr lang="en-US" dirty="0"/>
              <a:t> insurance</a:t>
            </a:r>
          </a:p>
          <a:p>
            <a:endParaRPr lang="en-US" dirty="0"/>
          </a:p>
          <a:p>
            <a:r>
              <a:rPr lang="en-US" dirty="0"/>
              <a:t>However, believed this was </a:t>
            </a:r>
            <a:r>
              <a:rPr lang="en-US" u="sng" dirty="0"/>
              <a:t>not governments job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pic>
        <p:nvPicPr>
          <p:cNvPr id="1026" name="Picture 2" descr="hoover-carto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173" y="1447800"/>
            <a:ext cx="279082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-152400"/>
            <a:ext cx="7467600" cy="1143000"/>
          </a:xfrm>
        </p:spPr>
        <p:txBody>
          <a:bodyPr/>
          <a:lstStyle/>
          <a:p>
            <a:r>
              <a:rPr lang="en-US" dirty="0"/>
              <a:t>Hoover’s Requests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5029200" cy="5867400"/>
          </a:xfrm>
        </p:spPr>
        <p:txBody>
          <a:bodyPr>
            <a:normAutofit/>
          </a:bodyPr>
          <a:lstStyle/>
          <a:p>
            <a:r>
              <a:rPr lang="en-US" sz="3200" dirty="0"/>
              <a:t>Asks….</a:t>
            </a:r>
          </a:p>
          <a:p>
            <a:pPr marL="36576" indent="0">
              <a:buNone/>
            </a:pPr>
            <a:endParaRPr lang="en-US" sz="3200" dirty="0"/>
          </a:p>
          <a:p>
            <a:pPr lvl="1"/>
            <a:r>
              <a:rPr lang="en-US" sz="3200" dirty="0"/>
              <a:t>…</a:t>
            </a:r>
            <a:r>
              <a:rPr lang="en-US" sz="2800" dirty="0"/>
              <a:t>employers not to cut wages or lay off workers.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…labor leaders not to demand higher wages or go on strike.</a:t>
            </a:r>
          </a:p>
          <a:p>
            <a:pPr marL="448056" lvl="1" indent="0">
              <a:buNone/>
            </a:pPr>
            <a:endParaRPr lang="en-US" sz="2800" dirty="0"/>
          </a:p>
          <a:p>
            <a:r>
              <a:rPr lang="en-US" sz="3200" dirty="0"/>
              <a:t>Provides no incentive</a:t>
            </a:r>
          </a:p>
          <a:p>
            <a:pPr lvl="1"/>
            <a:endParaRPr lang="en-US" sz="2000" dirty="0"/>
          </a:p>
        </p:txBody>
      </p:sp>
      <p:pic>
        <p:nvPicPr>
          <p:cNvPr id="16386" name="Picture 2" descr="Unemployment: No Profession Spared (color) by yonderbob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914400"/>
            <a:ext cx="3950208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914400"/>
            <a:ext cx="4495800" cy="5943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/>
              <a:t>$423 Million for public works programs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Boulder Dam Project 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Mount Rushmore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en-US" sz="2000" dirty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itchFamily="18" charset="0"/>
              </a:rPr>
              <a:t>Reconstruction Finance Corporation (RFC) 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>
                <a:cs typeface="Times New Roman" pitchFamily="18" charset="0"/>
              </a:rPr>
              <a:t>$2 billion to finance failing banks and businesses.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en-US" sz="1800" dirty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800" dirty="0">
                <a:cs typeface="Times New Roman" pitchFamily="18" charset="0"/>
              </a:rPr>
              <a:t>Attempts to Aid Farmers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itchFamily="18" charset="0"/>
              </a:rPr>
              <a:t>Agricultural Marketing Act</a:t>
            </a:r>
          </a:p>
          <a:p>
            <a:pPr lvl="2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200" dirty="0">
                <a:cs typeface="Times New Roman" pitchFamily="18" charset="0"/>
              </a:rPr>
              <a:t>Maintain prices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itchFamily="18" charset="0"/>
              </a:rPr>
              <a:t>Farm Board</a:t>
            </a:r>
          </a:p>
          <a:p>
            <a:pPr lvl="2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200" dirty="0">
                <a:cs typeface="Times New Roman" pitchFamily="18" charset="0"/>
              </a:rPr>
              <a:t>Handle surplus goods </a:t>
            </a:r>
          </a:p>
        </p:txBody>
      </p:sp>
      <p:pic>
        <p:nvPicPr>
          <p:cNvPr id="5122" name="Picture 2" descr="http://www.usbr.gov/lc/images/gallery/hoover/Wash-No-22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00558" y="1524000"/>
            <a:ext cx="4421446" cy="3535728"/>
          </a:xfrm>
          <a:prstGeom prst="rect">
            <a:avLst/>
          </a:prstGeom>
          <a:noFill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-457200" y="76200"/>
            <a:ext cx="7888288" cy="9144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>
                <a:solidFill>
                  <a:schemeClr val="accent1"/>
                </a:solidFill>
              </a:rPr>
              <a:t>Hoover’s Actions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Boulder Dam</a:t>
            </a:r>
          </a:p>
        </p:txBody>
      </p:sp>
      <p:pic>
        <p:nvPicPr>
          <p:cNvPr id="17414" name="Picture 6" descr="Hoover Dam by NannyPea2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685800"/>
            <a:ext cx="4762500" cy="4648201"/>
          </a:xfrm>
          <a:prstGeom prst="rect">
            <a:avLst/>
          </a:prstGeom>
          <a:noFill/>
        </p:spPr>
      </p:pic>
      <p:pic>
        <p:nvPicPr>
          <p:cNvPr id="17412" name="Picture 4" descr="http://rds.yahoo.com/_ylt=A0WTb_wtAc1Lj28A7h2jzbkF/SIG=12pfstl7a/EXP=1271812781/**http%3a/www.jasonlove.com/cartoons/00381-daily-cartoons-beaver-dam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371600"/>
            <a:ext cx="4343400" cy="4647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7888288" cy="914400"/>
          </a:xfrm>
        </p:spPr>
        <p:txBody>
          <a:bodyPr/>
          <a:lstStyle/>
          <a:p>
            <a:pPr algn="ctr" eaLnBrk="1" hangingPunct="1"/>
            <a:r>
              <a:rPr lang="en-US" dirty="0">
                <a:solidFill>
                  <a:srgbClr val="FF0000"/>
                </a:solidFill>
              </a:rPr>
              <a:t>Hoover Gets the Blame 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219200"/>
            <a:ext cx="4724400" cy="48371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/>
              <a:t>Hoover gets the blame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en-US" sz="2400" dirty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/>
              <a:t>People living in shantytowns began calling them </a:t>
            </a:r>
            <a:r>
              <a:rPr lang="en-US" sz="2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Hoovervilles</a:t>
            </a: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en-US" sz="2400" dirty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/>
              <a:t>Called newspapers they wrapped themselves in Hoover blankets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z="2400" dirty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>
                <a:cs typeface="Times New Roman" pitchFamily="18" charset="0"/>
              </a:rPr>
              <a:t>In 1930, the Democrats win control of the House of Representatives</a:t>
            </a:r>
            <a:endParaRPr lang="en-US" sz="2400" dirty="0"/>
          </a:p>
        </p:txBody>
      </p:sp>
      <p:pic>
        <p:nvPicPr>
          <p:cNvPr id="24580" name="Picture 7" descr="http://projects.loudoun.k12.va.us/schools/lchs/english/rader/project/essays2/amandad/hooverville.gi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14925" y="3886200"/>
            <a:ext cx="4029075" cy="2757488"/>
          </a:xfrm>
          <a:noFill/>
        </p:spPr>
      </p:pic>
      <p:pic>
        <p:nvPicPr>
          <p:cNvPr id="5" name="Picture 6" descr="F:\Amy C\Hooverville #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066800"/>
            <a:ext cx="4038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419600"/>
            <a:ext cx="8610600" cy="2620963"/>
          </a:xfrm>
        </p:spPr>
        <p:txBody>
          <a:bodyPr/>
          <a:lstStyle/>
          <a:p>
            <a:r>
              <a:rPr lang="en-US" dirty="0"/>
              <a:t>Despite Criticism, Hoover struggles to maintain his principles.</a:t>
            </a:r>
          </a:p>
          <a:p>
            <a:r>
              <a:rPr lang="en-US" dirty="0"/>
              <a:t>Angry Americans blame him for Depression </a:t>
            </a:r>
          </a:p>
        </p:txBody>
      </p:sp>
      <p:pic>
        <p:nvPicPr>
          <p:cNvPr id="18434" name="Picture 2" descr="http://rds.yahoo.com/_ylt=A0WTb_ylAM1LTm8AERmjzbkF/SIG=16mmprk7p/EXP=1271812645/**http%3a/phspzg.bay.livefilestore.com/y1mpAcw0Bm5OwSkAtbiGb43EWlg3pqVNp_kxHpaoqa-SdmQ8froY1vnUuTNATQpnPE7RKPI97ET3LPmTybtk2FHCaRjQiSwNsCkvth1BEL0N3nTEIVw9c85n2bofLNa-Hh5PHoandPh-8E/cartoons_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28600"/>
            <a:ext cx="5715000" cy="3781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1143000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Bonus Army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4343400" cy="5334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 1932 10,000-20,000 WWI veterans march on Washington D.C. </a:t>
            </a:r>
          </a:p>
          <a:p>
            <a:endParaRPr lang="en-US" dirty="0"/>
          </a:p>
          <a:p>
            <a:r>
              <a:rPr lang="en-US" dirty="0"/>
              <a:t>Demanded that a bonus promised for 1945 be paid immediately </a:t>
            </a:r>
          </a:p>
          <a:p>
            <a:endParaRPr lang="en-US" dirty="0"/>
          </a:p>
          <a:p>
            <a:r>
              <a:rPr lang="en-US" dirty="0"/>
              <a:t>Hoover said no</a:t>
            </a:r>
          </a:p>
        </p:txBody>
      </p:sp>
      <p:pic>
        <p:nvPicPr>
          <p:cNvPr id="20482" name="Picture 2" descr="http://rds.yahoo.com/_ylt=A0WTefhRBM1Lgy4AJlWjzbkF/SIG=12jtp2rs4/EXP=1271813585/**http%3a/jimbuie.blogs.com/photos/uncategorized/bonus_army_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81000"/>
            <a:ext cx="4476750" cy="6096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1143000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Bonus Army Cont</a:t>
            </a:r>
            <a:r>
              <a:rPr lang="en-US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4648200" cy="55626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proposal went to the Senate who voted it down.</a:t>
            </a:r>
          </a:p>
          <a:p>
            <a:pPr marL="36576" indent="0">
              <a:buNone/>
            </a:pPr>
            <a:endParaRPr lang="en-US" dirty="0"/>
          </a:p>
          <a:p>
            <a:r>
              <a:rPr lang="en-US" dirty="0"/>
              <a:t>Hoover asks army to leave</a:t>
            </a:r>
          </a:p>
          <a:p>
            <a:pPr lvl="1"/>
            <a:r>
              <a:rPr lang="en-US" dirty="0"/>
              <a:t>Most did but 2000 refuse</a:t>
            </a:r>
          </a:p>
          <a:p>
            <a:endParaRPr lang="en-US" dirty="0"/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Hoover calls on a group of 1000 soldiers to remove the veterans</a:t>
            </a:r>
          </a:p>
          <a:p>
            <a:pPr lvl="1"/>
            <a:r>
              <a:rPr lang="en-US" dirty="0"/>
              <a:t>Led by Douglas Macarthur and Dwight D. Eisenhower</a:t>
            </a:r>
          </a:p>
          <a:p>
            <a:pPr lvl="1"/>
            <a:r>
              <a:rPr lang="en-US" dirty="0"/>
              <a:t>100 Injured</a:t>
            </a:r>
          </a:p>
          <a:p>
            <a:endParaRPr lang="en-US" dirty="0"/>
          </a:p>
          <a:p>
            <a:r>
              <a:rPr lang="en-US" dirty="0"/>
              <a:t>Seen as a symbol for Hoovers Legacy </a:t>
            </a:r>
          </a:p>
        </p:txBody>
      </p:sp>
      <p:pic>
        <p:nvPicPr>
          <p:cNvPr id="21506" name="Picture 2" descr="http://rds.yahoo.com/_ylt=A0WTefWSBc1LRTMAdcejzbkF/SIG=12rintf3b/EXP=1271813906/**http%3a/www.americaslibrary.gov/assets/aa/patton/aa_patton_bonus_3_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762000"/>
            <a:ext cx="4151497" cy="5810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3634</TotalTime>
  <Words>766</Words>
  <Application>Microsoft Office PowerPoint</Application>
  <PresentationFormat>On-screen Show (4:3)</PresentationFormat>
  <Paragraphs>192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Copperplate Gothic Bold</vt:lpstr>
      <vt:lpstr>Franklin Gothic Book</vt:lpstr>
      <vt:lpstr>Times New Roman</vt:lpstr>
      <vt:lpstr>Wingdings</vt:lpstr>
      <vt:lpstr>Wingdings 2</vt:lpstr>
      <vt:lpstr>Technic</vt:lpstr>
      <vt:lpstr>The Great Depression Begins </vt:lpstr>
      <vt:lpstr>1. Industry</vt:lpstr>
      <vt:lpstr>PowerPoint Presentation</vt:lpstr>
      <vt:lpstr>2. Agriculture</vt:lpstr>
      <vt:lpstr>Effects on Farmers</vt:lpstr>
      <vt:lpstr>3. Consumer Spending </vt:lpstr>
      <vt:lpstr>PowerPoint Presentation</vt:lpstr>
      <vt:lpstr>PowerPoint Presentation</vt:lpstr>
      <vt:lpstr>PowerPoint Presentation</vt:lpstr>
      <vt:lpstr>  4. The Stock Market</vt:lpstr>
      <vt:lpstr>Meanwhile…  Election of Herbert Hoover </vt:lpstr>
      <vt:lpstr>Black Tuesday: Oct. 29, 1929</vt:lpstr>
      <vt:lpstr>Great Depression</vt:lpstr>
      <vt:lpstr>Great Recession</vt:lpstr>
      <vt:lpstr>5 . Bank and Business Failures </vt:lpstr>
      <vt:lpstr>PowerPoint Presentation</vt:lpstr>
      <vt:lpstr>Non Farm Workers</vt:lpstr>
      <vt:lpstr>Great Recession </vt:lpstr>
      <vt:lpstr>Unemployment today</vt:lpstr>
      <vt:lpstr>PowerPoint Presentation</vt:lpstr>
      <vt:lpstr>6. Worldwide Depression</vt:lpstr>
      <vt:lpstr>PowerPoint Presentation</vt:lpstr>
      <vt:lpstr>Hoover And the Depression</vt:lpstr>
      <vt:lpstr>Hoover’s Reassurance</vt:lpstr>
      <vt:lpstr>PowerPoint Presentation</vt:lpstr>
      <vt:lpstr>Hoover's Philosophy</vt:lpstr>
      <vt:lpstr>Hoover’s Requests</vt:lpstr>
      <vt:lpstr>PowerPoint Presentation</vt:lpstr>
      <vt:lpstr>Boulder Dam</vt:lpstr>
      <vt:lpstr>Hoover Gets the Blame </vt:lpstr>
      <vt:lpstr>PowerPoint Presentation</vt:lpstr>
      <vt:lpstr>Bonus Army</vt:lpstr>
      <vt:lpstr>Bonus Army Cont.</vt:lpstr>
    </vt:vector>
  </TitlesOfParts>
  <Company>CCS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Great Depression Begins </dc:title>
  <dc:creator>nathaniel.bargeloh</dc:creator>
  <cp:lastModifiedBy>Nathaniel Bargeloh</cp:lastModifiedBy>
  <cp:revision>195</cp:revision>
  <dcterms:created xsi:type="dcterms:W3CDTF">2010-04-14T13:48:15Z</dcterms:created>
  <dcterms:modified xsi:type="dcterms:W3CDTF">2018-03-01T15:48:18Z</dcterms:modified>
</cp:coreProperties>
</file>