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1" r:id="rId1"/>
  </p:sldMasterIdLst>
  <p:notesMasterIdLst>
    <p:notesMasterId r:id="rId33"/>
  </p:notesMasterIdLst>
  <p:sldIdLst>
    <p:sldId id="279" r:id="rId2"/>
    <p:sldId id="272" r:id="rId3"/>
    <p:sldId id="306" r:id="rId4"/>
    <p:sldId id="307" r:id="rId5"/>
    <p:sldId id="308" r:id="rId6"/>
    <p:sldId id="310" r:id="rId7"/>
    <p:sldId id="294" r:id="rId8"/>
    <p:sldId id="309" r:id="rId9"/>
    <p:sldId id="311" r:id="rId10"/>
    <p:sldId id="291" r:id="rId11"/>
    <p:sldId id="312" r:id="rId12"/>
    <p:sldId id="289" r:id="rId13"/>
    <p:sldId id="315" r:id="rId14"/>
    <p:sldId id="316" r:id="rId15"/>
    <p:sldId id="305" r:id="rId16"/>
    <p:sldId id="318" r:id="rId17"/>
    <p:sldId id="317" r:id="rId18"/>
    <p:sldId id="319" r:id="rId19"/>
    <p:sldId id="320" r:id="rId20"/>
    <p:sldId id="321" r:id="rId21"/>
    <p:sldId id="322" r:id="rId22"/>
    <p:sldId id="323" r:id="rId23"/>
    <p:sldId id="324" r:id="rId24"/>
    <p:sldId id="278" r:id="rId25"/>
    <p:sldId id="297" r:id="rId26"/>
    <p:sldId id="296" r:id="rId27"/>
    <p:sldId id="293" r:id="rId28"/>
    <p:sldId id="290" r:id="rId29"/>
    <p:sldId id="292" r:id="rId30"/>
    <p:sldId id="288" r:id="rId31"/>
    <p:sldId id="30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p:scale>
          <a:sx n="119" d="100"/>
          <a:sy n="119" d="100"/>
        </p:scale>
        <p:origin x="1044" y="-1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4A392-F57B-4899-A3DB-BD9FFE741470}" type="datetimeFigureOut">
              <a:rPr lang="en-US" smtClean="0"/>
              <a:t>2/13/2019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F2991D-37F2-437F-AACF-BEC01D5755C7}" type="slidenum">
              <a:rPr lang="en-US" smtClean="0"/>
              <a:t>‹#›</a:t>
            </a:fld>
            <a:endParaRPr lang="en-US"/>
          </a:p>
        </p:txBody>
      </p:sp>
    </p:spTree>
    <p:extLst>
      <p:ext uri="{BB962C8B-B14F-4D97-AF65-F5344CB8AC3E}">
        <p14:creationId xmlns:p14="http://schemas.microsoft.com/office/powerpoint/2010/main" val="804998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F2991D-37F2-437F-AACF-BEC01D5755C7}" type="slidenum">
              <a:rPr lang="en-US" smtClean="0"/>
              <a:t>2</a:t>
            </a:fld>
            <a:endParaRPr lang="en-US"/>
          </a:p>
        </p:txBody>
      </p:sp>
    </p:spTree>
    <p:extLst>
      <p:ext uri="{BB962C8B-B14F-4D97-AF65-F5344CB8AC3E}">
        <p14:creationId xmlns:p14="http://schemas.microsoft.com/office/powerpoint/2010/main" val="1805493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F2991D-37F2-437F-AACF-BEC01D5755C7}" type="slidenum">
              <a:rPr lang="en-US" smtClean="0"/>
              <a:t>25</a:t>
            </a:fld>
            <a:endParaRPr lang="en-US"/>
          </a:p>
        </p:txBody>
      </p:sp>
    </p:spTree>
    <p:extLst>
      <p:ext uri="{BB962C8B-B14F-4D97-AF65-F5344CB8AC3E}">
        <p14:creationId xmlns:p14="http://schemas.microsoft.com/office/powerpoint/2010/main" val="1320750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6338E875-EA37-47C0-84E2-F77F420FDC83}" type="datetimeFigureOut">
              <a:rPr lang="en-US" smtClean="0"/>
              <a:t>2/13/2019</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530B387E-035E-4D15-9C14-569EFAB46F56}" type="slidenum">
              <a:rPr lang="en-US" smtClean="0"/>
              <a:t>‹#›</a:t>
            </a:fld>
            <a:endParaRPr lang="en-US"/>
          </a:p>
        </p:txBody>
      </p:sp>
    </p:spTree>
    <p:extLst>
      <p:ext uri="{BB962C8B-B14F-4D97-AF65-F5344CB8AC3E}">
        <p14:creationId xmlns:p14="http://schemas.microsoft.com/office/powerpoint/2010/main" val="500929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38E875-EA37-47C0-84E2-F77F420FDC83}"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2794740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38E875-EA37-47C0-84E2-F77F420FDC83}"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328782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38E875-EA37-47C0-84E2-F77F420FDC83}" type="datetimeFigureOut">
              <a:rPr lang="en-US" smtClean="0"/>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826801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38E875-EA37-47C0-84E2-F77F420FDC83}" type="datetimeFigureOut">
              <a:rPr lang="en-US" smtClean="0"/>
              <a:t>2/13/2019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107116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38E875-EA37-47C0-84E2-F77F420FDC83}" type="datetimeFigureOut">
              <a:rPr lang="en-US" smtClean="0"/>
              <a:t>2/13/2019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950938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38E875-EA37-47C0-84E2-F77F420FDC83}" type="datetimeFigureOut">
              <a:rPr lang="en-US" smtClean="0"/>
              <a:t>2/13/2019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113789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338E875-EA37-47C0-84E2-F77F420FDC83}" type="datetimeFigureOut">
              <a:rPr lang="en-US" smtClean="0"/>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30B387E-035E-4D15-9C14-569EFAB46F56}" type="slidenum">
              <a:rPr lang="en-US" smtClean="0"/>
              <a:t>‹#›</a:t>
            </a:fld>
            <a:endParaRPr lang="en-US"/>
          </a:p>
        </p:txBody>
      </p:sp>
    </p:spTree>
    <p:extLst>
      <p:ext uri="{BB962C8B-B14F-4D97-AF65-F5344CB8AC3E}">
        <p14:creationId xmlns:p14="http://schemas.microsoft.com/office/powerpoint/2010/main" val="1672674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6338E875-EA37-47C0-84E2-F77F420FDC83}" type="datetimeFigureOut">
              <a:rPr lang="en-US" smtClean="0"/>
              <a:t>2/13/2019</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30B387E-035E-4D15-9C14-569EFAB46F56}" type="slidenum">
              <a:rPr lang="en-US" smtClean="0"/>
              <a:t>‹#›</a:t>
            </a:fld>
            <a:endParaRPr lang="en-US"/>
          </a:p>
        </p:txBody>
      </p:sp>
    </p:spTree>
    <p:extLst>
      <p:ext uri="{BB962C8B-B14F-4D97-AF65-F5344CB8AC3E}">
        <p14:creationId xmlns:p14="http://schemas.microsoft.com/office/powerpoint/2010/main" val="92363677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38E875-EA37-47C0-84E2-F77F420FDC83}"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319621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38E875-EA37-47C0-84E2-F77F420FDC83}" type="datetimeFigureOut">
              <a:rPr lang="en-US" smtClean="0"/>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B387E-035E-4D15-9C14-569EFAB46F56}" type="slidenum">
              <a:rPr lang="en-US" smtClean="0"/>
              <a:t>‹#›</a:t>
            </a:fld>
            <a:endParaRPr lang="en-US"/>
          </a:p>
        </p:txBody>
      </p:sp>
    </p:spTree>
    <p:extLst>
      <p:ext uri="{BB962C8B-B14F-4D97-AF65-F5344CB8AC3E}">
        <p14:creationId xmlns:p14="http://schemas.microsoft.com/office/powerpoint/2010/main" val="772850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C3A166BD-6210-405A-9EF5-9715A0153B90}"/>
              </a:ext>
            </a:extLst>
          </p:cNvPr>
          <p:cNvSpPr>
            <a:spLocks noGrp="1"/>
          </p:cNvSpPr>
          <p:nvPr>
            <p:ph type="dt" sz="half" idx="10"/>
          </p:nvPr>
        </p:nvSpPr>
        <p:spPr/>
        <p:txBody>
          <a:bodyPr/>
          <a:lstStyle>
            <a:lvl1pPr>
              <a:defRPr/>
            </a:lvl1pPr>
          </a:lstStyle>
          <a:p>
            <a:pPr>
              <a:defRPr/>
            </a:pPr>
            <a:endParaRPr lang="en-US"/>
          </a:p>
        </p:txBody>
      </p:sp>
      <p:sp>
        <p:nvSpPr>
          <p:cNvPr id="6" name="Footer Placeholder 2">
            <a:extLst>
              <a:ext uri="{FF2B5EF4-FFF2-40B4-BE49-F238E27FC236}">
                <a16:creationId xmlns:a16="http://schemas.microsoft.com/office/drawing/2014/main" id="{B3D786A1-C6A7-42E0-A57A-DB34C80F2D7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id="{10CC2A62-84A8-4592-8031-103C81C0ABF7}"/>
              </a:ext>
            </a:extLst>
          </p:cNvPr>
          <p:cNvSpPr>
            <a:spLocks noGrp="1"/>
          </p:cNvSpPr>
          <p:nvPr>
            <p:ph type="sldNum" sz="quarter" idx="12"/>
          </p:nvPr>
        </p:nvSpPr>
        <p:spPr/>
        <p:txBody>
          <a:bodyPr/>
          <a:lstStyle>
            <a:lvl1pPr>
              <a:defRPr/>
            </a:lvl1pPr>
          </a:lstStyle>
          <a:p>
            <a:pPr>
              <a:defRPr/>
            </a:pPr>
            <a:fld id="{CBA7AA4A-CEEA-4B45-99A1-8F7B00FCEB83}" type="slidenum">
              <a:rPr lang="en-US" altLang="en-US"/>
              <a:pPr>
                <a:defRPr/>
              </a:pPr>
              <a:t>‹#›</a:t>
            </a:fld>
            <a:endParaRPr lang="en-US" altLang="en-US"/>
          </a:p>
        </p:txBody>
      </p:sp>
    </p:spTree>
    <p:extLst>
      <p:ext uri="{BB962C8B-B14F-4D97-AF65-F5344CB8AC3E}">
        <p14:creationId xmlns:p14="http://schemas.microsoft.com/office/powerpoint/2010/main" val="352233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6338E875-EA37-47C0-84E2-F77F420FDC83}" type="datetimeFigureOut">
              <a:rPr lang="en-US" smtClean="0"/>
              <a:t>2/13/2019</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530B387E-035E-4D15-9C14-569EFAB46F56}" type="slidenum">
              <a:rPr lang="en-US" smtClean="0"/>
              <a:t>‹#›</a:t>
            </a:fld>
            <a:endParaRPr lang="en-US"/>
          </a:p>
        </p:txBody>
      </p:sp>
    </p:spTree>
    <p:extLst>
      <p:ext uri="{BB962C8B-B14F-4D97-AF65-F5344CB8AC3E}">
        <p14:creationId xmlns:p14="http://schemas.microsoft.com/office/powerpoint/2010/main" val="1583830533"/>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upload.wikimedia.org/wikipedia/commons/c/c6/Tweed-Boss-LOC.jpg"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MA8hOZbP0M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3/38/Thomas_H_Nast.jpg"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upload.wikimedia.org/wikipedia/commons/5/50/President_Rutherford_Hayes_1870_-_1880_Restored.jp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upload.wikimedia.org/wikipedia/commons/1/1f/James_Abram_Garfield,_photo_portrait_seated.jpg"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upload.wikimedia.org/wikipedia/commons/f/f4/Chester_A._Arthur_portrait_c1882.jpg"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chemeClr val="bg1"/>
                </a:solidFill>
              </a:rPr>
              <a:t>The</a:t>
            </a:r>
            <a:r>
              <a:rPr lang="en-US" b="1" dirty="0">
                <a:solidFill>
                  <a:srgbClr val="FFFF00"/>
                </a:solidFill>
              </a:rPr>
              <a:t> Gilded </a:t>
            </a:r>
            <a:r>
              <a:rPr lang="en-US" b="1" dirty="0">
                <a:solidFill>
                  <a:schemeClr val="bg1"/>
                </a:solidFill>
              </a:rPr>
              <a:t>Age</a:t>
            </a:r>
          </a:p>
        </p:txBody>
      </p:sp>
      <p:sp>
        <p:nvSpPr>
          <p:cNvPr id="3" name="Subtitle 2"/>
          <p:cNvSpPr>
            <a:spLocks noGrp="1"/>
          </p:cNvSpPr>
          <p:nvPr>
            <p:ph type="subTitle" idx="1"/>
          </p:nvPr>
        </p:nvSpPr>
        <p:spPr/>
        <p:txBody>
          <a:bodyPr/>
          <a:lstStyle/>
          <a:p>
            <a:r>
              <a:rPr lang="en-US" dirty="0"/>
              <a:t>Mr. Hulyo</a:t>
            </a:r>
          </a:p>
          <a:p>
            <a:r>
              <a:rPr lang="en-US" dirty="0"/>
              <a:t>American II</a:t>
            </a:r>
          </a:p>
          <a:p>
            <a:r>
              <a:rPr lang="en-US" dirty="0"/>
              <a:t>Fall 2017</a:t>
            </a:r>
          </a:p>
          <a:p>
            <a:endParaRPr lang="en-US" dirty="0"/>
          </a:p>
        </p:txBody>
      </p:sp>
    </p:spTree>
    <p:extLst>
      <p:ext uri="{BB962C8B-B14F-4D97-AF65-F5344CB8AC3E}">
        <p14:creationId xmlns:p14="http://schemas.microsoft.com/office/powerpoint/2010/main" val="3059512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152400"/>
            <a:ext cx="8686800" cy="1371600"/>
          </a:xfrm>
          <a:solidFill>
            <a:schemeClr val="tx2">
              <a:lumMod val="75000"/>
              <a:lumOff val="25000"/>
            </a:schemeClr>
          </a:solidFill>
        </p:spPr>
        <p:txBody>
          <a:bodyPr>
            <a:noAutofit/>
          </a:bodyPr>
          <a:lstStyle/>
          <a:p>
            <a:r>
              <a:rPr lang="en-US" sz="6600" b="1" dirty="0">
                <a:solidFill>
                  <a:schemeClr val="bg1"/>
                </a:solidFill>
              </a:rPr>
              <a:t>What was the Gilded Age?</a:t>
            </a:r>
            <a:endParaRPr lang="en-US" sz="6600" dirty="0">
              <a:solidFill>
                <a:schemeClr val="bg1"/>
              </a:solidFill>
            </a:endParaRPr>
          </a:p>
        </p:txBody>
      </p:sp>
      <p:pic>
        <p:nvPicPr>
          <p:cNvPr id="3076" name="Picture 4" descr="http://images.fineartamerica.com/images-medium-large/the-gilded-funerary-mask-of-tuts-kenneth-garret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2417" y="3623974"/>
            <a:ext cx="2032983" cy="30149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https://media.licdn.com/mpr/mpr/AAEAAQAAAAAAAAIwAAAAJDk4YjRhYjRhLTE1NGQtNDVhYS1hNzExLTFkNDhlOTE5ZDU1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2909092"/>
            <a:ext cx="2714625" cy="39243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Oval Callout 3"/>
          <p:cNvSpPr/>
          <p:nvPr/>
        </p:nvSpPr>
        <p:spPr>
          <a:xfrm>
            <a:off x="2714624" y="1600200"/>
            <a:ext cx="4067175" cy="2690017"/>
          </a:xfrm>
          <a:prstGeom prst="wedgeEllipseCallout">
            <a:avLst>
              <a:gd name="adj1" fmla="val -48333"/>
              <a:gd name="adj2" fmla="val 5171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rPr>
              <a:t>“The external glitter of wealth conceals a corrupt political core that reflects the growing gap between the very few rich and the very many poor.”</a:t>
            </a:r>
          </a:p>
        </p:txBody>
      </p:sp>
      <p:sp>
        <p:nvSpPr>
          <p:cNvPr id="7" name="Right Arrow 6"/>
          <p:cNvSpPr/>
          <p:nvPr/>
        </p:nvSpPr>
        <p:spPr>
          <a:xfrm>
            <a:off x="2917334" y="4485191"/>
            <a:ext cx="3914774" cy="16002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"Gilded" means to be covered in gold, but the contents inside are not actually gold.  </a:t>
            </a:r>
          </a:p>
        </p:txBody>
      </p:sp>
    </p:spTree>
    <p:extLst>
      <p:ext uri="{BB962C8B-B14F-4D97-AF65-F5344CB8AC3E}">
        <p14:creationId xmlns:p14="http://schemas.microsoft.com/office/powerpoint/2010/main" val="408866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par>
                          <p:cTn id="8" fill="hold">
                            <p:stCondLst>
                              <p:cond delay="500"/>
                            </p:stCondLst>
                            <p:childTnLst>
                              <p:par>
                                <p:cTn id="9" presetID="2" presetClass="entr" presetSubtype="3"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4" fill="hold" nodeType="after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wipe(down)">
                                      <p:cBhvr>
                                        <p:cTn id="2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2CEFB03-382B-41FA-8A05-5B9284E7D1E0}"/>
              </a:ext>
            </a:extLst>
          </p:cNvPr>
          <p:cNvSpPr>
            <a:spLocks noGrp="1" noChangeArrowheads="1"/>
          </p:cNvSpPr>
          <p:nvPr>
            <p:ph type="title"/>
          </p:nvPr>
        </p:nvSpPr>
        <p:spPr>
          <a:xfrm>
            <a:off x="152400" y="277813"/>
            <a:ext cx="8763000"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The Whiskey Ring</a:t>
            </a:r>
          </a:p>
        </p:txBody>
      </p:sp>
      <p:sp>
        <p:nvSpPr>
          <p:cNvPr id="14339" name="Rectangle 4">
            <a:extLst>
              <a:ext uri="{FF2B5EF4-FFF2-40B4-BE49-F238E27FC236}">
                <a16:creationId xmlns:a16="http://schemas.microsoft.com/office/drawing/2014/main" id="{F7B99017-9DA4-4DBB-97E0-E97D3F9E445A}"/>
              </a:ext>
            </a:extLst>
          </p:cNvPr>
          <p:cNvSpPr>
            <a:spLocks noGrp="1" noChangeArrowheads="1"/>
          </p:cNvSpPr>
          <p:nvPr>
            <p:ph type="body" sz="half" idx="1"/>
          </p:nvPr>
        </p:nvSpPr>
        <p:spPr>
          <a:xfrm>
            <a:off x="152400" y="1600200"/>
            <a:ext cx="3810000" cy="4953000"/>
          </a:xfrm>
        </p:spPr>
        <p:txBody>
          <a:bodyPr/>
          <a:lstStyle/>
          <a:p>
            <a:pPr marL="344488" indent="-344488" eaLnBrk="1" hangingPunct="1">
              <a:lnSpc>
                <a:spcPct val="80000"/>
              </a:lnSpc>
              <a:buFont typeface="Wingdings" panose="05000000000000000000" pitchFamily="2" charset="2"/>
              <a:buChar char="q"/>
            </a:pPr>
            <a:r>
              <a:rPr lang="en-US" altLang="en-US" dirty="0"/>
              <a:t>Scandal involving several members of Grant’s administration, including his personal secretary, where federal employees accepted </a:t>
            </a:r>
            <a:r>
              <a:rPr lang="en-US" altLang="en-US" u="sng" dirty="0"/>
              <a:t>bribes</a:t>
            </a:r>
            <a:r>
              <a:rPr lang="en-US" altLang="en-US" dirty="0"/>
              <a:t> from whiskey distillers to help them </a:t>
            </a:r>
            <a:r>
              <a:rPr lang="en-US" altLang="en-US" u="sng" dirty="0"/>
              <a:t>avoid paying federal taxes on alcohol </a:t>
            </a:r>
            <a:r>
              <a:rPr lang="en-US" altLang="en-US" dirty="0"/>
              <a:t>production</a:t>
            </a:r>
          </a:p>
          <a:p>
            <a:pPr marL="0" indent="0" eaLnBrk="1" hangingPunct="1">
              <a:lnSpc>
                <a:spcPct val="80000"/>
              </a:lnSpc>
              <a:buNone/>
            </a:pPr>
            <a:endParaRPr lang="en-US" altLang="en-US" dirty="0"/>
          </a:p>
          <a:p>
            <a:pPr marL="344488" indent="-344488" eaLnBrk="1" hangingPunct="1">
              <a:lnSpc>
                <a:spcPct val="80000"/>
              </a:lnSpc>
              <a:buFont typeface="Wingdings" panose="05000000000000000000" pitchFamily="2" charset="2"/>
              <a:buChar char="q"/>
            </a:pPr>
            <a:r>
              <a:rPr lang="en-US" altLang="en-US" dirty="0"/>
              <a:t>110 people were convicted of defrauding the government out of at least $3 million in taxes</a:t>
            </a:r>
          </a:p>
        </p:txBody>
      </p:sp>
      <p:sp>
        <p:nvSpPr>
          <p:cNvPr id="14340" name="Rectangle 5">
            <a:extLst>
              <a:ext uri="{FF2B5EF4-FFF2-40B4-BE49-F238E27FC236}">
                <a16:creationId xmlns:a16="http://schemas.microsoft.com/office/drawing/2014/main" id="{911F8ECF-4193-4ABD-BC95-800488B8B2C7}"/>
              </a:ext>
            </a:extLst>
          </p:cNvPr>
          <p:cNvSpPr>
            <a:spLocks noGrp="1" noChangeArrowheads="1"/>
          </p:cNvSpPr>
          <p:nvPr>
            <p:ph sz="half" idx="2"/>
          </p:nvPr>
        </p:nvSpPr>
        <p:spPr/>
        <p:txBody>
          <a:bodyPr/>
          <a:lstStyle/>
          <a:p>
            <a:pPr eaLnBrk="1" hangingPunct="1">
              <a:lnSpc>
                <a:spcPct val="80000"/>
              </a:lnSpc>
            </a:pPr>
            <a:endParaRPr lang="en-US" altLang="en-US"/>
          </a:p>
        </p:txBody>
      </p:sp>
      <p:pic>
        <p:nvPicPr>
          <p:cNvPr id="14341" name="Picture 7" descr="031876m">
            <a:extLst>
              <a:ext uri="{FF2B5EF4-FFF2-40B4-BE49-F238E27FC236}">
                <a16:creationId xmlns:a16="http://schemas.microsoft.com/office/drawing/2014/main" id="{78441C60-8DA7-4E02-B042-BC39957F2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00" y="1557723"/>
            <a:ext cx="4787900" cy="49954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21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wipe(left)">
                                      <p:cBhvr>
                                        <p:cTn id="12"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D54DE85-3000-4E0E-99B3-D1B84F42662E}"/>
              </a:ext>
            </a:extLst>
          </p:cNvPr>
          <p:cNvSpPr>
            <a:spLocks noGrp="1" noChangeArrowheads="1"/>
          </p:cNvSpPr>
          <p:nvPr>
            <p:ph type="title"/>
          </p:nvPr>
        </p:nvSpPr>
        <p:spPr>
          <a:xfrm>
            <a:off x="228599" y="277813"/>
            <a:ext cx="8753475" cy="1139825"/>
          </a:xfrm>
          <a:solidFill>
            <a:schemeClr val="tx2">
              <a:lumMod val="75000"/>
              <a:lumOff val="25000"/>
            </a:schemeClr>
          </a:solidFill>
        </p:spPr>
        <p:txBody>
          <a:bodyPr>
            <a:normAutofit/>
          </a:bodyPr>
          <a:lstStyle/>
          <a:p>
            <a:pPr algn="ctr" eaLnBrk="1" fontAlgn="auto" hangingPunct="1">
              <a:spcAft>
                <a:spcPts val="0"/>
              </a:spcAft>
              <a:defRPr/>
            </a:pPr>
            <a:r>
              <a:rPr lang="en-US" sz="6000" b="1" dirty="0">
                <a:solidFill>
                  <a:schemeClr val="bg1"/>
                </a:solidFill>
              </a:rPr>
              <a:t>The Credit Mobilier Scandal</a:t>
            </a:r>
          </a:p>
        </p:txBody>
      </p:sp>
      <p:sp>
        <p:nvSpPr>
          <p:cNvPr id="15363" name="Rectangle 3">
            <a:extLst>
              <a:ext uri="{FF2B5EF4-FFF2-40B4-BE49-F238E27FC236}">
                <a16:creationId xmlns:a16="http://schemas.microsoft.com/office/drawing/2014/main" id="{23CB431B-BDD9-44A5-B837-7287F4072A5F}"/>
              </a:ext>
            </a:extLst>
          </p:cNvPr>
          <p:cNvSpPr>
            <a:spLocks noGrp="1" noChangeArrowheads="1"/>
          </p:cNvSpPr>
          <p:nvPr>
            <p:ph type="body" sz="half" idx="1"/>
          </p:nvPr>
        </p:nvSpPr>
        <p:spPr>
          <a:xfrm>
            <a:off x="76200" y="1600200"/>
            <a:ext cx="4191000" cy="4953000"/>
          </a:xfrm>
        </p:spPr>
        <p:txBody>
          <a:bodyPr>
            <a:normAutofit lnSpcReduction="10000"/>
          </a:bodyPr>
          <a:lstStyle/>
          <a:p>
            <a:pPr marL="284163" indent="-284163" eaLnBrk="1" hangingPunct="1">
              <a:lnSpc>
                <a:spcPct val="80000"/>
              </a:lnSpc>
              <a:buFont typeface="Wingdings" panose="05000000000000000000" pitchFamily="2" charset="2"/>
              <a:buChar char="q"/>
            </a:pPr>
            <a:r>
              <a:rPr lang="en-US" altLang="en-US" dirty="0"/>
              <a:t>Several investors in the Union Pacific Railroad formed a construction company, then used their positions on the railroad’s board to hire their company to do construction work at </a:t>
            </a:r>
            <a:r>
              <a:rPr lang="en-US" altLang="en-US" u="sng" dirty="0"/>
              <a:t>exaggerated prices</a:t>
            </a:r>
          </a:p>
          <a:p>
            <a:pPr marL="0" indent="0" eaLnBrk="1" hangingPunct="1">
              <a:lnSpc>
                <a:spcPct val="80000"/>
              </a:lnSpc>
              <a:buNone/>
            </a:pPr>
            <a:endParaRPr lang="en-US" altLang="en-US" sz="2100" dirty="0"/>
          </a:p>
          <a:p>
            <a:pPr marL="284163" indent="-284163" eaLnBrk="1" hangingPunct="1">
              <a:lnSpc>
                <a:spcPct val="80000"/>
              </a:lnSpc>
              <a:buFont typeface="Wingdings" panose="05000000000000000000" pitchFamily="2" charset="2"/>
              <a:buChar char="q"/>
            </a:pPr>
            <a:r>
              <a:rPr lang="en-US" altLang="en-US" dirty="0"/>
              <a:t>The Union Pacific received their </a:t>
            </a:r>
            <a:r>
              <a:rPr lang="en-US" altLang="en-US" u="sng" dirty="0"/>
              <a:t>funding from federal grants</a:t>
            </a:r>
            <a:r>
              <a:rPr lang="en-US" altLang="en-US" dirty="0"/>
              <a:t>; when grant money ran out, Ames gave other members of Congress shares in the Union Pacific to </a:t>
            </a:r>
            <a:r>
              <a:rPr lang="en-US" altLang="en-US" u="sng" dirty="0"/>
              <a:t>bribe</a:t>
            </a:r>
            <a:r>
              <a:rPr lang="en-US" altLang="en-US" dirty="0"/>
              <a:t> them to approve more federal grant money</a:t>
            </a:r>
          </a:p>
        </p:txBody>
      </p:sp>
      <p:pic>
        <p:nvPicPr>
          <p:cNvPr id="15365" name="Picture 6" descr="Work%20train%203">
            <a:extLst>
              <a:ext uri="{FF2B5EF4-FFF2-40B4-BE49-F238E27FC236}">
                <a16:creationId xmlns:a16="http://schemas.microsoft.com/office/drawing/2014/main" id="{880DCD54-D426-42BB-80FD-F078549585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600200"/>
            <a:ext cx="4186989" cy="44447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49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363">
                                            <p:txEl>
                                              <p:pRg st="2" end="2"/>
                                            </p:txEl>
                                          </p:spTgt>
                                        </p:tgtEl>
                                        <p:attrNameLst>
                                          <p:attrName>style.visibility</p:attrName>
                                        </p:attrNameLst>
                                      </p:cBhvr>
                                      <p:to>
                                        <p:strVal val="visible"/>
                                      </p:to>
                                    </p:set>
                                    <p:animEffect transition="in" filter="wipe(left)">
                                      <p:cBhvr>
                                        <p:cTn id="12"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583B1A0-CF11-4F57-ACB1-51A3598B5112}"/>
              </a:ext>
            </a:extLst>
          </p:cNvPr>
          <p:cNvSpPr>
            <a:spLocks noGrp="1" noChangeArrowheads="1"/>
          </p:cNvSpPr>
          <p:nvPr>
            <p:ph type="title"/>
          </p:nvPr>
        </p:nvSpPr>
        <p:spPr>
          <a:xfrm>
            <a:off x="228599" y="277813"/>
            <a:ext cx="8734425"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Political Machines</a:t>
            </a:r>
          </a:p>
        </p:txBody>
      </p:sp>
      <p:sp>
        <p:nvSpPr>
          <p:cNvPr id="16387" name="Rectangle 3">
            <a:extLst>
              <a:ext uri="{FF2B5EF4-FFF2-40B4-BE49-F238E27FC236}">
                <a16:creationId xmlns:a16="http://schemas.microsoft.com/office/drawing/2014/main" id="{E01D130F-C910-4188-8F0F-D3E501EE0CCE}"/>
              </a:ext>
            </a:extLst>
          </p:cNvPr>
          <p:cNvSpPr>
            <a:spLocks noGrp="1" noChangeArrowheads="1"/>
          </p:cNvSpPr>
          <p:nvPr>
            <p:ph type="body" sz="half" idx="1"/>
          </p:nvPr>
        </p:nvSpPr>
        <p:spPr>
          <a:xfrm>
            <a:off x="76200" y="1600200"/>
            <a:ext cx="4191000" cy="4876800"/>
          </a:xfrm>
        </p:spPr>
        <p:txBody>
          <a:bodyPr/>
          <a:lstStyle/>
          <a:p>
            <a:pPr marL="344488" indent="-344488" eaLnBrk="1" hangingPunct="1">
              <a:lnSpc>
                <a:spcPct val="80000"/>
              </a:lnSpc>
              <a:buFont typeface="Wingdings" panose="05000000000000000000" pitchFamily="2" charset="2"/>
              <a:buChar char="q"/>
            </a:pPr>
            <a:r>
              <a:rPr lang="en-US" altLang="en-US" dirty="0"/>
              <a:t>Local-level political group designed to gain and keep power</a:t>
            </a:r>
          </a:p>
          <a:p>
            <a:pPr marL="344488" indent="-344488" eaLnBrk="1" hangingPunct="1">
              <a:lnSpc>
                <a:spcPct val="80000"/>
              </a:lnSpc>
              <a:buFont typeface="Wingdings" panose="05000000000000000000" pitchFamily="2" charset="2"/>
              <a:buChar char="q"/>
            </a:pPr>
            <a:r>
              <a:rPr lang="en-US" altLang="en-US" dirty="0"/>
              <a:t>Growth of cities had outpaced the ability of city governments to meet the needs of citizens</a:t>
            </a:r>
          </a:p>
          <a:p>
            <a:pPr eaLnBrk="1" hangingPunct="1">
              <a:lnSpc>
                <a:spcPct val="80000"/>
              </a:lnSpc>
              <a:buFont typeface="Wingdings" panose="05000000000000000000" pitchFamily="2" charset="2"/>
              <a:buChar char="q"/>
            </a:pPr>
            <a:r>
              <a:rPr lang="en-US" altLang="en-US" dirty="0"/>
              <a:t> Run by party “</a:t>
            </a:r>
            <a:r>
              <a:rPr lang="en-US" altLang="en-US" u="sng" dirty="0"/>
              <a:t>bosses</a:t>
            </a:r>
            <a:r>
              <a:rPr lang="en-US" altLang="en-US" dirty="0"/>
              <a:t>”</a:t>
            </a:r>
          </a:p>
          <a:p>
            <a:pPr marL="344488" indent="-344488" eaLnBrk="1" hangingPunct="1">
              <a:lnSpc>
                <a:spcPct val="80000"/>
              </a:lnSpc>
              <a:buFont typeface="Wingdings" panose="05000000000000000000" pitchFamily="2" charset="2"/>
              <a:buChar char="q"/>
            </a:pPr>
            <a:r>
              <a:rPr lang="en-US" altLang="en-US" dirty="0"/>
              <a:t>Party bosses helped </a:t>
            </a:r>
            <a:r>
              <a:rPr lang="en-US" altLang="en-US" u="sng" dirty="0"/>
              <a:t>immigrants</a:t>
            </a:r>
            <a:r>
              <a:rPr lang="en-US" altLang="en-US" dirty="0"/>
              <a:t> find </a:t>
            </a:r>
            <a:r>
              <a:rPr lang="en-US" altLang="en-US" u="sng" dirty="0"/>
              <a:t>jobs</a:t>
            </a:r>
            <a:r>
              <a:rPr lang="en-US" altLang="en-US" dirty="0"/>
              <a:t>, </a:t>
            </a:r>
            <a:r>
              <a:rPr lang="en-US" altLang="en-US" u="sng" dirty="0"/>
              <a:t>housing</a:t>
            </a:r>
            <a:r>
              <a:rPr lang="en-US" altLang="en-US" dirty="0"/>
              <a:t>, </a:t>
            </a:r>
            <a:r>
              <a:rPr lang="en-US" altLang="en-US" u="sng" dirty="0"/>
              <a:t>food</a:t>
            </a:r>
            <a:r>
              <a:rPr lang="en-US" altLang="en-US" dirty="0"/>
              <a:t>, </a:t>
            </a:r>
            <a:r>
              <a:rPr lang="en-US" altLang="en-US" u="sng" dirty="0"/>
              <a:t>heat</a:t>
            </a:r>
            <a:r>
              <a:rPr lang="en-US" altLang="en-US" dirty="0"/>
              <a:t>, and </a:t>
            </a:r>
            <a:r>
              <a:rPr lang="en-US" altLang="en-US" u="sng" dirty="0"/>
              <a:t>protection</a:t>
            </a:r>
            <a:r>
              <a:rPr lang="en-US" altLang="en-US" dirty="0"/>
              <a:t>; in return they told immigrants who to </a:t>
            </a:r>
            <a:r>
              <a:rPr lang="en-US" altLang="en-US" u="sng" dirty="0"/>
              <a:t>vote</a:t>
            </a:r>
            <a:r>
              <a:rPr lang="en-US" altLang="en-US" dirty="0"/>
              <a:t> for in elections</a:t>
            </a:r>
          </a:p>
        </p:txBody>
      </p:sp>
      <p:pic>
        <p:nvPicPr>
          <p:cNvPr id="16389" name="Picture 6" descr="boss_tweed_nast">
            <a:extLst>
              <a:ext uri="{FF2B5EF4-FFF2-40B4-BE49-F238E27FC236}">
                <a16:creationId xmlns:a16="http://schemas.microsoft.com/office/drawing/2014/main" id="{F57D480E-34A4-4F06-9ADD-EA9ECC8BA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5788" y="1600200"/>
            <a:ext cx="4567237" cy="4953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72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left)">
                                      <p:cBhvr>
                                        <p:cTn id="2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a:extLst>
              <a:ext uri="{FF2B5EF4-FFF2-40B4-BE49-F238E27FC236}">
                <a16:creationId xmlns:a16="http://schemas.microsoft.com/office/drawing/2014/main" id="{A120E53B-D812-48C6-B588-3B117E1DB320}"/>
              </a:ext>
            </a:extLst>
          </p:cNvPr>
          <p:cNvSpPr>
            <a:spLocks noGrp="1" noRot="1" noChangeArrowheads="1"/>
          </p:cNvSpPr>
          <p:nvPr>
            <p:ph type="title"/>
          </p:nvPr>
        </p:nvSpPr>
        <p:spPr>
          <a:xfrm>
            <a:off x="301625" y="277813"/>
            <a:ext cx="8613775" cy="1139825"/>
          </a:xfrm>
          <a:solidFill>
            <a:schemeClr val="tx2">
              <a:lumMod val="75000"/>
              <a:lumOff val="25000"/>
            </a:schemeClr>
          </a:solidFill>
        </p:spPr>
        <p:txBody>
          <a:bodyPr>
            <a:normAutofit/>
          </a:bodyPr>
          <a:lstStyle/>
          <a:p>
            <a:pPr algn="ctr" eaLnBrk="1" hangingPunct="1">
              <a:defRPr/>
            </a:pPr>
            <a:r>
              <a:rPr lang="en-US" sz="6600" b="1" dirty="0">
                <a:solidFill>
                  <a:schemeClr val="bg1"/>
                </a:solidFill>
              </a:rPr>
              <a:t>Political Machines</a:t>
            </a:r>
          </a:p>
        </p:txBody>
      </p:sp>
      <p:sp>
        <p:nvSpPr>
          <p:cNvPr id="74757" name="Rectangle 5">
            <a:extLst>
              <a:ext uri="{FF2B5EF4-FFF2-40B4-BE49-F238E27FC236}">
                <a16:creationId xmlns:a16="http://schemas.microsoft.com/office/drawing/2014/main" id="{D98D5F89-C4BE-452C-9754-86757A1A86E9}"/>
              </a:ext>
            </a:extLst>
          </p:cNvPr>
          <p:cNvSpPr>
            <a:spLocks noGrp="1" noRot="1" noChangeArrowheads="1"/>
          </p:cNvSpPr>
          <p:nvPr>
            <p:ph type="body" sz="half" idx="1"/>
          </p:nvPr>
        </p:nvSpPr>
        <p:spPr>
          <a:xfrm>
            <a:off x="301625" y="1600200"/>
            <a:ext cx="4191000" cy="4498975"/>
          </a:xfrm>
        </p:spPr>
        <p:txBody>
          <a:bodyPr>
            <a:noAutofit/>
          </a:bodyPr>
          <a:lstStyle/>
          <a:p>
            <a:pPr marL="0" indent="0" eaLnBrk="1" hangingPunct="1">
              <a:lnSpc>
                <a:spcPct val="90000"/>
              </a:lnSpc>
              <a:buNone/>
              <a:defRPr/>
            </a:pPr>
            <a:r>
              <a:rPr lang="en-US" b="1" dirty="0">
                <a:solidFill>
                  <a:schemeClr val="tx1"/>
                </a:solidFill>
              </a:rPr>
              <a:t>Political machines loved immigrants, WHY?</a:t>
            </a:r>
          </a:p>
          <a:p>
            <a:pPr marL="342900" lvl="1" eaLnBrk="1" hangingPunct="1">
              <a:lnSpc>
                <a:spcPct val="90000"/>
              </a:lnSpc>
              <a:buFont typeface="Wingdings" panose="05000000000000000000" pitchFamily="2" charset="2"/>
              <a:buChar char="q"/>
              <a:defRPr/>
            </a:pPr>
            <a:r>
              <a:rPr lang="en-US" dirty="0">
                <a:solidFill>
                  <a:schemeClr val="tx1"/>
                </a:solidFill>
              </a:rPr>
              <a:t>Never voted, tried to sway votes by bribery, intimidation, and other means</a:t>
            </a:r>
          </a:p>
          <a:p>
            <a:pPr marL="0" indent="0" eaLnBrk="1" hangingPunct="1">
              <a:lnSpc>
                <a:spcPct val="90000"/>
              </a:lnSpc>
              <a:buNone/>
              <a:defRPr/>
            </a:pPr>
            <a:r>
              <a:rPr lang="en-US" b="1" dirty="0">
                <a:solidFill>
                  <a:schemeClr val="tx1"/>
                </a:solidFill>
              </a:rPr>
              <a:t>Political machines used power to:</a:t>
            </a:r>
          </a:p>
          <a:p>
            <a:pPr marL="342900" lvl="1" eaLnBrk="1" hangingPunct="1">
              <a:lnSpc>
                <a:spcPct val="90000"/>
              </a:lnSpc>
              <a:buFont typeface="Wingdings" panose="05000000000000000000" pitchFamily="2" charset="2"/>
              <a:buChar char="q"/>
              <a:defRPr/>
            </a:pPr>
            <a:r>
              <a:rPr lang="en-US" dirty="0">
                <a:solidFill>
                  <a:schemeClr val="tx1"/>
                </a:solidFill>
              </a:rPr>
              <a:t>Rig elections</a:t>
            </a:r>
          </a:p>
          <a:p>
            <a:pPr marL="342900" lvl="1" eaLnBrk="1" hangingPunct="1">
              <a:lnSpc>
                <a:spcPct val="90000"/>
              </a:lnSpc>
              <a:buFont typeface="Wingdings" panose="05000000000000000000" pitchFamily="2" charset="2"/>
              <a:buChar char="q"/>
              <a:defRPr/>
            </a:pPr>
            <a:r>
              <a:rPr lang="en-US" dirty="0">
                <a:solidFill>
                  <a:schemeClr val="tx1"/>
                </a:solidFill>
              </a:rPr>
              <a:t>Become wealthy from </a:t>
            </a:r>
            <a:r>
              <a:rPr lang="en-US" u="sng" dirty="0">
                <a:solidFill>
                  <a:schemeClr val="tx1"/>
                </a:solidFill>
              </a:rPr>
              <a:t>kickbacks</a:t>
            </a:r>
            <a:r>
              <a:rPr lang="en-US" dirty="0">
                <a:solidFill>
                  <a:schemeClr val="tx1"/>
                </a:solidFill>
              </a:rPr>
              <a:t>-illegal payments</a:t>
            </a:r>
          </a:p>
          <a:p>
            <a:pPr marL="342900" lvl="1" eaLnBrk="1" hangingPunct="1">
              <a:lnSpc>
                <a:spcPct val="90000"/>
              </a:lnSpc>
              <a:buFont typeface="Wingdings" panose="05000000000000000000" pitchFamily="2" charset="2"/>
              <a:buChar char="q"/>
              <a:defRPr/>
            </a:pPr>
            <a:r>
              <a:rPr lang="en-US" dirty="0">
                <a:solidFill>
                  <a:schemeClr val="tx1"/>
                </a:solidFill>
              </a:rPr>
              <a:t>Control police force to stay out of trouble</a:t>
            </a:r>
          </a:p>
        </p:txBody>
      </p:sp>
      <p:pic>
        <p:nvPicPr>
          <p:cNvPr id="39940" name="Picture 7" descr="400px-Nast-Tammany">
            <a:extLst>
              <a:ext uri="{FF2B5EF4-FFF2-40B4-BE49-F238E27FC236}">
                <a16:creationId xmlns:a16="http://schemas.microsoft.com/office/drawing/2014/main" id="{04BB6D8E-3D7E-498A-AC36-EFA45711F13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24400" y="2097087"/>
            <a:ext cx="4007722" cy="350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085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28600"/>
            <a:ext cx="8839200" cy="1295400"/>
          </a:xfrm>
          <a:solidFill>
            <a:schemeClr val="tx2">
              <a:lumMod val="75000"/>
              <a:lumOff val="25000"/>
            </a:schemeClr>
          </a:solidFill>
        </p:spPr>
        <p:txBody>
          <a:bodyPr>
            <a:noAutofit/>
          </a:bodyPr>
          <a:lstStyle/>
          <a:p>
            <a:pPr algn="ctr"/>
            <a:r>
              <a:rPr lang="en-US" sz="5600" b="1" dirty="0">
                <a:solidFill>
                  <a:schemeClr val="bg1"/>
                </a:solidFill>
              </a:rPr>
              <a:t>How A Political Machine Works</a:t>
            </a:r>
          </a:p>
        </p:txBody>
      </p:sp>
      <p:pic>
        <p:nvPicPr>
          <p:cNvPr id="9218"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4381500" y="1828800"/>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2438400" y="3124200"/>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4381499" y="3138487"/>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6324598" y="3124199"/>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1319198" y="4800600"/>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1752586" y="4800599"/>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2214550" y="4800599"/>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2647938" y="4800598"/>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3105140" y="4788272"/>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3538528" y="4788271"/>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4000492" y="4788271"/>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4433880" y="4788270"/>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4862505" y="4800599"/>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5295893" y="4800598"/>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5757857" y="4800598"/>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6191245" y="4800597"/>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6648447" y="4788271"/>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7081835" y="4788270"/>
            <a:ext cx="381001" cy="80682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uxfactor.files.wordpress.com/2012/12/stick-fig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598" t="8421" r="38619" b="15789"/>
          <a:stretch/>
        </p:blipFill>
        <p:spPr bwMode="auto">
          <a:xfrm>
            <a:off x="7543799" y="4788270"/>
            <a:ext cx="381001" cy="80682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a:stCxn id="9218" idx="2"/>
            <a:endCxn id="5" idx="0"/>
          </p:cNvCxnSpPr>
          <p:nvPr/>
        </p:nvCxnSpPr>
        <p:spPr>
          <a:xfrm flipH="1">
            <a:off x="2628901" y="2635625"/>
            <a:ext cx="1943100" cy="4885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9218" idx="2"/>
            <a:endCxn id="6" idx="0"/>
          </p:cNvCxnSpPr>
          <p:nvPr/>
        </p:nvCxnSpPr>
        <p:spPr>
          <a:xfrm flipH="1">
            <a:off x="4572000" y="2635625"/>
            <a:ext cx="1" cy="5028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9218" idx="2"/>
            <a:endCxn id="7" idx="0"/>
          </p:cNvCxnSpPr>
          <p:nvPr/>
        </p:nvCxnSpPr>
        <p:spPr>
          <a:xfrm>
            <a:off x="4572001" y="2635625"/>
            <a:ext cx="1943098" cy="4885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24" name="Straight Connector 9223"/>
          <p:cNvCxnSpPr>
            <a:stCxn id="5" idx="2"/>
          </p:cNvCxnSpPr>
          <p:nvPr/>
        </p:nvCxnSpPr>
        <p:spPr>
          <a:xfrm flipH="1">
            <a:off x="2628900" y="3931025"/>
            <a:ext cx="1" cy="56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576761" y="3931024"/>
            <a:ext cx="1" cy="56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6515097" y="3954835"/>
            <a:ext cx="1" cy="56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509698" y="4488532"/>
            <a:ext cx="6262702" cy="72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32" name="Straight Connector 9231"/>
          <p:cNvCxnSpPr/>
          <p:nvPr/>
        </p:nvCxnSpPr>
        <p:spPr>
          <a:xfrm>
            <a:off x="1524000" y="4495800"/>
            <a:ext cx="0" cy="1809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7772400" y="4500438"/>
            <a:ext cx="3976" cy="1763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239" name="Left Arrow 9238"/>
          <p:cNvSpPr/>
          <p:nvPr/>
        </p:nvSpPr>
        <p:spPr>
          <a:xfrm>
            <a:off x="4862505" y="1600200"/>
            <a:ext cx="3900495" cy="118391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City Boss: </a:t>
            </a:r>
            <a:r>
              <a:rPr lang="en-US" dirty="0">
                <a:solidFill>
                  <a:schemeClr val="tx1"/>
                </a:solidFill>
              </a:rPr>
              <a:t>controlled activities of city</a:t>
            </a:r>
            <a:endParaRPr lang="en-US" b="1" dirty="0">
              <a:solidFill>
                <a:schemeClr val="tx1"/>
              </a:solidFill>
            </a:endParaRPr>
          </a:p>
        </p:txBody>
      </p:sp>
      <p:sp>
        <p:nvSpPr>
          <p:cNvPr id="9240" name="Right Arrow 9239"/>
          <p:cNvSpPr/>
          <p:nvPr/>
        </p:nvSpPr>
        <p:spPr>
          <a:xfrm>
            <a:off x="223851" y="2715178"/>
            <a:ext cx="2062149" cy="170442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Ward Boss: </a:t>
            </a:r>
            <a:r>
              <a:rPr lang="en-US" sz="1400" dirty="0">
                <a:solidFill>
                  <a:schemeClr val="tx1"/>
                </a:solidFill>
              </a:rPr>
              <a:t>worked to secure all votes in their ward</a:t>
            </a:r>
            <a:endParaRPr lang="en-US" sz="1400" b="1" dirty="0">
              <a:solidFill>
                <a:schemeClr val="tx1"/>
              </a:solidFill>
            </a:endParaRPr>
          </a:p>
        </p:txBody>
      </p:sp>
      <p:sp>
        <p:nvSpPr>
          <p:cNvPr id="9241" name="Up Arrow Callout 9240"/>
          <p:cNvSpPr/>
          <p:nvPr/>
        </p:nvSpPr>
        <p:spPr>
          <a:xfrm>
            <a:off x="914400" y="5607422"/>
            <a:ext cx="7315200" cy="1073518"/>
          </a:xfrm>
          <a:prstGeom prst="upArrowCallou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rPr>
              <a:t>Precinct Captains: </a:t>
            </a:r>
            <a:r>
              <a:rPr lang="en-US" dirty="0">
                <a:solidFill>
                  <a:schemeClr val="tx1"/>
                </a:solidFill>
              </a:rPr>
              <a:t>tried to gain voters in city neighborhoods</a:t>
            </a:r>
            <a:endParaRPr lang="en-US" b="1" dirty="0">
              <a:solidFill>
                <a:schemeClr val="tx1"/>
              </a:solidFill>
            </a:endParaRPr>
          </a:p>
        </p:txBody>
      </p:sp>
    </p:spTree>
    <p:extLst>
      <p:ext uri="{BB962C8B-B14F-4D97-AF65-F5344CB8AC3E}">
        <p14:creationId xmlns:p14="http://schemas.microsoft.com/office/powerpoint/2010/main" val="75925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239"/>
                                        </p:tgtEl>
                                        <p:attrNameLst>
                                          <p:attrName>style.visibility</p:attrName>
                                        </p:attrNameLst>
                                      </p:cBhvr>
                                      <p:to>
                                        <p:strVal val="visible"/>
                                      </p:to>
                                    </p:set>
                                    <p:anim calcmode="lin" valueType="num">
                                      <p:cBhvr additive="base">
                                        <p:cTn id="7" dur="500" fill="hold"/>
                                        <p:tgtEl>
                                          <p:spTgt spid="9239"/>
                                        </p:tgtEl>
                                        <p:attrNameLst>
                                          <p:attrName>ppt_x</p:attrName>
                                        </p:attrNameLst>
                                      </p:cBhvr>
                                      <p:tavLst>
                                        <p:tav tm="0">
                                          <p:val>
                                            <p:strVal val="1+#ppt_w/2"/>
                                          </p:val>
                                        </p:tav>
                                        <p:tav tm="100000">
                                          <p:val>
                                            <p:strVal val="#ppt_x"/>
                                          </p:val>
                                        </p:tav>
                                      </p:tavLst>
                                    </p:anim>
                                    <p:anim calcmode="lin" valueType="num">
                                      <p:cBhvr additive="base">
                                        <p:cTn id="8" dur="500" fill="hold"/>
                                        <p:tgtEl>
                                          <p:spTgt spid="92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40"/>
                                        </p:tgtEl>
                                        <p:attrNameLst>
                                          <p:attrName>style.visibility</p:attrName>
                                        </p:attrNameLst>
                                      </p:cBhvr>
                                      <p:to>
                                        <p:strVal val="visible"/>
                                      </p:to>
                                    </p:set>
                                    <p:anim calcmode="lin" valueType="num">
                                      <p:cBhvr additive="base">
                                        <p:cTn id="13" dur="500" fill="hold"/>
                                        <p:tgtEl>
                                          <p:spTgt spid="9240"/>
                                        </p:tgtEl>
                                        <p:attrNameLst>
                                          <p:attrName>ppt_x</p:attrName>
                                        </p:attrNameLst>
                                      </p:cBhvr>
                                      <p:tavLst>
                                        <p:tav tm="0">
                                          <p:val>
                                            <p:strVal val="0-#ppt_w/2"/>
                                          </p:val>
                                        </p:tav>
                                        <p:tav tm="100000">
                                          <p:val>
                                            <p:strVal val="#ppt_x"/>
                                          </p:val>
                                        </p:tav>
                                      </p:tavLst>
                                    </p:anim>
                                    <p:anim calcmode="lin" valueType="num">
                                      <p:cBhvr additive="base">
                                        <p:cTn id="14" dur="500" fill="hold"/>
                                        <p:tgtEl>
                                          <p:spTgt spid="924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41"/>
                                        </p:tgtEl>
                                        <p:attrNameLst>
                                          <p:attrName>style.visibility</p:attrName>
                                        </p:attrNameLst>
                                      </p:cBhvr>
                                      <p:to>
                                        <p:strVal val="visible"/>
                                      </p:to>
                                    </p:set>
                                    <p:anim calcmode="lin" valueType="num">
                                      <p:cBhvr additive="base">
                                        <p:cTn id="19" dur="500" fill="hold"/>
                                        <p:tgtEl>
                                          <p:spTgt spid="9241"/>
                                        </p:tgtEl>
                                        <p:attrNameLst>
                                          <p:attrName>ppt_x</p:attrName>
                                        </p:attrNameLst>
                                      </p:cBhvr>
                                      <p:tavLst>
                                        <p:tav tm="0">
                                          <p:val>
                                            <p:strVal val="#ppt_x"/>
                                          </p:val>
                                        </p:tav>
                                        <p:tav tm="100000">
                                          <p:val>
                                            <p:strVal val="#ppt_x"/>
                                          </p:val>
                                        </p:tav>
                                      </p:tavLst>
                                    </p:anim>
                                    <p:anim calcmode="lin" valueType="num">
                                      <p:cBhvr additive="base">
                                        <p:cTn id="20" dur="500" fill="hold"/>
                                        <p:tgtEl>
                                          <p:spTgt spid="92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9" grpId="0" animBg="1"/>
      <p:bldP spid="9240" grpId="0" animBg="1"/>
      <p:bldP spid="92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A6A12EC-6CD6-4D6D-8B8A-A0DEEF9208FC}"/>
              </a:ext>
            </a:extLst>
          </p:cNvPr>
          <p:cNvSpPr>
            <a:spLocks noGrp="1" noChangeArrowheads="1"/>
          </p:cNvSpPr>
          <p:nvPr>
            <p:ph type="title"/>
          </p:nvPr>
        </p:nvSpPr>
        <p:spPr>
          <a:xfrm>
            <a:off x="304800" y="277813"/>
            <a:ext cx="8610600"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Graft</a:t>
            </a:r>
            <a:endParaRPr lang="en-US" sz="6000" b="1" dirty="0">
              <a:solidFill>
                <a:schemeClr val="bg1"/>
              </a:solidFill>
            </a:endParaRPr>
          </a:p>
        </p:txBody>
      </p:sp>
      <p:sp>
        <p:nvSpPr>
          <p:cNvPr id="27652" name="Rectangle 4">
            <a:extLst>
              <a:ext uri="{FF2B5EF4-FFF2-40B4-BE49-F238E27FC236}">
                <a16:creationId xmlns:a16="http://schemas.microsoft.com/office/drawing/2014/main" id="{F854490E-31FD-4691-A8EC-1EFB54950DEE}"/>
              </a:ext>
            </a:extLst>
          </p:cNvPr>
          <p:cNvSpPr>
            <a:spLocks noGrp="1" noChangeArrowheads="1"/>
          </p:cNvSpPr>
          <p:nvPr>
            <p:ph type="body" sz="half" idx="1"/>
          </p:nvPr>
        </p:nvSpPr>
        <p:spPr>
          <a:xfrm>
            <a:off x="457200" y="1600200"/>
            <a:ext cx="4038600" cy="4953000"/>
          </a:xfrm>
        </p:spPr>
        <p:txBody>
          <a:bodyPr>
            <a:normAutofit/>
          </a:bodyPr>
          <a:lstStyle/>
          <a:p>
            <a:pPr marL="344488" indent="-344488" eaLnBrk="1" fontAlgn="auto" hangingPunct="1">
              <a:lnSpc>
                <a:spcPct val="90000"/>
              </a:lnSpc>
              <a:spcAft>
                <a:spcPts val="0"/>
              </a:spcAft>
              <a:buFont typeface="Wingdings" panose="05000000000000000000" pitchFamily="2" charset="2"/>
              <a:buChar char="q"/>
              <a:defRPr/>
            </a:pPr>
            <a:r>
              <a:rPr lang="en-US" b="1" dirty="0"/>
              <a:t>Graft</a:t>
            </a:r>
            <a:r>
              <a:rPr lang="en-US" dirty="0"/>
              <a:t> –money acquired through dishonest or questionable means</a:t>
            </a:r>
          </a:p>
          <a:p>
            <a:pPr marL="344488" indent="-344488" eaLnBrk="1" fontAlgn="auto" hangingPunct="1">
              <a:lnSpc>
                <a:spcPct val="90000"/>
              </a:lnSpc>
              <a:spcAft>
                <a:spcPts val="0"/>
              </a:spcAft>
              <a:buFont typeface="Wingdings" panose="05000000000000000000" pitchFamily="2" charset="2"/>
              <a:buChar char="q"/>
              <a:defRPr/>
            </a:pPr>
            <a:endParaRPr lang="en-US" dirty="0"/>
          </a:p>
          <a:p>
            <a:pPr marL="344488" indent="-344488" eaLnBrk="1" fontAlgn="auto" hangingPunct="1">
              <a:lnSpc>
                <a:spcPct val="90000"/>
              </a:lnSpc>
              <a:spcAft>
                <a:spcPts val="0"/>
              </a:spcAft>
              <a:buFont typeface="Wingdings" panose="05000000000000000000" pitchFamily="2" charset="2"/>
              <a:buChar char="q"/>
              <a:defRPr/>
            </a:pPr>
            <a:r>
              <a:rPr lang="en-US" b="1" dirty="0"/>
              <a:t>Example</a:t>
            </a:r>
            <a:r>
              <a:rPr lang="en-US" dirty="0"/>
              <a:t>: party bosses would know when and where the city might want to </a:t>
            </a:r>
            <a:r>
              <a:rPr lang="en-US" u="sng" dirty="0"/>
              <a:t>build</a:t>
            </a:r>
            <a:r>
              <a:rPr lang="en-US" dirty="0"/>
              <a:t> a park, so they would buy up the property cheap before it became public knowledge and then sell the land to the city for </a:t>
            </a:r>
            <a:r>
              <a:rPr lang="en-US" u="sng" dirty="0"/>
              <a:t>personal profit</a:t>
            </a:r>
          </a:p>
        </p:txBody>
      </p:sp>
      <p:pic>
        <p:nvPicPr>
          <p:cNvPr id="17413" name="Picture 8" descr="bribery_and_corruption">
            <a:extLst>
              <a:ext uri="{FF2B5EF4-FFF2-40B4-BE49-F238E27FC236}">
                <a16:creationId xmlns:a16="http://schemas.microsoft.com/office/drawing/2014/main" id="{C0B268AB-1328-4355-9C32-DCC2B1668C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524000"/>
            <a:ext cx="3990992" cy="502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4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wipe(left)">
                                      <p:cBhvr>
                                        <p:cTn id="7" dur="500"/>
                                        <p:tgtEl>
                                          <p:spTgt spid="27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652">
                                            <p:txEl>
                                              <p:pRg st="2" end="2"/>
                                            </p:txEl>
                                          </p:spTgt>
                                        </p:tgtEl>
                                        <p:attrNameLst>
                                          <p:attrName>style.visibility</p:attrName>
                                        </p:attrNameLst>
                                      </p:cBhvr>
                                      <p:to>
                                        <p:strVal val="visible"/>
                                      </p:to>
                                    </p:set>
                                    <p:animEffect transition="in" filter="wipe(left)">
                                      <p:cBhvr>
                                        <p:cTn id="12" dur="500"/>
                                        <p:tgtEl>
                                          <p:spTgt spid="276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019FCD6-EBBB-4BCC-B2CB-DDD5C204D18F}"/>
              </a:ext>
            </a:extLst>
          </p:cNvPr>
          <p:cNvSpPr>
            <a:spLocks noGrp="1" noChangeArrowheads="1"/>
          </p:cNvSpPr>
          <p:nvPr>
            <p:ph type="title"/>
          </p:nvPr>
        </p:nvSpPr>
        <p:spPr>
          <a:xfrm>
            <a:off x="228601" y="76200"/>
            <a:ext cx="8677484" cy="1143000"/>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William “Boss” Tweed</a:t>
            </a:r>
          </a:p>
        </p:txBody>
      </p:sp>
      <p:sp>
        <p:nvSpPr>
          <p:cNvPr id="18435" name="Rectangle 3">
            <a:extLst>
              <a:ext uri="{FF2B5EF4-FFF2-40B4-BE49-F238E27FC236}">
                <a16:creationId xmlns:a16="http://schemas.microsoft.com/office/drawing/2014/main" id="{EEFB1386-BA5C-415A-839A-55C02D3E2D4A}"/>
              </a:ext>
            </a:extLst>
          </p:cNvPr>
          <p:cNvSpPr>
            <a:spLocks noGrp="1" noChangeArrowheads="1"/>
          </p:cNvSpPr>
          <p:nvPr>
            <p:ph type="body" sz="half" idx="1"/>
          </p:nvPr>
        </p:nvSpPr>
        <p:spPr>
          <a:xfrm>
            <a:off x="228600" y="1524000"/>
            <a:ext cx="4267200" cy="4953000"/>
          </a:xfrm>
        </p:spPr>
        <p:txBody>
          <a:bodyPr>
            <a:normAutofit lnSpcReduction="10000"/>
          </a:bodyPr>
          <a:lstStyle/>
          <a:p>
            <a:pPr eaLnBrk="1" hangingPunct="1">
              <a:buFont typeface="Wingdings" panose="05000000000000000000" pitchFamily="2" charset="2"/>
              <a:buChar char="q"/>
            </a:pPr>
            <a:r>
              <a:rPr lang="en-US" altLang="en-US" dirty="0"/>
              <a:t> 1823 – 1878</a:t>
            </a:r>
          </a:p>
          <a:p>
            <a:pPr eaLnBrk="1" hangingPunct="1">
              <a:buFont typeface="Wingdings" panose="05000000000000000000" pitchFamily="2" charset="2"/>
              <a:buChar char="q"/>
            </a:pPr>
            <a:endParaRPr lang="en-US" altLang="en-US" sz="1200" dirty="0"/>
          </a:p>
          <a:p>
            <a:pPr marL="344488" indent="-344488" eaLnBrk="1" hangingPunct="1">
              <a:buFont typeface="Wingdings" panose="05000000000000000000" pitchFamily="2" charset="2"/>
              <a:buChar char="q"/>
            </a:pPr>
            <a:r>
              <a:rPr lang="en-US" altLang="en-US" dirty="0"/>
              <a:t>Ran </a:t>
            </a:r>
            <a:r>
              <a:rPr lang="en-US" altLang="en-US" u="sng" dirty="0"/>
              <a:t>Tammany Hall </a:t>
            </a:r>
            <a:r>
              <a:rPr lang="en-US" altLang="en-US" dirty="0"/>
              <a:t>(The Democratic Party’s political machine in NYC) from 1858 – 1871</a:t>
            </a:r>
          </a:p>
          <a:p>
            <a:pPr marL="344488" indent="-344488" eaLnBrk="1" hangingPunct="1">
              <a:buFont typeface="Wingdings" panose="05000000000000000000" pitchFamily="2" charset="2"/>
              <a:buChar char="q"/>
            </a:pPr>
            <a:endParaRPr lang="en-US" altLang="en-US" sz="1200" dirty="0"/>
          </a:p>
          <a:p>
            <a:pPr marL="344488" indent="-344488" eaLnBrk="1" hangingPunct="1">
              <a:buFont typeface="Wingdings" panose="05000000000000000000" pitchFamily="2" charset="2"/>
              <a:buChar char="q"/>
            </a:pPr>
            <a:r>
              <a:rPr lang="en-US" altLang="en-US" dirty="0"/>
              <a:t>Used his position to make </a:t>
            </a:r>
            <a:r>
              <a:rPr lang="en-US" altLang="en-US" u="sng" dirty="0"/>
              <a:t>himself wealthy</a:t>
            </a:r>
          </a:p>
          <a:p>
            <a:pPr marL="344488" indent="-344488" eaLnBrk="1" hangingPunct="1">
              <a:buFont typeface="Wingdings" panose="05000000000000000000" pitchFamily="2" charset="2"/>
              <a:buChar char="q"/>
            </a:pPr>
            <a:endParaRPr lang="en-US" altLang="en-US" sz="1200" dirty="0"/>
          </a:p>
          <a:p>
            <a:pPr marL="344488" indent="-344488" eaLnBrk="1" hangingPunct="1">
              <a:buFont typeface="Wingdings" panose="05000000000000000000" pitchFamily="2" charset="2"/>
              <a:buChar char="q"/>
            </a:pPr>
            <a:r>
              <a:rPr lang="en-US" altLang="en-US" dirty="0"/>
              <a:t>Arrested in 1871 and convicted of </a:t>
            </a:r>
            <a:r>
              <a:rPr lang="en-US" altLang="en-US" u="sng" dirty="0"/>
              <a:t>defrauding</a:t>
            </a:r>
            <a:r>
              <a:rPr lang="en-US" altLang="en-US" dirty="0"/>
              <a:t> the city government of about </a:t>
            </a:r>
            <a:r>
              <a:rPr lang="en-US" altLang="en-US" u="sng" dirty="0"/>
              <a:t>$200 million</a:t>
            </a:r>
          </a:p>
        </p:txBody>
      </p:sp>
      <p:pic>
        <p:nvPicPr>
          <p:cNvPr id="18437" name="Picture 6" descr="File:Tweed-Boss-LOC.jpg">
            <a:hlinkClick r:id="rId2"/>
            <a:extLst>
              <a:ext uri="{FF2B5EF4-FFF2-40B4-BE49-F238E27FC236}">
                <a16:creationId xmlns:a16="http://schemas.microsoft.com/office/drawing/2014/main" id="{90EF918F-DB09-4C49-99B6-CD10EF716B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664" y="1447800"/>
            <a:ext cx="3581400" cy="49015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25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wipe(left)">
                                      <p:cBhvr>
                                        <p:cTn id="12" dur="500"/>
                                        <p:tgtEl>
                                          <p:spTgt spid="184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435">
                                            <p:txEl>
                                              <p:pRg st="4" end="4"/>
                                            </p:txEl>
                                          </p:spTgt>
                                        </p:tgtEl>
                                        <p:attrNameLst>
                                          <p:attrName>style.visibility</p:attrName>
                                        </p:attrNameLst>
                                      </p:cBhvr>
                                      <p:to>
                                        <p:strVal val="visible"/>
                                      </p:to>
                                    </p:set>
                                    <p:animEffect transition="in" filter="wipe(left)">
                                      <p:cBhvr>
                                        <p:cTn id="17" dur="500"/>
                                        <p:tgtEl>
                                          <p:spTgt spid="184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435">
                                            <p:txEl>
                                              <p:pRg st="6" end="6"/>
                                            </p:txEl>
                                          </p:spTgt>
                                        </p:tgtEl>
                                        <p:attrNameLst>
                                          <p:attrName>style.visibility</p:attrName>
                                        </p:attrNameLst>
                                      </p:cBhvr>
                                      <p:to>
                                        <p:strVal val="visible"/>
                                      </p:to>
                                    </p:set>
                                    <p:animEffect transition="in" filter="wipe(left)">
                                      <p:cBhvr>
                                        <p:cTn id="22" dur="5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9" y="228600"/>
            <a:ext cx="8764718" cy="1200998"/>
          </a:xfrm>
          <a:solidFill>
            <a:schemeClr val="tx2">
              <a:lumMod val="75000"/>
              <a:lumOff val="25000"/>
            </a:schemeClr>
          </a:solidFill>
        </p:spPr>
        <p:txBody>
          <a:bodyPr>
            <a:noAutofit/>
          </a:bodyPr>
          <a:lstStyle/>
          <a:p>
            <a:r>
              <a:rPr lang="en-US" sz="9600" b="1" dirty="0">
                <a:solidFill>
                  <a:schemeClr val="bg1"/>
                </a:solidFill>
              </a:rPr>
              <a:t>Boss Tweed</a:t>
            </a:r>
          </a:p>
        </p:txBody>
      </p:sp>
      <p:pic>
        <p:nvPicPr>
          <p:cNvPr id="4" name="MA8hOZbP0MM"/>
          <p:cNvPicPr>
            <a:picLocks noRot="1" noChangeAspect="1"/>
          </p:cNvPicPr>
          <p:nvPr>
            <a:videoFile r:link="rId1"/>
          </p:nvPr>
        </p:nvPicPr>
        <p:blipFill>
          <a:blip r:embed="rId3"/>
          <a:stretch>
            <a:fillRect/>
          </a:stretch>
        </p:blipFill>
        <p:spPr>
          <a:xfrm>
            <a:off x="3276600" y="1600200"/>
            <a:ext cx="5638137" cy="4893647"/>
          </a:xfrm>
          <a:prstGeom prst="rect">
            <a:avLst/>
          </a:prstGeom>
        </p:spPr>
      </p:pic>
      <p:sp>
        <p:nvSpPr>
          <p:cNvPr id="6" name="TextBox 5"/>
          <p:cNvSpPr txBox="1"/>
          <p:nvPr/>
        </p:nvSpPr>
        <p:spPr>
          <a:xfrm>
            <a:off x="228600" y="1600200"/>
            <a:ext cx="2895600" cy="4893647"/>
          </a:xfrm>
          <a:prstGeom prst="rect">
            <a:avLst/>
          </a:prstGeom>
          <a:noFill/>
          <a:ln w="38100">
            <a:solidFill>
              <a:srgbClr val="00B050"/>
            </a:solidFill>
          </a:ln>
        </p:spPr>
        <p:txBody>
          <a:bodyPr wrap="square" rtlCol="0">
            <a:spAutoFit/>
          </a:bodyPr>
          <a:lstStyle/>
          <a:p>
            <a:pPr marL="285750" indent="-285750">
              <a:buFont typeface="Wingdings" panose="05000000000000000000" pitchFamily="2" charset="2"/>
              <a:buChar char="q"/>
            </a:pPr>
            <a:r>
              <a:rPr lang="en-US" sz="2000" dirty="0"/>
              <a:t>Used graft, bribery, and rigged elections to steal over $200 million in NYC</a:t>
            </a:r>
          </a:p>
          <a:p>
            <a:pPr marL="285750" indent="-285750">
              <a:buFont typeface="Wingdings" panose="05000000000000000000" pitchFamily="2" charset="2"/>
              <a:buChar char="q"/>
            </a:pPr>
            <a:endParaRPr lang="en-US" sz="1050" dirty="0"/>
          </a:p>
          <a:p>
            <a:pPr marL="285750" indent="-285750">
              <a:buFont typeface="Wingdings" panose="05000000000000000000" pitchFamily="2" charset="2"/>
              <a:buChar char="q"/>
            </a:pPr>
            <a:r>
              <a:rPr lang="en-US" sz="2000" dirty="0"/>
              <a:t>Created jobs that helped support the local economy</a:t>
            </a:r>
          </a:p>
          <a:p>
            <a:pPr marL="285750" indent="-285750">
              <a:buFont typeface="Wingdings" panose="05000000000000000000" pitchFamily="2" charset="2"/>
              <a:buChar char="q"/>
            </a:pPr>
            <a:endParaRPr lang="en-US" sz="1050" dirty="0"/>
          </a:p>
          <a:p>
            <a:pPr marL="285750" indent="-285750">
              <a:buFont typeface="Wingdings" panose="05000000000000000000" pitchFamily="2" charset="2"/>
              <a:buChar char="q"/>
            </a:pPr>
            <a:r>
              <a:rPr lang="en-US" sz="2000" dirty="0"/>
              <a:t>Constructed public buildings at hugely inflated prices to create kickbacks</a:t>
            </a:r>
          </a:p>
          <a:p>
            <a:pPr marL="285750" indent="-285750">
              <a:buFont typeface="Wingdings" panose="05000000000000000000" pitchFamily="2" charset="2"/>
              <a:buChar char="q"/>
            </a:pPr>
            <a:endParaRPr lang="en-US" sz="1050" dirty="0"/>
          </a:p>
          <a:p>
            <a:pPr marL="285750" indent="-285750">
              <a:buFont typeface="Wingdings" panose="05000000000000000000" pitchFamily="2" charset="2"/>
              <a:buChar char="q"/>
            </a:pPr>
            <a:r>
              <a:rPr lang="en-US" sz="2000" dirty="0"/>
              <a:t>Machine bosses like Tweed became very rich</a:t>
            </a:r>
          </a:p>
        </p:txBody>
      </p:sp>
    </p:spTree>
    <p:extLst>
      <p:ext uri="{BB962C8B-B14F-4D97-AF65-F5344CB8AC3E}">
        <p14:creationId xmlns:p14="http://schemas.microsoft.com/office/powerpoint/2010/main" val="221351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arn(inVertic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barn(inVertical)">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barn(inVertical)">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B1D1C3C-7897-4E85-8A2D-D0EB5DEAF049}"/>
              </a:ext>
            </a:extLst>
          </p:cNvPr>
          <p:cNvSpPr>
            <a:spLocks noGrp="1" noChangeArrowheads="1"/>
          </p:cNvSpPr>
          <p:nvPr>
            <p:ph type="title"/>
          </p:nvPr>
        </p:nvSpPr>
        <p:spPr>
          <a:xfrm>
            <a:off x="228600" y="152400"/>
            <a:ext cx="8686800" cy="1074738"/>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Thomas Nast</a:t>
            </a:r>
          </a:p>
        </p:txBody>
      </p:sp>
      <p:sp>
        <p:nvSpPr>
          <p:cNvPr id="14340" name="Rectangle 4">
            <a:extLst>
              <a:ext uri="{FF2B5EF4-FFF2-40B4-BE49-F238E27FC236}">
                <a16:creationId xmlns:a16="http://schemas.microsoft.com/office/drawing/2014/main" id="{3F89D166-56ED-487C-966B-6BAE9283AB2C}"/>
              </a:ext>
            </a:extLst>
          </p:cNvPr>
          <p:cNvSpPr>
            <a:spLocks noGrp="1" noChangeArrowheads="1"/>
          </p:cNvSpPr>
          <p:nvPr>
            <p:ph type="body" sz="half" idx="1"/>
          </p:nvPr>
        </p:nvSpPr>
        <p:spPr>
          <a:xfrm>
            <a:off x="381000" y="1417435"/>
            <a:ext cx="4191000" cy="4953000"/>
          </a:xfrm>
        </p:spPr>
        <p:txBody>
          <a:bodyPr>
            <a:noAutofit/>
          </a:bodyPr>
          <a:lstStyle/>
          <a:p>
            <a:pPr eaLnBrk="1" fontAlgn="auto" hangingPunct="1">
              <a:lnSpc>
                <a:spcPct val="80000"/>
              </a:lnSpc>
              <a:spcAft>
                <a:spcPts val="0"/>
              </a:spcAft>
              <a:buFont typeface="Wingdings" panose="05000000000000000000" pitchFamily="2" charset="2"/>
              <a:buChar char="q"/>
              <a:defRPr/>
            </a:pPr>
            <a:r>
              <a:rPr lang="en-US" dirty="0"/>
              <a:t> 1840 – 1902</a:t>
            </a:r>
          </a:p>
          <a:p>
            <a:pPr marL="344488" indent="-344488" eaLnBrk="1" fontAlgn="auto" hangingPunct="1">
              <a:lnSpc>
                <a:spcPct val="80000"/>
              </a:lnSpc>
              <a:spcAft>
                <a:spcPts val="0"/>
              </a:spcAft>
              <a:buFont typeface="Wingdings" panose="05000000000000000000" pitchFamily="2" charset="2"/>
              <a:buChar char="q"/>
              <a:defRPr/>
            </a:pPr>
            <a:r>
              <a:rPr lang="en-US" dirty="0"/>
              <a:t>Worked for Harper’s Weekly as </a:t>
            </a:r>
            <a:r>
              <a:rPr lang="en-US" u="sng" dirty="0"/>
              <a:t>political cartoonist</a:t>
            </a:r>
            <a:r>
              <a:rPr lang="en-US" dirty="0"/>
              <a:t> from 1859 to 1886</a:t>
            </a:r>
          </a:p>
          <a:p>
            <a:pPr marL="344488" indent="-344488" eaLnBrk="1" fontAlgn="auto" hangingPunct="1">
              <a:lnSpc>
                <a:spcPct val="80000"/>
              </a:lnSpc>
              <a:spcAft>
                <a:spcPts val="0"/>
              </a:spcAft>
              <a:buFont typeface="Wingdings" panose="05000000000000000000" pitchFamily="2" charset="2"/>
              <a:buChar char="q"/>
              <a:defRPr/>
            </a:pPr>
            <a:r>
              <a:rPr lang="en-US" u="sng" dirty="0"/>
              <a:t>Targeted Boss Tweed and political machines</a:t>
            </a:r>
            <a:r>
              <a:rPr lang="en-US" dirty="0"/>
              <a:t>; was so effective that Tweed offered him a $500,000 bribe to go study art in Europe – Nast turned it down.</a:t>
            </a:r>
          </a:p>
          <a:p>
            <a:pPr marL="344488" indent="-344488" eaLnBrk="1" fontAlgn="auto" hangingPunct="1">
              <a:spcAft>
                <a:spcPts val="0"/>
              </a:spcAft>
              <a:buFont typeface="Wingdings" panose="05000000000000000000" pitchFamily="2" charset="2"/>
              <a:buChar char="q"/>
              <a:defRPr/>
            </a:pPr>
            <a:r>
              <a:rPr lang="en-US" dirty="0"/>
              <a:t>Creator of modern image of Uncle Sam, the Donkey and Elephant symbols for Democratic and Republican Parties</a:t>
            </a:r>
          </a:p>
        </p:txBody>
      </p:sp>
      <p:pic>
        <p:nvPicPr>
          <p:cNvPr id="19461" name="Picture 7" descr="File:Thomas H Nast.jpg">
            <a:hlinkClick r:id="rId2"/>
            <a:extLst>
              <a:ext uri="{FF2B5EF4-FFF2-40B4-BE49-F238E27FC236}">
                <a16:creationId xmlns:a16="http://schemas.microsoft.com/office/drawing/2014/main" id="{F952F8C6-4F5F-4803-B34B-71E852B92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25" y="1417435"/>
            <a:ext cx="3698875" cy="52881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87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wipe(left)">
                                      <p:cBhvr>
                                        <p:cTn id="7" dur="500"/>
                                        <p:tgtEl>
                                          <p:spTgt spid="143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wipe(left)">
                                      <p:cBhvr>
                                        <p:cTn id="12" dur="500"/>
                                        <p:tgtEl>
                                          <p:spTgt spid="143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wipe(left)">
                                      <p:cBhvr>
                                        <p:cTn id="17" dur="500"/>
                                        <p:tgtEl>
                                          <p:spTgt spid="143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wipe(left)">
                                      <p:cBhvr>
                                        <p:cTn id="22" dur="500"/>
                                        <p:tgtEl>
                                          <p:spTgt spid="143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648200" y="1492179"/>
            <a:ext cx="4113657" cy="449580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152401" y="205977"/>
            <a:ext cx="8839200" cy="974287"/>
          </a:xfrm>
          <a:solidFill>
            <a:schemeClr val="tx2">
              <a:lumMod val="75000"/>
              <a:lumOff val="25000"/>
            </a:schemeClr>
          </a:solidFill>
        </p:spPr>
        <p:txBody>
          <a:bodyPr>
            <a:noAutofit/>
          </a:bodyPr>
          <a:lstStyle/>
          <a:p>
            <a:r>
              <a:rPr lang="en-US" sz="6600" b="1" dirty="0">
                <a:solidFill>
                  <a:schemeClr val="bg1"/>
                </a:solidFill>
              </a:rPr>
              <a:t>Rise of the Political Cartoon</a:t>
            </a:r>
          </a:p>
        </p:txBody>
      </p:sp>
      <p:sp>
        <p:nvSpPr>
          <p:cNvPr id="3" name="Content Placeholder 2"/>
          <p:cNvSpPr>
            <a:spLocks noGrp="1"/>
          </p:cNvSpPr>
          <p:nvPr>
            <p:ph idx="1"/>
          </p:nvPr>
        </p:nvSpPr>
        <p:spPr>
          <a:xfrm>
            <a:off x="152400" y="1327755"/>
            <a:ext cx="4252550" cy="5454045"/>
          </a:xfrm>
          <a:ln w="38100">
            <a:solidFill>
              <a:srgbClr val="00B050"/>
            </a:solidFill>
          </a:ln>
        </p:spPr>
        <p:txBody>
          <a:bodyPr>
            <a:normAutofit/>
          </a:bodyPr>
          <a:lstStyle/>
          <a:p>
            <a:pPr>
              <a:buNone/>
            </a:pPr>
            <a:r>
              <a:rPr lang="en-US" b="1" u="sng" dirty="0"/>
              <a:t>Late 1800s</a:t>
            </a:r>
          </a:p>
          <a:p>
            <a:r>
              <a:rPr lang="en-US" b="1" dirty="0"/>
              <a:t>Thomas Nast – artist</a:t>
            </a:r>
          </a:p>
          <a:p>
            <a:pPr lvl="1"/>
            <a:r>
              <a:rPr lang="en-US" dirty="0"/>
              <a:t>Favorite Subject- William Tweed (a.k.a. “Boss” Tweed)</a:t>
            </a:r>
          </a:p>
          <a:p>
            <a:pPr lvl="2">
              <a:buNone/>
            </a:pPr>
            <a:endParaRPr lang="en-US" dirty="0"/>
          </a:p>
          <a:p>
            <a:pPr lvl="1" algn="ctr">
              <a:buNone/>
            </a:pPr>
            <a:r>
              <a:rPr lang="en-US" i="1" dirty="0"/>
              <a:t>"Stop them damned pictures. I don't care what the papers write about me. </a:t>
            </a:r>
          </a:p>
          <a:p>
            <a:pPr lvl="1" algn="ctr">
              <a:buNone/>
            </a:pPr>
            <a:r>
              <a:rPr lang="en-US" i="1" dirty="0"/>
              <a:t>My constituents can't read. But, damn it, they can see pictures.”</a:t>
            </a:r>
          </a:p>
          <a:p>
            <a:pPr lvl="1" algn="ctr">
              <a:buNone/>
            </a:pPr>
            <a:r>
              <a:rPr lang="en-US" i="1" dirty="0"/>
              <a:t> </a:t>
            </a:r>
            <a:r>
              <a:rPr lang="en-US" dirty="0"/>
              <a:t>–Boss Tweed</a:t>
            </a:r>
            <a:endParaRPr lang="en-US" i="1" dirty="0"/>
          </a:p>
        </p:txBody>
      </p:sp>
      <p:sp>
        <p:nvSpPr>
          <p:cNvPr id="7" name="TextBox 6"/>
          <p:cNvSpPr txBox="1"/>
          <p:nvPr/>
        </p:nvSpPr>
        <p:spPr>
          <a:xfrm>
            <a:off x="4343400" y="6063822"/>
            <a:ext cx="4648200" cy="584776"/>
          </a:xfrm>
          <a:prstGeom prst="rect">
            <a:avLst/>
          </a:prstGeom>
          <a:noFill/>
        </p:spPr>
        <p:txBody>
          <a:bodyPr wrap="square" rtlCol="0">
            <a:spAutoFit/>
          </a:bodyPr>
          <a:lstStyle/>
          <a:p>
            <a:pPr algn="ctr"/>
            <a:r>
              <a:rPr lang="en-US" sz="1600" i="1" dirty="0"/>
              <a:t>Boss Tweed. “As long as I count the Votes, what are you going to do about it?”</a:t>
            </a:r>
          </a:p>
        </p:txBody>
      </p:sp>
    </p:spTree>
    <p:extLst>
      <p:ext uri="{BB962C8B-B14F-4D97-AF65-F5344CB8AC3E}">
        <p14:creationId xmlns:p14="http://schemas.microsoft.com/office/powerpoint/2010/main" val="1774197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199" cy="1371600"/>
          </a:xfrm>
          <a:solidFill>
            <a:schemeClr val="tx2">
              <a:lumMod val="75000"/>
              <a:lumOff val="25000"/>
            </a:schemeClr>
          </a:solidFill>
        </p:spPr>
        <p:txBody>
          <a:bodyPr>
            <a:noAutofit/>
          </a:bodyPr>
          <a:lstStyle/>
          <a:p>
            <a:pPr algn="ctr"/>
            <a:r>
              <a:rPr lang="en-US" sz="6600" b="1" dirty="0">
                <a:solidFill>
                  <a:schemeClr val="bg1"/>
                </a:solidFill>
              </a:rPr>
              <a:t>That’s What's The Matter</a:t>
            </a:r>
          </a:p>
        </p:txBody>
      </p:sp>
      <p:pic>
        <p:nvPicPr>
          <p:cNvPr id="4" name="Picture 3" descr="A close up of a book&#10;&#10;Description generated with high confidence">
            <a:extLst>
              <a:ext uri="{FF2B5EF4-FFF2-40B4-BE49-F238E27FC236}">
                <a16:creationId xmlns:a16="http://schemas.microsoft.com/office/drawing/2014/main" id="{9DFC2C19-AA0D-4507-82F4-2E77100124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647" y="1752600"/>
            <a:ext cx="4498704" cy="4876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8232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199" cy="1371600"/>
          </a:xfrm>
          <a:solidFill>
            <a:schemeClr val="tx2">
              <a:lumMod val="75000"/>
              <a:lumOff val="25000"/>
            </a:schemeClr>
          </a:solidFill>
        </p:spPr>
        <p:txBody>
          <a:bodyPr>
            <a:noAutofit/>
          </a:bodyPr>
          <a:lstStyle/>
          <a:p>
            <a:pPr algn="ctr"/>
            <a:r>
              <a:rPr lang="en-US" sz="6600" b="1" dirty="0">
                <a:solidFill>
                  <a:schemeClr val="bg1"/>
                </a:solidFill>
              </a:rPr>
              <a:t>Under the Thumb</a:t>
            </a:r>
          </a:p>
        </p:txBody>
      </p:sp>
      <p:pic>
        <p:nvPicPr>
          <p:cNvPr id="5" name="Picture 2">
            <a:extLst>
              <a:ext uri="{FF2B5EF4-FFF2-40B4-BE49-F238E27FC236}">
                <a16:creationId xmlns:a16="http://schemas.microsoft.com/office/drawing/2014/main" id="{9609A324-B014-4289-9D38-6C410B00985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1626003"/>
            <a:ext cx="4381729" cy="50033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3525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199" cy="1371600"/>
          </a:xfrm>
          <a:solidFill>
            <a:schemeClr val="tx2">
              <a:lumMod val="75000"/>
              <a:lumOff val="25000"/>
            </a:schemeClr>
          </a:solidFill>
        </p:spPr>
        <p:txBody>
          <a:bodyPr>
            <a:noAutofit/>
          </a:bodyPr>
          <a:lstStyle/>
          <a:p>
            <a:pPr algn="ctr"/>
            <a:r>
              <a:rPr lang="en-US" sz="5700" b="1" dirty="0">
                <a:solidFill>
                  <a:schemeClr val="bg1"/>
                </a:solidFill>
              </a:rPr>
              <a:t>Who Stole the People’s Money?</a:t>
            </a:r>
          </a:p>
        </p:txBody>
      </p:sp>
      <p:pic>
        <p:nvPicPr>
          <p:cNvPr id="2050" name="Picture 2" descr="http://imagecache5d.allposters.com/watermarker/29-2945-M2LRD00Z.jpg?ch=671&amp;cw=894"/>
          <p:cNvPicPr>
            <a:picLocks noChangeAspect="1" noChangeArrowheads="1"/>
          </p:cNvPicPr>
          <p:nvPr/>
        </p:nvPicPr>
        <p:blipFill rotWithShape="1">
          <a:blip r:embed="rId2">
            <a:extLst>
              <a:ext uri="{28A0092B-C50C-407E-A947-70E740481C1C}">
                <a14:useLocalDpi xmlns:a14="http://schemas.microsoft.com/office/drawing/2010/main" val="0"/>
              </a:ext>
            </a:extLst>
          </a:blip>
          <a:srcRect l="4371" t="5461" r="3825" b="5219"/>
          <a:stretch/>
        </p:blipFill>
        <p:spPr bwMode="auto">
          <a:xfrm>
            <a:off x="1143000" y="1676400"/>
            <a:ext cx="6934200" cy="5063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573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0E925B5-F7BF-40FC-BFDC-5EB945B7D3CE}"/>
              </a:ext>
            </a:extLst>
          </p:cNvPr>
          <p:cNvSpPr>
            <a:spLocks noGrp="1" noChangeArrowheads="1"/>
          </p:cNvSpPr>
          <p:nvPr>
            <p:ph type="title"/>
          </p:nvPr>
        </p:nvSpPr>
        <p:spPr>
          <a:xfrm>
            <a:off x="228600" y="277813"/>
            <a:ext cx="8686800"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Stalwarts &amp; Halfbreeds</a:t>
            </a:r>
          </a:p>
        </p:txBody>
      </p:sp>
      <p:sp>
        <p:nvSpPr>
          <p:cNvPr id="31748" name="Rectangle 4">
            <a:extLst>
              <a:ext uri="{FF2B5EF4-FFF2-40B4-BE49-F238E27FC236}">
                <a16:creationId xmlns:a16="http://schemas.microsoft.com/office/drawing/2014/main" id="{AD666467-4E33-469C-8CD5-DD9BF7A56C76}"/>
              </a:ext>
            </a:extLst>
          </p:cNvPr>
          <p:cNvSpPr>
            <a:spLocks noGrp="1" noChangeArrowheads="1"/>
          </p:cNvSpPr>
          <p:nvPr>
            <p:ph type="body" sz="half" idx="1"/>
          </p:nvPr>
        </p:nvSpPr>
        <p:spPr/>
        <p:txBody>
          <a:bodyPr>
            <a:normAutofit lnSpcReduction="10000"/>
          </a:bodyPr>
          <a:lstStyle/>
          <a:p>
            <a:pPr marL="404813" indent="-404813" eaLnBrk="1" fontAlgn="auto" hangingPunct="1">
              <a:lnSpc>
                <a:spcPct val="90000"/>
              </a:lnSpc>
              <a:spcAft>
                <a:spcPts val="0"/>
              </a:spcAft>
              <a:buFont typeface="Wingdings" panose="05000000000000000000" pitchFamily="2" charset="2"/>
              <a:buChar char="q"/>
              <a:defRPr/>
            </a:pPr>
            <a:r>
              <a:rPr lang="en-US" sz="2800" b="1" dirty="0"/>
              <a:t>Stalwarts</a:t>
            </a:r>
            <a:r>
              <a:rPr lang="en-US" sz="2800" dirty="0"/>
              <a:t>: Republicans who supported the political machines and spoils system (Patronage)</a:t>
            </a:r>
          </a:p>
          <a:p>
            <a:pPr marL="0" indent="0" eaLnBrk="1" fontAlgn="auto" hangingPunct="1">
              <a:lnSpc>
                <a:spcPct val="90000"/>
              </a:lnSpc>
              <a:spcAft>
                <a:spcPts val="0"/>
              </a:spcAft>
              <a:buNone/>
              <a:defRPr/>
            </a:pPr>
            <a:endParaRPr lang="en-US" sz="2800" dirty="0"/>
          </a:p>
          <a:p>
            <a:pPr marL="404813" indent="-404813" eaLnBrk="1" fontAlgn="auto" hangingPunct="1">
              <a:lnSpc>
                <a:spcPct val="90000"/>
              </a:lnSpc>
              <a:spcAft>
                <a:spcPts val="0"/>
              </a:spcAft>
              <a:buFont typeface="Wingdings" panose="05000000000000000000" pitchFamily="2" charset="2"/>
              <a:buChar char="q"/>
              <a:defRPr/>
            </a:pPr>
            <a:r>
              <a:rPr lang="en-US" sz="2800" b="1" dirty="0"/>
              <a:t>Half-breeds</a:t>
            </a:r>
            <a:r>
              <a:rPr lang="en-US" sz="2800" dirty="0"/>
              <a:t>: Republicans who supported civil service reform and an end to the political machines and spoils system</a:t>
            </a:r>
          </a:p>
        </p:txBody>
      </p:sp>
      <p:pic>
        <p:nvPicPr>
          <p:cNvPr id="29701" name="Picture 7" descr="3t21">
            <a:extLst>
              <a:ext uri="{FF2B5EF4-FFF2-40B4-BE49-F238E27FC236}">
                <a16:creationId xmlns:a16="http://schemas.microsoft.com/office/drawing/2014/main" id="{A0EADBAB-9293-42C3-B894-318C1F377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549400"/>
            <a:ext cx="3505200" cy="508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6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wipe(left)">
                                      <p:cBhvr>
                                        <p:cTn id="7" dur="500"/>
                                        <p:tgtEl>
                                          <p:spTgt spid="31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748">
                                            <p:txEl>
                                              <p:pRg st="2" end="2"/>
                                            </p:txEl>
                                          </p:spTgt>
                                        </p:tgtEl>
                                        <p:attrNameLst>
                                          <p:attrName>style.visibility</p:attrName>
                                        </p:attrNameLst>
                                      </p:cBhvr>
                                      <p:to>
                                        <p:strVal val="visible"/>
                                      </p:to>
                                    </p:set>
                                    <p:animEffect transition="in" filter="wipe(left)">
                                      <p:cBhvr>
                                        <p:cTn id="12" dur="500"/>
                                        <p:tgtEl>
                                          <p:spTgt spid="317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5B66351-3B46-4A25-A5C2-167A1BFE327E}"/>
              </a:ext>
            </a:extLst>
          </p:cNvPr>
          <p:cNvSpPr>
            <a:spLocks noGrp="1" noChangeArrowheads="1"/>
          </p:cNvSpPr>
          <p:nvPr>
            <p:ph type="title"/>
          </p:nvPr>
        </p:nvSpPr>
        <p:spPr>
          <a:xfrm>
            <a:off x="152400" y="277813"/>
            <a:ext cx="8815388"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Rutherford B. Hayes</a:t>
            </a:r>
          </a:p>
        </p:txBody>
      </p:sp>
      <p:sp>
        <p:nvSpPr>
          <p:cNvPr id="28675" name="Rectangle 3">
            <a:extLst>
              <a:ext uri="{FF2B5EF4-FFF2-40B4-BE49-F238E27FC236}">
                <a16:creationId xmlns:a16="http://schemas.microsoft.com/office/drawing/2014/main" id="{2A19A656-FA75-4322-83C5-9168266DA7B1}"/>
              </a:ext>
            </a:extLst>
          </p:cNvPr>
          <p:cNvSpPr>
            <a:spLocks noGrp="1" noChangeArrowheads="1"/>
          </p:cNvSpPr>
          <p:nvPr>
            <p:ph type="body" sz="half" idx="1"/>
          </p:nvPr>
        </p:nvSpPr>
        <p:spPr>
          <a:xfrm>
            <a:off x="152400" y="1600200"/>
            <a:ext cx="4343400" cy="5105400"/>
          </a:xfrm>
        </p:spPr>
        <p:txBody>
          <a:bodyPr/>
          <a:lstStyle/>
          <a:p>
            <a:pPr eaLnBrk="1" hangingPunct="1">
              <a:lnSpc>
                <a:spcPct val="90000"/>
              </a:lnSpc>
              <a:buFont typeface="Wingdings" panose="05000000000000000000" pitchFamily="2" charset="2"/>
              <a:buChar char="q"/>
            </a:pPr>
            <a:r>
              <a:rPr lang="en-US" altLang="en-US" sz="2800" dirty="0"/>
              <a:t> 1822 – 1893</a:t>
            </a:r>
          </a:p>
          <a:p>
            <a:pPr eaLnBrk="1" hangingPunct="1">
              <a:lnSpc>
                <a:spcPct val="90000"/>
              </a:lnSpc>
              <a:buFont typeface="Wingdings" panose="05000000000000000000" pitchFamily="2" charset="2"/>
              <a:buChar char="q"/>
            </a:pPr>
            <a:r>
              <a:rPr lang="en-US" altLang="en-US" sz="2800" dirty="0"/>
              <a:t> Republican</a:t>
            </a:r>
          </a:p>
          <a:p>
            <a:pPr marL="404813" indent="-404813" eaLnBrk="1" hangingPunct="1">
              <a:lnSpc>
                <a:spcPct val="90000"/>
              </a:lnSpc>
              <a:buFont typeface="Wingdings" panose="05000000000000000000" pitchFamily="2" charset="2"/>
              <a:buChar char="q"/>
            </a:pPr>
            <a:r>
              <a:rPr lang="en-US" altLang="en-US" sz="2800" dirty="0"/>
              <a:t>19</a:t>
            </a:r>
            <a:r>
              <a:rPr lang="en-US" altLang="en-US" sz="2800" baseline="30000" dirty="0"/>
              <a:t>th</a:t>
            </a:r>
            <a:r>
              <a:rPr lang="en-US" altLang="en-US" sz="2800" dirty="0"/>
              <a:t> President (1877 – 1881)</a:t>
            </a:r>
          </a:p>
          <a:p>
            <a:pPr eaLnBrk="1" hangingPunct="1">
              <a:lnSpc>
                <a:spcPct val="90000"/>
              </a:lnSpc>
              <a:buFont typeface="Wingdings" panose="05000000000000000000" pitchFamily="2" charset="2"/>
              <a:buChar char="q"/>
            </a:pPr>
            <a:r>
              <a:rPr lang="en-US" altLang="en-US" sz="2800" dirty="0"/>
              <a:t> Reformer</a:t>
            </a:r>
          </a:p>
          <a:p>
            <a:pPr marL="404813" indent="-404813" eaLnBrk="1" hangingPunct="1">
              <a:lnSpc>
                <a:spcPct val="90000"/>
              </a:lnSpc>
              <a:buFont typeface="Wingdings" panose="05000000000000000000" pitchFamily="2" charset="2"/>
              <a:buChar char="q"/>
            </a:pPr>
            <a:r>
              <a:rPr lang="en-US" altLang="en-US" sz="2800" dirty="0"/>
              <a:t>Replaced officials who had been appointed by party bosses</a:t>
            </a:r>
          </a:p>
          <a:p>
            <a:pPr marL="404813" indent="-404813" eaLnBrk="1" hangingPunct="1">
              <a:lnSpc>
                <a:spcPct val="90000"/>
              </a:lnSpc>
              <a:buFont typeface="Wingdings" panose="05000000000000000000" pitchFamily="2" charset="2"/>
              <a:buChar char="q"/>
            </a:pPr>
            <a:r>
              <a:rPr lang="en-US" altLang="en-US" sz="2800" u="sng" dirty="0"/>
              <a:t>No spoils system</a:t>
            </a:r>
            <a:r>
              <a:rPr lang="en-US" altLang="en-US" sz="2800" dirty="0"/>
              <a:t> in his administration!!!!</a:t>
            </a:r>
          </a:p>
        </p:txBody>
      </p:sp>
      <p:pic>
        <p:nvPicPr>
          <p:cNvPr id="28677" name="Picture 6" descr="File:President Rutherford Hayes 1870 - 1880 Restored.jpg">
            <a:hlinkClick r:id="rId2"/>
            <a:extLst>
              <a:ext uri="{FF2B5EF4-FFF2-40B4-BE49-F238E27FC236}">
                <a16:creationId xmlns:a16="http://schemas.microsoft.com/office/drawing/2014/main" id="{7FA00B27-F375-4FF9-ABCE-C6A2127DA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528116"/>
            <a:ext cx="4191000" cy="51012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5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wipe(left)">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wipe(left)">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wipe(left)">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wipe(left)">
                                      <p:cBhvr>
                                        <p:cTn id="27" dur="500"/>
                                        <p:tgtEl>
                                          <p:spTgt spid="28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wipe(left)">
                                      <p:cBhvr>
                                        <p:cTn id="32"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47C0CAC-51BA-4A77-B665-3FA9F827EA84}"/>
              </a:ext>
            </a:extLst>
          </p:cNvPr>
          <p:cNvSpPr>
            <a:spLocks noGrp="1" noChangeArrowheads="1"/>
          </p:cNvSpPr>
          <p:nvPr>
            <p:ph type="title"/>
          </p:nvPr>
        </p:nvSpPr>
        <p:spPr>
          <a:xfrm>
            <a:off x="228600" y="277813"/>
            <a:ext cx="8624888"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James Garfield</a:t>
            </a:r>
          </a:p>
        </p:txBody>
      </p:sp>
      <p:sp>
        <p:nvSpPr>
          <p:cNvPr id="10243" name="Rectangle 3">
            <a:extLst>
              <a:ext uri="{FF2B5EF4-FFF2-40B4-BE49-F238E27FC236}">
                <a16:creationId xmlns:a16="http://schemas.microsoft.com/office/drawing/2014/main" id="{59B9102B-6D7E-4B8A-9FD7-C99E2C23BDFC}"/>
              </a:ext>
            </a:extLst>
          </p:cNvPr>
          <p:cNvSpPr>
            <a:spLocks noGrp="1" noChangeArrowheads="1"/>
          </p:cNvSpPr>
          <p:nvPr>
            <p:ph type="body" sz="half" idx="1"/>
          </p:nvPr>
        </p:nvSpPr>
        <p:spPr>
          <a:xfrm>
            <a:off x="457200" y="1600200"/>
            <a:ext cx="4038600" cy="5029200"/>
          </a:xfrm>
        </p:spPr>
        <p:txBody>
          <a:bodyPr>
            <a:normAutofit/>
          </a:bodyPr>
          <a:lstStyle/>
          <a:p>
            <a:pPr eaLnBrk="1" fontAlgn="auto" hangingPunct="1">
              <a:lnSpc>
                <a:spcPct val="80000"/>
              </a:lnSpc>
              <a:spcAft>
                <a:spcPts val="0"/>
              </a:spcAft>
              <a:buFont typeface="Wingdings" panose="05000000000000000000" pitchFamily="2" charset="2"/>
              <a:buChar char="q"/>
              <a:defRPr/>
            </a:pPr>
            <a:r>
              <a:rPr lang="en-US" dirty="0"/>
              <a:t> 1831 – 1881</a:t>
            </a:r>
          </a:p>
          <a:p>
            <a:pPr eaLnBrk="1" fontAlgn="auto" hangingPunct="1">
              <a:lnSpc>
                <a:spcPct val="80000"/>
              </a:lnSpc>
              <a:spcAft>
                <a:spcPts val="0"/>
              </a:spcAft>
              <a:buFont typeface="Wingdings" panose="05000000000000000000" pitchFamily="2" charset="2"/>
              <a:buChar char="q"/>
              <a:defRPr/>
            </a:pPr>
            <a:r>
              <a:rPr lang="en-US" dirty="0"/>
              <a:t> Republican</a:t>
            </a:r>
          </a:p>
          <a:p>
            <a:pPr eaLnBrk="1" fontAlgn="auto" hangingPunct="1">
              <a:lnSpc>
                <a:spcPct val="80000"/>
              </a:lnSpc>
              <a:spcAft>
                <a:spcPts val="0"/>
              </a:spcAft>
              <a:buFont typeface="Wingdings" panose="05000000000000000000" pitchFamily="2" charset="2"/>
              <a:buChar char="q"/>
              <a:defRPr/>
            </a:pPr>
            <a:r>
              <a:rPr lang="en-US" dirty="0"/>
              <a:t> 20</a:t>
            </a:r>
            <a:r>
              <a:rPr lang="en-US" baseline="30000" dirty="0"/>
              <a:t>th</a:t>
            </a:r>
            <a:r>
              <a:rPr lang="en-US" dirty="0"/>
              <a:t> President (1881)</a:t>
            </a:r>
          </a:p>
          <a:p>
            <a:pPr marL="344488" indent="-344488" eaLnBrk="1" fontAlgn="auto" hangingPunct="1">
              <a:lnSpc>
                <a:spcPct val="80000"/>
              </a:lnSpc>
              <a:spcAft>
                <a:spcPts val="0"/>
              </a:spcAft>
              <a:buFont typeface="Wingdings" panose="05000000000000000000" pitchFamily="2" charset="2"/>
              <a:buChar char="q"/>
              <a:defRPr/>
            </a:pPr>
            <a:r>
              <a:rPr lang="en-US" dirty="0"/>
              <a:t>Appointed Halfbreeds to important positions</a:t>
            </a:r>
          </a:p>
          <a:p>
            <a:pPr marL="344488" indent="-344488" eaLnBrk="1" fontAlgn="auto" hangingPunct="1">
              <a:lnSpc>
                <a:spcPct val="80000"/>
              </a:lnSpc>
              <a:spcAft>
                <a:spcPts val="0"/>
              </a:spcAft>
              <a:buFont typeface="Wingdings" panose="05000000000000000000" pitchFamily="2" charset="2"/>
              <a:buChar char="q"/>
              <a:defRPr/>
            </a:pPr>
            <a:r>
              <a:rPr lang="en-US" dirty="0"/>
              <a:t>He was </a:t>
            </a:r>
            <a:r>
              <a:rPr lang="en-US" u="sng" dirty="0"/>
              <a:t>assassinated</a:t>
            </a:r>
            <a:r>
              <a:rPr lang="en-US" dirty="0"/>
              <a:t> after only 200 days in office by a disgruntled office seeker(Stalwart) who felt he had been cheated out of a good government job</a:t>
            </a:r>
          </a:p>
        </p:txBody>
      </p:sp>
      <p:pic>
        <p:nvPicPr>
          <p:cNvPr id="30725" name="Picture 6" descr="File:James Abram Garfield, photo portrait seated.jpg">
            <a:hlinkClick r:id="rId2"/>
            <a:extLst>
              <a:ext uri="{FF2B5EF4-FFF2-40B4-BE49-F238E27FC236}">
                <a16:creationId xmlns:a16="http://schemas.microsoft.com/office/drawing/2014/main" id="{4DC35D1B-93F9-4B49-8FAA-AC654686C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506828"/>
            <a:ext cx="4038600" cy="51225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8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wipe(left)">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F8ECC1A-BEC6-4764-BD22-A6EC4002C18B}"/>
              </a:ext>
            </a:extLst>
          </p:cNvPr>
          <p:cNvSpPr>
            <a:spLocks noGrp="1" noChangeArrowheads="1"/>
          </p:cNvSpPr>
          <p:nvPr>
            <p:ph type="title"/>
          </p:nvPr>
        </p:nvSpPr>
        <p:spPr>
          <a:xfrm>
            <a:off x="228599" y="277813"/>
            <a:ext cx="8759825"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Chester A. Arthur</a:t>
            </a:r>
          </a:p>
        </p:txBody>
      </p:sp>
      <p:sp>
        <p:nvSpPr>
          <p:cNvPr id="32772" name="Rectangle 4">
            <a:extLst>
              <a:ext uri="{FF2B5EF4-FFF2-40B4-BE49-F238E27FC236}">
                <a16:creationId xmlns:a16="http://schemas.microsoft.com/office/drawing/2014/main" id="{4D4D5615-6CC6-40FB-A555-0BA3F995828E}"/>
              </a:ext>
            </a:extLst>
          </p:cNvPr>
          <p:cNvSpPr>
            <a:spLocks noGrp="1" noChangeArrowheads="1"/>
          </p:cNvSpPr>
          <p:nvPr>
            <p:ph type="body" sz="half" idx="1"/>
          </p:nvPr>
        </p:nvSpPr>
        <p:spPr/>
        <p:txBody>
          <a:bodyPr>
            <a:normAutofit/>
          </a:bodyPr>
          <a:lstStyle/>
          <a:p>
            <a:pPr eaLnBrk="1" fontAlgn="auto" hangingPunct="1">
              <a:lnSpc>
                <a:spcPct val="80000"/>
              </a:lnSpc>
              <a:spcAft>
                <a:spcPts val="0"/>
              </a:spcAft>
              <a:buFont typeface="Wingdings" panose="05000000000000000000" pitchFamily="2" charset="2"/>
              <a:buChar char="q"/>
              <a:defRPr/>
            </a:pPr>
            <a:r>
              <a:rPr lang="en-US" dirty="0"/>
              <a:t> 1829 – 1886</a:t>
            </a:r>
          </a:p>
          <a:p>
            <a:pPr eaLnBrk="1" fontAlgn="auto" hangingPunct="1">
              <a:lnSpc>
                <a:spcPct val="80000"/>
              </a:lnSpc>
              <a:spcAft>
                <a:spcPts val="0"/>
              </a:spcAft>
              <a:buFont typeface="Wingdings" panose="05000000000000000000" pitchFamily="2" charset="2"/>
              <a:buChar char="q"/>
              <a:defRPr/>
            </a:pPr>
            <a:r>
              <a:rPr lang="en-US" dirty="0"/>
              <a:t> Republican</a:t>
            </a:r>
          </a:p>
          <a:p>
            <a:pPr eaLnBrk="1" fontAlgn="auto" hangingPunct="1">
              <a:lnSpc>
                <a:spcPct val="80000"/>
              </a:lnSpc>
              <a:spcAft>
                <a:spcPts val="0"/>
              </a:spcAft>
              <a:buFont typeface="Wingdings" panose="05000000000000000000" pitchFamily="2" charset="2"/>
              <a:buChar char="q"/>
              <a:defRPr/>
            </a:pPr>
            <a:r>
              <a:rPr lang="en-US" dirty="0"/>
              <a:t> 21</a:t>
            </a:r>
            <a:r>
              <a:rPr lang="en-US" baseline="30000" dirty="0"/>
              <a:t>st</a:t>
            </a:r>
            <a:r>
              <a:rPr lang="en-US" dirty="0"/>
              <a:t> President (1881-1885)</a:t>
            </a:r>
          </a:p>
          <a:p>
            <a:pPr marL="344488" indent="-344488" eaLnBrk="1" fontAlgn="auto" hangingPunct="1">
              <a:lnSpc>
                <a:spcPct val="80000"/>
              </a:lnSpc>
              <a:spcAft>
                <a:spcPts val="0"/>
              </a:spcAft>
              <a:buFont typeface="Wingdings" panose="05000000000000000000" pitchFamily="2" charset="2"/>
              <a:buChar char="q"/>
              <a:defRPr/>
            </a:pPr>
            <a:r>
              <a:rPr lang="en-US" dirty="0"/>
              <a:t>A “Stalwart,” he was so affected by Garfield’s assassination that he switched to being a “Half-breed” and championed </a:t>
            </a:r>
            <a:r>
              <a:rPr lang="en-US" u="sng" dirty="0"/>
              <a:t>civil service reform</a:t>
            </a:r>
          </a:p>
          <a:p>
            <a:pPr marL="344488" indent="-344488" eaLnBrk="1" fontAlgn="auto" hangingPunct="1">
              <a:lnSpc>
                <a:spcPct val="80000"/>
              </a:lnSpc>
              <a:spcAft>
                <a:spcPts val="0"/>
              </a:spcAft>
              <a:buFont typeface="Wingdings" panose="05000000000000000000" pitchFamily="2" charset="2"/>
              <a:buChar char="q"/>
              <a:defRPr/>
            </a:pPr>
            <a:r>
              <a:rPr lang="en-US" dirty="0"/>
              <a:t>Did not receive nomination in election of 1884 due to terminal kidney condition</a:t>
            </a:r>
          </a:p>
        </p:txBody>
      </p:sp>
      <p:pic>
        <p:nvPicPr>
          <p:cNvPr id="31749" name="Picture 7" descr="File:Chester A. Arthur portrait c1882.jpg">
            <a:hlinkClick r:id="rId2"/>
            <a:extLst>
              <a:ext uri="{FF2B5EF4-FFF2-40B4-BE49-F238E27FC236}">
                <a16:creationId xmlns:a16="http://schemas.microsoft.com/office/drawing/2014/main" id="{18C901A3-E09D-480B-A1D4-A769806A11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575" y="1524000"/>
            <a:ext cx="4187825" cy="518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wipe(left)">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wipe(left)">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wipe(left)">
                                      <p:cBhvr>
                                        <p:cTn id="17" dur="500"/>
                                        <p:tgtEl>
                                          <p:spTgt spid="327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2772">
                                            <p:txEl>
                                              <p:pRg st="3" end="3"/>
                                            </p:txEl>
                                          </p:spTgt>
                                        </p:tgtEl>
                                        <p:attrNameLst>
                                          <p:attrName>style.visibility</p:attrName>
                                        </p:attrNameLst>
                                      </p:cBhvr>
                                      <p:to>
                                        <p:strVal val="visible"/>
                                      </p:to>
                                    </p:set>
                                    <p:animEffect transition="in" filter="wipe(left)">
                                      <p:cBhvr>
                                        <p:cTn id="22" dur="500"/>
                                        <p:tgtEl>
                                          <p:spTgt spid="327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2772">
                                            <p:txEl>
                                              <p:pRg st="4" end="4"/>
                                            </p:txEl>
                                          </p:spTgt>
                                        </p:tgtEl>
                                        <p:attrNameLst>
                                          <p:attrName>style.visibility</p:attrName>
                                        </p:attrNameLst>
                                      </p:cBhvr>
                                      <p:to>
                                        <p:strVal val="visible"/>
                                      </p:to>
                                    </p:set>
                                    <p:animEffect transition="in" filter="wipe(left)">
                                      <p:cBhvr>
                                        <p:cTn id="27" dur="500"/>
                                        <p:tgtEl>
                                          <p:spTgt spid="327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A1DFE-C0A8-49C0-B925-54A3C23B0544}"/>
              </a:ext>
            </a:extLst>
          </p:cNvPr>
          <p:cNvSpPr>
            <a:spLocks noGrp="1"/>
          </p:cNvSpPr>
          <p:nvPr>
            <p:ph type="ctrTitle"/>
          </p:nvPr>
        </p:nvSpPr>
        <p:spPr>
          <a:xfrm>
            <a:off x="2286000" y="3124200"/>
            <a:ext cx="6172200" cy="1893888"/>
          </a:xfrm>
        </p:spPr>
        <p:txBody>
          <a:bodyPr/>
          <a:lstStyle/>
          <a:p>
            <a:pPr eaLnBrk="1" fontAlgn="auto" hangingPunct="1">
              <a:spcAft>
                <a:spcPts val="0"/>
              </a:spcAft>
              <a:defRPr/>
            </a:pPr>
            <a:r>
              <a:rPr lang="en-US" sz="8800" dirty="0"/>
              <a:t>The Government </a:t>
            </a:r>
            <a:r>
              <a:rPr lang="en-US" sz="8800" dirty="0">
                <a:solidFill>
                  <a:srgbClr val="FFFF00"/>
                </a:solidFill>
              </a:rPr>
              <a:t>Reforms</a:t>
            </a:r>
            <a:r>
              <a:rPr lang="en-US" sz="8800" dirty="0"/>
              <a:t>!</a:t>
            </a:r>
          </a:p>
        </p:txBody>
      </p:sp>
    </p:spTree>
    <p:extLst>
      <p:ext uri="{BB962C8B-B14F-4D97-AF65-F5344CB8AC3E}">
        <p14:creationId xmlns:p14="http://schemas.microsoft.com/office/powerpoint/2010/main" val="4011134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91AEA18-42D6-4CBC-8AFC-D1CF7479B86B}"/>
              </a:ext>
            </a:extLst>
          </p:cNvPr>
          <p:cNvSpPr>
            <a:spLocks noGrp="1" noChangeArrowheads="1"/>
          </p:cNvSpPr>
          <p:nvPr>
            <p:ph type="title"/>
          </p:nvPr>
        </p:nvSpPr>
        <p:spPr>
          <a:xfrm>
            <a:off x="152401" y="152400"/>
            <a:ext cx="8740774" cy="1066800"/>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Pendleton Act of 1883</a:t>
            </a:r>
          </a:p>
        </p:txBody>
      </p:sp>
      <p:sp>
        <p:nvSpPr>
          <p:cNvPr id="11268" name="Rectangle 4">
            <a:extLst>
              <a:ext uri="{FF2B5EF4-FFF2-40B4-BE49-F238E27FC236}">
                <a16:creationId xmlns:a16="http://schemas.microsoft.com/office/drawing/2014/main" id="{7039D61D-7A1C-42DD-81C6-94971D3577E6}"/>
              </a:ext>
            </a:extLst>
          </p:cNvPr>
          <p:cNvSpPr>
            <a:spLocks noGrp="1" noChangeArrowheads="1"/>
          </p:cNvSpPr>
          <p:nvPr>
            <p:ph type="body" sz="half" idx="1"/>
          </p:nvPr>
        </p:nvSpPr>
        <p:spPr>
          <a:xfrm>
            <a:off x="152400" y="1524000"/>
            <a:ext cx="4419600" cy="4962525"/>
          </a:xfrm>
        </p:spPr>
        <p:txBody>
          <a:bodyPr>
            <a:normAutofit/>
          </a:bodyPr>
          <a:lstStyle/>
          <a:p>
            <a:pPr marL="404813" indent="-404813" eaLnBrk="1" fontAlgn="auto" hangingPunct="1">
              <a:spcAft>
                <a:spcPts val="0"/>
              </a:spcAft>
              <a:buFont typeface="Wingdings" panose="05000000000000000000" pitchFamily="2" charset="2"/>
              <a:buChar char="q"/>
              <a:defRPr/>
            </a:pPr>
            <a:r>
              <a:rPr lang="en-US" sz="2800" u="sng" dirty="0"/>
              <a:t>Ended the spoils system </a:t>
            </a:r>
            <a:r>
              <a:rPr lang="en-US" sz="2800" dirty="0"/>
              <a:t>by creating the US Civil Service Commission</a:t>
            </a:r>
          </a:p>
          <a:p>
            <a:pPr eaLnBrk="1" fontAlgn="auto" hangingPunct="1">
              <a:spcAft>
                <a:spcPts val="0"/>
              </a:spcAft>
              <a:buFont typeface="Wingdings" panose="05000000000000000000" pitchFamily="2" charset="2"/>
              <a:buChar char="q"/>
              <a:defRPr/>
            </a:pPr>
            <a:endParaRPr lang="en-US" sz="2800" dirty="0"/>
          </a:p>
          <a:p>
            <a:pPr marL="404813" indent="-404813" eaLnBrk="1" fontAlgn="auto" hangingPunct="1">
              <a:spcAft>
                <a:spcPts val="0"/>
              </a:spcAft>
              <a:buFont typeface="Wingdings" panose="05000000000000000000" pitchFamily="2" charset="2"/>
              <a:buChar char="q"/>
              <a:defRPr/>
            </a:pPr>
            <a:r>
              <a:rPr lang="en-US" sz="2800" dirty="0"/>
              <a:t>Federal employees would get jobs based on </a:t>
            </a:r>
            <a:r>
              <a:rPr lang="en-US" sz="2800" u="sng" dirty="0"/>
              <a:t>skills</a:t>
            </a:r>
            <a:r>
              <a:rPr lang="en-US" sz="2800" dirty="0"/>
              <a:t> and </a:t>
            </a:r>
            <a:r>
              <a:rPr lang="en-US" sz="2800" u="sng" dirty="0"/>
              <a:t>merit</a:t>
            </a:r>
            <a:r>
              <a:rPr lang="en-US" sz="2800" dirty="0"/>
              <a:t>, not political favoritism</a:t>
            </a:r>
          </a:p>
          <a:p>
            <a:pPr eaLnBrk="1" fontAlgn="auto" hangingPunct="1">
              <a:spcAft>
                <a:spcPts val="0"/>
              </a:spcAft>
              <a:buFont typeface="Wingdings" panose="05000000000000000000" pitchFamily="2" charset="2"/>
              <a:buChar char="q"/>
              <a:defRPr/>
            </a:pPr>
            <a:endParaRPr lang="en-US" sz="2800" dirty="0"/>
          </a:p>
          <a:p>
            <a:pPr marL="404813" indent="-404813" eaLnBrk="1" fontAlgn="auto" hangingPunct="1">
              <a:spcAft>
                <a:spcPts val="0"/>
              </a:spcAft>
              <a:buFont typeface="Wingdings" panose="05000000000000000000" pitchFamily="2" charset="2"/>
              <a:buChar char="q"/>
              <a:defRPr/>
            </a:pPr>
            <a:r>
              <a:rPr lang="en-US" sz="2800" dirty="0"/>
              <a:t>Had to pass a </a:t>
            </a:r>
            <a:r>
              <a:rPr lang="en-US" sz="2800" u="sng" dirty="0"/>
              <a:t>civil service exam</a:t>
            </a:r>
            <a:r>
              <a:rPr lang="en-US" sz="2800" dirty="0"/>
              <a:t> to enter politics</a:t>
            </a:r>
          </a:p>
          <a:p>
            <a:pPr marL="274320" indent="-274320" eaLnBrk="1" fontAlgn="auto" hangingPunct="1">
              <a:spcAft>
                <a:spcPts val="0"/>
              </a:spcAft>
              <a:buFont typeface="Wingdings"/>
              <a:buChar char=""/>
              <a:defRPr/>
            </a:pPr>
            <a:endParaRPr lang="en-US" sz="3000" dirty="0"/>
          </a:p>
        </p:txBody>
      </p:sp>
      <p:pic>
        <p:nvPicPr>
          <p:cNvPr id="33797" name="Picture 7" descr="fof-6">
            <a:extLst>
              <a:ext uri="{FF2B5EF4-FFF2-40B4-BE49-F238E27FC236}">
                <a16:creationId xmlns:a16="http://schemas.microsoft.com/office/drawing/2014/main" id="{1FD5EA9D-FD21-4ECD-A53E-A943154169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95450"/>
            <a:ext cx="4321175" cy="4400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640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wipe(left)">
                                      <p:cBhvr>
                                        <p:cTn id="7" dur="500"/>
                                        <p:tgtEl>
                                          <p:spTgt spid="112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268">
                                            <p:txEl>
                                              <p:pRg st="2" end="2"/>
                                            </p:txEl>
                                          </p:spTgt>
                                        </p:tgtEl>
                                        <p:attrNameLst>
                                          <p:attrName>style.visibility</p:attrName>
                                        </p:attrNameLst>
                                      </p:cBhvr>
                                      <p:to>
                                        <p:strVal val="visible"/>
                                      </p:to>
                                    </p:set>
                                    <p:animEffect transition="in" filter="wipe(left)">
                                      <p:cBhvr>
                                        <p:cTn id="12" dur="500"/>
                                        <p:tgtEl>
                                          <p:spTgt spid="1126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268">
                                            <p:txEl>
                                              <p:pRg st="4" end="4"/>
                                            </p:txEl>
                                          </p:spTgt>
                                        </p:tgtEl>
                                        <p:attrNameLst>
                                          <p:attrName>style.visibility</p:attrName>
                                        </p:attrNameLst>
                                      </p:cBhvr>
                                      <p:to>
                                        <p:strVal val="visible"/>
                                      </p:to>
                                    </p:set>
                                    <p:animEffect transition="in" filter="wipe(left)">
                                      <p:cBhvr>
                                        <p:cTn id="17" dur="500"/>
                                        <p:tgtEl>
                                          <p:spTgt spid="112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9C06-CDC7-424B-9E08-B8CE6BD705A3}"/>
              </a:ext>
            </a:extLst>
          </p:cNvPr>
          <p:cNvSpPr>
            <a:spLocks noGrp="1"/>
          </p:cNvSpPr>
          <p:nvPr>
            <p:ph type="ctrTitle"/>
          </p:nvPr>
        </p:nvSpPr>
        <p:spPr>
          <a:xfrm>
            <a:off x="762000" y="3124200"/>
            <a:ext cx="7696200" cy="1893888"/>
          </a:xfrm>
        </p:spPr>
        <p:txBody>
          <a:bodyPr>
            <a:noAutofit/>
          </a:bodyPr>
          <a:lstStyle/>
          <a:p>
            <a:pPr eaLnBrk="1" fontAlgn="auto" hangingPunct="1">
              <a:spcAft>
                <a:spcPts val="0"/>
              </a:spcAft>
              <a:defRPr/>
            </a:pPr>
            <a:r>
              <a:rPr lang="en-US" sz="4400" dirty="0"/>
              <a:t>The Pendleton Act took care of </a:t>
            </a:r>
            <a:r>
              <a:rPr lang="en-US" sz="4400" dirty="0">
                <a:solidFill>
                  <a:srgbClr val="FFFF00"/>
                </a:solidFill>
              </a:rPr>
              <a:t>APPOINTED</a:t>
            </a:r>
            <a:r>
              <a:rPr lang="en-US" sz="4400" dirty="0"/>
              <a:t> government employees! </a:t>
            </a:r>
            <a:br>
              <a:rPr lang="en-US" sz="4400" dirty="0"/>
            </a:br>
            <a:br>
              <a:rPr lang="en-US" sz="4400" dirty="0"/>
            </a:br>
            <a:r>
              <a:rPr lang="en-US" sz="4400" dirty="0"/>
              <a:t>But what about the employees who are </a:t>
            </a:r>
            <a:r>
              <a:rPr lang="en-US" sz="4400" dirty="0">
                <a:solidFill>
                  <a:srgbClr val="FFFF00"/>
                </a:solidFill>
              </a:rPr>
              <a:t>voted</a:t>
            </a:r>
            <a:r>
              <a:rPr lang="en-US" sz="4400" dirty="0"/>
              <a:t> into office?</a:t>
            </a:r>
            <a:endParaRPr lang="en-US" sz="4400" u="sng" dirty="0"/>
          </a:p>
        </p:txBody>
      </p:sp>
    </p:spTree>
    <p:extLst>
      <p:ext uri="{BB962C8B-B14F-4D97-AF65-F5344CB8AC3E}">
        <p14:creationId xmlns:p14="http://schemas.microsoft.com/office/powerpoint/2010/main" val="77108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67C70D2-F4A7-4E5E-915D-72D77436421C}"/>
              </a:ext>
            </a:extLst>
          </p:cNvPr>
          <p:cNvSpPr>
            <a:spLocks noGrp="1" noChangeArrowheads="1"/>
          </p:cNvSpPr>
          <p:nvPr>
            <p:ph type="title"/>
          </p:nvPr>
        </p:nvSpPr>
        <p:spPr>
          <a:xfrm>
            <a:off x="228600" y="277813"/>
            <a:ext cx="8686800" cy="1139825"/>
          </a:xfrm>
          <a:solidFill>
            <a:schemeClr val="tx2">
              <a:lumMod val="75000"/>
              <a:lumOff val="25000"/>
            </a:schemeClr>
          </a:solidFill>
        </p:spPr>
        <p:txBody>
          <a:bodyPr>
            <a:normAutofit/>
          </a:bodyPr>
          <a:lstStyle/>
          <a:p>
            <a:pPr algn="ctr" eaLnBrk="1" fontAlgn="auto" hangingPunct="1">
              <a:spcAft>
                <a:spcPts val="0"/>
              </a:spcAft>
              <a:defRPr/>
            </a:pPr>
            <a:r>
              <a:rPr lang="en-US" sz="6600" b="1" dirty="0">
                <a:solidFill>
                  <a:schemeClr val="bg1"/>
                </a:solidFill>
              </a:rPr>
              <a:t>Political Reforms</a:t>
            </a:r>
          </a:p>
        </p:txBody>
      </p:sp>
      <p:sp>
        <p:nvSpPr>
          <p:cNvPr id="43011" name="Rectangle 3">
            <a:extLst>
              <a:ext uri="{FF2B5EF4-FFF2-40B4-BE49-F238E27FC236}">
                <a16:creationId xmlns:a16="http://schemas.microsoft.com/office/drawing/2014/main" id="{5AC9C3F8-8B7B-4BD3-9C0C-AA20A838D595}"/>
              </a:ext>
            </a:extLst>
          </p:cNvPr>
          <p:cNvSpPr>
            <a:spLocks noGrp="1" noChangeArrowheads="1"/>
          </p:cNvSpPr>
          <p:nvPr>
            <p:ph type="body" sz="half" idx="1"/>
          </p:nvPr>
        </p:nvSpPr>
        <p:spPr>
          <a:xfrm>
            <a:off x="228600" y="1600200"/>
            <a:ext cx="3962400" cy="4953000"/>
          </a:xfrm>
        </p:spPr>
        <p:txBody>
          <a:bodyPr>
            <a:normAutofit fontScale="92500"/>
          </a:bodyPr>
          <a:lstStyle/>
          <a:p>
            <a:pPr eaLnBrk="1" hangingPunct="1">
              <a:lnSpc>
                <a:spcPct val="90000"/>
              </a:lnSpc>
            </a:pPr>
            <a:r>
              <a:rPr lang="en-US" altLang="en-US" b="1" u="sng" dirty="0"/>
              <a:t>Secret ballot</a:t>
            </a:r>
            <a:r>
              <a:rPr lang="en-US" altLang="en-US" dirty="0"/>
              <a:t>: individual’s votes would be kept secret, not published</a:t>
            </a:r>
          </a:p>
          <a:p>
            <a:pPr eaLnBrk="1" hangingPunct="1">
              <a:lnSpc>
                <a:spcPct val="90000"/>
              </a:lnSpc>
            </a:pPr>
            <a:r>
              <a:rPr lang="en-US" altLang="en-US" b="1" u="sng" dirty="0"/>
              <a:t>Referendum</a:t>
            </a:r>
            <a:r>
              <a:rPr lang="en-US" altLang="en-US" dirty="0"/>
              <a:t>: allows citizens to vote directly on important issues rather than leave the issues in the hands of elected officials</a:t>
            </a:r>
          </a:p>
          <a:p>
            <a:pPr eaLnBrk="1" hangingPunct="1">
              <a:lnSpc>
                <a:spcPct val="90000"/>
              </a:lnSpc>
            </a:pPr>
            <a:r>
              <a:rPr lang="en-US" altLang="en-US" b="1" u="sng" dirty="0"/>
              <a:t>Recall</a:t>
            </a:r>
            <a:r>
              <a:rPr lang="en-US" altLang="en-US" dirty="0"/>
              <a:t>: allows voters to remove an elected official from office before their term is up</a:t>
            </a:r>
          </a:p>
          <a:p>
            <a:pPr eaLnBrk="1" hangingPunct="1">
              <a:lnSpc>
                <a:spcPct val="90000"/>
              </a:lnSpc>
            </a:pPr>
            <a:r>
              <a:rPr lang="en-US" altLang="en-US" b="1" u="sng" dirty="0"/>
              <a:t>Initiative</a:t>
            </a:r>
            <a:r>
              <a:rPr lang="en-US" altLang="en-US" dirty="0"/>
              <a:t>: allows voters to force elected officials to vote on a certain issue (petition)</a:t>
            </a:r>
          </a:p>
        </p:txBody>
      </p:sp>
      <p:pic>
        <p:nvPicPr>
          <p:cNvPr id="43013" name="Picture 6" descr="vote">
            <a:extLst>
              <a:ext uri="{FF2B5EF4-FFF2-40B4-BE49-F238E27FC236}">
                <a16:creationId xmlns:a16="http://schemas.microsoft.com/office/drawing/2014/main" id="{BC074DE4-F125-48E0-B14E-1384564FF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4183063" cy="4648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899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4402"/>
            <a:ext cx="8839201" cy="1200998"/>
          </a:xfrm>
          <a:solidFill>
            <a:schemeClr val="tx2">
              <a:lumMod val="75000"/>
              <a:lumOff val="25000"/>
            </a:schemeClr>
          </a:solidFill>
        </p:spPr>
        <p:txBody>
          <a:bodyPr>
            <a:normAutofit fontScale="90000"/>
          </a:bodyPr>
          <a:lstStyle/>
          <a:p>
            <a:r>
              <a:rPr lang="en-US" sz="7200" b="1" dirty="0">
                <a:solidFill>
                  <a:schemeClr val="bg1"/>
                </a:solidFill>
              </a:rPr>
              <a:t>Analyzing Political Cartoons</a:t>
            </a:r>
            <a:endParaRPr lang="en-US" sz="7200" dirty="0">
              <a:solidFill>
                <a:schemeClr val="bg1"/>
              </a:solidFill>
            </a:endParaRPr>
          </a:p>
        </p:txBody>
      </p:sp>
      <p:sp>
        <p:nvSpPr>
          <p:cNvPr id="3" name="Content Placeholder 2"/>
          <p:cNvSpPr>
            <a:spLocks noGrp="1"/>
          </p:cNvSpPr>
          <p:nvPr>
            <p:ph idx="1"/>
          </p:nvPr>
        </p:nvSpPr>
        <p:spPr>
          <a:xfrm>
            <a:off x="152400" y="5638800"/>
            <a:ext cx="8991600" cy="1828800"/>
          </a:xfrm>
        </p:spPr>
        <p:txBody>
          <a:bodyPr>
            <a:noAutofit/>
          </a:bodyPr>
          <a:lstStyle/>
          <a:p>
            <a:pPr algn="ctr">
              <a:buFont typeface="Wingdings" panose="05000000000000000000" pitchFamily="2" charset="2"/>
              <a:buChar char="ü"/>
            </a:pPr>
            <a:r>
              <a:rPr lang="en-US" sz="2000" b="1" dirty="0"/>
              <a:t>Make 3 observations about this political cartoon</a:t>
            </a:r>
          </a:p>
          <a:p>
            <a:pPr algn="ctr">
              <a:buFont typeface="Wingdings" panose="05000000000000000000" pitchFamily="2" charset="2"/>
              <a:buChar char="ü"/>
            </a:pPr>
            <a:r>
              <a:rPr lang="en-US" sz="2000" b="1" dirty="0"/>
              <a:t>What major individual does this cartoon portray?</a:t>
            </a:r>
          </a:p>
          <a:p>
            <a:pPr algn="ctr">
              <a:buFont typeface="Wingdings" panose="05000000000000000000" pitchFamily="2" charset="2"/>
              <a:buChar char="ü"/>
            </a:pPr>
            <a:r>
              <a:rPr lang="en-US" sz="2000" b="1" dirty="0"/>
              <a:t>Does this suggest the person as being a Robber Baron or Captain of Industry?</a:t>
            </a:r>
          </a:p>
        </p:txBody>
      </p:sp>
      <p:pic>
        <p:nvPicPr>
          <p:cNvPr id="4098" name="Picture 2" descr="http://wlth.com/news/wp-content/uploads/2013/11/john-d-rockefeller-depicted-everett-660x3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59230"/>
            <a:ext cx="8839200" cy="410337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9220200" y="5638800"/>
            <a:ext cx="8991600" cy="1828800"/>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ctr">
              <a:buFont typeface="Wingdings" panose="05000000000000000000" pitchFamily="2" charset="2"/>
              <a:buChar char="ü"/>
            </a:pPr>
            <a:r>
              <a:rPr lang="en-US" sz="2000" b="1" dirty="0"/>
              <a:t>How did Rockefeller represent the reality of “the Gilded Age?”</a:t>
            </a:r>
          </a:p>
          <a:p>
            <a:pPr algn="ctr">
              <a:buFont typeface="Wingdings" panose="05000000000000000000" pitchFamily="2" charset="2"/>
              <a:buChar char="ü"/>
            </a:pPr>
            <a:r>
              <a:rPr lang="en-US" sz="2000" b="1" dirty="0"/>
              <a:t>What is the political cartoon implying about Rockefeller (and other tycoons’ from the era for that matter)?</a:t>
            </a:r>
          </a:p>
        </p:txBody>
      </p:sp>
    </p:spTree>
    <p:extLst>
      <p:ext uri="{BB962C8B-B14F-4D97-AF65-F5344CB8AC3E}">
        <p14:creationId xmlns:p14="http://schemas.microsoft.com/office/powerpoint/2010/main" val="68020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1+ppt_w/2"/>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ppt_y"/>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par>
                                <p:cTn id="9" presetID="2" presetClass="exit" presetSubtype="2" fill="hold" grpId="0" nodeType="withEffect">
                                  <p:stCondLst>
                                    <p:cond delay="0"/>
                                  </p:stCondLst>
                                  <p:childTnLst>
                                    <p:anim calcmode="lin" valueType="num">
                                      <p:cBhvr additive="base">
                                        <p:cTn id="10" dur="500"/>
                                        <p:tgtEl>
                                          <p:spTgt spid="3">
                                            <p:txEl>
                                              <p:pRg st="1" end="1"/>
                                            </p:txEl>
                                          </p:spTgt>
                                        </p:tgtEl>
                                        <p:attrNameLst>
                                          <p:attrName>ppt_x</p:attrName>
                                        </p:attrNameLst>
                                      </p:cBhvr>
                                      <p:tavLst>
                                        <p:tav tm="0">
                                          <p:val>
                                            <p:strVal val="ppt_x"/>
                                          </p:val>
                                        </p:tav>
                                        <p:tav tm="100000">
                                          <p:val>
                                            <p:strVal val="1+ppt_w/2"/>
                                          </p:val>
                                        </p:tav>
                                      </p:tavLst>
                                    </p:anim>
                                    <p:anim calcmode="lin" valueType="num">
                                      <p:cBhvr additive="base">
                                        <p:cTn id="11" dur="500"/>
                                        <p:tgtEl>
                                          <p:spTgt spid="3">
                                            <p:txEl>
                                              <p:pRg st="1" end="1"/>
                                            </p:txEl>
                                          </p:spTgt>
                                        </p:tgtEl>
                                        <p:attrNameLst>
                                          <p:attrName>ppt_y</p:attrName>
                                        </p:attrNameLst>
                                      </p:cBhvr>
                                      <p:tavLst>
                                        <p:tav tm="0">
                                          <p:val>
                                            <p:strVal val="ppt_y"/>
                                          </p:val>
                                        </p:tav>
                                        <p:tav tm="100000">
                                          <p:val>
                                            <p:strVal val="ppt_y"/>
                                          </p:val>
                                        </p:tav>
                                      </p:tavLst>
                                    </p:anim>
                                    <p:set>
                                      <p:cBhvr>
                                        <p:cTn id="12" dur="1" fill="hold">
                                          <p:stCondLst>
                                            <p:cond delay="499"/>
                                          </p:stCondLst>
                                        </p:cTn>
                                        <p:tgtEl>
                                          <p:spTgt spid="3">
                                            <p:txEl>
                                              <p:pRg st="1" end="1"/>
                                            </p:txEl>
                                          </p:spTgt>
                                        </p:tgtEl>
                                        <p:attrNameLst>
                                          <p:attrName>style.visibility</p:attrName>
                                        </p:attrNameLst>
                                      </p:cBhvr>
                                      <p:to>
                                        <p:strVal val="hidden"/>
                                      </p:to>
                                    </p:set>
                                  </p:childTnLst>
                                </p:cTn>
                              </p:par>
                              <p:par>
                                <p:cTn id="13" presetID="2" presetClass="exit" presetSubtype="2" fill="hold" grpId="0" nodeType="withEffect">
                                  <p:stCondLst>
                                    <p:cond delay="0"/>
                                  </p:stCondLst>
                                  <p:childTnLst>
                                    <p:anim calcmode="lin" valueType="num">
                                      <p:cBhvr additive="base">
                                        <p:cTn id="14" dur="500"/>
                                        <p:tgtEl>
                                          <p:spTgt spid="3">
                                            <p:txEl>
                                              <p:pRg st="2" end="2"/>
                                            </p:txEl>
                                          </p:spTgt>
                                        </p:tgtEl>
                                        <p:attrNameLst>
                                          <p:attrName>ppt_x</p:attrName>
                                        </p:attrNameLst>
                                      </p:cBhvr>
                                      <p:tavLst>
                                        <p:tav tm="0">
                                          <p:val>
                                            <p:strVal val="ppt_x"/>
                                          </p:val>
                                        </p:tav>
                                        <p:tav tm="100000">
                                          <p:val>
                                            <p:strVal val="1+ppt_w/2"/>
                                          </p:val>
                                        </p:tav>
                                      </p:tavLst>
                                    </p:anim>
                                    <p:anim calcmode="lin" valueType="num">
                                      <p:cBhvr additive="base">
                                        <p:cTn id="15" dur="500"/>
                                        <p:tgtEl>
                                          <p:spTgt spid="3">
                                            <p:txEl>
                                              <p:pRg st="2" end="2"/>
                                            </p:txEl>
                                          </p:spTgt>
                                        </p:tgtEl>
                                        <p:attrNameLst>
                                          <p:attrName>ppt_y</p:attrName>
                                        </p:attrNameLst>
                                      </p:cBhvr>
                                      <p:tavLst>
                                        <p:tav tm="0">
                                          <p:val>
                                            <p:strVal val="ppt_y"/>
                                          </p:val>
                                        </p:tav>
                                        <p:tav tm="100000">
                                          <p:val>
                                            <p:strVal val="ppt_y"/>
                                          </p:val>
                                        </p:tav>
                                      </p:tavLst>
                                    </p:anim>
                                    <p:set>
                                      <p:cBhvr>
                                        <p:cTn id="16" dur="1" fill="hold">
                                          <p:stCondLst>
                                            <p:cond delay="499"/>
                                          </p:stCondLst>
                                        </p:cTn>
                                        <p:tgtEl>
                                          <p:spTgt spid="3">
                                            <p:txEl>
                                              <p:pRg st="2" end="2"/>
                                            </p:txEl>
                                          </p:spTgt>
                                        </p:tgtEl>
                                        <p:attrNameLst>
                                          <p:attrName>style.visibility</p:attrName>
                                        </p:attrNameLst>
                                      </p:cBhvr>
                                      <p:to>
                                        <p:strVal val="hidden"/>
                                      </p:to>
                                    </p:set>
                                  </p:childTnLst>
                                </p:cTn>
                              </p:par>
                            </p:childTnLst>
                          </p:cTn>
                        </p:par>
                        <p:par>
                          <p:cTn id="17" fill="hold">
                            <p:stCondLst>
                              <p:cond delay="500"/>
                            </p:stCondLst>
                            <p:childTnLst>
                              <p:par>
                                <p:cTn id="18" presetID="63" presetClass="path" presetSubtype="0" accel="50000" decel="50000" fill="hold" grpId="0" nodeType="afterEffect">
                                  <p:stCondLst>
                                    <p:cond delay="0"/>
                                  </p:stCondLst>
                                  <p:childTnLst>
                                    <p:animMotion origin="layout" path="M -3.33333E-6 4.44444E-6 L 1.025 4.44444E-6 " pathEditMode="relative" rAng="0" ptsTypes="AA">
                                      <p:cBhvr>
                                        <p:cTn id="19" dur="2000" fill="hold"/>
                                        <p:tgtEl>
                                          <p:spTgt spid="6"/>
                                        </p:tgtEl>
                                        <p:attrNameLst>
                                          <p:attrName>ppt_x</p:attrName>
                                          <p:attrName>ppt_y</p:attrName>
                                        </p:attrNameLst>
                                      </p:cBhvr>
                                      <p:rCtr x="5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4402"/>
            <a:ext cx="8839201" cy="1200998"/>
          </a:xfrm>
          <a:solidFill>
            <a:schemeClr val="tx2">
              <a:lumMod val="75000"/>
              <a:lumOff val="25000"/>
            </a:schemeClr>
          </a:solidFill>
        </p:spPr>
        <p:txBody>
          <a:bodyPr>
            <a:normAutofit fontScale="90000"/>
          </a:bodyPr>
          <a:lstStyle/>
          <a:p>
            <a:r>
              <a:rPr lang="en-US" sz="7200" b="1" dirty="0">
                <a:solidFill>
                  <a:schemeClr val="bg1"/>
                </a:solidFill>
              </a:rPr>
              <a:t>Analyzing Political Cartoons</a:t>
            </a:r>
            <a:endParaRPr lang="en-US" sz="7200" dirty="0">
              <a:solidFill>
                <a:schemeClr val="bg1"/>
              </a:solidFill>
            </a:endParaRPr>
          </a:p>
        </p:txBody>
      </p:sp>
      <p:sp>
        <p:nvSpPr>
          <p:cNvPr id="3" name="Content Placeholder 2"/>
          <p:cNvSpPr>
            <a:spLocks noGrp="1"/>
          </p:cNvSpPr>
          <p:nvPr>
            <p:ph idx="1"/>
          </p:nvPr>
        </p:nvSpPr>
        <p:spPr>
          <a:xfrm>
            <a:off x="152400" y="5867400"/>
            <a:ext cx="8991600" cy="914400"/>
          </a:xfrm>
        </p:spPr>
        <p:txBody>
          <a:bodyPr>
            <a:noAutofit/>
          </a:bodyPr>
          <a:lstStyle/>
          <a:p>
            <a:pPr algn="ctr">
              <a:buFont typeface="Wingdings" panose="05000000000000000000" pitchFamily="2" charset="2"/>
              <a:buChar char="ü"/>
            </a:pPr>
            <a:r>
              <a:rPr lang="en-US" sz="2000" b="1" dirty="0"/>
              <a:t>What are the names of the beasts horns? What were they?</a:t>
            </a:r>
          </a:p>
          <a:p>
            <a:pPr algn="ctr">
              <a:buFont typeface="Wingdings" panose="05000000000000000000" pitchFamily="2" charset="2"/>
              <a:buChar char="ü"/>
            </a:pPr>
            <a:r>
              <a:rPr lang="en-US" sz="2000" b="1" dirty="0"/>
              <a:t>Do you think it is a problem if the government leaders are too close with private companies?</a:t>
            </a:r>
          </a:p>
        </p:txBody>
      </p:sp>
      <p:pic>
        <p:nvPicPr>
          <p:cNvPr id="11268" name="Picture 4" descr="http://www.authentichistory.com/1865-1897/3-gilded/4-cleveland1/18881020_A_Trustworthy_Beast-Roger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96"/>
          <a:stretch/>
        </p:blipFill>
        <p:spPr bwMode="auto">
          <a:xfrm>
            <a:off x="2362200" y="1490296"/>
            <a:ext cx="4572000" cy="4220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799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4402"/>
            <a:ext cx="8839201" cy="1200998"/>
          </a:xfrm>
          <a:solidFill>
            <a:schemeClr val="tx2">
              <a:lumMod val="75000"/>
              <a:lumOff val="25000"/>
            </a:schemeClr>
          </a:solidFill>
        </p:spPr>
        <p:txBody>
          <a:bodyPr>
            <a:normAutofit fontScale="90000"/>
          </a:bodyPr>
          <a:lstStyle/>
          <a:p>
            <a:r>
              <a:rPr lang="en-US" sz="7200" b="1" dirty="0">
                <a:solidFill>
                  <a:schemeClr val="bg1"/>
                </a:solidFill>
              </a:rPr>
              <a:t>Analyzing Political Cartoons</a:t>
            </a:r>
            <a:endParaRPr lang="en-US" sz="7200" dirty="0">
              <a:solidFill>
                <a:schemeClr val="bg1"/>
              </a:solidFill>
            </a:endParaRPr>
          </a:p>
        </p:txBody>
      </p:sp>
      <p:sp>
        <p:nvSpPr>
          <p:cNvPr id="3" name="Content Placeholder 2"/>
          <p:cNvSpPr>
            <a:spLocks noGrp="1"/>
          </p:cNvSpPr>
          <p:nvPr>
            <p:ph idx="1"/>
          </p:nvPr>
        </p:nvSpPr>
        <p:spPr>
          <a:xfrm>
            <a:off x="152400" y="5638800"/>
            <a:ext cx="8991600" cy="1828800"/>
          </a:xfrm>
        </p:spPr>
        <p:txBody>
          <a:bodyPr>
            <a:noAutofit/>
          </a:bodyPr>
          <a:lstStyle/>
          <a:p>
            <a:pPr algn="ctr">
              <a:buFont typeface="Wingdings" panose="05000000000000000000" pitchFamily="2" charset="2"/>
              <a:buChar char="ü"/>
            </a:pPr>
            <a:r>
              <a:rPr lang="en-US" sz="2000" b="1" dirty="0"/>
              <a:t>Make 3 observations about this political cartoon</a:t>
            </a:r>
          </a:p>
          <a:p>
            <a:pPr algn="ctr">
              <a:buFont typeface="Wingdings" panose="05000000000000000000" pitchFamily="2" charset="2"/>
              <a:buChar char="ü"/>
            </a:pPr>
            <a:r>
              <a:rPr lang="en-US" sz="2000" b="1" dirty="0"/>
              <a:t>After analyzing this political cartoon, whom is in charge; Congressmen or the big barons?</a:t>
            </a:r>
          </a:p>
        </p:txBody>
      </p:sp>
      <p:pic>
        <p:nvPicPr>
          <p:cNvPr id="10244" name="Picture 4" descr="http://www.authentichistory.com/1898-1913/1-industrialization/1-becoming/18890123_Bosses_of_The_Senate-Keppler-Pu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8839201" cy="4133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072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914400" y="228600"/>
            <a:ext cx="7315200" cy="3429000"/>
          </a:xfrm>
          <a:prstGeom prst="cloudCallout">
            <a:avLst>
              <a:gd name="adj1" fmla="val 3190"/>
              <a:gd name="adj2" fmla="val 1225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tx1"/>
                </a:solidFill>
              </a:rPr>
              <a:t>A company wants a road fixed in front of their business because its terrible condition is costing them customers, but getting the repairs approved by the city and finding the money for the project could take years. There are many other roads that need to be fixed in the city. The mayor goes to the business owner and offers to fix the road immediately but only if the owner agrees to vote for him and to donate heavily to his campaign in the next election.</a:t>
            </a:r>
          </a:p>
        </p:txBody>
      </p:sp>
      <p:pic>
        <p:nvPicPr>
          <p:cNvPr id="6146" name="Picture 2" descr="http://vignette2.wikia.nocookie.net/le-miiverse-resource/images/b/b1/Imagination-1-.gif/revision/latest?cb=2015121215250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038600"/>
            <a:ext cx="4038600" cy="24958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rot="20995298">
            <a:off x="56087" y="4307612"/>
            <a:ext cx="9053787" cy="523220"/>
          </a:xfrm>
          <a:prstGeom prst="rect">
            <a:avLst/>
          </a:prstGeom>
          <a:solidFill>
            <a:srgbClr val="FF66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800" b="1" u="sng" dirty="0">
                <a:solidFill>
                  <a:schemeClr val="bg1"/>
                </a:solidFill>
              </a:rPr>
              <a:t>Discuss</a:t>
            </a:r>
            <a:r>
              <a:rPr lang="en-US" sz="2800" b="1" dirty="0">
                <a:solidFill>
                  <a:schemeClr val="bg1"/>
                </a:solidFill>
              </a:rPr>
              <a:t>: </a:t>
            </a:r>
            <a:r>
              <a:rPr lang="en-US" sz="2800" dirty="0">
                <a:solidFill>
                  <a:schemeClr val="bg1"/>
                </a:solidFill>
              </a:rPr>
              <a:t>Is there anything wrong with this arrangement?</a:t>
            </a:r>
          </a:p>
        </p:txBody>
      </p:sp>
    </p:spTree>
    <p:extLst>
      <p:ext uri="{BB962C8B-B14F-4D97-AF65-F5344CB8AC3E}">
        <p14:creationId xmlns:p14="http://schemas.microsoft.com/office/powerpoint/2010/main" val="317691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76200"/>
            <a:ext cx="8763600" cy="1447800"/>
          </a:xfrm>
          <a:solidFill>
            <a:schemeClr val="tx2">
              <a:lumMod val="75000"/>
              <a:lumOff val="25000"/>
            </a:schemeClr>
          </a:solidFill>
        </p:spPr>
        <p:txBody>
          <a:bodyPr>
            <a:normAutofit/>
          </a:bodyPr>
          <a:lstStyle/>
          <a:p>
            <a:r>
              <a:rPr lang="en-US" sz="8000" b="1" dirty="0">
                <a:solidFill>
                  <a:schemeClr val="bg1"/>
                </a:solidFill>
              </a:rPr>
              <a:t>Political Corruption</a:t>
            </a:r>
          </a:p>
        </p:txBody>
      </p:sp>
      <p:sp>
        <p:nvSpPr>
          <p:cNvPr id="3" name="Content Placeholder 2"/>
          <p:cNvSpPr>
            <a:spLocks noGrp="1"/>
          </p:cNvSpPr>
          <p:nvPr>
            <p:ph idx="1"/>
          </p:nvPr>
        </p:nvSpPr>
        <p:spPr>
          <a:xfrm>
            <a:off x="152401" y="1720215"/>
            <a:ext cx="8763600" cy="4909185"/>
          </a:xfrm>
        </p:spPr>
        <p:txBody>
          <a:bodyPr>
            <a:normAutofit/>
          </a:bodyPr>
          <a:lstStyle/>
          <a:p>
            <a:pPr lvl="1">
              <a:buFont typeface="Wingdings" panose="05000000000000000000" pitchFamily="2" charset="2"/>
              <a:buChar char="q"/>
            </a:pPr>
            <a:r>
              <a:rPr lang="en-US" sz="2800" dirty="0"/>
              <a:t>In 19</a:t>
            </a:r>
            <a:r>
              <a:rPr lang="en-US" sz="2800" baseline="30000" dirty="0"/>
              <a:t>th</a:t>
            </a:r>
            <a:r>
              <a:rPr lang="en-US" sz="2800" dirty="0"/>
              <a:t> century government, the government was expected to take care of roads and such but not much else. It was responsible to make sure that the law was enforced and that was all.</a:t>
            </a:r>
          </a:p>
          <a:p>
            <a:pPr marL="0" lvl="1" indent="0">
              <a:buNone/>
            </a:pPr>
            <a:endParaRPr lang="en-US" sz="2800" dirty="0"/>
          </a:p>
          <a:p>
            <a:pPr lvl="1">
              <a:buFont typeface="Wingdings" panose="05000000000000000000" pitchFamily="2" charset="2"/>
              <a:buChar char="q"/>
            </a:pPr>
            <a:r>
              <a:rPr lang="en-US" sz="2800" dirty="0"/>
              <a:t>People were responsible for everything else.</a:t>
            </a:r>
          </a:p>
        </p:txBody>
      </p:sp>
      <p:pic>
        <p:nvPicPr>
          <p:cNvPr id="7170" name="Picture 2" descr="http://cdn1.theodysseyonline.com/files/2016/01/10/635879818036800374-83147969_car%20in%20hol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14800"/>
            <a:ext cx="4191601" cy="259355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i.imgur.com/a52pz5U.jpg"/>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14800"/>
            <a:ext cx="4762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76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2300"/>
                            </p:stCondLst>
                            <p:childTnLst>
                              <p:par>
                                <p:cTn id="10" presetID="6" presetClass="entr" presetSubtype="16" fill="hold" nodeType="after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circle(in)">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par>
                          <p:cTn id="18" fill="hold">
                            <p:stCondLst>
                              <p:cond delay="500"/>
                            </p:stCondLst>
                            <p:childTnLst>
                              <p:par>
                                <p:cTn id="19" presetID="16" presetClass="entr" presetSubtype="21" fill="hold" nodeType="afterEffect">
                                  <p:stCondLst>
                                    <p:cond delay="0"/>
                                  </p:stCondLst>
                                  <p:childTnLst>
                                    <p:set>
                                      <p:cBhvr>
                                        <p:cTn id="20" dur="1" fill="hold">
                                          <p:stCondLst>
                                            <p:cond delay="0"/>
                                          </p:stCondLst>
                                        </p:cTn>
                                        <p:tgtEl>
                                          <p:spTgt spid="7172"/>
                                        </p:tgtEl>
                                        <p:attrNameLst>
                                          <p:attrName>style.visibility</p:attrName>
                                        </p:attrNameLst>
                                      </p:cBhvr>
                                      <p:to>
                                        <p:strVal val="visible"/>
                                      </p:to>
                                    </p:set>
                                    <p:animEffect transition="in" filter="barn(inVertical)">
                                      <p:cBhvr>
                                        <p:cTn id="21"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62999" cy="1658198"/>
          </a:xfrm>
          <a:solidFill>
            <a:schemeClr val="tx2">
              <a:lumMod val="75000"/>
              <a:lumOff val="25000"/>
            </a:schemeClr>
          </a:solidFill>
        </p:spPr>
        <p:txBody>
          <a:bodyPr>
            <a:normAutofit/>
          </a:bodyPr>
          <a:lstStyle/>
          <a:p>
            <a:r>
              <a:rPr lang="en-US" sz="8000" b="1" dirty="0">
                <a:solidFill>
                  <a:schemeClr val="bg1"/>
                </a:solidFill>
              </a:rPr>
              <a:t>Political Corruption</a:t>
            </a:r>
            <a:endParaRPr lang="en-US" sz="8000" dirty="0">
              <a:solidFill>
                <a:schemeClr val="bg1"/>
              </a:solidFill>
            </a:endParaRPr>
          </a:p>
        </p:txBody>
      </p:sp>
      <p:sp>
        <p:nvSpPr>
          <p:cNvPr id="3" name="Content Placeholder 2"/>
          <p:cNvSpPr>
            <a:spLocks noGrp="1"/>
          </p:cNvSpPr>
          <p:nvPr>
            <p:ph idx="1"/>
          </p:nvPr>
        </p:nvSpPr>
        <p:spPr>
          <a:xfrm>
            <a:off x="228599" y="1993393"/>
            <a:ext cx="8762999" cy="4483607"/>
          </a:xfrm>
          <a:ln w="38100">
            <a:solidFill>
              <a:srgbClr val="00B050"/>
            </a:solidFill>
          </a:ln>
        </p:spPr>
        <p:txBody>
          <a:bodyPr>
            <a:noAutofit/>
          </a:bodyPr>
          <a:lstStyle/>
          <a:p>
            <a:pPr lvl="1">
              <a:buFont typeface="Wingdings" panose="05000000000000000000" pitchFamily="2" charset="2"/>
              <a:buChar char="q"/>
            </a:pPr>
            <a:r>
              <a:rPr lang="en-US" sz="2600" dirty="0"/>
              <a:t>Consequently, associations formed that helped people find jobs, help in an emergency, legal assistance, and provided help to small businesses because no one else would. The leaders of these associations were called “bosses”.</a:t>
            </a:r>
          </a:p>
          <a:p>
            <a:pPr lvl="1">
              <a:buFont typeface="Wingdings" panose="05000000000000000000" pitchFamily="2" charset="2"/>
              <a:buChar char="q"/>
            </a:pPr>
            <a:r>
              <a:rPr lang="en-US" sz="2600" dirty="0"/>
              <a:t>Eventually they ran for office for leadership positions in the cities. But they were more loyal to the people that got them there than the purpose of the office.</a:t>
            </a:r>
          </a:p>
          <a:p>
            <a:pPr lvl="1">
              <a:buFont typeface="Wingdings" panose="05000000000000000000" pitchFamily="2" charset="2"/>
              <a:buChar char="q"/>
            </a:pPr>
            <a:r>
              <a:rPr lang="en-US" sz="2600" dirty="0"/>
              <a:t>The government was supported and manipulated by a shadow government.</a:t>
            </a:r>
          </a:p>
          <a:p>
            <a:pPr lvl="1">
              <a:buFont typeface="Wingdings" panose="05000000000000000000" pitchFamily="2" charset="2"/>
              <a:buChar char="q"/>
            </a:pPr>
            <a:r>
              <a:rPr lang="en-US" sz="2600" dirty="0"/>
              <a:t>This was nicknamed “machine politics” because they could “call out the votes, like a machine” to support any political agenda.</a:t>
            </a:r>
          </a:p>
          <a:p>
            <a:endParaRPr lang="en-US" sz="2600" dirty="0"/>
          </a:p>
        </p:txBody>
      </p:sp>
      <p:pic>
        <p:nvPicPr>
          <p:cNvPr id="8194" name="Picture 2" descr="http://rs294.pbsrc.com/albums/mm101/Yazzydream/GIFS/tumblr_m7p5olVD4b1rqfhi2o1_500_zps96d8b910.gif%7Ec200"/>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80009" y="1143000"/>
            <a:ext cx="51054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75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194"/>
                                        </p:tgtEl>
                                        <p:attrNameLst>
                                          <p:attrName>style.visibility</p:attrName>
                                        </p:attrNameLst>
                                      </p:cBhvr>
                                      <p:to>
                                        <p:strVal val="visible"/>
                                      </p:to>
                                    </p:set>
                                    <p:animEffect transition="in" filter="circle(in)">
                                      <p:cBhvr>
                                        <p:cTn id="2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53" y="381000"/>
            <a:ext cx="8839199" cy="1371600"/>
          </a:xfrm>
          <a:solidFill>
            <a:schemeClr val="tx2">
              <a:lumMod val="75000"/>
              <a:lumOff val="25000"/>
            </a:schemeClr>
          </a:solidFill>
        </p:spPr>
        <p:txBody>
          <a:bodyPr>
            <a:normAutofit/>
          </a:bodyPr>
          <a:lstStyle/>
          <a:p>
            <a:r>
              <a:rPr lang="en-US" sz="8000" b="1" dirty="0">
                <a:solidFill>
                  <a:schemeClr val="bg1"/>
                </a:solidFill>
              </a:rPr>
              <a:t>Key Terms</a:t>
            </a:r>
          </a:p>
        </p:txBody>
      </p:sp>
      <p:sp>
        <p:nvSpPr>
          <p:cNvPr id="3" name="Content Placeholder 2"/>
          <p:cNvSpPr>
            <a:spLocks noGrp="1"/>
          </p:cNvSpPr>
          <p:nvPr>
            <p:ph idx="1"/>
          </p:nvPr>
        </p:nvSpPr>
        <p:spPr>
          <a:xfrm>
            <a:off x="120253" y="1981201"/>
            <a:ext cx="8839199" cy="4343400"/>
          </a:xfrm>
          <a:ln w="38100">
            <a:solidFill>
              <a:srgbClr val="00B050"/>
            </a:solidFill>
          </a:ln>
        </p:spPr>
        <p:txBody>
          <a:bodyPr>
            <a:normAutofit lnSpcReduction="10000"/>
          </a:bodyPr>
          <a:lstStyle/>
          <a:p>
            <a:pPr marL="0" lvl="1" indent="0">
              <a:buNone/>
            </a:pPr>
            <a:endParaRPr lang="en-US" b="1" dirty="0"/>
          </a:p>
          <a:p>
            <a:pPr lvl="1">
              <a:buFont typeface="Wingdings" panose="05000000000000000000" pitchFamily="2" charset="2"/>
              <a:buChar char="q"/>
            </a:pPr>
            <a:r>
              <a:rPr lang="en-US" b="1" dirty="0"/>
              <a:t>Political bosses </a:t>
            </a:r>
            <a:r>
              <a:rPr lang="en-US" dirty="0"/>
              <a:t>political leaders who got people to vote for them by giving favors.  They also made deals with contractors.</a:t>
            </a:r>
          </a:p>
          <a:p>
            <a:pPr marL="0" lvl="1" indent="0">
              <a:buNone/>
            </a:pPr>
            <a:endParaRPr lang="en-US" dirty="0"/>
          </a:p>
          <a:p>
            <a:pPr lvl="1">
              <a:buFont typeface="Wingdings" panose="05000000000000000000" pitchFamily="2" charset="2"/>
              <a:buChar char="q"/>
            </a:pPr>
            <a:r>
              <a:rPr lang="en-US" b="1" dirty="0"/>
              <a:t>Political Machine</a:t>
            </a:r>
            <a:r>
              <a:rPr lang="en-US" dirty="0"/>
              <a:t>: The ring of people who made deals and got votes for the political boss.</a:t>
            </a:r>
          </a:p>
          <a:p>
            <a:pPr marL="0" lvl="1" indent="0">
              <a:buNone/>
            </a:pPr>
            <a:endParaRPr lang="en-US" dirty="0"/>
          </a:p>
          <a:p>
            <a:pPr lvl="1">
              <a:buFont typeface="Wingdings" panose="05000000000000000000" pitchFamily="2" charset="2"/>
              <a:buChar char="q"/>
            </a:pPr>
            <a:r>
              <a:rPr lang="en-US" b="1" dirty="0"/>
              <a:t>Kickback: </a:t>
            </a:r>
            <a:r>
              <a:rPr lang="en-US" dirty="0"/>
              <a:t>A percentage of income given to a person in a position of power or influence as payment for having made the income possible</a:t>
            </a:r>
          </a:p>
          <a:p>
            <a:pPr lvl="1">
              <a:buFont typeface="Wingdings" panose="05000000000000000000" pitchFamily="2" charset="2"/>
              <a:buChar char="q"/>
            </a:pPr>
            <a:endParaRPr lang="en-US" dirty="0"/>
          </a:p>
          <a:p>
            <a:pPr lvl="1">
              <a:buFont typeface="Wingdings" panose="05000000000000000000" pitchFamily="2" charset="2"/>
              <a:buChar char="q"/>
            </a:pPr>
            <a:r>
              <a:rPr lang="en-US" b="1" dirty="0"/>
              <a:t>Graft: </a:t>
            </a:r>
            <a:r>
              <a:rPr lang="en-US" dirty="0"/>
              <a:t>To get money or political power through illegal or dishonest methods. </a:t>
            </a:r>
            <a:endParaRPr lang="en-US" b="1" dirty="0"/>
          </a:p>
          <a:p>
            <a:pPr marL="0" lvl="1" indent="0">
              <a:buNone/>
            </a:pPr>
            <a:endParaRPr lang="en-US" dirty="0"/>
          </a:p>
        </p:txBody>
      </p:sp>
    </p:spTree>
    <p:extLst>
      <p:ext uri="{BB962C8B-B14F-4D97-AF65-F5344CB8AC3E}">
        <p14:creationId xmlns:p14="http://schemas.microsoft.com/office/powerpoint/2010/main" val="1041786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6340"/>
            <a:ext cx="8839199" cy="1493860"/>
          </a:xfrm>
          <a:solidFill>
            <a:schemeClr val="tx2">
              <a:lumMod val="75000"/>
              <a:lumOff val="25000"/>
            </a:schemeClr>
          </a:solidFill>
        </p:spPr>
        <p:txBody>
          <a:bodyPr>
            <a:noAutofit/>
          </a:bodyPr>
          <a:lstStyle/>
          <a:p>
            <a:pPr algn="ctr"/>
            <a:r>
              <a:rPr lang="en-US" sz="8000" b="1" dirty="0">
                <a:solidFill>
                  <a:schemeClr val="bg1"/>
                </a:solidFill>
              </a:rPr>
              <a:t>Reflection Questions</a:t>
            </a:r>
          </a:p>
        </p:txBody>
      </p:sp>
      <p:sp>
        <p:nvSpPr>
          <p:cNvPr id="3" name="Content Placeholder 2"/>
          <p:cNvSpPr>
            <a:spLocks noGrp="1"/>
          </p:cNvSpPr>
          <p:nvPr>
            <p:ph idx="1"/>
          </p:nvPr>
        </p:nvSpPr>
        <p:spPr>
          <a:xfrm>
            <a:off x="152399" y="1752600"/>
            <a:ext cx="8991601" cy="4724399"/>
          </a:xfrm>
        </p:spPr>
        <p:txBody>
          <a:bodyPr>
            <a:normAutofit/>
          </a:bodyPr>
          <a:lstStyle/>
          <a:p>
            <a:pPr lvl="1">
              <a:buFont typeface="Wingdings" panose="05000000000000000000" pitchFamily="2" charset="2"/>
              <a:buChar char="v"/>
            </a:pPr>
            <a:r>
              <a:rPr lang="en-US" sz="4800" dirty="0"/>
              <a:t>Why did you vote for Dr. Poole?</a:t>
            </a:r>
          </a:p>
          <a:p>
            <a:pPr lvl="1">
              <a:buFont typeface="Wingdings" panose="05000000000000000000" pitchFamily="2" charset="2"/>
              <a:buChar char="v"/>
            </a:pPr>
            <a:endParaRPr lang="en-US" sz="4800" dirty="0"/>
          </a:p>
          <a:p>
            <a:pPr marL="0" lvl="1" indent="0">
              <a:buNone/>
            </a:pPr>
            <a:r>
              <a:rPr lang="en-US" sz="4800" dirty="0"/>
              <a:t>What are some positives of the political machine?</a:t>
            </a:r>
          </a:p>
          <a:p>
            <a:pPr lvl="1">
              <a:buFont typeface="Wingdings" panose="05000000000000000000" pitchFamily="2" charset="2"/>
              <a:buChar char="v"/>
            </a:pPr>
            <a:endParaRPr lang="en-US" sz="4800" dirty="0"/>
          </a:p>
          <a:p>
            <a:pPr lvl="1">
              <a:buFont typeface="Wingdings" panose="05000000000000000000" pitchFamily="2" charset="2"/>
              <a:buChar char="v"/>
            </a:pPr>
            <a:r>
              <a:rPr lang="en-US" sz="4800" dirty="0"/>
              <a:t>Negatives?</a:t>
            </a:r>
          </a:p>
        </p:txBody>
      </p:sp>
      <p:pic>
        <p:nvPicPr>
          <p:cNvPr id="1026" name="Picture 2" descr="https://encrypted-tbn2.gstatic.com/images?q=tbn:ANd9GcTcZ9_r2uKKjASx87H4rZV2_K_dgP6-3kvhxka0uIOLRYnpcG71P-lJUI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3848098"/>
            <a:ext cx="1084740" cy="262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14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spDef>
      <a:spPr>
        <a:solidFill>
          <a:srgbClr val="FFFF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2647</TotalTime>
  <Words>1405</Words>
  <Application>Microsoft Office PowerPoint</Application>
  <PresentationFormat>On-screen Show (4:3)</PresentationFormat>
  <Paragraphs>144</Paragraphs>
  <Slides>31</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Wingdings</vt:lpstr>
      <vt:lpstr>Metropolitan</vt:lpstr>
      <vt:lpstr>The Gilded Age</vt:lpstr>
      <vt:lpstr>What was the Gilded Age?</vt:lpstr>
      <vt:lpstr>The Whiskey Ring</vt:lpstr>
      <vt:lpstr>The Credit Mobilier Scandal</vt:lpstr>
      <vt:lpstr>Political Machines</vt:lpstr>
      <vt:lpstr>Political Machines</vt:lpstr>
      <vt:lpstr>How A Political Machine Works</vt:lpstr>
      <vt:lpstr>Graft</vt:lpstr>
      <vt:lpstr>William “Boss” Tweed</vt:lpstr>
      <vt:lpstr>Boss Tweed</vt:lpstr>
      <vt:lpstr>Thomas Nast</vt:lpstr>
      <vt:lpstr>Rise of the Political Cartoon</vt:lpstr>
      <vt:lpstr>That’s What's The Matter</vt:lpstr>
      <vt:lpstr>Under the Thumb</vt:lpstr>
      <vt:lpstr>Who Stole the People’s Money?</vt:lpstr>
      <vt:lpstr>Stalwarts &amp; Halfbreeds</vt:lpstr>
      <vt:lpstr>Rutherford B. Hayes</vt:lpstr>
      <vt:lpstr>James Garfield</vt:lpstr>
      <vt:lpstr>Chester A. Arthur</vt:lpstr>
      <vt:lpstr>The Government Reforms!</vt:lpstr>
      <vt:lpstr>Pendleton Act of 1883</vt:lpstr>
      <vt:lpstr>The Pendleton Act took care of APPOINTED government employees!   But what about the employees who are voted into office?</vt:lpstr>
      <vt:lpstr>Political Reforms</vt:lpstr>
      <vt:lpstr>Analyzing Political Cartoons</vt:lpstr>
      <vt:lpstr>Analyzing Political Cartoons</vt:lpstr>
      <vt:lpstr>Analyzing Political Cartoons</vt:lpstr>
      <vt:lpstr>PowerPoint Presentation</vt:lpstr>
      <vt:lpstr>Political Corruption</vt:lpstr>
      <vt:lpstr>Political Corruption</vt:lpstr>
      <vt:lpstr>Key Terms</vt:lpstr>
      <vt:lpstr>Reflection Questions</vt:lpstr>
    </vt:vector>
  </TitlesOfParts>
  <Company>Cabarrus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 Vocabulary</dc:title>
  <dc:creator>Windows User</dc:creator>
  <cp:lastModifiedBy>Nicholas Hulyo</cp:lastModifiedBy>
  <cp:revision>135</cp:revision>
  <dcterms:created xsi:type="dcterms:W3CDTF">2015-02-09T14:51:27Z</dcterms:created>
  <dcterms:modified xsi:type="dcterms:W3CDTF">2019-02-13T20:51:59Z</dcterms:modified>
</cp:coreProperties>
</file>