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9" r:id="rId2"/>
    <p:sldId id="284" r:id="rId3"/>
    <p:sldId id="300" r:id="rId4"/>
    <p:sldId id="290" r:id="rId5"/>
    <p:sldId id="256" r:id="rId6"/>
    <p:sldId id="285" r:id="rId7"/>
    <p:sldId id="294" r:id="rId8"/>
    <p:sldId id="257" r:id="rId9"/>
    <p:sldId id="258" r:id="rId10"/>
    <p:sldId id="295" r:id="rId11"/>
    <p:sldId id="260" r:id="rId12"/>
    <p:sldId id="288" r:id="rId13"/>
    <p:sldId id="262" r:id="rId14"/>
    <p:sldId id="286" r:id="rId15"/>
    <p:sldId id="263" r:id="rId16"/>
    <p:sldId id="264" r:id="rId17"/>
    <p:sldId id="265" r:id="rId18"/>
    <p:sldId id="289" r:id="rId19"/>
    <p:sldId id="296" r:id="rId20"/>
    <p:sldId id="266" r:id="rId21"/>
    <p:sldId id="297" r:id="rId22"/>
    <p:sldId id="298" r:id="rId23"/>
    <p:sldId id="267" r:id="rId24"/>
    <p:sldId id="283" r:id="rId25"/>
    <p:sldId id="287" r:id="rId26"/>
    <p:sldId id="301" r:id="rId27"/>
    <p:sldId id="275" r:id="rId28"/>
    <p:sldId id="268" r:id="rId29"/>
    <p:sldId id="276" r:id="rId30"/>
    <p:sldId id="277" r:id="rId31"/>
    <p:sldId id="278" r:id="rId32"/>
    <p:sldId id="279" r:id="rId33"/>
    <p:sldId id="280" r:id="rId34"/>
    <p:sldId id="281" r:id="rId35"/>
    <p:sldId id="282" r:id="rId36"/>
    <p:sldId id="291" r:id="rId37"/>
    <p:sldId id="269" r:id="rId38"/>
    <p:sldId id="292" r:id="rId39"/>
    <p:sldId id="270" r:id="rId40"/>
    <p:sldId id="271" r:id="rId41"/>
    <p:sldId id="272" r:id="rId42"/>
    <p:sldId id="293" r:id="rId43"/>
    <p:sldId id="273" r:id="rId44"/>
    <p:sldId id="274"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59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15D8EC1-B89D-4A0B-8A28-303DDE97711C}"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FD0428-6548-485F-B02F-5676C560B37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5D8EC1-B89D-4A0B-8A28-303DDE97711C}"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FD0428-6548-485F-B02F-5676C560B37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5D8EC1-B89D-4A0B-8A28-303DDE97711C}"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FD0428-6548-485F-B02F-5676C560B37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15D8EC1-B89D-4A0B-8A28-303DDE97711C}" type="datetimeFigureOut">
              <a:rPr lang="en-US" smtClean="0"/>
              <a:pPr/>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FD0428-6548-485F-B02F-5676C560B37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15D8EC1-B89D-4A0B-8A28-303DDE97711C}" type="datetimeFigureOut">
              <a:rPr lang="en-US" smtClean="0"/>
              <a:pPr/>
              <a:t>11/13/2017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FD0428-6548-485F-B02F-5676C560B37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15D8EC1-B89D-4A0B-8A28-303DDE97711C}" type="datetimeFigureOut">
              <a:rPr lang="en-US" smtClean="0"/>
              <a:pPr/>
              <a:t>11/13/2017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FD0428-6548-485F-B02F-5676C560B37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5D8EC1-B89D-4A0B-8A28-303DDE97711C}" type="datetimeFigureOut">
              <a:rPr lang="en-US" smtClean="0"/>
              <a:pPr/>
              <a:t>11/13/2017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FD0428-6548-485F-B02F-5676C560B37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5D8EC1-B89D-4A0B-8A28-303DDE97711C}" type="datetimeFigureOut">
              <a:rPr lang="en-US" smtClean="0"/>
              <a:pPr/>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FD0428-6548-485F-B02F-5676C560B37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5D8EC1-B89D-4A0B-8A28-303DDE97711C}" type="datetimeFigureOut">
              <a:rPr lang="en-US" smtClean="0"/>
              <a:pPr/>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FD0428-6548-485F-B02F-5676C560B37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5D8EC1-B89D-4A0B-8A28-303DDE97711C}"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FD0428-6548-485F-B02F-5676C560B37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5D8EC1-B89D-4A0B-8A28-303DDE97711C}"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FD0428-6548-485F-B02F-5676C560B37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5D8EC1-B89D-4A0B-8A28-303DDE97711C}" type="datetimeFigureOut">
              <a:rPr lang="en-US" smtClean="0"/>
              <a:pPr/>
              <a:t>11/13/2017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FD0428-6548-485F-B02F-5676C560B37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Image result for revolutionary w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99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Quote of the Day</a:t>
            </a:r>
          </a:p>
        </p:txBody>
      </p:sp>
      <p:sp>
        <p:nvSpPr>
          <p:cNvPr id="3" name="Content Placeholder 2"/>
          <p:cNvSpPr>
            <a:spLocks noGrp="1"/>
          </p:cNvSpPr>
          <p:nvPr>
            <p:ph idx="1"/>
          </p:nvPr>
        </p:nvSpPr>
        <p:spPr/>
        <p:txBody>
          <a:bodyPr>
            <a:normAutofit lnSpcReduction="10000"/>
          </a:bodyPr>
          <a:lstStyle/>
          <a:p>
            <a:r>
              <a:rPr lang="en-US" sz="4400" dirty="0"/>
              <a:t>“He who knows nothing is closer to the truth than he whose mind is filled with falsehoods and errors.”</a:t>
            </a:r>
          </a:p>
          <a:p>
            <a:endParaRPr lang="en-US" sz="4400" dirty="0"/>
          </a:p>
          <a:p>
            <a:r>
              <a:rPr lang="en-US" sz="4400" dirty="0"/>
              <a:t>-Thomas Jefferson</a:t>
            </a:r>
            <a:br>
              <a:rPr lang="en-US" dirty="0"/>
            </a:br>
            <a:endParaRPr lang="en-US" dirty="0"/>
          </a:p>
        </p:txBody>
      </p:sp>
    </p:spTree>
    <p:extLst>
      <p:ext uri="{BB962C8B-B14F-4D97-AF65-F5344CB8AC3E}">
        <p14:creationId xmlns:p14="http://schemas.microsoft.com/office/powerpoint/2010/main" val="4006006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normAutofit fontScale="90000"/>
          </a:bodyPr>
          <a:lstStyle/>
          <a:p>
            <a:r>
              <a:rPr lang="en-US" dirty="0"/>
              <a:t>"I never considered a difference of opinion in politics, in religion, in philosophy, as cause for withdrawing from a friend."</a:t>
            </a:r>
          </a:p>
        </p:txBody>
      </p:sp>
      <p:sp>
        <p:nvSpPr>
          <p:cNvPr id="3" name="Subtitle 2"/>
          <p:cNvSpPr>
            <a:spLocks noGrp="1"/>
          </p:cNvSpPr>
          <p:nvPr>
            <p:ph type="subTitle" idx="1"/>
          </p:nvPr>
        </p:nvSpPr>
        <p:spPr/>
        <p:txBody>
          <a:bodyPr/>
          <a:lstStyle/>
          <a:p>
            <a:r>
              <a:rPr lang="en-US" dirty="0"/>
              <a:t>-</a:t>
            </a:r>
            <a:r>
              <a:rPr lang="en-US"/>
              <a:t>Thomas Jefferson</a:t>
            </a:r>
          </a:p>
        </p:txBody>
      </p:sp>
    </p:spTree>
    <p:extLst>
      <p:ext uri="{BB962C8B-B14F-4D97-AF65-F5344CB8AC3E}">
        <p14:creationId xmlns:p14="http://schemas.microsoft.com/office/powerpoint/2010/main" val="3942379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Patrick Henry: “Give Me Liberty or Give Me Death”</a:t>
            </a:r>
            <a:br>
              <a:rPr lang="en-US" dirty="0"/>
            </a:br>
            <a:endParaRPr lang="en-US" dirty="0"/>
          </a:p>
        </p:txBody>
      </p:sp>
      <p:sp>
        <p:nvSpPr>
          <p:cNvPr id="3" name="Content Placeholder 2"/>
          <p:cNvSpPr>
            <a:spLocks noGrp="1"/>
          </p:cNvSpPr>
          <p:nvPr>
            <p:ph idx="1"/>
          </p:nvPr>
        </p:nvSpPr>
        <p:spPr>
          <a:xfrm>
            <a:off x="0" y="1417638"/>
            <a:ext cx="9144000" cy="5440362"/>
          </a:xfrm>
        </p:spPr>
        <p:txBody>
          <a:bodyPr>
            <a:normAutofit lnSpcReduction="10000"/>
          </a:bodyPr>
          <a:lstStyle/>
          <a:p>
            <a:r>
              <a:rPr lang="en-US" dirty="0"/>
              <a:t>"The war is inevitable-and let it come! I repeat it, sir let it come! It is in vain, sir, to extenuate the matter. Gentleman may cry, Peace, peace; but there is no peace. The war is actually begun. The next gale that sweeps from the north will bring it our ears the clash of resounding arms. Our brethren are already in the field. Why stand we here idle? What would they have? If life so dear, or peace so sweet, as to be purchased at the price of chains and slavery? Forbid it, Almighty God! I know not what course other may take, but as for me-give me liberty, or give me death!"</a:t>
            </a:r>
          </a:p>
          <a:p>
            <a:endParaRPr lang="en-US" dirty="0"/>
          </a:p>
        </p:txBody>
      </p:sp>
    </p:spTree>
    <p:extLst>
      <p:ext uri="{BB962C8B-B14F-4D97-AF65-F5344CB8AC3E}">
        <p14:creationId xmlns:p14="http://schemas.microsoft.com/office/powerpoint/2010/main" val="350032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90800"/>
            <a:ext cx="7772400" cy="1470025"/>
          </a:xfrm>
        </p:spPr>
        <p:txBody>
          <a:bodyPr>
            <a:noAutofit/>
          </a:bodyPr>
          <a:lstStyle/>
          <a:p>
            <a:r>
              <a:rPr lang="en-US" sz="8000" b="1" dirty="0"/>
              <a:t>The Early Days of the Revolution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a:t>Shortly after Lexington and Concord, The British send reinforcements to Boston </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5048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Image result for bunker hi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4000" cy="5870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820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Breed’s Hill or </a:t>
            </a:r>
            <a:r>
              <a:rPr lang="en-US" sz="5400" b="1" u="sng" dirty="0"/>
              <a:t>Bunker Hill</a:t>
            </a:r>
            <a:r>
              <a:rPr lang="en-US" sz="5400" b="1" dirty="0"/>
              <a:t>?</a:t>
            </a:r>
          </a:p>
        </p:txBody>
      </p:sp>
      <p:sp>
        <p:nvSpPr>
          <p:cNvPr id="3" name="Content Placeholder 2"/>
          <p:cNvSpPr>
            <a:spLocks noGrp="1"/>
          </p:cNvSpPr>
          <p:nvPr>
            <p:ph sz="half" idx="1"/>
          </p:nvPr>
        </p:nvSpPr>
        <p:spPr>
          <a:xfrm>
            <a:off x="0" y="1600200"/>
            <a:ext cx="4495800" cy="5257800"/>
          </a:xfrm>
        </p:spPr>
        <p:txBody>
          <a:bodyPr>
            <a:normAutofit lnSpcReduction="10000"/>
          </a:bodyPr>
          <a:lstStyle/>
          <a:p>
            <a:r>
              <a:rPr lang="en-US" dirty="0"/>
              <a:t>Following the Battles of Lexington &amp; Concord, the British reinforced their position in Boston and brought in additional troops</a:t>
            </a:r>
          </a:p>
          <a:p>
            <a:r>
              <a:rPr lang="en-US" dirty="0"/>
              <a:t>The Massachusetts militia dug in and began fortifying </a:t>
            </a:r>
            <a:r>
              <a:rPr lang="en-US" sz="4300" b="1" u="sng" dirty="0"/>
              <a:t>Breed’</a:t>
            </a:r>
            <a:r>
              <a:rPr lang="en-US" dirty="0"/>
              <a:t>s Hill (mistakenly confused by later reporters with nearby Bunker Hill) north of town</a:t>
            </a:r>
          </a:p>
          <a:p>
            <a:endParaRPr lang="en-US" dirty="0"/>
          </a:p>
        </p:txBody>
      </p:sp>
      <p:sp>
        <p:nvSpPr>
          <p:cNvPr id="4" name="Content Placeholder 3"/>
          <p:cNvSpPr>
            <a:spLocks noGrp="1"/>
          </p:cNvSpPr>
          <p:nvPr>
            <p:ph sz="half" idx="2"/>
          </p:nvPr>
        </p:nvSpPr>
        <p:spPr/>
        <p:txBody>
          <a:bodyPr>
            <a:normAutofit lnSpcReduction="10000"/>
          </a:bodyPr>
          <a:lstStyle/>
          <a:p>
            <a:endParaRPr lang="en-US"/>
          </a:p>
        </p:txBody>
      </p:sp>
      <p:pic>
        <p:nvPicPr>
          <p:cNvPr id="1026" name="Picture 2" descr="http://upload.wikimedia.org/wikipedia/commons/7/76/Bunker_hill_second_attack.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420223"/>
            <a:ext cx="4495800" cy="54377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84237"/>
          </a:xfrm>
        </p:spPr>
        <p:txBody>
          <a:bodyPr>
            <a:noAutofit/>
          </a:bodyPr>
          <a:lstStyle/>
          <a:p>
            <a:r>
              <a:rPr lang="en-US" sz="7200" b="1" dirty="0"/>
              <a:t>Battle of Bunker Hill</a:t>
            </a:r>
          </a:p>
        </p:txBody>
      </p:sp>
      <p:sp>
        <p:nvSpPr>
          <p:cNvPr id="3" name="Content Placeholder 2"/>
          <p:cNvSpPr>
            <a:spLocks noGrp="1"/>
          </p:cNvSpPr>
          <p:nvPr>
            <p:ph sz="half" idx="1"/>
          </p:nvPr>
        </p:nvSpPr>
        <p:spPr>
          <a:xfrm>
            <a:off x="0" y="1066800"/>
            <a:ext cx="4419600" cy="5791200"/>
          </a:xfrm>
        </p:spPr>
        <p:txBody>
          <a:bodyPr>
            <a:normAutofit lnSpcReduction="10000"/>
          </a:bodyPr>
          <a:lstStyle/>
          <a:p>
            <a:r>
              <a:rPr lang="en-US" dirty="0"/>
              <a:t>June 17, 1775: Gen. Gage sent 2200 British soldiers up the hill</a:t>
            </a:r>
          </a:p>
          <a:p>
            <a:r>
              <a:rPr lang="en-US" dirty="0"/>
              <a:t>The British suffered over 1000 casualties, but succeeded in taking the hill (because the American militia ran out of ammunition and retreated)</a:t>
            </a:r>
          </a:p>
          <a:p>
            <a:r>
              <a:rPr lang="en-US" dirty="0"/>
              <a:t>Despite the victory, Gage would be replaced by Gen. William </a:t>
            </a:r>
            <a:r>
              <a:rPr lang="en-US" sz="3900" b="1" u="sng" dirty="0"/>
              <a:t>Howe</a:t>
            </a:r>
          </a:p>
        </p:txBody>
      </p:sp>
      <p:sp>
        <p:nvSpPr>
          <p:cNvPr id="4" name="Content Placeholder 3"/>
          <p:cNvSpPr>
            <a:spLocks noGrp="1"/>
          </p:cNvSpPr>
          <p:nvPr>
            <p:ph sz="half" idx="2"/>
          </p:nvPr>
        </p:nvSpPr>
        <p:spPr/>
        <p:txBody>
          <a:bodyPr>
            <a:normAutofit lnSpcReduction="10000"/>
          </a:bodyPr>
          <a:lstStyle/>
          <a:p>
            <a:endParaRPr lang="en-US"/>
          </a:p>
        </p:txBody>
      </p:sp>
      <p:pic>
        <p:nvPicPr>
          <p:cNvPr id="2050" name="Picture 2" descr="http://cpwv.org/wp-content/uploads/2010/06/6-17-1775-Bunker-Hill-Battl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36560" y="1828800"/>
            <a:ext cx="4607440"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Image result for battle of montr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86" y="457200"/>
            <a:ext cx="9120614"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600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dirty="0"/>
              <a:t>Battle of Quebec</a:t>
            </a:r>
          </a:p>
        </p:txBody>
      </p:sp>
      <p:sp>
        <p:nvSpPr>
          <p:cNvPr id="3" name="Content Placeholder 2"/>
          <p:cNvSpPr>
            <a:spLocks noGrp="1"/>
          </p:cNvSpPr>
          <p:nvPr>
            <p:ph sz="half" idx="1"/>
          </p:nvPr>
        </p:nvSpPr>
        <p:spPr>
          <a:xfrm>
            <a:off x="0" y="1600200"/>
            <a:ext cx="4495800" cy="5257800"/>
          </a:xfrm>
        </p:spPr>
        <p:txBody>
          <a:bodyPr>
            <a:normAutofit/>
          </a:bodyPr>
          <a:lstStyle/>
          <a:p>
            <a:r>
              <a:rPr lang="en-US" dirty="0"/>
              <a:t>American forces attacked Quebec and captured the Canadian town of </a:t>
            </a:r>
            <a:r>
              <a:rPr lang="en-US" sz="3900" b="1" u="sng" dirty="0"/>
              <a:t>Montreal</a:t>
            </a:r>
            <a:r>
              <a:rPr lang="en-US" dirty="0"/>
              <a:t>, hoping French-Canadians would join the rebellion</a:t>
            </a:r>
          </a:p>
          <a:p>
            <a:r>
              <a:rPr lang="en-US" dirty="0"/>
              <a:t>The French did not join the rebellion, and the Americans retreated back inside their own border</a:t>
            </a:r>
          </a:p>
        </p:txBody>
      </p:sp>
      <p:sp>
        <p:nvSpPr>
          <p:cNvPr id="4" name="Content Placeholder 3"/>
          <p:cNvSpPr>
            <a:spLocks noGrp="1"/>
          </p:cNvSpPr>
          <p:nvPr>
            <p:ph sz="half" idx="2"/>
          </p:nvPr>
        </p:nvSpPr>
        <p:spPr/>
        <p:txBody>
          <a:bodyPr>
            <a:normAutofit/>
          </a:bodyPr>
          <a:lstStyle/>
          <a:p>
            <a:endParaRPr lang="en-US"/>
          </a:p>
        </p:txBody>
      </p:sp>
      <p:pic>
        <p:nvPicPr>
          <p:cNvPr id="4098" name="Picture 2" descr="File:Canadian militiamen and British soldiers repulse the American assault at Sault-au-Matelo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87748" y="2182811"/>
            <a:ext cx="4652840" cy="33607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Who will govern the colonies during the revolution?</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58993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41008"/>
          </a:xfrm>
        </p:spPr>
        <p:txBody>
          <a:bodyPr>
            <a:normAutofit/>
          </a:bodyPr>
          <a:lstStyle/>
          <a:p>
            <a:r>
              <a:rPr lang="en-US" sz="5400" b="1" dirty="0"/>
              <a:t>An American Government</a:t>
            </a:r>
          </a:p>
        </p:txBody>
      </p:sp>
      <p:sp>
        <p:nvSpPr>
          <p:cNvPr id="3" name="Content Placeholder 2"/>
          <p:cNvSpPr>
            <a:spLocks noGrp="1"/>
          </p:cNvSpPr>
          <p:nvPr>
            <p:ph sz="half" idx="1"/>
          </p:nvPr>
        </p:nvSpPr>
        <p:spPr>
          <a:xfrm>
            <a:off x="0" y="941008"/>
            <a:ext cx="4191000" cy="5916992"/>
          </a:xfrm>
        </p:spPr>
        <p:txBody>
          <a:bodyPr>
            <a:normAutofit/>
          </a:bodyPr>
          <a:lstStyle/>
          <a:p>
            <a:r>
              <a:rPr lang="en-US" dirty="0"/>
              <a:t>The Continental Congress responded by taking on the formal role of government for the Colonies: they opened negotiations with the Native American tribes, created a postal service, and established a </a:t>
            </a:r>
            <a:r>
              <a:rPr lang="en-US" sz="3900" b="1" u="sng" dirty="0"/>
              <a:t>Navy</a:t>
            </a:r>
            <a:r>
              <a:rPr lang="en-US" dirty="0"/>
              <a:t> and Marine Corps (who began attacking British shipping)</a:t>
            </a:r>
          </a:p>
        </p:txBody>
      </p:sp>
      <p:sp>
        <p:nvSpPr>
          <p:cNvPr id="4" name="Content Placeholder 3"/>
          <p:cNvSpPr>
            <a:spLocks noGrp="1"/>
          </p:cNvSpPr>
          <p:nvPr>
            <p:ph sz="half" idx="2"/>
          </p:nvPr>
        </p:nvSpPr>
        <p:spPr>
          <a:xfrm>
            <a:off x="4492752" y="1420686"/>
            <a:ext cx="4038600" cy="4525963"/>
          </a:xfrm>
        </p:spPr>
        <p:txBody>
          <a:bodyPr>
            <a:normAutofit/>
          </a:bodyPr>
          <a:lstStyle/>
          <a:p>
            <a:endParaRPr lang="en-US"/>
          </a:p>
        </p:txBody>
      </p:sp>
      <p:pic>
        <p:nvPicPr>
          <p:cNvPr id="24578" name="Picture 2" descr="Image result for revolutionary nav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828800"/>
            <a:ext cx="4590812" cy="48047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During the War , Colonists had to deal with internal problems such as……..</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8738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Southern Loyalists</a:t>
            </a:r>
          </a:p>
        </p:txBody>
      </p:sp>
      <p:sp>
        <p:nvSpPr>
          <p:cNvPr id="3" name="Content Placeholder 2"/>
          <p:cNvSpPr>
            <a:spLocks noGrp="1"/>
          </p:cNvSpPr>
          <p:nvPr>
            <p:ph sz="half" idx="1"/>
          </p:nvPr>
        </p:nvSpPr>
        <p:spPr>
          <a:xfrm>
            <a:off x="0" y="1600200"/>
            <a:ext cx="4495800" cy="5257800"/>
          </a:xfrm>
        </p:spPr>
        <p:txBody>
          <a:bodyPr>
            <a:normAutofit fontScale="85000" lnSpcReduction="20000"/>
          </a:bodyPr>
          <a:lstStyle/>
          <a:p>
            <a:r>
              <a:rPr lang="en-US" dirty="0"/>
              <a:t>The governor of Virginia, Lord </a:t>
            </a:r>
            <a:r>
              <a:rPr lang="en-US" sz="4700" b="1" u="sng" dirty="0"/>
              <a:t>Dunmore</a:t>
            </a:r>
            <a:r>
              <a:rPr lang="en-US" dirty="0"/>
              <a:t>, organized Loyalists in creating two armies to support the King – one white and one black</a:t>
            </a:r>
          </a:p>
          <a:p>
            <a:r>
              <a:rPr lang="en-US" dirty="0"/>
              <a:t>The black army was built through the governor’s promise that any slaves who joined would be freed as a reward for their service</a:t>
            </a:r>
          </a:p>
          <a:p>
            <a:r>
              <a:rPr lang="en-US" dirty="0"/>
              <a:t>As a result, all of the major Virginia plantation owners joined the Revolution</a:t>
            </a:r>
          </a:p>
          <a:p>
            <a:r>
              <a:rPr lang="en-US" dirty="0"/>
              <a:t>Huge!!! Because now wealthy planters were no longer loyalists!!</a:t>
            </a:r>
          </a:p>
        </p:txBody>
      </p:sp>
      <p:sp>
        <p:nvSpPr>
          <p:cNvPr id="4" name="Content Placeholder 3"/>
          <p:cNvSpPr>
            <a:spLocks noGrp="1"/>
          </p:cNvSpPr>
          <p:nvPr>
            <p:ph sz="half" idx="2"/>
          </p:nvPr>
        </p:nvSpPr>
        <p:spPr/>
        <p:txBody>
          <a:bodyPr>
            <a:normAutofit fontScale="85000" lnSpcReduction="20000"/>
          </a:bodyPr>
          <a:lstStyle/>
          <a:p>
            <a:endParaRPr lang="en-US"/>
          </a:p>
        </p:txBody>
      </p:sp>
      <p:pic>
        <p:nvPicPr>
          <p:cNvPr id="25602" name="Picture 2" descr="Image result for lord dunmo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0391" y="1752600"/>
            <a:ext cx="4499877" cy="4556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dirty="0"/>
              <a:t>Southern Patriots</a:t>
            </a:r>
          </a:p>
        </p:txBody>
      </p:sp>
      <p:sp>
        <p:nvSpPr>
          <p:cNvPr id="3" name="Content Placeholder 2"/>
          <p:cNvSpPr>
            <a:spLocks noGrp="1"/>
          </p:cNvSpPr>
          <p:nvPr>
            <p:ph sz="half" idx="1"/>
          </p:nvPr>
        </p:nvSpPr>
        <p:spPr>
          <a:xfrm>
            <a:off x="381000" y="1600200"/>
            <a:ext cx="4114800" cy="4800600"/>
          </a:xfrm>
        </p:spPr>
        <p:txBody>
          <a:bodyPr>
            <a:normAutofit lnSpcReduction="10000"/>
          </a:bodyPr>
          <a:lstStyle/>
          <a:p>
            <a:r>
              <a:rPr lang="en-US" sz="3600" b="1" u="sng" dirty="0"/>
              <a:t>Patriot</a:t>
            </a:r>
            <a:r>
              <a:rPr lang="en-US" dirty="0"/>
              <a:t> forces defeated the Loyalists near Norfolk, Virginia in late 1775, taking control of the colony</a:t>
            </a:r>
          </a:p>
          <a:p>
            <a:r>
              <a:rPr lang="en-US" dirty="0"/>
              <a:t>Patriots followed up by defeating the Loyalists in North Carolina and blocked British troops from occupying Charles Town, SC in early 1776</a:t>
            </a:r>
          </a:p>
        </p:txBody>
      </p:sp>
      <p:sp>
        <p:nvSpPr>
          <p:cNvPr id="4" name="Content Placeholder 3"/>
          <p:cNvSpPr>
            <a:spLocks noGrp="1"/>
          </p:cNvSpPr>
          <p:nvPr>
            <p:ph sz="half" idx="2"/>
          </p:nvPr>
        </p:nvSpPr>
        <p:spPr/>
        <p:txBody>
          <a:bodyPr>
            <a:normAutofit lnSpcReduction="10000"/>
          </a:bodyPr>
          <a:lstStyle/>
          <a:p>
            <a:endParaRPr lang="en-US"/>
          </a:p>
        </p:txBody>
      </p:sp>
      <p:pic>
        <p:nvPicPr>
          <p:cNvPr id="8194" name="Picture 2" descr="http://mrclark.aretesys.com/Map%20Southern%20Coloni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600200"/>
            <a:ext cx="4143375" cy="47133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dirty="0"/>
              <a:t>Boston Retaken</a:t>
            </a:r>
          </a:p>
        </p:txBody>
      </p:sp>
      <p:sp>
        <p:nvSpPr>
          <p:cNvPr id="3" name="Content Placeholder 2"/>
          <p:cNvSpPr>
            <a:spLocks noGrp="1"/>
          </p:cNvSpPr>
          <p:nvPr>
            <p:ph sz="half" idx="1"/>
          </p:nvPr>
        </p:nvSpPr>
        <p:spPr>
          <a:xfrm>
            <a:off x="0" y="1600200"/>
            <a:ext cx="4495800" cy="5257800"/>
          </a:xfrm>
        </p:spPr>
        <p:txBody>
          <a:bodyPr>
            <a:normAutofit/>
          </a:bodyPr>
          <a:lstStyle/>
          <a:p>
            <a:r>
              <a:rPr lang="en-US" dirty="0"/>
              <a:t>George </a:t>
            </a:r>
            <a:r>
              <a:rPr lang="en-US" sz="3600" b="1" u="sng" dirty="0"/>
              <a:t>Washington’s</a:t>
            </a:r>
            <a:r>
              <a:rPr lang="en-US" dirty="0"/>
              <a:t> first move was to send reinforcements to Boston and secure the hills to the south of the city</a:t>
            </a:r>
          </a:p>
          <a:p>
            <a:r>
              <a:rPr lang="en-US" dirty="0"/>
              <a:t>American military pressure around Boston prompted the British to evacuate their troops from the city rather than fight to keep the city</a:t>
            </a:r>
          </a:p>
        </p:txBody>
      </p:sp>
      <p:sp>
        <p:nvSpPr>
          <p:cNvPr id="4" name="Content Placeholder 3"/>
          <p:cNvSpPr>
            <a:spLocks noGrp="1"/>
          </p:cNvSpPr>
          <p:nvPr>
            <p:ph sz="half" idx="2"/>
          </p:nvPr>
        </p:nvSpPr>
        <p:spPr/>
        <p:txBody>
          <a:bodyPr>
            <a:normAutofit/>
          </a:bodyPr>
          <a:lstStyle/>
          <a:p>
            <a:endParaRPr lang="en-US"/>
          </a:p>
        </p:txBody>
      </p:sp>
      <p:pic>
        <p:nvPicPr>
          <p:cNvPr id="9218" name="Picture 2" descr="http://presidentgeorgewashington.files.wordpress.com/2010/03/george-washington-at-dorchester-heights-massachusett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295400"/>
            <a:ext cx="4179380" cy="5410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What will Britain’s War Plan be?</a:t>
            </a:r>
          </a:p>
        </p:txBody>
      </p:sp>
      <p:sp>
        <p:nvSpPr>
          <p:cNvPr id="3" name="Subtitle 2"/>
          <p:cNvSpPr>
            <a:spLocks noGrp="1"/>
          </p:cNvSpPr>
          <p:nvPr>
            <p:ph type="subTitle" idx="1"/>
          </p:nvPr>
        </p:nvSpPr>
        <p:spPr/>
        <p:txBody>
          <a:bodyPr/>
          <a:lstStyle/>
          <a:p>
            <a:r>
              <a:rPr lang="en-US" dirty="0"/>
              <a:t>What advantages do they have?</a:t>
            </a:r>
          </a:p>
        </p:txBody>
      </p:sp>
    </p:spTree>
    <p:extLst>
      <p:ext uri="{BB962C8B-B14F-4D97-AF65-F5344CB8AC3E}">
        <p14:creationId xmlns:p14="http://schemas.microsoft.com/office/powerpoint/2010/main" val="1754768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myinwood.net/wp-content/uploads/2008/11/hessian-soldier-painting-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0"/>
            <a:ext cx="4267200" cy="6830485"/>
          </a:xfrm>
          <a:prstGeom prst="rect">
            <a:avLst/>
          </a:prstGeom>
          <a:noFill/>
          <a:extLst>
            <a:ext uri="{909E8E84-426E-40DD-AFC4-6F175D3DCCD1}">
              <a14:hiddenFill xmlns:a14="http://schemas.microsoft.com/office/drawing/2010/main">
                <a:solidFill>
                  <a:srgbClr val="FFFFFF"/>
                </a:solidFill>
              </a14:hiddenFill>
            </a:ext>
          </a:extLst>
        </p:spPr>
      </p:pic>
      <p:pic>
        <p:nvPicPr>
          <p:cNvPr id="27650" name="Picture 2" descr="Deutschland Lage von Hessen.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414992"/>
            <a:ext cx="2819400" cy="3819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207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7200" b="1" dirty="0"/>
              <a:t>Britain’s War Plan</a:t>
            </a:r>
          </a:p>
        </p:txBody>
      </p:sp>
      <p:sp>
        <p:nvSpPr>
          <p:cNvPr id="3" name="Content Placeholder 2"/>
          <p:cNvSpPr>
            <a:spLocks noGrp="1"/>
          </p:cNvSpPr>
          <p:nvPr>
            <p:ph sz="half" idx="1"/>
          </p:nvPr>
        </p:nvSpPr>
        <p:spPr>
          <a:xfrm>
            <a:off x="0" y="1066800"/>
            <a:ext cx="4191000" cy="5791200"/>
          </a:xfrm>
        </p:spPr>
        <p:txBody>
          <a:bodyPr>
            <a:normAutofit/>
          </a:bodyPr>
          <a:lstStyle/>
          <a:p>
            <a:r>
              <a:rPr lang="en-US" dirty="0"/>
              <a:t>Britain responded by blocking all trade with the Colonies and establishing a naval </a:t>
            </a:r>
            <a:r>
              <a:rPr lang="en-US" sz="4000" b="1" u="sng" dirty="0"/>
              <a:t>blockade</a:t>
            </a:r>
            <a:r>
              <a:rPr lang="en-US" dirty="0"/>
              <a:t> of American ports</a:t>
            </a:r>
          </a:p>
          <a:p>
            <a:r>
              <a:rPr lang="en-US" dirty="0"/>
              <a:t>They also hired 30,000 </a:t>
            </a:r>
            <a:r>
              <a:rPr lang="en-US" sz="3600" b="1" u="sng" dirty="0"/>
              <a:t>Hessian</a:t>
            </a:r>
            <a:r>
              <a:rPr lang="en-US" dirty="0"/>
              <a:t> (German) mercenaries to beef up the British Army</a:t>
            </a:r>
          </a:p>
        </p:txBody>
      </p:sp>
      <p:sp>
        <p:nvSpPr>
          <p:cNvPr id="4" name="Content Placeholder 3"/>
          <p:cNvSpPr>
            <a:spLocks noGrp="1"/>
          </p:cNvSpPr>
          <p:nvPr>
            <p:ph sz="half" idx="2"/>
          </p:nvPr>
        </p:nvSpPr>
        <p:spPr/>
        <p:txBody>
          <a:bodyPr>
            <a:normAutofit/>
          </a:bodyPr>
          <a:lstStyle/>
          <a:p>
            <a:endParaRPr lang="en-US"/>
          </a:p>
        </p:txBody>
      </p:sp>
      <p:pic>
        <p:nvPicPr>
          <p:cNvPr id="26626" name="Picture 2" descr="Image result for british blockade american revol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2768" y="1636776"/>
            <a:ext cx="5031232" cy="37734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colonies need more support…Who will help them?</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1941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Image result for thomas pa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2192"/>
            <a:ext cx="5105400" cy="6841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300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Thomas Paine’s </a:t>
            </a:r>
            <a:r>
              <a:rPr lang="en-US" sz="4800" b="1" i="1" dirty="0"/>
              <a:t>Common Sense</a:t>
            </a:r>
          </a:p>
        </p:txBody>
      </p:sp>
      <p:sp>
        <p:nvSpPr>
          <p:cNvPr id="3" name="Content Placeholder 2"/>
          <p:cNvSpPr>
            <a:spLocks noGrp="1"/>
          </p:cNvSpPr>
          <p:nvPr>
            <p:ph sz="half" idx="1"/>
          </p:nvPr>
        </p:nvSpPr>
        <p:spPr>
          <a:xfrm>
            <a:off x="152400" y="1600200"/>
            <a:ext cx="4343400" cy="5257800"/>
          </a:xfrm>
        </p:spPr>
        <p:txBody>
          <a:bodyPr>
            <a:normAutofit fontScale="92500"/>
          </a:bodyPr>
          <a:lstStyle/>
          <a:p>
            <a:r>
              <a:rPr lang="en-US" dirty="0"/>
              <a:t>Published in January, 1776; by late spring it had sold over 100,000 copies</a:t>
            </a:r>
          </a:p>
          <a:p>
            <a:r>
              <a:rPr lang="en-US" dirty="0"/>
              <a:t>Paine attacked the idea of </a:t>
            </a:r>
            <a:r>
              <a:rPr lang="en-US" sz="3900" b="1" u="sng" dirty="0"/>
              <a:t>monarchy</a:t>
            </a:r>
            <a:r>
              <a:rPr lang="en-US" dirty="0"/>
              <a:t> (and King George in particular) claiming that power should belong to the people</a:t>
            </a:r>
          </a:p>
          <a:p>
            <a:r>
              <a:rPr lang="en-US" dirty="0"/>
              <a:t>Paine’s arguments convinced many colonists to support the Revolutionary cause </a:t>
            </a:r>
          </a:p>
        </p:txBody>
      </p:sp>
      <p:sp>
        <p:nvSpPr>
          <p:cNvPr id="4" name="Content Placeholder 3"/>
          <p:cNvSpPr>
            <a:spLocks noGrp="1"/>
          </p:cNvSpPr>
          <p:nvPr>
            <p:ph sz="half" idx="2"/>
          </p:nvPr>
        </p:nvSpPr>
        <p:spPr/>
        <p:txBody>
          <a:bodyPr>
            <a:normAutofit fontScale="92500"/>
          </a:bodyPr>
          <a:lstStyle/>
          <a:p>
            <a:endParaRPr lang="en-US"/>
          </a:p>
        </p:txBody>
      </p:sp>
      <p:pic>
        <p:nvPicPr>
          <p:cNvPr id="11266" name="Picture 2" descr="http://www.mentorhigh.com/teacher/ulrich/Homepage/Images/Thomas_Pain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5772" y="1402852"/>
            <a:ext cx="4179627" cy="54399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Excerpt From </a:t>
            </a:r>
            <a:r>
              <a:rPr lang="en-US" i="1" dirty="0"/>
              <a:t>Common Sense</a:t>
            </a:r>
          </a:p>
        </p:txBody>
      </p:sp>
      <p:sp>
        <p:nvSpPr>
          <p:cNvPr id="6" name="Content Placeholder 5"/>
          <p:cNvSpPr>
            <a:spLocks noGrp="1"/>
          </p:cNvSpPr>
          <p:nvPr>
            <p:ph idx="1"/>
          </p:nvPr>
        </p:nvSpPr>
        <p:spPr>
          <a:xfrm>
            <a:off x="0" y="1600200"/>
            <a:ext cx="9144000" cy="5257800"/>
          </a:xfrm>
        </p:spPr>
        <p:txBody>
          <a:bodyPr/>
          <a:lstStyle/>
          <a:p>
            <a:r>
              <a:rPr lang="en-US" dirty="0"/>
              <a:t>O! ye that love mankind! Ye that dare oppose not only the tyranny but the tyrant, stand forth! Every spot of the old world is overrun with oppression. Freedom hath been hunted round the Globe. Asia and Africa have long expelled her. Europe regards her like a stranger, and England hath given her warning to depart. O! receive the fugitive, and prepare in time an asylum for mankind!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a:t>Then comes one of the most important documents ever devised in the history of Human Beings!!!</a:t>
            </a:r>
          </a:p>
        </p:txBody>
      </p:sp>
      <p:sp>
        <p:nvSpPr>
          <p:cNvPr id="5" name="Subtitle 4"/>
          <p:cNvSpPr>
            <a:spLocks noGrp="1"/>
          </p:cNvSpPr>
          <p:nvPr>
            <p:ph type="subTitle" idx="1"/>
          </p:nvPr>
        </p:nvSpPr>
        <p:spPr/>
        <p:txBody>
          <a:bodyPr/>
          <a:lstStyle/>
          <a:p>
            <a:r>
              <a:rPr lang="en-US" dirty="0"/>
              <a:t>What could it be?</a:t>
            </a:r>
          </a:p>
        </p:txBody>
      </p:sp>
    </p:spTree>
    <p:extLst>
      <p:ext uri="{BB962C8B-B14F-4D97-AF65-F5344CB8AC3E}">
        <p14:creationId xmlns:p14="http://schemas.microsoft.com/office/powerpoint/2010/main" val="957374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10217-480B-4981-8504-1C1BF3B5CFB5}"/>
              </a:ext>
            </a:extLst>
          </p:cNvPr>
          <p:cNvSpPr>
            <a:spLocks noGrp="1"/>
          </p:cNvSpPr>
          <p:nvPr>
            <p:ph type="ctrTitle"/>
          </p:nvPr>
        </p:nvSpPr>
        <p:spPr/>
        <p:txBody>
          <a:bodyPr/>
          <a:lstStyle/>
          <a:p>
            <a:r>
              <a:rPr lang="en-US" dirty="0"/>
              <a:t>END PART 1</a:t>
            </a:r>
          </a:p>
        </p:txBody>
      </p:sp>
      <p:sp>
        <p:nvSpPr>
          <p:cNvPr id="3" name="Subtitle 2">
            <a:extLst>
              <a:ext uri="{FF2B5EF4-FFF2-40B4-BE49-F238E27FC236}">
                <a16:creationId xmlns:a16="http://schemas.microsoft.com/office/drawing/2014/main" id="{A3674376-B4CE-4AB4-AF40-B7600CBD48C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23754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228600"/>
            <a:ext cx="9144000" cy="1143000"/>
          </a:xfrm>
        </p:spPr>
        <p:txBody>
          <a:bodyPr/>
          <a:lstStyle/>
          <a:p>
            <a:pPr eaLnBrk="1" hangingPunct="1"/>
            <a:endParaRPr lang="en-US" sz="3600" dirty="0">
              <a:latin typeface="Arial Black" panose="020B0A04020102020204" pitchFamily="34" charset="0"/>
            </a:endParaRPr>
          </a:p>
        </p:txBody>
      </p:sp>
      <p:pic>
        <p:nvPicPr>
          <p:cNvPr id="2053" name="Picture 4" descr="ps_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58140"/>
            <a:ext cx="9144000" cy="604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945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The Declaration of </a:t>
            </a:r>
            <a:r>
              <a:rPr lang="en-US" b="1" i="1" u="sng" dirty="0"/>
              <a:t>Independence</a:t>
            </a:r>
          </a:p>
        </p:txBody>
      </p:sp>
      <p:sp>
        <p:nvSpPr>
          <p:cNvPr id="3" name="Content Placeholder 2"/>
          <p:cNvSpPr>
            <a:spLocks noGrp="1"/>
          </p:cNvSpPr>
          <p:nvPr>
            <p:ph sz="half" idx="1"/>
          </p:nvPr>
        </p:nvSpPr>
        <p:spPr/>
        <p:txBody>
          <a:bodyPr>
            <a:normAutofit lnSpcReduction="10000"/>
          </a:bodyPr>
          <a:lstStyle/>
          <a:p>
            <a:r>
              <a:rPr lang="en-US" dirty="0"/>
              <a:t>July 4, 1776: The Continental Congress issued the Declaration of Independence</a:t>
            </a:r>
          </a:p>
          <a:p>
            <a:r>
              <a:rPr lang="en-US" dirty="0"/>
              <a:t>The document listed the colonists’ complaints against the King and declared themselves to no longer be subjects of the British Empire</a:t>
            </a:r>
          </a:p>
        </p:txBody>
      </p:sp>
      <p:sp>
        <p:nvSpPr>
          <p:cNvPr id="4" name="Content Placeholder 3"/>
          <p:cNvSpPr>
            <a:spLocks noGrp="1"/>
          </p:cNvSpPr>
          <p:nvPr>
            <p:ph sz="half" idx="2"/>
          </p:nvPr>
        </p:nvSpPr>
        <p:spPr/>
        <p:txBody>
          <a:bodyPr>
            <a:normAutofit lnSpcReduction="10000"/>
          </a:bodyPr>
          <a:lstStyle/>
          <a:p>
            <a:endParaRPr lang="en-US"/>
          </a:p>
        </p:txBody>
      </p:sp>
      <p:pic>
        <p:nvPicPr>
          <p:cNvPr id="12290" name="Picture 2" descr="http://upload.wikimedia.org/wikipedia/commons/thumb/d/d6/Writing_the_Declaration_of_Independence_1776_cph.3g09904.jpg/220px-Writing_the_Declaration_of_Independence_1776_cph.3g099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2596" y="1295400"/>
            <a:ext cx="4096603" cy="54559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685800" y="-295275"/>
            <a:ext cx="7772400" cy="1143000"/>
          </a:xfrm>
        </p:spPr>
        <p:txBody>
          <a:bodyPr/>
          <a:lstStyle/>
          <a:p>
            <a:pPr eaLnBrk="1" hangingPunct="1"/>
            <a:r>
              <a:rPr lang="en-US" dirty="0"/>
              <a:t>Historical Context</a:t>
            </a:r>
          </a:p>
        </p:txBody>
      </p:sp>
      <p:sp>
        <p:nvSpPr>
          <p:cNvPr id="3075" name="Rectangle 3"/>
          <p:cNvSpPr>
            <a:spLocks noGrp="1" noChangeArrowheads="1"/>
          </p:cNvSpPr>
          <p:nvPr>
            <p:ph type="body" idx="4294967295"/>
          </p:nvPr>
        </p:nvSpPr>
        <p:spPr>
          <a:xfrm>
            <a:off x="4343400" y="762000"/>
            <a:ext cx="4724400" cy="6019800"/>
          </a:xfrm>
        </p:spPr>
        <p:txBody>
          <a:bodyPr>
            <a:normAutofit lnSpcReduction="10000"/>
          </a:bodyPr>
          <a:lstStyle/>
          <a:p>
            <a:pPr algn="ctr" eaLnBrk="1" hangingPunct="1">
              <a:lnSpc>
                <a:spcPct val="80000"/>
              </a:lnSpc>
              <a:buFontTx/>
              <a:buNone/>
              <a:defRPr/>
            </a:pPr>
            <a:r>
              <a:rPr lang="en-US" sz="2400" b="1" dirty="0">
                <a:latin typeface="Arial Black" pitchFamily="34" charset="0"/>
              </a:rPr>
              <a:t> About The Author</a:t>
            </a:r>
          </a:p>
          <a:p>
            <a:pPr eaLnBrk="1" hangingPunct="1">
              <a:lnSpc>
                <a:spcPct val="80000"/>
              </a:lnSpc>
              <a:defRPr/>
            </a:pPr>
            <a:r>
              <a:rPr lang="en-US" sz="2000" dirty="0">
                <a:latin typeface="Arial Black" pitchFamily="34" charset="0"/>
              </a:rPr>
              <a:t>Born on April 13, 1743 in Virginia to a wealthy family.</a:t>
            </a:r>
          </a:p>
          <a:p>
            <a:pPr eaLnBrk="1" hangingPunct="1">
              <a:lnSpc>
                <a:spcPct val="80000"/>
              </a:lnSpc>
              <a:defRPr/>
            </a:pPr>
            <a:endParaRPr lang="en-US" sz="2000" dirty="0">
              <a:latin typeface="Arial Black" pitchFamily="34" charset="0"/>
            </a:endParaRPr>
          </a:p>
          <a:p>
            <a:pPr eaLnBrk="1" hangingPunct="1">
              <a:lnSpc>
                <a:spcPct val="80000"/>
              </a:lnSpc>
              <a:defRPr/>
            </a:pPr>
            <a:r>
              <a:rPr lang="en-US" sz="2000" dirty="0">
                <a:latin typeface="Arial Black" pitchFamily="34" charset="0"/>
              </a:rPr>
              <a:t>He was very well educated. Attended The College of William &amp; Mary.</a:t>
            </a:r>
          </a:p>
          <a:p>
            <a:pPr eaLnBrk="1" hangingPunct="1">
              <a:lnSpc>
                <a:spcPct val="80000"/>
              </a:lnSpc>
              <a:defRPr/>
            </a:pPr>
            <a:endParaRPr lang="en-US" sz="2000" dirty="0">
              <a:latin typeface="Arial Black" pitchFamily="34" charset="0"/>
            </a:endParaRPr>
          </a:p>
          <a:p>
            <a:pPr eaLnBrk="1" hangingPunct="1">
              <a:lnSpc>
                <a:spcPct val="80000"/>
              </a:lnSpc>
              <a:defRPr/>
            </a:pPr>
            <a:r>
              <a:rPr lang="en-US" sz="2000" dirty="0">
                <a:latin typeface="Arial Black" pitchFamily="34" charset="0"/>
              </a:rPr>
              <a:t>Served in the Virginia House of Burgesses.</a:t>
            </a:r>
          </a:p>
          <a:p>
            <a:pPr eaLnBrk="1" hangingPunct="1">
              <a:lnSpc>
                <a:spcPct val="80000"/>
              </a:lnSpc>
              <a:defRPr/>
            </a:pPr>
            <a:endParaRPr lang="en-US" sz="2000" dirty="0">
              <a:latin typeface="Arial Black" pitchFamily="34" charset="0"/>
            </a:endParaRPr>
          </a:p>
          <a:p>
            <a:pPr eaLnBrk="1" hangingPunct="1">
              <a:lnSpc>
                <a:spcPct val="80000"/>
              </a:lnSpc>
              <a:defRPr/>
            </a:pPr>
            <a:r>
              <a:rPr lang="en-US" sz="2000" b="1" dirty="0">
                <a:latin typeface="Arial Black" pitchFamily="34" charset="0"/>
              </a:rPr>
              <a:t>Eloquent correspondent, but not good public speaker</a:t>
            </a:r>
          </a:p>
          <a:p>
            <a:pPr eaLnBrk="1" hangingPunct="1">
              <a:lnSpc>
                <a:spcPct val="80000"/>
              </a:lnSpc>
              <a:defRPr/>
            </a:pPr>
            <a:endParaRPr lang="en-US" sz="2000" b="1" dirty="0">
              <a:latin typeface="Arial Black" pitchFamily="34" charset="0"/>
            </a:endParaRPr>
          </a:p>
          <a:p>
            <a:pPr eaLnBrk="1" hangingPunct="1">
              <a:lnSpc>
                <a:spcPct val="80000"/>
              </a:lnSpc>
              <a:defRPr/>
            </a:pPr>
            <a:r>
              <a:rPr lang="en-US" sz="2000" b="1" dirty="0">
                <a:latin typeface="Arial Black" pitchFamily="34" charset="0"/>
              </a:rPr>
              <a:t>Known as the "silent member" of the Congress (Introvert)</a:t>
            </a:r>
          </a:p>
          <a:p>
            <a:pPr eaLnBrk="1" hangingPunct="1">
              <a:lnSpc>
                <a:spcPct val="80000"/>
              </a:lnSpc>
              <a:defRPr/>
            </a:pPr>
            <a:endParaRPr lang="en-US" sz="2000" dirty="0">
              <a:latin typeface="Arial Black" pitchFamily="34" charset="0"/>
            </a:endParaRPr>
          </a:p>
          <a:p>
            <a:pPr eaLnBrk="1" hangingPunct="1">
              <a:lnSpc>
                <a:spcPct val="80000"/>
              </a:lnSpc>
              <a:defRPr/>
            </a:pPr>
            <a:r>
              <a:rPr lang="en-US" sz="2000" dirty="0">
                <a:latin typeface="Arial Black" pitchFamily="34" charset="0"/>
              </a:rPr>
              <a:t>Was unanimously chosen by the Committee of Five to prepare a draft of the Declaration alone.</a:t>
            </a:r>
          </a:p>
          <a:p>
            <a:pPr algn="ctr" eaLnBrk="1" hangingPunct="1">
              <a:lnSpc>
                <a:spcPct val="80000"/>
              </a:lnSpc>
              <a:buFontTx/>
              <a:buNone/>
              <a:defRPr/>
            </a:pPr>
            <a:endParaRPr lang="en-US" sz="2000" dirty="0">
              <a:latin typeface="Arial Black" pitchFamily="34" charset="0"/>
            </a:endParaRPr>
          </a:p>
        </p:txBody>
      </p:sp>
      <p:pic>
        <p:nvPicPr>
          <p:cNvPr id="21508" name="Picture 4" descr="jeffers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433387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Rectangle 5"/>
          <p:cNvSpPr>
            <a:spLocks noChangeArrowheads="1"/>
          </p:cNvSpPr>
          <p:nvPr/>
        </p:nvSpPr>
        <p:spPr bwMode="auto">
          <a:xfrm>
            <a:off x="304800" y="685800"/>
            <a:ext cx="3962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pPr>
            <a:r>
              <a:rPr lang="en-US" sz="3600" b="1" dirty="0">
                <a:latin typeface="+mj-lt"/>
              </a:rPr>
              <a:t>Thomas Jefferson</a:t>
            </a:r>
          </a:p>
        </p:txBody>
      </p:sp>
    </p:spTree>
    <p:extLst>
      <p:ext uri="{BB962C8B-B14F-4D97-AF65-F5344CB8AC3E}">
        <p14:creationId xmlns:p14="http://schemas.microsoft.com/office/powerpoint/2010/main" val="444942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0"/>
            <a:ext cx="7772400" cy="762000"/>
          </a:xfrm>
        </p:spPr>
        <p:txBody>
          <a:bodyPr/>
          <a:lstStyle/>
          <a:p>
            <a:pPr eaLnBrk="1" hangingPunct="1"/>
            <a:r>
              <a:rPr lang="en-US" b="1" dirty="0"/>
              <a:t>Major Writings of The Time</a:t>
            </a:r>
          </a:p>
        </p:txBody>
      </p:sp>
      <p:sp>
        <p:nvSpPr>
          <p:cNvPr id="4099" name="Rectangle 3"/>
          <p:cNvSpPr>
            <a:spLocks noGrp="1" noChangeArrowheads="1"/>
          </p:cNvSpPr>
          <p:nvPr>
            <p:ph type="body" idx="1"/>
          </p:nvPr>
        </p:nvSpPr>
        <p:spPr>
          <a:xfrm>
            <a:off x="0" y="762000"/>
            <a:ext cx="4573190" cy="6019800"/>
          </a:xfrm>
        </p:spPr>
        <p:txBody>
          <a:bodyPr>
            <a:normAutofit fontScale="85000" lnSpcReduction="20000"/>
          </a:bodyPr>
          <a:lstStyle/>
          <a:p>
            <a:pPr eaLnBrk="1" hangingPunct="1"/>
            <a:r>
              <a:rPr lang="en-US" sz="2800" i="1" dirty="0"/>
              <a:t>Common Sense </a:t>
            </a:r>
            <a:r>
              <a:rPr lang="en-US" sz="2800" dirty="0"/>
              <a:t>is published</a:t>
            </a:r>
          </a:p>
          <a:p>
            <a:pPr eaLnBrk="1" hangingPunct="1"/>
            <a:r>
              <a:rPr lang="en-US" sz="2800" dirty="0"/>
              <a:t>North Carolina produces the </a:t>
            </a:r>
            <a:r>
              <a:rPr lang="en-US" sz="3600" b="1" i="1" u="sng" dirty="0"/>
              <a:t>Halifax Resolves </a:t>
            </a:r>
            <a:r>
              <a:rPr lang="en-US" sz="2800" dirty="0"/>
              <a:t>making it the first British colony to officially authorize its delegates to vote for independence.</a:t>
            </a:r>
          </a:p>
          <a:p>
            <a:pPr eaLnBrk="1" hangingPunct="1"/>
            <a:r>
              <a:rPr lang="en-US" sz="2800" dirty="0"/>
              <a:t>Richard Henry</a:t>
            </a:r>
            <a:r>
              <a:rPr lang="en-US" sz="4000" b="1" u="sng" dirty="0"/>
              <a:t> Lee </a:t>
            </a:r>
            <a:r>
              <a:rPr lang="en-US" sz="2800" dirty="0"/>
              <a:t>of Virginia proposes a resolution calling for a Declaration of Independence.</a:t>
            </a:r>
          </a:p>
          <a:p>
            <a:pPr eaLnBrk="1" hangingPunct="1"/>
            <a:r>
              <a:rPr lang="en-US" sz="2800" i="1" dirty="0"/>
              <a:t>Virginia Declaration of Rights </a:t>
            </a:r>
            <a:r>
              <a:rPr lang="en-US" sz="2800" dirty="0"/>
              <a:t>by George </a:t>
            </a:r>
            <a:r>
              <a:rPr lang="en-US" sz="4400" b="1" u="sng" dirty="0"/>
              <a:t>Mason</a:t>
            </a:r>
            <a:r>
              <a:rPr lang="en-US" sz="2800" dirty="0"/>
              <a:t> is adopted by the Virginia Convention of Delegates. </a:t>
            </a:r>
          </a:p>
          <a:p>
            <a:pPr eaLnBrk="1" hangingPunct="1"/>
            <a:r>
              <a:rPr lang="en-US" sz="2800" dirty="0"/>
              <a:t>The Delaware General Assembly votes to suspend government under the British Crown </a:t>
            </a:r>
          </a:p>
        </p:txBody>
      </p:sp>
      <p:pic>
        <p:nvPicPr>
          <p:cNvPr id="21506" name="Picture 2" descr="Image resul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3190" y="2057400"/>
            <a:ext cx="4570809" cy="304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46548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0"/>
            <a:ext cx="7772400" cy="1143000"/>
          </a:xfrm>
        </p:spPr>
        <p:txBody>
          <a:bodyPr/>
          <a:lstStyle/>
          <a:p>
            <a:pPr eaLnBrk="1" hangingPunct="1"/>
            <a:r>
              <a:rPr lang="en-US" b="1" dirty="0"/>
              <a:t>Intended Audience</a:t>
            </a:r>
          </a:p>
        </p:txBody>
      </p:sp>
      <p:sp>
        <p:nvSpPr>
          <p:cNvPr id="5123" name="Rectangle 3"/>
          <p:cNvSpPr>
            <a:spLocks noGrp="1" noChangeArrowheads="1"/>
          </p:cNvSpPr>
          <p:nvPr>
            <p:ph type="body" idx="1"/>
          </p:nvPr>
        </p:nvSpPr>
        <p:spPr>
          <a:xfrm>
            <a:off x="228600" y="1166884"/>
            <a:ext cx="5334000" cy="5105400"/>
          </a:xfrm>
        </p:spPr>
        <p:txBody>
          <a:bodyPr>
            <a:normAutofit/>
          </a:bodyPr>
          <a:lstStyle/>
          <a:p>
            <a:pPr eaLnBrk="1" hangingPunct="1"/>
            <a:r>
              <a:rPr lang="en-US" dirty="0"/>
              <a:t>Colonists wanting independence from England</a:t>
            </a:r>
          </a:p>
          <a:p>
            <a:pPr eaLnBrk="1" hangingPunct="1"/>
            <a:r>
              <a:rPr lang="en-US" dirty="0"/>
              <a:t>British members of Parliament and King George III</a:t>
            </a:r>
          </a:p>
          <a:p>
            <a:pPr eaLnBrk="1" hangingPunct="1"/>
            <a:r>
              <a:rPr lang="en-US" dirty="0"/>
              <a:t>Also aimed to win support from an international audience</a:t>
            </a:r>
          </a:p>
        </p:txBody>
      </p:sp>
      <p:graphicFrame>
        <p:nvGraphicFramePr>
          <p:cNvPr id="5128" name="Object 8"/>
          <p:cNvGraphicFramePr>
            <a:graphicFrameLocks noChangeAspect="1"/>
          </p:cNvGraphicFramePr>
          <p:nvPr>
            <p:extLst>
              <p:ext uri="{D42A27DB-BD31-4B8C-83A1-F6EECF244321}">
                <p14:modId xmlns:p14="http://schemas.microsoft.com/office/powerpoint/2010/main" val="2413538200"/>
              </p:ext>
            </p:extLst>
          </p:nvPr>
        </p:nvGraphicFramePr>
        <p:xfrm>
          <a:off x="5410200" y="1447800"/>
          <a:ext cx="3581400" cy="4396966"/>
        </p:xfrm>
        <a:graphic>
          <a:graphicData uri="http://schemas.openxmlformats.org/presentationml/2006/ole">
            <mc:AlternateContent xmlns:mc="http://schemas.openxmlformats.org/markup-compatibility/2006">
              <mc:Choice xmlns:v="urn:schemas-microsoft-com:vml" Requires="v">
                <p:oleObj spid="_x0000_s19478" name="Image" r:id="rId3" imgW="4587363" imgH="5629368" progId="">
                  <p:embed/>
                </p:oleObj>
              </mc:Choice>
              <mc:Fallback>
                <p:oleObj name="Image" r:id="rId3" imgW="4587363" imgH="5629368" progId="">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447800"/>
                        <a:ext cx="3581400" cy="43969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537890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76200"/>
            <a:ext cx="9144000" cy="1143000"/>
          </a:xfrm>
        </p:spPr>
        <p:txBody>
          <a:bodyPr/>
          <a:lstStyle/>
          <a:p>
            <a:pPr eaLnBrk="1" hangingPunct="1"/>
            <a:r>
              <a:rPr lang="en-US" sz="2300" dirty="0">
                <a:latin typeface="Arial Black" panose="020B0A04020102020204" pitchFamily="34" charset="0"/>
              </a:rPr>
              <a:t>Jefferson’s Viewpoint on the Major Issues of His Time</a:t>
            </a:r>
          </a:p>
        </p:txBody>
      </p:sp>
      <p:sp>
        <p:nvSpPr>
          <p:cNvPr id="6147" name="Rectangle 3"/>
          <p:cNvSpPr>
            <a:spLocks noGrp="1" noChangeArrowheads="1"/>
          </p:cNvSpPr>
          <p:nvPr>
            <p:ph type="body" idx="1"/>
          </p:nvPr>
        </p:nvSpPr>
        <p:spPr/>
        <p:txBody>
          <a:bodyPr/>
          <a:lstStyle/>
          <a:p>
            <a:pPr eaLnBrk="1" hangingPunct="1">
              <a:buFontTx/>
              <a:buNone/>
            </a:pPr>
            <a:endParaRPr lang="en-US" u="sng"/>
          </a:p>
          <a:p>
            <a:pPr eaLnBrk="1" hangingPunct="1"/>
            <a:endParaRPr lang="en-US"/>
          </a:p>
        </p:txBody>
      </p:sp>
      <p:sp>
        <p:nvSpPr>
          <p:cNvPr id="6148" name="Text Box 4"/>
          <p:cNvSpPr txBox="1">
            <a:spLocks noChangeArrowheads="1"/>
          </p:cNvSpPr>
          <p:nvPr/>
        </p:nvSpPr>
        <p:spPr bwMode="auto">
          <a:xfrm>
            <a:off x="304800" y="1143000"/>
            <a:ext cx="883920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buFontTx/>
              <a:buChar char="•"/>
            </a:pPr>
            <a:r>
              <a:rPr lang="en-US" sz="3600"/>
              <a:t> He believed in the separation of church and state.</a:t>
            </a:r>
          </a:p>
          <a:p>
            <a:pPr eaLnBrk="1" hangingPunct="1">
              <a:buFontTx/>
              <a:buChar char="•"/>
            </a:pPr>
            <a:endParaRPr lang="en-US" sz="3600"/>
          </a:p>
          <a:p>
            <a:pPr eaLnBrk="1" hangingPunct="1">
              <a:buFontTx/>
              <a:buChar char="•"/>
            </a:pPr>
            <a:r>
              <a:rPr lang="en-US" sz="3600"/>
              <a:t> He believed that the colonies had the right to overthrow a tyrannical government.</a:t>
            </a:r>
          </a:p>
          <a:p>
            <a:pPr eaLnBrk="1" hangingPunct="1"/>
            <a:endParaRPr lang="en-US" sz="3600"/>
          </a:p>
        </p:txBody>
      </p:sp>
      <p:graphicFrame>
        <p:nvGraphicFramePr>
          <p:cNvPr id="6149" name="Object 5"/>
          <p:cNvGraphicFramePr>
            <a:graphicFrameLocks noChangeAspect="1"/>
          </p:cNvGraphicFramePr>
          <p:nvPr/>
        </p:nvGraphicFramePr>
        <p:xfrm>
          <a:off x="2743200" y="4135438"/>
          <a:ext cx="3962400" cy="2722562"/>
        </p:xfrm>
        <a:graphic>
          <a:graphicData uri="http://schemas.openxmlformats.org/presentationml/2006/ole">
            <mc:AlternateContent xmlns:mc="http://schemas.openxmlformats.org/markup-compatibility/2006">
              <mc:Choice xmlns:v="urn:schemas-microsoft-com:vml" Requires="v">
                <p:oleObj spid="_x0000_s20501" name="Image" r:id="rId3" imgW="2033180" imgH="1397318" progId="">
                  <p:embed/>
                </p:oleObj>
              </mc:Choice>
              <mc:Fallback>
                <p:oleObj name="Image" r:id="rId3" imgW="2033180" imgH="1397318" progId="">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4135438"/>
                        <a:ext cx="3962400" cy="2722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102274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304800"/>
            <a:ext cx="9144000" cy="1143000"/>
          </a:xfrm>
        </p:spPr>
        <p:txBody>
          <a:bodyPr/>
          <a:lstStyle/>
          <a:p>
            <a:pPr eaLnBrk="1" hangingPunct="1"/>
            <a:r>
              <a:rPr lang="en-US" sz="3200" b="1" dirty="0"/>
              <a:t>Main Points of the Declaration of Independence</a:t>
            </a:r>
          </a:p>
        </p:txBody>
      </p:sp>
      <p:sp>
        <p:nvSpPr>
          <p:cNvPr id="7171" name="Rectangle 3"/>
          <p:cNvSpPr>
            <a:spLocks noGrp="1" noChangeArrowheads="1"/>
          </p:cNvSpPr>
          <p:nvPr>
            <p:ph type="body" idx="1"/>
          </p:nvPr>
        </p:nvSpPr>
        <p:spPr>
          <a:xfrm>
            <a:off x="152400" y="685800"/>
            <a:ext cx="8839200" cy="5486400"/>
          </a:xfrm>
        </p:spPr>
        <p:txBody>
          <a:bodyPr>
            <a:normAutofit lnSpcReduction="10000"/>
          </a:bodyPr>
          <a:lstStyle/>
          <a:p>
            <a:pPr eaLnBrk="1" hangingPunct="1">
              <a:lnSpc>
                <a:spcPct val="90000"/>
              </a:lnSpc>
            </a:pPr>
            <a:r>
              <a:rPr lang="en-US" sz="2200">
                <a:solidFill>
                  <a:srgbClr val="990000"/>
                </a:solidFill>
                <a:latin typeface="Arial Black" panose="020B0A04020102020204" pitchFamily="34" charset="0"/>
              </a:rPr>
              <a:t>All men are created equal.</a:t>
            </a:r>
          </a:p>
          <a:p>
            <a:pPr eaLnBrk="1" hangingPunct="1">
              <a:lnSpc>
                <a:spcPct val="90000"/>
              </a:lnSpc>
              <a:buFontTx/>
              <a:buNone/>
            </a:pPr>
            <a:r>
              <a:rPr lang="en-US" sz="2200">
                <a:latin typeface="Arial Black" panose="020B0A04020102020204" pitchFamily="34" charset="0"/>
              </a:rPr>
              <a:t>	“</a:t>
            </a:r>
            <a:r>
              <a:rPr lang="en-US" sz="2200" i="1">
                <a:latin typeface="Arial Black" panose="020B0A04020102020204" pitchFamily="34" charset="0"/>
              </a:rPr>
              <a:t>We hold these Truths to be self-evident, that all men are created equal.</a:t>
            </a:r>
          </a:p>
          <a:p>
            <a:pPr eaLnBrk="1" hangingPunct="1">
              <a:lnSpc>
                <a:spcPct val="90000"/>
              </a:lnSpc>
              <a:buFontTx/>
              <a:buNone/>
            </a:pPr>
            <a:endParaRPr lang="en-US" sz="2200" i="1">
              <a:latin typeface="Arial Black" panose="020B0A04020102020204" pitchFamily="34" charset="0"/>
            </a:endParaRPr>
          </a:p>
          <a:p>
            <a:pPr eaLnBrk="1" hangingPunct="1">
              <a:lnSpc>
                <a:spcPct val="90000"/>
              </a:lnSpc>
            </a:pPr>
            <a:r>
              <a:rPr lang="en-US" sz="2200">
                <a:solidFill>
                  <a:srgbClr val="990000"/>
                </a:solidFill>
                <a:latin typeface="Arial Black" panose="020B0A04020102020204" pitchFamily="34" charset="0"/>
              </a:rPr>
              <a:t>Men are given by God certain unalienable rights.</a:t>
            </a:r>
          </a:p>
          <a:p>
            <a:pPr eaLnBrk="1" hangingPunct="1">
              <a:lnSpc>
                <a:spcPct val="90000"/>
              </a:lnSpc>
              <a:buFontTx/>
              <a:buNone/>
            </a:pPr>
            <a:r>
              <a:rPr lang="en-US" sz="2200" i="1">
                <a:latin typeface="Arial Black" panose="020B0A04020102020204" pitchFamily="34" charset="0"/>
              </a:rPr>
              <a:t>	“They are endowed, by their Creator, with certain unalienable rights, that among these are Life, liberty and the Pursuit of Happiness.”</a:t>
            </a:r>
          </a:p>
          <a:p>
            <a:pPr eaLnBrk="1" hangingPunct="1">
              <a:lnSpc>
                <a:spcPct val="90000"/>
              </a:lnSpc>
              <a:buFontTx/>
              <a:buNone/>
            </a:pPr>
            <a:endParaRPr lang="en-US" sz="2200" i="1">
              <a:latin typeface="Arial Black" panose="020B0A04020102020204" pitchFamily="34" charset="0"/>
            </a:endParaRPr>
          </a:p>
          <a:p>
            <a:pPr eaLnBrk="1" hangingPunct="1">
              <a:lnSpc>
                <a:spcPct val="90000"/>
              </a:lnSpc>
            </a:pPr>
            <a:r>
              <a:rPr lang="en-US" sz="2200">
                <a:solidFill>
                  <a:srgbClr val="990000"/>
                </a:solidFill>
                <a:latin typeface="Arial Black" panose="020B0A04020102020204" pitchFamily="34" charset="0"/>
              </a:rPr>
              <a:t>We have the natural right by God to declare our independence from England.</a:t>
            </a:r>
          </a:p>
          <a:p>
            <a:pPr eaLnBrk="1" hangingPunct="1">
              <a:lnSpc>
                <a:spcPct val="90000"/>
              </a:lnSpc>
              <a:buFontTx/>
              <a:buNone/>
            </a:pPr>
            <a:r>
              <a:rPr lang="en-US" sz="2200">
                <a:latin typeface="Arial Black" panose="020B0A04020102020204" pitchFamily="34" charset="0"/>
              </a:rPr>
              <a:t>	“</a:t>
            </a:r>
            <a:r>
              <a:rPr lang="en-US" sz="2200" i="1">
                <a:latin typeface="Arial Black" panose="020B0A04020102020204" pitchFamily="34" charset="0"/>
              </a:rPr>
              <a:t>When in the course of human events it becomes necessary for one people to dissolve the political bands which have connected them with another, and to assume among the Powers of the earth, the separate and equal station to which the Laws of Nature and of Nature’s God entitle them… </a:t>
            </a:r>
          </a:p>
        </p:txBody>
      </p:sp>
    </p:spTree>
    <p:extLst>
      <p:ext uri="{BB962C8B-B14F-4D97-AF65-F5344CB8AC3E}">
        <p14:creationId xmlns:p14="http://schemas.microsoft.com/office/powerpoint/2010/main" val="2630436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026"/>
          <p:cNvSpPr txBox="1">
            <a:spLocks noChangeArrowheads="1"/>
          </p:cNvSpPr>
          <p:nvPr/>
        </p:nvSpPr>
        <p:spPr bwMode="auto">
          <a:xfrm>
            <a:off x="152400" y="1065213"/>
            <a:ext cx="8686800" cy="564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96875" indent="-228600" eaLnBrk="0" hangingPunct="0">
              <a:defRPr sz="2400">
                <a:solidFill>
                  <a:schemeClr val="tx1"/>
                </a:solidFill>
                <a:latin typeface="Times New Roman" panose="02020603050405020304" pitchFamily="18" charset="0"/>
              </a:defRPr>
            </a:lvl1pPr>
            <a:lvl2pPr marL="631825" eaLnBrk="0" hangingPunct="0">
              <a:defRPr sz="2400">
                <a:solidFill>
                  <a:schemeClr val="tx1"/>
                </a:solidFill>
                <a:latin typeface="Times New Roman" panose="02020603050405020304" pitchFamily="18" charset="0"/>
              </a:defRPr>
            </a:lvl2pPr>
            <a:lvl3pPr eaLnBrk="0" hangingPunct="0">
              <a:defRPr sz="2400">
                <a:solidFill>
                  <a:schemeClr val="tx1"/>
                </a:solidFill>
                <a:latin typeface="Times New Roman" panose="02020603050405020304" pitchFamily="18" charset="0"/>
              </a:defRPr>
            </a:lvl3pPr>
            <a:lvl4pPr eaLnBrk="0" hangingPunct="0">
              <a:defRPr sz="2400">
                <a:solidFill>
                  <a:schemeClr val="tx1"/>
                </a:solidFill>
                <a:latin typeface="Times New Roman" panose="02020603050405020304" pitchFamily="18" charset="0"/>
              </a:defRPr>
            </a:lvl4pPr>
            <a:lvl5pPr eaLnBrk="0" hangingPunct="0">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FontTx/>
              <a:buChar char="•"/>
            </a:pPr>
            <a:r>
              <a:rPr lang="en-US" sz="2100">
                <a:solidFill>
                  <a:srgbClr val="990000"/>
                </a:solidFill>
                <a:latin typeface="Arial Black" panose="020B0A04020102020204" pitchFamily="34" charset="0"/>
              </a:rPr>
              <a:t>Governments derive their authority from the consent of the people. </a:t>
            </a:r>
          </a:p>
          <a:p>
            <a:pPr eaLnBrk="1" hangingPunct="1">
              <a:lnSpc>
                <a:spcPct val="90000"/>
              </a:lnSpc>
              <a:spcBef>
                <a:spcPct val="20000"/>
              </a:spcBef>
            </a:pPr>
            <a:r>
              <a:rPr lang="en-US" sz="2100">
                <a:latin typeface="Arial Black" panose="020B0A04020102020204" pitchFamily="34" charset="0"/>
              </a:rPr>
              <a:t>“Governments are instituted among Men, deriving their just powers from the consent of the governed.” </a:t>
            </a:r>
          </a:p>
          <a:p>
            <a:pPr eaLnBrk="1" hangingPunct="1">
              <a:lnSpc>
                <a:spcPct val="90000"/>
              </a:lnSpc>
              <a:spcBef>
                <a:spcPct val="20000"/>
              </a:spcBef>
            </a:pPr>
            <a:endParaRPr lang="en-US" sz="2100" i="1">
              <a:latin typeface="Arial Black" panose="020B0A04020102020204" pitchFamily="34" charset="0"/>
            </a:endParaRPr>
          </a:p>
          <a:p>
            <a:pPr eaLnBrk="1" hangingPunct="1">
              <a:lnSpc>
                <a:spcPct val="90000"/>
              </a:lnSpc>
              <a:spcBef>
                <a:spcPct val="20000"/>
              </a:spcBef>
              <a:buFontTx/>
              <a:buChar char="•"/>
            </a:pPr>
            <a:r>
              <a:rPr lang="en-US" sz="2100">
                <a:solidFill>
                  <a:srgbClr val="990000"/>
                </a:solidFill>
                <a:latin typeface="Arial Black" panose="020B0A04020102020204" pitchFamily="34" charset="0"/>
              </a:rPr>
              <a:t>When a government abuses it’s power, the people have the right to overthrow it.</a:t>
            </a:r>
          </a:p>
          <a:p>
            <a:pPr eaLnBrk="1" hangingPunct="1">
              <a:lnSpc>
                <a:spcPct val="90000"/>
              </a:lnSpc>
              <a:spcBef>
                <a:spcPct val="20000"/>
              </a:spcBef>
            </a:pPr>
            <a:r>
              <a:rPr lang="en-US" sz="2100" i="1">
                <a:latin typeface="Arial Black" panose="020B0A04020102020204" pitchFamily="34" charset="0"/>
              </a:rPr>
              <a:t>“That whenever any form of Government becomes destructive to these ends, it is the Right of the People to alter or to abolish it…</a:t>
            </a:r>
          </a:p>
          <a:p>
            <a:pPr eaLnBrk="1" hangingPunct="1">
              <a:lnSpc>
                <a:spcPct val="90000"/>
              </a:lnSpc>
              <a:spcBef>
                <a:spcPct val="20000"/>
              </a:spcBef>
            </a:pPr>
            <a:endParaRPr lang="en-US" sz="2100" i="1">
              <a:latin typeface="Arial Black" panose="020B0A04020102020204" pitchFamily="34" charset="0"/>
            </a:endParaRPr>
          </a:p>
          <a:p>
            <a:pPr eaLnBrk="1" hangingPunct="1">
              <a:lnSpc>
                <a:spcPct val="90000"/>
              </a:lnSpc>
              <a:spcBef>
                <a:spcPct val="20000"/>
              </a:spcBef>
              <a:buFontTx/>
              <a:buChar char="•"/>
            </a:pPr>
            <a:r>
              <a:rPr lang="en-US" sz="2100">
                <a:solidFill>
                  <a:srgbClr val="990000"/>
                </a:solidFill>
                <a:latin typeface="Arial Black" panose="020B0A04020102020204" pitchFamily="34" charset="0"/>
              </a:rPr>
              <a:t>The colonies tried repeatedly to </a:t>
            </a:r>
            <a:r>
              <a:rPr lang="en-US" sz="2100">
                <a:solidFill>
                  <a:srgbClr val="990000"/>
                </a:solidFill>
                <a:latin typeface="Arial Black" panose="020B0A04020102020204" pitchFamily="34" charset="0"/>
                <a:cs typeface="Times New Roman" panose="02020603050405020304" pitchFamily="18" charset="0"/>
              </a:rPr>
              <a:t>compromise with King George, but has been a tyrant.</a:t>
            </a:r>
          </a:p>
          <a:p>
            <a:pPr eaLnBrk="1" hangingPunct="1">
              <a:lnSpc>
                <a:spcPct val="90000"/>
              </a:lnSpc>
              <a:spcBef>
                <a:spcPct val="20000"/>
              </a:spcBef>
            </a:pPr>
            <a:r>
              <a:rPr lang="en-US" sz="2100" i="1">
                <a:latin typeface="Arial Black" panose="020B0A04020102020204" pitchFamily="34" charset="0"/>
              </a:rPr>
              <a:t>“Such has been the patient sufferance of these Colonies; and such is now the necessity which constrains them to alter their former Systems of Government.</a:t>
            </a:r>
          </a:p>
          <a:p>
            <a:pPr eaLnBrk="1" hangingPunct="1">
              <a:spcBef>
                <a:spcPct val="50000"/>
              </a:spcBef>
            </a:pPr>
            <a:endParaRPr lang="en-US" sz="2100"/>
          </a:p>
        </p:txBody>
      </p:sp>
      <p:sp>
        <p:nvSpPr>
          <p:cNvPr id="20483" name="Rectangle 2"/>
          <p:cNvSpPr>
            <a:spLocks noChangeArrowheads="1"/>
          </p:cNvSpPr>
          <p:nvPr/>
        </p:nvSpPr>
        <p:spPr bwMode="auto">
          <a:xfrm>
            <a:off x="0" y="-1524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eaLnBrk="0" hangingPunct="0">
              <a:defRPr sz="4400">
                <a:solidFill>
                  <a:schemeClr val="tx2"/>
                </a:solidFill>
                <a:latin typeface="Times New Roman" panose="02020603050405020304" pitchFamily="18" charset="0"/>
              </a:defRPr>
            </a:lvl1pPr>
            <a:lvl2pPr algn="ctr" eaLnBrk="0" hangingPunct="0">
              <a:defRPr sz="4400">
                <a:solidFill>
                  <a:schemeClr val="tx2"/>
                </a:solidFill>
                <a:latin typeface="Times New Roman" panose="02020603050405020304" pitchFamily="18" charset="0"/>
              </a:defRPr>
            </a:lvl2pPr>
            <a:lvl3pPr algn="ctr" eaLnBrk="0" hangingPunct="0">
              <a:defRPr sz="4400">
                <a:solidFill>
                  <a:schemeClr val="tx2"/>
                </a:solidFill>
                <a:latin typeface="Times New Roman" panose="02020603050405020304" pitchFamily="18" charset="0"/>
              </a:defRPr>
            </a:lvl3pPr>
            <a:lvl4pPr algn="ctr" eaLnBrk="0" hangingPunct="0">
              <a:defRPr sz="4400">
                <a:solidFill>
                  <a:schemeClr val="tx2"/>
                </a:solidFill>
                <a:latin typeface="Times New Roman" panose="02020603050405020304" pitchFamily="18" charset="0"/>
              </a:defRPr>
            </a:lvl4pPr>
            <a:lvl5pPr algn="ctr" eaLnBrk="0" hangingPunct="0">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pPr eaLnBrk="1" hangingPunct="1"/>
            <a:r>
              <a:rPr lang="en-US" sz="3200" b="1" dirty="0"/>
              <a:t>Main Points of the Declaration of Independence</a:t>
            </a:r>
          </a:p>
        </p:txBody>
      </p:sp>
    </p:spTree>
    <p:extLst>
      <p:ext uri="{BB962C8B-B14F-4D97-AF65-F5344CB8AC3E}">
        <p14:creationId xmlns:p14="http://schemas.microsoft.com/office/powerpoint/2010/main" val="786436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19125" y="513854"/>
            <a:ext cx="7772400" cy="1143000"/>
          </a:xfrm>
        </p:spPr>
        <p:txBody>
          <a:bodyPr/>
          <a:lstStyle/>
          <a:p>
            <a:pPr eaLnBrk="1" hangingPunct="1"/>
            <a:r>
              <a:rPr lang="en-US" b="1" dirty="0">
                <a:solidFill>
                  <a:schemeClr val="tx1"/>
                </a:solidFill>
              </a:rPr>
              <a:t>Historical Significance</a:t>
            </a:r>
          </a:p>
        </p:txBody>
      </p:sp>
      <p:sp>
        <p:nvSpPr>
          <p:cNvPr id="8195" name="Rectangle 3"/>
          <p:cNvSpPr>
            <a:spLocks noGrp="1" noChangeArrowheads="1"/>
          </p:cNvSpPr>
          <p:nvPr>
            <p:ph type="body" idx="1"/>
          </p:nvPr>
        </p:nvSpPr>
        <p:spPr>
          <a:xfrm>
            <a:off x="685800" y="2209800"/>
            <a:ext cx="7772400" cy="4114800"/>
          </a:xfrm>
        </p:spPr>
        <p:txBody>
          <a:bodyPr/>
          <a:lstStyle/>
          <a:p>
            <a:pPr eaLnBrk="1" hangingPunct="1"/>
            <a:r>
              <a:rPr lang="en-US"/>
              <a:t>The American Colonies finally declared their independence from England</a:t>
            </a:r>
          </a:p>
          <a:p>
            <a:pPr eaLnBrk="1" hangingPunct="1"/>
            <a:r>
              <a:rPr lang="en-US"/>
              <a:t>It was the first step in the creation of a new nation. </a:t>
            </a:r>
          </a:p>
        </p:txBody>
      </p:sp>
      <p:sp>
        <p:nvSpPr>
          <p:cNvPr id="8196" name="Text Box 2"/>
          <p:cNvSpPr txBox="1">
            <a:spLocks noChangeArrowheads="1"/>
          </p:cNvSpPr>
          <p:nvPr/>
        </p:nvSpPr>
        <p:spPr bwMode="auto">
          <a:xfrm>
            <a:off x="47625" y="0"/>
            <a:ext cx="891540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0838" indent="-182563"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2100" dirty="0">
                <a:latin typeface="Arial Black" panose="020B0A04020102020204" pitchFamily="34" charset="0"/>
                <a:cs typeface="Times New Roman" panose="02020603050405020304" pitchFamily="18" charset="0"/>
              </a:rPr>
              <a:t> </a:t>
            </a:r>
          </a:p>
          <a:p>
            <a:pPr eaLnBrk="1" hangingPunct="1">
              <a:spcBef>
                <a:spcPct val="50000"/>
              </a:spcBef>
            </a:pPr>
            <a:r>
              <a:rPr lang="en-US" sz="1400" dirty="0">
                <a:latin typeface="Calibri" panose="020F0502020204030204" pitchFamily="34" charset="0"/>
                <a:cs typeface="Times New Roman" panose="02020603050405020304" pitchFamily="18" charset="0"/>
              </a:rPr>
              <a:t> </a:t>
            </a:r>
          </a:p>
          <a:p>
            <a:pPr eaLnBrk="1" hangingPunct="1">
              <a:spcBef>
                <a:spcPct val="50000"/>
              </a:spcBef>
            </a:pPr>
            <a:endParaRPr lang="en-US" sz="1400" dirty="0">
              <a:latin typeface="Calibri" panose="020F0502020204030204" pitchFamily="34" charset="0"/>
            </a:endParaRPr>
          </a:p>
        </p:txBody>
      </p:sp>
      <p:pic>
        <p:nvPicPr>
          <p:cNvPr id="8202" name="Picture 4" descr="ps_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4800" y="4084638"/>
            <a:ext cx="4191000"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57478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How will the British respond to the Declaration?</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68129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The British in New York</a:t>
            </a:r>
          </a:p>
        </p:txBody>
      </p:sp>
      <p:sp>
        <p:nvSpPr>
          <p:cNvPr id="3" name="Content Placeholder 2"/>
          <p:cNvSpPr>
            <a:spLocks noGrp="1"/>
          </p:cNvSpPr>
          <p:nvPr>
            <p:ph sz="half" idx="1"/>
          </p:nvPr>
        </p:nvSpPr>
        <p:spPr>
          <a:xfrm>
            <a:off x="0" y="1600200"/>
            <a:ext cx="4495800" cy="5257800"/>
          </a:xfrm>
        </p:spPr>
        <p:txBody>
          <a:bodyPr>
            <a:normAutofit/>
          </a:bodyPr>
          <a:lstStyle/>
          <a:p>
            <a:r>
              <a:rPr lang="en-US" dirty="0"/>
              <a:t>At the same time, the British, under General Howe, landed 32,000 troops in New York with an eye towards capturing New York City, thereby threatening the colonial capital of </a:t>
            </a:r>
            <a:r>
              <a:rPr lang="en-US" sz="3900" b="1" u="sng" dirty="0"/>
              <a:t>Philadelphia</a:t>
            </a:r>
            <a:r>
              <a:rPr lang="en-US" dirty="0"/>
              <a:t> and hopefully separating New England from </a:t>
            </a:r>
            <a:r>
              <a:rPr lang="en-US" sz="3600" b="1" u="sng" dirty="0"/>
              <a:t>Virginia</a:t>
            </a:r>
          </a:p>
        </p:txBody>
      </p:sp>
      <p:sp>
        <p:nvSpPr>
          <p:cNvPr id="4" name="Content Placeholder 3"/>
          <p:cNvSpPr>
            <a:spLocks noGrp="1"/>
          </p:cNvSpPr>
          <p:nvPr>
            <p:ph sz="half" idx="2"/>
          </p:nvPr>
        </p:nvSpPr>
        <p:spPr/>
        <p:txBody>
          <a:bodyPr>
            <a:normAutofit/>
          </a:bodyPr>
          <a:lstStyle/>
          <a:p>
            <a:endParaRPr lang="en-US"/>
          </a:p>
        </p:txBody>
      </p:sp>
      <p:pic>
        <p:nvPicPr>
          <p:cNvPr id="13314" name="Picture 2" descr="http://upload.wikimedia.org/wikipedia/commons/3/32/WilliamHowe1777ColorMezzotint.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2500" y="1417638"/>
            <a:ext cx="3810000" cy="52527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What major problems face the colonists during the war?</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52509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Colonial Problems</a:t>
            </a:r>
          </a:p>
        </p:txBody>
      </p:sp>
      <p:sp>
        <p:nvSpPr>
          <p:cNvPr id="3" name="Content Placeholder 2"/>
          <p:cNvSpPr>
            <a:spLocks noGrp="1"/>
          </p:cNvSpPr>
          <p:nvPr>
            <p:ph sz="half" idx="1"/>
          </p:nvPr>
        </p:nvSpPr>
        <p:spPr/>
        <p:txBody>
          <a:bodyPr>
            <a:normAutofit fontScale="85000" lnSpcReduction="20000"/>
          </a:bodyPr>
          <a:lstStyle/>
          <a:p>
            <a:r>
              <a:rPr lang="en-US" dirty="0"/>
              <a:t>The Continental Army struggled to stay in the field</a:t>
            </a:r>
          </a:p>
          <a:p>
            <a:r>
              <a:rPr lang="en-US" dirty="0"/>
              <a:t>Many soldiers simply went home during planting or harvesting season; others deserted or refused to serve when their wages weren’t paid</a:t>
            </a:r>
          </a:p>
          <a:p>
            <a:r>
              <a:rPr lang="en-US" dirty="0"/>
              <a:t>Despite over 230,000 men serving at one time or another, the Continental Army rarely had more than 20,000 serving at any one time</a:t>
            </a:r>
          </a:p>
        </p:txBody>
      </p:sp>
      <p:sp>
        <p:nvSpPr>
          <p:cNvPr id="4" name="Content Placeholder 3"/>
          <p:cNvSpPr>
            <a:spLocks noGrp="1"/>
          </p:cNvSpPr>
          <p:nvPr>
            <p:ph sz="half" idx="2"/>
          </p:nvPr>
        </p:nvSpPr>
        <p:spPr/>
        <p:txBody>
          <a:bodyPr>
            <a:normAutofit fontScale="85000" lnSpcReduction="20000"/>
          </a:bodyPr>
          <a:lstStyle/>
          <a:p>
            <a:endParaRPr lang="en-US"/>
          </a:p>
        </p:txBody>
      </p:sp>
      <p:pic>
        <p:nvPicPr>
          <p:cNvPr id="14338" name="Picture 2" descr="http://upload.wikimedia.org/wikipedia/commons/e/eb/Infantry,_Continental_Army,_1779-178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8630" y="1600200"/>
            <a:ext cx="4280250" cy="487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Colonial Problems</a:t>
            </a:r>
          </a:p>
        </p:txBody>
      </p:sp>
      <p:sp>
        <p:nvSpPr>
          <p:cNvPr id="3" name="Content Placeholder 2"/>
          <p:cNvSpPr>
            <a:spLocks noGrp="1"/>
          </p:cNvSpPr>
          <p:nvPr>
            <p:ph sz="half" idx="1"/>
          </p:nvPr>
        </p:nvSpPr>
        <p:spPr>
          <a:xfrm>
            <a:off x="304800" y="1600200"/>
            <a:ext cx="4191000" cy="4724400"/>
          </a:xfrm>
        </p:spPr>
        <p:txBody>
          <a:bodyPr/>
          <a:lstStyle/>
          <a:p>
            <a:r>
              <a:rPr lang="en-US" dirty="0"/>
              <a:t>Congress lacked the ability to levy </a:t>
            </a:r>
            <a:r>
              <a:rPr lang="en-US" sz="4000" b="1" u="sng" dirty="0"/>
              <a:t>taxes</a:t>
            </a:r>
            <a:r>
              <a:rPr lang="en-US" dirty="0"/>
              <a:t>, so paying for the war was difficult</a:t>
            </a:r>
          </a:p>
          <a:p>
            <a:r>
              <a:rPr lang="en-US" dirty="0"/>
              <a:t>Congress tried issuing </a:t>
            </a:r>
            <a:r>
              <a:rPr lang="en-US" sz="3600" b="1" u="sng" dirty="0"/>
              <a:t>paper money </a:t>
            </a:r>
            <a:r>
              <a:rPr lang="en-US" dirty="0"/>
              <a:t>with no gold or silver backing, but the money quickly became worthless</a:t>
            </a:r>
          </a:p>
        </p:txBody>
      </p:sp>
      <p:sp>
        <p:nvSpPr>
          <p:cNvPr id="4" name="Content Placeholder 3"/>
          <p:cNvSpPr>
            <a:spLocks noGrp="1"/>
          </p:cNvSpPr>
          <p:nvPr>
            <p:ph sz="half" idx="2"/>
          </p:nvPr>
        </p:nvSpPr>
        <p:spPr/>
        <p:txBody>
          <a:bodyPr/>
          <a:lstStyle/>
          <a:p>
            <a:endParaRPr lang="en-US"/>
          </a:p>
        </p:txBody>
      </p:sp>
      <p:pic>
        <p:nvPicPr>
          <p:cNvPr id="15362" name="Picture 2" descr="http://www.silver-coin-investor.com/images/Continental_Currency_One-Third-Dollar_17-Feb-76_obv_1_4_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1307" y="1417638"/>
            <a:ext cx="3886200" cy="50261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dirty="0"/>
              <a:t>Financial Rescue</a:t>
            </a:r>
          </a:p>
        </p:txBody>
      </p:sp>
      <p:sp>
        <p:nvSpPr>
          <p:cNvPr id="3" name="Content Placeholder 2"/>
          <p:cNvSpPr>
            <a:spLocks noGrp="1"/>
          </p:cNvSpPr>
          <p:nvPr>
            <p:ph sz="half" idx="1"/>
          </p:nvPr>
        </p:nvSpPr>
        <p:spPr>
          <a:xfrm>
            <a:off x="152400" y="1600200"/>
            <a:ext cx="4343400" cy="4953000"/>
          </a:xfrm>
        </p:spPr>
        <p:txBody>
          <a:bodyPr>
            <a:normAutofit fontScale="92500" lnSpcReduction="20000"/>
          </a:bodyPr>
          <a:lstStyle/>
          <a:p>
            <a:r>
              <a:rPr lang="en-US" dirty="0"/>
              <a:t>Pennsylvania merchant Robert </a:t>
            </a:r>
            <a:r>
              <a:rPr lang="en-US" sz="3900" b="1" u="sng" dirty="0"/>
              <a:t>Morris</a:t>
            </a:r>
            <a:r>
              <a:rPr lang="en-US" dirty="0"/>
              <a:t> pledged most of his own wealth to help pay for the war and negotiated foreign loans to fund the rest</a:t>
            </a:r>
          </a:p>
          <a:p>
            <a:r>
              <a:rPr lang="en-US" dirty="0"/>
              <a:t>He also convinced the Continental Congress to create the Bank of North America to help keep the war funded and to build an economy for the new nation</a:t>
            </a:r>
          </a:p>
          <a:p>
            <a:r>
              <a:rPr lang="en-US" dirty="0"/>
              <a:t>One of the most underrated figures of the revolution</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16386" name="Picture 2" descr="http://upload.wikimedia.org/wikipedia/commons/9/90/Robert_Morri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9551" y="1417638"/>
            <a:ext cx="4335898" cy="518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What problems will the British face?</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634729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British Problems</a:t>
            </a:r>
          </a:p>
        </p:txBody>
      </p:sp>
      <p:sp>
        <p:nvSpPr>
          <p:cNvPr id="3" name="Content Placeholder 2"/>
          <p:cNvSpPr>
            <a:spLocks noGrp="1"/>
          </p:cNvSpPr>
          <p:nvPr>
            <p:ph sz="half" idx="1"/>
          </p:nvPr>
        </p:nvSpPr>
        <p:spPr>
          <a:xfrm>
            <a:off x="0" y="1600200"/>
            <a:ext cx="4495800" cy="5257800"/>
          </a:xfrm>
        </p:spPr>
        <p:txBody>
          <a:bodyPr>
            <a:normAutofit fontScale="92500" lnSpcReduction="10000"/>
          </a:bodyPr>
          <a:lstStyle/>
          <a:p>
            <a:r>
              <a:rPr lang="en-US" dirty="0"/>
              <a:t>Many people in Britain </a:t>
            </a:r>
            <a:r>
              <a:rPr lang="en-US" sz="5600" b="1" u="sng" dirty="0"/>
              <a:t>opposed </a:t>
            </a:r>
            <a:r>
              <a:rPr lang="en-US" dirty="0"/>
              <a:t>the war – especially merchants, who stood to suffer financially from lost trade, and fiscally conservative members of Parliament who did not want to add to the debt</a:t>
            </a:r>
          </a:p>
          <a:p>
            <a:r>
              <a:rPr lang="en-US" dirty="0"/>
              <a:t>The British knew they had to win quickly and cheaply, or support for the war would quickly dissolve</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17410" name="Picture 2" descr="http://thierry.raguier.free.fr/Hot%20Pot/BritishIslesMap.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3190" y="1828800"/>
            <a:ext cx="4530810" cy="4191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British Problems</a:t>
            </a:r>
          </a:p>
        </p:txBody>
      </p:sp>
      <p:sp>
        <p:nvSpPr>
          <p:cNvPr id="3" name="Content Placeholder 2"/>
          <p:cNvSpPr>
            <a:spLocks noGrp="1"/>
          </p:cNvSpPr>
          <p:nvPr>
            <p:ph sz="half" idx="1"/>
          </p:nvPr>
        </p:nvSpPr>
        <p:spPr>
          <a:xfrm>
            <a:off x="0" y="1600200"/>
            <a:ext cx="4495800" cy="5257800"/>
          </a:xfrm>
        </p:spPr>
        <p:txBody>
          <a:bodyPr>
            <a:normAutofit lnSpcReduction="10000"/>
          </a:bodyPr>
          <a:lstStyle/>
          <a:p>
            <a:r>
              <a:rPr lang="en-US" dirty="0"/>
              <a:t>The British also had rivals in Europe who were eager to exploit the colonists’ rebellion</a:t>
            </a:r>
          </a:p>
          <a:p>
            <a:r>
              <a:rPr lang="en-US" dirty="0"/>
              <a:t>Spain, </a:t>
            </a:r>
            <a:r>
              <a:rPr lang="en-US" sz="4300" b="1" u="sng" dirty="0"/>
              <a:t>France</a:t>
            </a:r>
            <a:r>
              <a:rPr lang="en-US" dirty="0"/>
              <a:t>, and the Netherlands all posed a threat to British interests elsewhere, forcing the British to reserve much of their military strength to act as a deterrent against European aggression</a:t>
            </a:r>
          </a:p>
        </p:txBody>
      </p:sp>
      <p:sp>
        <p:nvSpPr>
          <p:cNvPr id="4" name="Content Placeholder 3"/>
          <p:cNvSpPr>
            <a:spLocks noGrp="1"/>
          </p:cNvSpPr>
          <p:nvPr>
            <p:ph sz="half" idx="2"/>
          </p:nvPr>
        </p:nvSpPr>
        <p:spPr/>
        <p:txBody>
          <a:bodyPr>
            <a:normAutofit lnSpcReduction="10000"/>
          </a:bodyPr>
          <a:lstStyle/>
          <a:p>
            <a:endParaRPr lang="en-US"/>
          </a:p>
        </p:txBody>
      </p:sp>
      <p:pic>
        <p:nvPicPr>
          <p:cNvPr id="18434" name="Picture 2" descr="http://southwilliamstown.org/wp-content/uploads/2010/01/The-British-Empire-17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2209800"/>
            <a:ext cx="4724400" cy="30635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534</TotalTime>
  <Words>1566</Words>
  <Application>Microsoft Office PowerPoint</Application>
  <PresentationFormat>On-screen Show (4:3)</PresentationFormat>
  <Paragraphs>126</Paragraphs>
  <Slides>44</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0" baseType="lpstr">
      <vt:lpstr>Arial</vt:lpstr>
      <vt:lpstr>Arial Black</vt:lpstr>
      <vt:lpstr>Calibri</vt:lpstr>
      <vt:lpstr>Times New Roman</vt:lpstr>
      <vt:lpstr>Office Theme</vt:lpstr>
      <vt:lpstr>Image</vt:lpstr>
      <vt:lpstr>PowerPoint Presentation</vt:lpstr>
      <vt:lpstr>Quote of the Day</vt:lpstr>
      <vt:lpstr>"I never considered a difference of opinion in politics, in religion, in philosophy, as cause for withdrawing from a friend."</vt:lpstr>
      <vt:lpstr>Patrick Henry: “Give Me Liberty or Give Me Death” </vt:lpstr>
      <vt:lpstr>The Early Days of the Revolution</vt:lpstr>
      <vt:lpstr>Shortly after Lexington and Concord, The British send reinforcements to Boston </vt:lpstr>
      <vt:lpstr>PowerPoint Presentation</vt:lpstr>
      <vt:lpstr>Breed’s Hill or Bunker Hill?</vt:lpstr>
      <vt:lpstr>Battle of Bunker Hill</vt:lpstr>
      <vt:lpstr>PowerPoint Presentation</vt:lpstr>
      <vt:lpstr>Battle of Quebec</vt:lpstr>
      <vt:lpstr>Who will govern the colonies during the revolution?</vt:lpstr>
      <vt:lpstr>An American Government</vt:lpstr>
      <vt:lpstr>During the War , Colonists had to deal with internal problems such as……..</vt:lpstr>
      <vt:lpstr>Southern Loyalists</vt:lpstr>
      <vt:lpstr>Southern Patriots</vt:lpstr>
      <vt:lpstr>Boston Retaken</vt:lpstr>
      <vt:lpstr>What will Britain’s War Plan be?</vt:lpstr>
      <vt:lpstr>PowerPoint Presentation</vt:lpstr>
      <vt:lpstr>Britain’s War Plan</vt:lpstr>
      <vt:lpstr>The colonies need more support…Who will help them?</vt:lpstr>
      <vt:lpstr>PowerPoint Presentation</vt:lpstr>
      <vt:lpstr>Thomas Paine’s Common Sense</vt:lpstr>
      <vt:lpstr>Excerpt From Common Sense</vt:lpstr>
      <vt:lpstr>Then comes one of the most important documents ever devised in the history of Human Beings!!!</vt:lpstr>
      <vt:lpstr>END PART 1</vt:lpstr>
      <vt:lpstr>PowerPoint Presentation</vt:lpstr>
      <vt:lpstr>The Declaration of Independence</vt:lpstr>
      <vt:lpstr>Historical Context</vt:lpstr>
      <vt:lpstr>Major Writings of The Time</vt:lpstr>
      <vt:lpstr>Intended Audience</vt:lpstr>
      <vt:lpstr>Jefferson’s Viewpoint on the Major Issues of His Time</vt:lpstr>
      <vt:lpstr>Main Points of the Declaration of Independence</vt:lpstr>
      <vt:lpstr>PowerPoint Presentation</vt:lpstr>
      <vt:lpstr>Historical Significance</vt:lpstr>
      <vt:lpstr>How will the British respond to the Declaration?</vt:lpstr>
      <vt:lpstr>The British in New York</vt:lpstr>
      <vt:lpstr>What major problems face the colonists during the war?</vt:lpstr>
      <vt:lpstr>Colonial Problems</vt:lpstr>
      <vt:lpstr>Colonial Problems</vt:lpstr>
      <vt:lpstr>Financial Rescue</vt:lpstr>
      <vt:lpstr>What problems will the British face?</vt:lpstr>
      <vt:lpstr>British Problems</vt:lpstr>
      <vt:lpstr>British Problems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dc:creator>
  <cp:lastModifiedBy>Matthew Lesley</cp:lastModifiedBy>
  <cp:revision>38</cp:revision>
  <dcterms:created xsi:type="dcterms:W3CDTF">2013-09-22T01:10:13Z</dcterms:created>
  <dcterms:modified xsi:type="dcterms:W3CDTF">2017-11-13T17:19:45Z</dcterms:modified>
</cp:coreProperties>
</file>