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72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7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436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49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58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4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63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34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08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237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009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7817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80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986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19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46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76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1AF039C-1022-40C4-809E-014092C8FCA6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C101617-D67D-437B-A98F-AA78E36C6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1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Content Placeholder 6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6A6E9039-AFE6-47AA-A428-531B3337DC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2347" y="427566"/>
            <a:ext cx="8949505" cy="55710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B743AA-A234-4653-93D5-007A1850059F}"/>
              </a:ext>
            </a:extLst>
          </p:cNvPr>
          <p:cNvSpPr txBox="1"/>
          <p:nvPr/>
        </p:nvSpPr>
        <p:spPr>
          <a:xfrm>
            <a:off x="668682" y="6120984"/>
            <a:ext cx="10426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this map a representation of? How would you think the Byzantine Empire and Europe would react? Why would they react in that way?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6822F0-8A98-427D-9260-8400F0547E9C}"/>
              </a:ext>
            </a:extLst>
          </p:cNvPr>
          <p:cNvSpPr txBox="1"/>
          <p:nvPr/>
        </p:nvSpPr>
        <p:spPr>
          <a:xfrm>
            <a:off x="165100" y="58234"/>
            <a:ext cx="10316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http://www-personal.umich.edu/~vika/TeachPort/islam00/esposito/chapt2.html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7260EA-9F66-4567-AFB0-924F1B44CE52}"/>
              </a:ext>
            </a:extLst>
          </p:cNvPr>
          <p:cNvSpPr/>
          <p:nvPr/>
        </p:nvSpPr>
        <p:spPr>
          <a:xfrm>
            <a:off x="1722783" y="5539409"/>
            <a:ext cx="1683026" cy="410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25C95D-52B6-4CC8-A7B5-663A2CEDF00E}"/>
              </a:ext>
            </a:extLst>
          </p:cNvPr>
          <p:cNvSpPr/>
          <p:nvPr/>
        </p:nvSpPr>
        <p:spPr>
          <a:xfrm>
            <a:off x="1656522" y="439922"/>
            <a:ext cx="2054087" cy="249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387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us Sign 3">
            <a:extLst>
              <a:ext uri="{FF2B5EF4-FFF2-40B4-BE49-F238E27FC236}">
                <a16:creationId xmlns:a16="http://schemas.microsoft.com/office/drawing/2014/main" id="{9140A147-FB02-4AE8-B58A-5B8F39B93AD5}"/>
              </a:ext>
            </a:extLst>
          </p:cNvPr>
          <p:cNvSpPr/>
          <p:nvPr/>
        </p:nvSpPr>
        <p:spPr>
          <a:xfrm>
            <a:off x="-1974656" y="-1038416"/>
            <a:ext cx="16154400" cy="8958469"/>
          </a:xfrm>
          <a:prstGeom prst="mathPlus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29E02F-6CD9-4353-813B-48C0013E7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The Crusades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E47DE-7F05-4576-97A4-0B3CF7ADD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1096-1204 AD</a:t>
            </a:r>
          </a:p>
        </p:txBody>
      </p:sp>
    </p:spTree>
    <p:extLst>
      <p:ext uri="{BB962C8B-B14F-4D97-AF65-F5344CB8AC3E}">
        <p14:creationId xmlns:p14="http://schemas.microsoft.com/office/powerpoint/2010/main" val="2334520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91D3E-E580-4974-B062-8C75BB80E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Call from the Pope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4419C-FCDE-4386-A138-CE22C6A87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 1093 Byzantine Emperor, </a:t>
            </a:r>
            <a:r>
              <a:rPr lang="en-US" sz="2800" b="1" dirty="0"/>
              <a:t>Alexius </a:t>
            </a:r>
            <a:r>
              <a:rPr lang="en-US" sz="2800" b="1" dirty="0" err="1"/>
              <a:t>Comnenus</a:t>
            </a:r>
            <a:r>
              <a:rPr lang="en-US" sz="2800" dirty="0"/>
              <a:t>, sent an appeal regarding the threat against Constantinople by Turkish armies and Muslim’s control of </a:t>
            </a:r>
            <a:r>
              <a:rPr lang="en-US" sz="2800" b="1" dirty="0"/>
              <a:t>Jerusalem</a:t>
            </a:r>
            <a:r>
              <a:rPr lang="en-US" sz="2800" dirty="0"/>
              <a:t>  </a:t>
            </a:r>
          </a:p>
          <a:p>
            <a:r>
              <a:rPr lang="en-US" sz="2800" b="1" dirty="0"/>
              <a:t>Pope Urban II </a:t>
            </a:r>
            <a:r>
              <a:rPr lang="en-US" sz="2800" dirty="0"/>
              <a:t>received word of this appeal and issued a call for a Crusade to gain back the </a:t>
            </a:r>
            <a:r>
              <a:rPr lang="en-US" sz="2800" b="1" dirty="0"/>
              <a:t>Holy Land</a:t>
            </a:r>
            <a:r>
              <a:rPr lang="en-US" sz="2800" dirty="0"/>
              <a:t>. </a:t>
            </a:r>
          </a:p>
          <a:p>
            <a:pPr lvl="1"/>
            <a:r>
              <a:rPr lang="en-US" sz="2400" dirty="0"/>
              <a:t>Holy Land- Palestine and Current day Israel; the area where Jesus lived and preached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1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20F77-5EA6-4718-8AC6-C4B7CE16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What were the Crusades?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7BB46-74D6-4401-A018-7BBAD4D42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058751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A series of expedition and war brought by Europeans to recover the Holy Land from the Muslims in the 11th, 12th, and 13th centuries. </a:t>
            </a:r>
          </a:p>
          <a:p>
            <a:r>
              <a:rPr lang="en-US" sz="2800" dirty="0">
                <a:effectLst/>
              </a:rPr>
              <a:t>In total there were </a:t>
            </a:r>
            <a:r>
              <a:rPr lang="en-US" sz="2800" b="1" dirty="0">
                <a:effectLst/>
              </a:rPr>
              <a:t>nine</a:t>
            </a:r>
            <a:r>
              <a:rPr lang="en-US" sz="2800" dirty="0">
                <a:effectLst/>
              </a:rPr>
              <a:t> Crusades </a:t>
            </a:r>
          </a:p>
          <a:p>
            <a:endParaRPr lang="en-US" sz="2800" dirty="0">
              <a:effectLst/>
            </a:endParaRPr>
          </a:p>
          <a:p>
            <a:pPr marL="36900" indent="0">
              <a:buNone/>
            </a:pPr>
            <a:endParaRPr lang="en-US" sz="2800" dirty="0">
              <a:effectLst/>
            </a:endParaRPr>
          </a:p>
        </p:txBody>
      </p:sp>
      <p:pic>
        <p:nvPicPr>
          <p:cNvPr id="5" name="Picture 4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77D9A473-575C-45FE-823A-A4565742C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459" y="3761824"/>
            <a:ext cx="4940251" cy="25440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73479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B0658-6273-4753-9FC1-8B93F8819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Those who answered the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5C295-9498-45F9-A290-01A0B6452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Feudal Lords and Kings </a:t>
            </a:r>
          </a:p>
          <a:p>
            <a:r>
              <a:rPr lang="en-US" sz="2800" dirty="0"/>
              <a:t>Knights </a:t>
            </a:r>
          </a:p>
          <a:p>
            <a:r>
              <a:rPr lang="en-US" sz="2800" dirty="0"/>
              <a:t>Peasants </a:t>
            </a:r>
          </a:p>
          <a:p>
            <a:r>
              <a:rPr lang="en-US" sz="2800" dirty="0"/>
              <a:t>Most of the Crusaders were French, but Bohemians, Germans, Englishmen, Scots, Italians, and Spaniards came as well. </a:t>
            </a:r>
          </a:p>
          <a:p>
            <a:pPr lvl="1"/>
            <a:r>
              <a:rPr lang="en-US" sz="2600" dirty="0"/>
              <a:t>Deus </a:t>
            </a:r>
            <a:r>
              <a:rPr lang="en-US" sz="2600" dirty="0" err="1"/>
              <a:t>Vult</a:t>
            </a:r>
            <a:r>
              <a:rPr lang="en-US" sz="2600" dirty="0"/>
              <a:t>- “God wills it”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697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BEF6D-471B-4F07-8ECC-41C55A72A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Crusade 1096-1099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4FF06-251F-4627-B3E5-B8109F2FB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Primary goal was to retake Jerusalem </a:t>
            </a:r>
          </a:p>
          <a:p>
            <a:r>
              <a:rPr lang="en-US" sz="2800" dirty="0"/>
              <a:t>1097-1098 Four Crusading armies joined up the Byzantines retaking many cities in modern Syria and Turkey </a:t>
            </a:r>
          </a:p>
          <a:p>
            <a:r>
              <a:rPr lang="en-US" sz="2800" dirty="0"/>
              <a:t>Jerusalem was besieged by the Crusaders and their Byzantine allies for </a:t>
            </a:r>
            <a:r>
              <a:rPr lang="en-US" sz="2800" b="1" dirty="0"/>
              <a:t>over a month </a:t>
            </a:r>
            <a:r>
              <a:rPr lang="en-US" sz="2800" dirty="0"/>
              <a:t>before finally taking it on July 15, 1099</a:t>
            </a:r>
          </a:p>
          <a:p>
            <a:pPr lvl="1"/>
            <a:r>
              <a:rPr lang="en-US" sz="2600" dirty="0"/>
              <a:t>Ill-prepared for war with no key strategy on taking Jerusalem </a:t>
            </a:r>
          </a:p>
          <a:p>
            <a:pPr lvl="1"/>
            <a:r>
              <a:rPr lang="en-US" sz="2400" dirty="0"/>
              <a:t>Most of the knights and peasants knew little about the geography or climate of the region 	</a:t>
            </a:r>
            <a:br>
              <a:rPr lang="en-US" sz="2400" dirty="0"/>
            </a:b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104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C2CDD-B61D-45B7-B623-A91F65CF3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Follows After?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4A657-CF90-4A53-9160-8E57D9FFE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 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46CB9-5263-42AD-A269-635298FCBC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Four feudal Crusader states were carved out of the Holy Land territory </a:t>
            </a:r>
          </a:p>
          <a:p>
            <a:r>
              <a:rPr lang="en-US" dirty="0"/>
              <a:t>The region remained and prospered under Christian control until around 1130 </a:t>
            </a:r>
          </a:p>
          <a:p>
            <a:pPr lvl="1"/>
            <a:r>
              <a:rPr lang="en-US" dirty="0"/>
              <a:t>Edessa falls in 1144 leading to a call for the Second Crusade </a:t>
            </a:r>
          </a:p>
          <a:p>
            <a:r>
              <a:rPr lang="en-US" dirty="0"/>
              <a:t>Knights Templar is established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117530-C0D9-447D-9708-658AB62A9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Long Term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ADC08E-A00E-4EA5-93C7-90146BA8471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Slowed the spread of Islam </a:t>
            </a:r>
          </a:p>
          <a:p>
            <a:r>
              <a:rPr lang="en-US" dirty="0"/>
              <a:t>Unity under Monarchs and Religious figures</a:t>
            </a:r>
          </a:p>
          <a:p>
            <a:r>
              <a:rPr lang="en-US" dirty="0"/>
              <a:t>A period of Renaissance emerges</a:t>
            </a:r>
          </a:p>
          <a:p>
            <a:pPr lvl="1"/>
            <a:r>
              <a:rPr lang="en-US" dirty="0"/>
              <a:t>Trade of Ideas and commerce </a:t>
            </a:r>
          </a:p>
          <a:p>
            <a:r>
              <a:rPr lang="en-US" dirty="0"/>
              <a:t>Retaliation and counter-attacks by Muslims creating centuries of conflict </a:t>
            </a:r>
          </a:p>
          <a:p>
            <a:r>
              <a:rPr lang="en-US" dirty="0"/>
              <a:t>Fall of Byzantine Empire  </a:t>
            </a:r>
          </a:p>
          <a:p>
            <a:pPr marL="3690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140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CC6E7-391A-46B1-9E10-FC8A01AAD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Work Activity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AEE72-B09E-4B11-846A-8B62D9427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Get into groups of 4 and rotate the sources completing all sections EXCEPT for Corroborate </a:t>
            </a:r>
          </a:p>
          <a:p>
            <a:r>
              <a:rPr lang="en-US" sz="3200" dirty="0"/>
              <a:t>Summarizing - What does the source tell us? (details)</a:t>
            </a:r>
          </a:p>
          <a:p>
            <a:r>
              <a:rPr lang="en-US" sz="3200" dirty="0"/>
              <a:t>Contextualizing - When, why, how, where was the source produced?</a:t>
            </a:r>
          </a:p>
          <a:p>
            <a:r>
              <a:rPr lang="en-US" sz="3200" dirty="0"/>
              <a:t>Inferring - What does the source suggest? (insight)</a:t>
            </a:r>
          </a:p>
          <a:p>
            <a:r>
              <a:rPr lang="en-US" sz="3200" dirty="0"/>
              <a:t>Monitoring - What else would I like to find out? (questions/ what’s missing for better understanding)</a:t>
            </a:r>
          </a:p>
          <a:p>
            <a:r>
              <a:rPr lang="en-US" sz="3200" dirty="0"/>
              <a:t>Corroborate - What similarities and differences exist between the sources 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Once all sources have been filled out, talk with your group and fill out the Corroborate section together 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3001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C2CB02-76D4-47B0-A911-2D636D437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Source Group Activity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033B-EC9E-44C1-BACF-6D84294CB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Page 382</a:t>
            </a:r>
          </a:p>
          <a:p>
            <a:r>
              <a:rPr lang="en-US" dirty="0"/>
              <a:t>Come then, with all your people and give battle with all your strength, so that all this treasure shall not fall into the hands of the Turks. . . . Therefore act while there is still time lest the kingdom of the Christians shall vanish from your sight and, what is more important, the Holy </a:t>
            </a:r>
            <a:r>
              <a:rPr lang="en-US" dirty="0" err="1"/>
              <a:t>Sepulchre</a:t>
            </a:r>
            <a:r>
              <a:rPr lang="en-US" dirty="0"/>
              <a:t> [the tomb where Jesus was buried] shall vanish. And in your coming you will find your reward in heaven, and if you do not come, God will condemn you.</a:t>
            </a:r>
          </a:p>
          <a:p>
            <a:pPr lvl="1"/>
            <a:r>
              <a:rPr lang="en-US" dirty="0"/>
              <a:t>EMPEROR ALEXIUS COMNENUS, quoted in The Dream and the Tomb by Robert Payne</a:t>
            </a:r>
          </a:p>
        </p:txBody>
      </p:sp>
    </p:spTree>
    <p:extLst>
      <p:ext uri="{BB962C8B-B14F-4D97-AF65-F5344CB8AC3E}">
        <p14:creationId xmlns:p14="http://schemas.microsoft.com/office/powerpoint/2010/main" val="28228587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3265</TotalTime>
  <Words>573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Calisto MT</vt:lpstr>
      <vt:lpstr>Trebuchet MS</vt:lpstr>
      <vt:lpstr>Wingdings 2</vt:lpstr>
      <vt:lpstr>Slate</vt:lpstr>
      <vt:lpstr>PowerPoint Presentation</vt:lpstr>
      <vt:lpstr>The Crusades</vt:lpstr>
      <vt:lpstr>A Call from the Pope</vt:lpstr>
      <vt:lpstr>What were the Crusades?</vt:lpstr>
      <vt:lpstr>Those who answered the Call</vt:lpstr>
      <vt:lpstr>The First Crusade 1096-1099</vt:lpstr>
      <vt:lpstr>What Follows After?</vt:lpstr>
      <vt:lpstr>Group Work Activity </vt:lpstr>
      <vt:lpstr>Primary Source Group Activity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Crusades</dc:title>
  <dc:creator>Brandon M</dc:creator>
  <cp:lastModifiedBy>Brandon M</cp:lastModifiedBy>
  <cp:revision>28</cp:revision>
  <dcterms:created xsi:type="dcterms:W3CDTF">2017-10-05T02:06:47Z</dcterms:created>
  <dcterms:modified xsi:type="dcterms:W3CDTF">2017-10-31T13:49:21Z</dcterms:modified>
</cp:coreProperties>
</file>