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67" r:id="rId3"/>
    <p:sldId id="270" r:id="rId4"/>
    <p:sldId id="288" r:id="rId5"/>
    <p:sldId id="291" r:id="rId6"/>
    <p:sldId id="289" r:id="rId7"/>
    <p:sldId id="281" r:id="rId8"/>
    <p:sldId id="292" r:id="rId9"/>
    <p:sldId id="283" r:id="rId10"/>
    <p:sldId id="271" r:id="rId11"/>
    <p:sldId id="284" r:id="rId12"/>
    <p:sldId id="272" r:id="rId13"/>
    <p:sldId id="285" r:id="rId14"/>
    <p:sldId id="266" r:id="rId15"/>
    <p:sldId id="286" r:id="rId16"/>
    <p:sldId id="296" r:id="rId17"/>
    <p:sldId id="287" r:id="rId18"/>
    <p:sldId id="295" r:id="rId19"/>
    <p:sldId id="282" r:id="rId20"/>
    <p:sldId id="276" r:id="rId21"/>
    <p:sldId id="277" r:id="rId22"/>
    <p:sldId id="278" r:id="rId23"/>
    <p:sldId id="279" r:id="rId24"/>
    <p:sldId id="280" r:id="rId25"/>
    <p:sldId id="259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F2811-ECF8-46ED-B5CD-68E1D0A6AC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563BB-6E84-40F0-A96E-0764A9A97F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77C74-E500-47CF-9C51-936A7BDE12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08EA9-EDCC-4E03-8DA1-D9850D25B7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DE3B5-DE45-4A8E-A5D6-6BAA8BE6CC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A573C6-D688-42ED-9458-9E5D258718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0A48D-5554-4143-A3AA-C8A9A32714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96D43-278F-492B-9BF9-6FFA170CEE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E8354-EFAE-4FBB-B974-712C317AC9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84906-AA98-4038-BB8D-B57F8F76AE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A5ADA-34EF-4AE5-9C52-0E6C308F71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0002F6-9B4E-49E7-B9C8-D086BC33C6E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rujLwY1C8k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JzV6-wJ3SQ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youtube.com/watch?v=-2kdpAGDu8s&amp;safety_mode=true&amp;persist_safety_mode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34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050" name="Picture 2" descr="Image result for mccarthyism">
            <a:extLst>
              <a:ext uri="{FF2B5EF4-FFF2-40B4-BE49-F238E27FC236}">
                <a16:creationId xmlns:a16="http://schemas.microsoft.com/office/drawing/2014/main" id="{F493CC53-4474-4D0B-B040-A40D82978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1"/>
          <a:stretch/>
        </p:blipFill>
        <p:spPr bwMode="auto">
          <a:xfrm>
            <a:off x="20" y="-5228"/>
            <a:ext cx="6427930" cy="68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36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61"/>
          <a:stretch/>
        </p:blipFill>
        <p:spPr>
          <a:xfrm>
            <a:off x="229" y="-5229"/>
            <a:ext cx="9143543" cy="686322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B99CBF2-9B1A-4A50-800E-2458BD3C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262" y="5472156"/>
            <a:ext cx="3600196" cy="123344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2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Mr. Hulyo</a:t>
            </a:r>
            <a:br>
              <a:rPr lang="en-US" sz="2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APUSH</a:t>
            </a:r>
            <a:br>
              <a:rPr lang="en-US" sz="2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108642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2264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House of Un-American Activities Committee (HUAC)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497" y="1073820"/>
            <a:ext cx="5181600" cy="5715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Find and prosecute those participating activities which attacked “</a:t>
            </a:r>
            <a:r>
              <a:rPr lang="en-US" sz="2800" i="1" dirty="0">
                <a:solidFill>
                  <a:schemeClr val="bg1"/>
                </a:solidFill>
              </a:rPr>
              <a:t>the form of government guaranteed by our constitution”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         </a:t>
            </a:r>
            <a:r>
              <a:rPr lang="en-US" sz="2800" u="sng" dirty="0">
                <a:solidFill>
                  <a:schemeClr val="bg1"/>
                </a:solidFill>
              </a:rPr>
              <a:t>Areas of Concern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C0C0C0"/>
                </a:solidFill>
              </a:rPr>
              <a:t>Government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C0C0C0"/>
                </a:solidFill>
              </a:rPr>
              <a:t>Armed forces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C0C0C0"/>
                </a:solidFill>
              </a:rPr>
              <a:t>Education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C0C0C0"/>
                </a:solidFill>
              </a:rPr>
              <a:t>Newspapers</a:t>
            </a:r>
          </a:p>
          <a:p>
            <a:pPr>
              <a:lnSpc>
                <a:spcPct val="80000"/>
              </a:lnSpc>
            </a:pPr>
            <a:endParaRPr lang="en-US" sz="2800" dirty="0">
              <a:solidFill>
                <a:srgbClr val="C0C0C0"/>
              </a:solidFill>
            </a:endParaRPr>
          </a:p>
        </p:txBody>
      </p:sp>
      <p:pic>
        <p:nvPicPr>
          <p:cNvPr id="1026" name="Picture 2" descr="http://thecruciblewebquest.pbworks.com/f/1287767865/hu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1316707"/>
            <a:ext cx="4095750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902648" y="4191000"/>
            <a:ext cx="2895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800" kern="0" dirty="0">
                <a:solidFill>
                  <a:srgbClr val="C0C0C0"/>
                </a:solidFill>
              </a:rPr>
              <a:t>Unions</a:t>
            </a:r>
          </a:p>
          <a:p>
            <a:pPr>
              <a:lnSpc>
                <a:spcPct val="80000"/>
              </a:lnSpc>
            </a:pPr>
            <a:r>
              <a:rPr lang="en-US" sz="2800" kern="0" dirty="0">
                <a:solidFill>
                  <a:srgbClr val="C0C0C0"/>
                </a:solidFill>
              </a:rPr>
              <a:t>Science</a:t>
            </a:r>
          </a:p>
          <a:p>
            <a:pPr>
              <a:lnSpc>
                <a:spcPct val="80000"/>
              </a:lnSpc>
            </a:pPr>
            <a:r>
              <a:rPr lang="en-US" sz="2800" kern="0" dirty="0">
                <a:solidFill>
                  <a:srgbClr val="C0C0C0"/>
                </a:solidFill>
              </a:rPr>
              <a:t>Film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Hollywood Blacklisting - </a:t>
            </a:r>
            <a:r>
              <a:rPr lang="en-US" dirty="0">
                <a:solidFill>
                  <a:schemeClr val="bg1"/>
                </a:solidFill>
              </a:rPr>
              <a:t>1947</a:t>
            </a:r>
            <a:r>
              <a:rPr lang="en-US" dirty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5181600" cy="5486400"/>
          </a:xfrm>
        </p:spPr>
        <p:txBody>
          <a:bodyPr/>
          <a:lstStyle/>
          <a:p>
            <a:r>
              <a:rPr lang="en-US" sz="2400" dirty="0">
                <a:solidFill>
                  <a:srgbClr val="C0C0C0"/>
                </a:solidFill>
              </a:rPr>
              <a:t>Many people in the industry had supported the </a:t>
            </a:r>
            <a:r>
              <a:rPr lang="en-US" sz="2400" b="1" dirty="0">
                <a:solidFill>
                  <a:srgbClr val="FF0000"/>
                </a:solidFill>
              </a:rPr>
              <a:t>communist party </a:t>
            </a:r>
            <a:r>
              <a:rPr lang="en-US" sz="2400" dirty="0">
                <a:solidFill>
                  <a:srgbClr val="C0C0C0"/>
                </a:solidFill>
              </a:rPr>
              <a:t>during the years of the Great Depression </a:t>
            </a:r>
          </a:p>
          <a:p>
            <a:pPr lvl="1"/>
            <a:endParaRPr lang="en-US" sz="900" dirty="0">
              <a:solidFill>
                <a:srgbClr val="C0C0C0"/>
              </a:solidFill>
            </a:endParaRPr>
          </a:p>
          <a:p>
            <a:r>
              <a:rPr lang="en-US" sz="2400" dirty="0">
                <a:solidFill>
                  <a:srgbClr val="C0C0C0"/>
                </a:solidFill>
              </a:rPr>
              <a:t>HUAC called for the </a:t>
            </a:r>
            <a:r>
              <a:rPr lang="en-US" sz="2400" b="1" dirty="0">
                <a:solidFill>
                  <a:srgbClr val="C0C0C0"/>
                </a:solidFill>
              </a:rPr>
              <a:t>firing</a:t>
            </a:r>
            <a:r>
              <a:rPr lang="en-US" sz="2400" dirty="0">
                <a:solidFill>
                  <a:srgbClr val="C0C0C0"/>
                </a:solidFill>
              </a:rPr>
              <a:t> of these individuals. </a:t>
            </a:r>
          </a:p>
          <a:p>
            <a:pPr lvl="1"/>
            <a:endParaRPr lang="en-US" sz="1200" dirty="0">
              <a:solidFill>
                <a:srgbClr val="C0C0C0"/>
              </a:solidFill>
            </a:endParaRPr>
          </a:p>
          <a:p>
            <a:r>
              <a:rPr lang="en-US" sz="2400" dirty="0">
                <a:solidFill>
                  <a:srgbClr val="C0C0C0"/>
                </a:solidFill>
              </a:rPr>
              <a:t>Began forcing testimonies from prominent individuals in the industry</a:t>
            </a:r>
          </a:p>
          <a:p>
            <a:pPr lvl="2"/>
            <a:r>
              <a:rPr lang="en-US" sz="2400" b="1" dirty="0">
                <a:solidFill>
                  <a:srgbClr val="C0C0C0"/>
                </a:solidFill>
              </a:rPr>
              <a:t>Walt Disney </a:t>
            </a:r>
            <a:r>
              <a:rPr lang="en-US" sz="2400" dirty="0">
                <a:solidFill>
                  <a:srgbClr val="C0C0C0"/>
                </a:solidFill>
              </a:rPr>
              <a:t>– Provided a list of suspected commies</a:t>
            </a:r>
          </a:p>
          <a:p>
            <a:pPr lvl="2"/>
            <a:r>
              <a:rPr lang="en-US" b="1" dirty="0">
                <a:solidFill>
                  <a:srgbClr val="C0C0C0"/>
                </a:solidFill>
              </a:rPr>
              <a:t>Ronald Reagan </a:t>
            </a:r>
            <a:r>
              <a:rPr lang="en-US" dirty="0">
                <a:solidFill>
                  <a:srgbClr val="C0C0C0"/>
                </a:solidFill>
              </a:rPr>
              <a:t>– Claimed to not know any names.</a:t>
            </a:r>
            <a:endParaRPr lang="en-US" sz="2400" dirty="0">
              <a:solidFill>
                <a:srgbClr val="C0C0C0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www.mutanteggplant.com/agog/wp-content/uploads/2012/11/reaganhu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1981200"/>
            <a:ext cx="3457575" cy="299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8rujLwY1C8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5778" y="1417638"/>
            <a:ext cx="8588021" cy="483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0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Hollywood 10 - </a:t>
            </a:r>
            <a:r>
              <a:rPr lang="en-US" dirty="0">
                <a:solidFill>
                  <a:schemeClr val="bg1"/>
                </a:solidFill>
              </a:rPr>
              <a:t>1947</a:t>
            </a:r>
            <a:r>
              <a:rPr lang="en-US" dirty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5181600" cy="5486400"/>
          </a:xfrm>
        </p:spPr>
        <p:txBody>
          <a:bodyPr/>
          <a:lstStyle/>
          <a:p>
            <a:r>
              <a:rPr lang="en-US" sz="2400" dirty="0">
                <a:solidFill>
                  <a:srgbClr val="C0C0C0"/>
                </a:solidFill>
              </a:rPr>
              <a:t>Most famous group who refused to testify </a:t>
            </a:r>
          </a:p>
          <a:p>
            <a:endParaRPr lang="en-US" sz="2400" dirty="0">
              <a:solidFill>
                <a:srgbClr val="C0C0C0"/>
              </a:solidFill>
            </a:endParaRPr>
          </a:p>
          <a:p>
            <a:r>
              <a:rPr lang="en-US" sz="2400" dirty="0">
                <a:solidFill>
                  <a:srgbClr val="C0C0C0"/>
                </a:solidFill>
              </a:rPr>
              <a:t>Charged with contempt of court</a:t>
            </a:r>
          </a:p>
          <a:p>
            <a:endParaRPr lang="en-US" sz="2400" dirty="0">
              <a:solidFill>
                <a:srgbClr val="C0C0C0"/>
              </a:solidFill>
            </a:endParaRPr>
          </a:p>
          <a:p>
            <a:r>
              <a:rPr lang="en-US" sz="2400" dirty="0">
                <a:solidFill>
                  <a:srgbClr val="C0C0C0"/>
                </a:solidFill>
              </a:rPr>
              <a:t>Sentenced 1 year in prison</a:t>
            </a:r>
          </a:p>
          <a:p>
            <a:endParaRPr lang="en-US" sz="2400" dirty="0">
              <a:solidFill>
                <a:srgbClr val="C0C0C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C0C0C0"/>
                </a:solidFill>
              </a:rPr>
              <a:t>*Over 300 people were blacklisted between 1947 and 1960</a:t>
            </a:r>
          </a:p>
          <a:p>
            <a:pPr lvl="1"/>
            <a:endParaRPr lang="en-US" sz="1200" dirty="0">
              <a:solidFill>
                <a:srgbClr val="C0C0C0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upload.wikimedia.org/wikipedia/en/1/18/H10Protes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901" y="1676400"/>
            <a:ext cx="3994099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822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JzV6-wJ3S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256" y="1143000"/>
            <a:ext cx="8723488" cy="49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65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McCarran Internal Security Act 1950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4648200" cy="495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A.k.a. Subversive Activities Control Act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All communist organization must register with the government and release all records of activity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Truman’s veto overruled by congress</a:t>
            </a:r>
          </a:p>
        </p:txBody>
      </p:sp>
      <p:pic>
        <p:nvPicPr>
          <p:cNvPr id="8196" name="Picture 4" descr="http://phbond.pbworks.com/f/1243466792/1243466792/Red%20Sca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1600"/>
            <a:ext cx="370052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648" y="0"/>
            <a:ext cx="5281552" cy="722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0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McCarran Internal Security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Gave the President the authority to apprehend and detain…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"each person as to whom there is a reasonable ground to believe that such person probably will engage in, or probably will conspire with others to engage in, acts of espionage or sabotage.”</a:t>
            </a:r>
          </a:p>
        </p:txBody>
      </p:sp>
    </p:spTree>
    <p:extLst>
      <p:ext uri="{BB962C8B-B14F-4D97-AF65-F5344CB8AC3E}">
        <p14:creationId xmlns:p14="http://schemas.microsoft.com/office/powerpoint/2010/main" val="2510882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Alger Hiss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" y="875507"/>
            <a:ext cx="6153150" cy="560149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0C0C0"/>
                </a:solidFill>
              </a:rPr>
              <a:t>Liberal Democrat </a:t>
            </a:r>
          </a:p>
          <a:p>
            <a:pPr>
              <a:lnSpc>
                <a:spcPct val="90000"/>
              </a:lnSpc>
            </a:pPr>
            <a:endParaRPr lang="en-US" sz="1000" dirty="0">
              <a:solidFill>
                <a:srgbClr val="C0C0C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C0C0C0"/>
                </a:solidFill>
              </a:rPr>
              <a:t>Active member of FDR’s administration</a:t>
            </a:r>
          </a:p>
          <a:p>
            <a:pPr>
              <a:lnSpc>
                <a:spcPct val="90000"/>
              </a:lnSpc>
            </a:pPr>
            <a:endParaRPr lang="en-US" sz="1000" dirty="0">
              <a:solidFill>
                <a:srgbClr val="C0C0C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Accused of stealing government documents for Soviets</a:t>
            </a:r>
          </a:p>
          <a:p>
            <a:pPr>
              <a:lnSpc>
                <a:spcPct val="90000"/>
              </a:lnSpc>
            </a:pPr>
            <a:endParaRPr lang="en-US" sz="1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Sentenced to prison for perjury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Only served 3.5 years</a:t>
            </a:r>
          </a:p>
          <a:p>
            <a:pPr>
              <a:lnSpc>
                <a:spcPct val="90000"/>
              </a:lnSpc>
            </a:pPr>
            <a:endParaRPr lang="en-US" sz="1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C000"/>
                </a:solidFill>
              </a:rPr>
              <a:t>Shows growing distrust of Liberal Democrats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3074" name="Picture 2" descr="https://encrypted-tbn0.gstatic.com/images?q=tbn:ANd9GcSJPuhvUAvlcxzOaE4litAb_KUNutoBVhHgsUtbSsNjbT3v0kDWc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744" y="1447800"/>
            <a:ext cx="3364756" cy="473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“Pumpkin Papers”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7100" y="1600200"/>
            <a:ext cx="4254500" cy="4525963"/>
          </a:xfrm>
        </p:spPr>
        <p:txBody>
          <a:bodyPr/>
          <a:lstStyle/>
          <a:p>
            <a:r>
              <a:rPr lang="en-US" dirty="0">
                <a:solidFill>
                  <a:srgbClr val="CC0000"/>
                </a:solidFill>
              </a:rPr>
              <a:t>**Puts Richard Nixon on the map – he convinced HUAC to press the case and in 1952 he is Eisenhower’s running mate</a:t>
            </a:r>
          </a:p>
          <a:p>
            <a:endParaRPr lang="en-US" dirty="0"/>
          </a:p>
        </p:txBody>
      </p:sp>
      <p:pic>
        <p:nvPicPr>
          <p:cNvPr id="2052" name="Picture 4" descr="http://clio.missouristate.edu/lwburt/Images122/NixonMicrofil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41275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14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Ethel and Julius Rosenberg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1400" y="1447800"/>
            <a:ext cx="5562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Charged with passing secret information nuclear weapons to the Soviets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C0C0C0"/>
                </a:solidFill>
              </a:rPr>
              <a:t>Pleading innocent, the Rosenberg’s said they were being targeted because they were Jewish and had unpopular political beliefs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rgbClr val="C0C0C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C0C0C0"/>
                </a:solidFill>
              </a:rPr>
              <a:t>They were executed in 1953.</a:t>
            </a:r>
            <a:r>
              <a:rPr lang="en-US" sz="2800" dirty="0"/>
              <a:t> </a:t>
            </a:r>
          </a:p>
        </p:txBody>
      </p:sp>
      <p:pic>
        <p:nvPicPr>
          <p:cNvPr id="18436" name="Picture 4" descr="rosenberg_3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3429000" cy="2381250"/>
          </a:xfrm>
          <a:prstGeom prst="rect">
            <a:avLst/>
          </a:prstGeom>
          <a:noFill/>
        </p:spPr>
      </p:pic>
      <p:pic>
        <p:nvPicPr>
          <p:cNvPr id="18437" name="Picture 5" descr="rosenbergsD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3600450"/>
            <a:ext cx="2438400" cy="23923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4098" name="Picture 2" descr="File:Greenglass bomb 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2057400"/>
            <a:ext cx="3163048" cy="4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3.bp.blogspot.com/-GKrpS5VOFmQ/T-APOG3qQQI/AAAAAAAAFlc/NYIRQRYQu6I/s1600/rosenberg-execution-1953-grang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3238"/>
            <a:ext cx="376237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tn4me.org/pics/fulls/03Rosenber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843" y="136957"/>
            <a:ext cx="3017838" cy="384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859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Joseph McCarthy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2" y="609600"/>
            <a:ext cx="6368592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Known for his Communist “witch-hunts”</a:t>
            </a:r>
          </a:p>
          <a:p>
            <a:pPr>
              <a:lnSpc>
                <a:spcPct val="80000"/>
              </a:lnSpc>
            </a:pPr>
            <a:endParaRPr lang="en-US" sz="1800" dirty="0">
              <a:solidFill>
                <a:srgbClr val="C0C0C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Republican senator who faced almost certain defeat in 1950 re-election</a:t>
            </a:r>
          </a:p>
          <a:p>
            <a:pPr>
              <a:lnSpc>
                <a:spcPct val="8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Used fear of communism as a way to promote his career</a:t>
            </a:r>
          </a:p>
          <a:p>
            <a:pPr>
              <a:lnSpc>
                <a:spcPct val="8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Claimed to have a list of 205 names that were Communist and still working for the government</a:t>
            </a:r>
          </a:p>
          <a:p>
            <a:pPr>
              <a:lnSpc>
                <a:spcPct val="8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Lost support during Army-McCarthy Hearings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>
              <a:solidFill>
                <a:srgbClr val="C0C0C0"/>
              </a:solidFill>
            </a:endParaRPr>
          </a:p>
        </p:txBody>
      </p:sp>
      <p:pic>
        <p:nvPicPr>
          <p:cNvPr id="12292" name="Picture 4" descr="Joseph_McCarth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066800"/>
            <a:ext cx="2359025" cy="2819400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6324600" y="4114800"/>
            <a:ext cx="2667000" cy="297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400" i="1" dirty="0">
                <a:solidFill>
                  <a:schemeClr val="bg1"/>
                </a:solidFill>
              </a:rPr>
              <a:t>“There is a conspiracy on a scale so immense as to dwarf any previous such venture in the history of man”</a:t>
            </a:r>
          </a:p>
          <a:p>
            <a:pPr>
              <a:spcBef>
                <a:spcPct val="50000"/>
              </a:spcBef>
            </a:pPr>
            <a:endParaRPr lang="en-US" sz="2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127" name="Picture 4" descr="http://www.loc.gov/rr/print/swann/herblock/images/hblock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4796" y="1172029"/>
            <a:ext cx="3509589" cy="451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087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Picture 2" descr="http://www.americaslibrary.gov/assets/aa/marshall/aa_marshall_mcarthy_3_e.jpg">
            <a:extLst>
              <a:ext uri="{FF2B5EF4-FFF2-40B4-BE49-F238E27FC236}">
                <a16:creationId xmlns:a16="http://schemas.microsoft.com/office/drawing/2014/main" id="{6E56A4C3-A755-4EC5-AFBB-CBA7796B0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8595" y="1172029"/>
            <a:ext cx="3881990" cy="451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150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Picture 4" descr="https://encrypted-tbn1.gstatic.com/images?q=tbn:ANd9GcSX1sxFGpdi_VYlDiuhO_h8CkPA8xX7CMvUYG-UOPZdpxjod4s">
            <a:extLst>
              <a:ext uri="{FF2B5EF4-FFF2-40B4-BE49-F238E27FC236}">
                <a16:creationId xmlns:a16="http://schemas.microsoft.com/office/drawing/2014/main" id="{5DE54237-B7EB-4EC2-951B-98FA72BA3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8858" y="1283003"/>
            <a:ext cx="5421465" cy="429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907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Picture 2" descr="http://www.visitthecapitol.gov/exhibitions/online/images/CVC/cropped/g1433_alt.jpg">
            <a:extLst>
              <a:ext uri="{FF2B5EF4-FFF2-40B4-BE49-F238E27FC236}">
                <a16:creationId xmlns:a16="http://schemas.microsoft.com/office/drawing/2014/main" id="{8D50EECC-217D-476F-B6DB-A72D6C30E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8038" y="1172029"/>
            <a:ext cx="4243105" cy="451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651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Life for the “Duck and Cover” Generation </a:t>
            </a:r>
          </a:p>
        </p:txBody>
      </p:sp>
      <p:pic>
        <p:nvPicPr>
          <p:cNvPr id="7170" name="Picture 2" descr="http://kissaneasylum.typepad.com/.a/6a00d8345216e769e2012876d00185970c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4121781" cy="35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fas.org/blogs/sciencewonk/files/2012/10/duck_and_cover_fallout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41435"/>
            <a:ext cx="3810000" cy="500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99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2532" name="Picture 4" descr="an artists rendition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18858" y="1242342"/>
            <a:ext cx="5421465" cy="43733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3556" name="Picture 4" descr="basement family fallout sheleter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18858" y="1251378"/>
            <a:ext cx="5421465" cy="4355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4580" name="Picture 4" descr="ocdm-exhibi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18858" y="1255896"/>
            <a:ext cx="5421465" cy="43462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604" name="Picture 4" descr="survival-supplies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18858" y="1296557"/>
            <a:ext cx="5421465" cy="42648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6628" name="Picture 4" descr="pamphlet-0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495530" y="1172029"/>
            <a:ext cx="4068120" cy="4513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hlinkClick r:id="rId2"/>
              </a:rPr>
              <a:t>Meet Bert the Turtle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412" name="Picture 4" descr="http://rds.yahoo.com/_ylt=A0WTb_xKp_ZMaBMA8uujzbkF/SIG=12io2kaqd/EXP=1291319498/**http%3a/www.awesomestories.com/images/user/thumb_71f1d1e2d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76400"/>
            <a:ext cx="5476875" cy="4171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402</Words>
  <Application>Microsoft Office PowerPoint</Application>
  <PresentationFormat>On-screen Show (4:3)</PresentationFormat>
  <Paragraphs>72</Paragraphs>
  <Slides>25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Arial</vt:lpstr>
      <vt:lpstr>Default Design</vt:lpstr>
      <vt:lpstr>Mr. Hulyo APUSH Spring 2019</vt:lpstr>
      <vt:lpstr>House of Un-American Activities Committee (HUAC)</vt:lpstr>
      <vt:lpstr>Hollywood Blacklisting - 1947 </vt:lpstr>
      <vt:lpstr>PowerPoint Presentation</vt:lpstr>
      <vt:lpstr>The Hollywood 10 - 1947 </vt:lpstr>
      <vt:lpstr>PowerPoint Presentation</vt:lpstr>
      <vt:lpstr>McCarran Internal Security Act 1950 </vt:lpstr>
      <vt:lpstr>PowerPoint Presentation</vt:lpstr>
      <vt:lpstr>McCarran Internal Security Act</vt:lpstr>
      <vt:lpstr>Alger Hiss</vt:lpstr>
      <vt:lpstr>“Pumpkin Papers”</vt:lpstr>
      <vt:lpstr>Ethel and Julius Rosenberg</vt:lpstr>
      <vt:lpstr>PowerPoint Presentation</vt:lpstr>
      <vt:lpstr>Joseph McCarthy</vt:lpstr>
      <vt:lpstr>PowerPoint Presentation</vt:lpstr>
      <vt:lpstr>PowerPoint Presentation</vt:lpstr>
      <vt:lpstr>PowerPoint Presentation</vt:lpstr>
      <vt:lpstr>PowerPoint Presentation</vt:lpstr>
      <vt:lpstr>Life for the “Duck and Cover” Generation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Bert the Turtle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Hulyo APUSH Spring 2019</dc:title>
  <dc:creator>Nicholas Hulyo</dc:creator>
  <cp:lastModifiedBy>Nicholas Hulyo</cp:lastModifiedBy>
  <cp:revision>1</cp:revision>
  <dcterms:created xsi:type="dcterms:W3CDTF">2019-04-28T17:50:17Z</dcterms:created>
  <dcterms:modified xsi:type="dcterms:W3CDTF">2019-04-28T17:53:31Z</dcterms:modified>
</cp:coreProperties>
</file>