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3" r:id="rId6"/>
    <p:sldId id="264" r:id="rId7"/>
    <p:sldId id="284" r:id="rId8"/>
    <p:sldId id="285" r:id="rId9"/>
    <p:sldId id="286" r:id="rId10"/>
    <p:sldId id="281" r:id="rId11"/>
    <p:sldId id="266" r:id="rId12"/>
    <p:sldId id="287" r:id="rId13"/>
    <p:sldId id="283" r:id="rId14"/>
    <p:sldId id="305" r:id="rId15"/>
    <p:sldId id="267" r:id="rId16"/>
    <p:sldId id="282" r:id="rId17"/>
    <p:sldId id="306" r:id="rId18"/>
    <p:sldId id="291" r:id="rId19"/>
    <p:sldId id="292" r:id="rId20"/>
    <p:sldId id="293" r:id="rId21"/>
    <p:sldId id="294" r:id="rId22"/>
    <p:sldId id="295" r:id="rId23"/>
    <p:sldId id="297" r:id="rId24"/>
    <p:sldId id="298" r:id="rId25"/>
    <p:sldId id="299" r:id="rId26"/>
    <p:sldId id="301" r:id="rId27"/>
    <p:sldId id="290" r:id="rId28"/>
    <p:sldId id="268" r:id="rId29"/>
    <p:sldId id="302" r:id="rId30"/>
    <p:sldId id="269" r:id="rId31"/>
    <p:sldId id="304" r:id="rId32"/>
    <p:sldId id="303" r:id="rId33"/>
    <p:sldId id="271" r:id="rId34"/>
    <p:sldId id="272" r:id="rId35"/>
    <p:sldId id="273" r:id="rId36"/>
    <p:sldId id="307" r:id="rId37"/>
    <p:sldId id="275" r:id="rId38"/>
    <p:sldId id="276" r:id="rId39"/>
    <p:sldId id="288" r:id="rId40"/>
    <p:sldId id="277" r:id="rId41"/>
    <p:sldId id="278" r:id="rId42"/>
    <p:sldId id="309" r:id="rId43"/>
    <p:sldId id="310" r:id="rId44"/>
    <p:sldId id="279" r:id="rId45"/>
    <p:sldId id="28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3648" autoAdjust="0"/>
  </p:normalViewPr>
  <p:slideViewPr>
    <p:cSldViewPr>
      <p:cViewPr>
        <p:scale>
          <a:sx n="119" d="100"/>
          <a:sy n="119" d="100"/>
        </p:scale>
        <p:origin x="104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2A66E-8AA8-477F-9C07-0D3739F0F2C6}" type="datetimeFigureOut">
              <a:rPr lang="en-US" smtClean="0"/>
              <a:pPr/>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0829A-51E4-49EB-81C7-2909BD0B5F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4000"/>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2A66E-8AA8-477F-9C07-0D3739F0F2C6}" type="datetimeFigureOut">
              <a:rPr lang="en-US" smtClean="0"/>
              <a:pPr/>
              <a:t>10/10/2018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0829A-51E4-49EB-81C7-2909BD0B5F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normAutofit fontScale="90000"/>
          </a:bodyPr>
          <a:lstStyle/>
          <a:p>
            <a:r>
              <a:rPr lang="en-US" b="1" dirty="0"/>
              <a:t>The American Revolution and Beginning a New Nation</a:t>
            </a:r>
            <a:br>
              <a:rPr lang="en-US" dirty="0"/>
            </a:br>
            <a:br>
              <a:rPr lang="en-US" dirty="0"/>
            </a:br>
            <a:r>
              <a:rPr lang="en-US" sz="7300" dirty="0"/>
              <a:t>1775 - 1787</a:t>
            </a:r>
          </a:p>
        </p:txBody>
      </p:sp>
      <p:sp>
        <p:nvSpPr>
          <p:cNvPr id="3" name="Subtitle 2"/>
          <p:cNvSpPr>
            <a:spLocks noGrp="1"/>
          </p:cNvSpPr>
          <p:nvPr>
            <p:ph type="subTitle" idx="1"/>
          </p:nvPr>
        </p:nvSpPr>
        <p:spPr>
          <a:xfrm>
            <a:off x="533400" y="4724400"/>
            <a:ext cx="8077200" cy="1752600"/>
          </a:xfrm>
        </p:spPr>
        <p:txBody>
          <a:bodyPr>
            <a:normAutofit fontScale="92500" lnSpcReduction="10000"/>
          </a:bodyPr>
          <a:lstStyle/>
          <a:p>
            <a:r>
              <a:rPr lang="en-US" dirty="0">
                <a:solidFill>
                  <a:schemeClr val="tx2">
                    <a:lumMod val="75000"/>
                  </a:schemeClr>
                </a:solidFill>
              </a:rPr>
              <a:t>Due to continuous conflict over British treatment of the colonies,  America entered into a revolution that would ultimately lead to the creation of a new, independent country.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t>Goals of the War</a:t>
            </a:r>
          </a:p>
        </p:txBody>
      </p:sp>
      <p:sp>
        <p:nvSpPr>
          <p:cNvPr id="3" name="Content Placeholder 2"/>
          <p:cNvSpPr>
            <a:spLocks noGrp="1"/>
          </p:cNvSpPr>
          <p:nvPr>
            <p:ph idx="1"/>
          </p:nvPr>
        </p:nvSpPr>
        <p:spPr>
          <a:xfrm>
            <a:off x="228600" y="914400"/>
            <a:ext cx="5257800" cy="5867400"/>
          </a:xfrm>
        </p:spPr>
        <p:style>
          <a:lnRef idx="2">
            <a:schemeClr val="dk1"/>
          </a:lnRef>
          <a:fillRef idx="1">
            <a:schemeClr val="lt1"/>
          </a:fillRef>
          <a:effectRef idx="0">
            <a:schemeClr val="dk1"/>
          </a:effectRef>
          <a:fontRef idx="minor">
            <a:schemeClr val="dk1"/>
          </a:fontRef>
        </p:style>
        <p:txBody>
          <a:bodyPr>
            <a:normAutofit fontScale="92500"/>
          </a:bodyPr>
          <a:lstStyle/>
          <a:p>
            <a:r>
              <a:rPr lang="en-US" b="1" dirty="0">
                <a:solidFill>
                  <a:srgbClr val="C00000"/>
                </a:solidFill>
              </a:rPr>
              <a:t>2</a:t>
            </a:r>
            <a:r>
              <a:rPr lang="en-US" b="1" baseline="30000" dirty="0">
                <a:solidFill>
                  <a:srgbClr val="C00000"/>
                </a:solidFill>
              </a:rPr>
              <a:t>nd</a:t>
            </a:r>
            <a:r>
              <a:rPr lang="en-US" b="1" dirty="0">
                <a:solidFill>
                  <a:srgbClr val="C00000"/>
                </a:solidFill>
              </a:rPr>
              <a:t> Cont. Congress </a:t>
            </a:r>
            <a:r>
              <a:rPr lang="en-US" dirty="0"/>
              <a:t>meets shortly after war begins</a:t>
            </a:r>
          </a:p>
          <a:p>
            <a:pPr lvl="1"/>
            <a:r>
              <a:rPr lang="en-US" dirty="0"/>
              <a:t>Disagree on goals</a:t>
            </a:r>
          </a:p>
          <a:p>
            <a:r>
              <a:rPr lang="en-US" dirty="0"/>
              <a:t>Some desire </a:t>
            </a:r>
            <a:r>
              <a:rPr lang="en-US" b="1" dirty="0"/>
              <a:t>reunification </a:t>
            </a:r>
            <a:r>
              <a:rPr lang="en-US" dirty="0"/>
              <a:t>with Britain</a:t>
            </a:r>
          </a:p>
          <a:p>
            <a:pPr lvl="1"/>
            <a:r>
              <a:rPr lang="en-US" dirty="0"/>
              <a:t>Vote to send additional petitions to the King </a:t>
            </a:r>
          </a:p>
          <a:p>
            <a:r>
              <a:rPr lang="en-US" dirty="0"/>
              <a:t>Others desire </a:t>
            </a:r>
            <a:r>
              <a:rPr lang="en-US" b="1" dirty="0"/>
              <a:t>Independence</a:t>
            </a:r>
          </a:p>
          <a:p>
            <a:pPr lvl="1"/>
            <a:r>
              <a:rPr lang="en-US" dirty="0">
                <a:solidFill>
                  <a:srgbClr val="C00000"/>
                </a:solidFill>
              </a:rPr>
              <a:t>Common Sense </a:t>
            </a:r>
          </a:p>
          <a:p>
            <a:pPr lvl="2"/>
            <a:r>
              <a:rPr lang="en-US" dirty="0">
                <a:solidFill>
                  <a:srgbClr val="C00000"/>
                </a:solidFill>
              </a:rPr>
              <a:t>Thomas Paine</a:t>
            </a:r>
          </a:p>
          <a:p>
            <a:pPr lvl="2"/>
            <a:r>
              <a:rPr lang="en-US" dirty="0"/>
              <a:t>Argues against Brit system of </a:t>
            </a:r>
            <a:r>
              <a:rPr lang="en-US" dirty="0" err="1"/>
              <a:t>Govt</a:t>
            </a:r>
            <a:endParaRPr lang="en-US" dirty="0"/>
          </a:p>
          <a:p>
            <a:pPr lvl="1"/>
            <a:r>
              <a:rPr lang="en-US" dirty="0"/>
              <a:t>This idea wins out </a:t>
            </a:r>
          </a:p>
        </p:txBody>
      </p:sp>
      <p:pic>
        <p:nvPicPr>
          <p:cNvPr id="17410" name="Picture 2" descr="http://upload.wikimedia.org/wikipedia/commons/thumb/4/4a/Commonsense.jpg/200px-Commonsense.jpg"/>
          <p:cNvPicPr>
            <a:picLocks noChangeAspect="1" noChangeArrowheads="1"/>
          </p:cNvPicPr>
          <p:nvPr/>
        </p:nvPicPr>
        <p:blipFill>
          <a:blip r:embed="rId2" cstate="print"/>
          <a:srcRect/>
          <a:stretch>
            <a:fillRect/>
          </a:stretch>
        </p:blipFill>
        <p:spPr bwMode="auto">
          <a:xfrm>
            <a:off x="5486399" y="914400"/>
            <a:ext cx="3543057" cy="5562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t>Documents Guide the Colonists</a:t>
            </a:r>
          </a:p>
        </p:txBody>
      </p:sp>
      <p:sp>
        <p:nvSpPr>
          <p:cNvPr id="3" name="Content Placeholder 2"/>
          <p:cNvSpPr>
            <a:spLocks noGrp="1"/>
          </p:cNvSpPr>
          <p:nvPr>
            <p:ph idx="1"/>
          </p:nvPr>
        </p:nvSpPr>
        <p:spPr>
          <a:xfrm>
            <a:off x="4191000" y="1143000"/>
            <a:ext cx="4953000" cy="4983163"/>
          </a:xfrm>
        </p:spPr>
        <p:txBody>
          <a:bodyPr/>
          <a:lstStyle/>
          <a:p>
            <a:r>
              <a:rPr lang="en-US" b="1" dirty="0">
                <a:solidFill>
                  <a:srgbClr val="C00000"/>
                </a:solidFill>
              </a:rPr>
              <a:t>Declaration of Independence</a:t>
            </a:r>
          </a:p>
          <a:p>
            <a:pPr lvl="1"/>
            <a:r>
              <a:rPr lang="en-US" dirty="0"/>
              <a:t>Drafted by Cont. Congress</a:t>
            </a:r>
          </a:p>
          <a:p>
            <a:pPr lvl="1"/>
            <a:r>
              <a:rPr lang="en-US" dirty="0"/>
              <a:t>Life, Liberty, Pursuit of Happiness</a:t>
            </a:r>
          </a:p>
          <a:p>
            <a:pPr lvl="1">
              <a:buNone/>
            </a:pPr>
            <a:endParaRPr lang="en-US" dirty="0"/>
          </a:p>
          <a:p>
            <a:r>
              <a:rPr lang="en-US" dirty="0"/>
              <a:t> </a:t>
            </a:r>
            <a:r>
              <a:rPr lang="en-US" b="1" dirty="0">
                <a:solidFill>
                  <a:srgbClr val="C00000"/>
                </a:solidFill>
              </a:rPr>
              <a:t>Articles of Confederation</a:t>
            </a:r>
          </a:p>
          <a:p>
            <a:pPr lvl="1"/>
            <a:r>
              <a:rPr lang="en-US" dirty="0"/>
              <a:t>Created in 1777 to unite colonies under decentralized Government </a:t>
            </a:r>
          </a:p>
          <a:p>
            <a:pPr lvl="1"/>
            <a:endParaRPr lang="en-US" dirty="0"/>
          </a:p>
        </p:txBody>
      </p:sp>
      <p:pic>
        <p:nvPicPr>
          <p:cNvPr id="13314" name="Picture 2" descr="http://www.barefootsworld.net/images/july4framed.jpg"/>
          <p:cNvPicPr>
            <a:picLocks noChangeAspect="1" noChangeArrowheads="1"/>
          </p:cNvPicPr>
          <p:nvPr/>
        </p:nvPicPr>
        <p:blipFill>
          <a:blip r:embed="rId2" cstate="print"/>
          <a:srcRect/>
          <a:stretch>
            <a:fillRect/>
          </a:stretch>
        </p:blipFill>
        <p:spPr bwMode="auto">
          <a:xfrm>
            <a:off x="-1447800" y="1676400"/>
            <a:ext cx="5486400" cy="41148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ircle(in)">
                                      <p:cBhvr>
                                        <p:cTn id="18" dur="2000"/>
                                        <p:tgtEl>
                                          <p:spTgt spid="3">
                                            <p:txEl>
                                              <p:pRg st="4" end="4"/>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circle(in)">
                                      <p:cBhvr>
                                        <p:cTn id="21"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Mobilization</a:t>
            </a:r>
          </a:p>
        </p:txBody>
      </p:sp>
      <p:sp>
        <p:nvSpPr>
          <p:cNvPr id="3" name="Content Placeholder 2"/>
          <p:cNvSpPr>
            <a:spLocks noGrp="1"/>
          </p:cNvSpPr>
          <p:nvPr>
            <p:ph idx="1"/>
          </p:nvPr>
        </p:nvSpPr>
        <p:spPr>
          <a:xfrm>
            <a:off x="0" y="695178"/>
            <a:ext cx="4800600" cy="5638800"/>
          </a:xfrm>
        </p:spPr>
        <p:txBody>
          <a:bodyPr>
            <a:normAutofit fontScale="92500"/>
          </a:bodyPr>
          <a:lstStyle/>
          <a:p>
            <a:r>
              <a:rPr lang="en-US" b="1" dirty="0"/>
              <a:t>Funding</a:t>
            </a:r>
          </a:p>
          <a:p>
            <a:pPr lvl="1"/>
            <a:r>
              <a:rPr lang="en-US" dirty="0"/>
              <a:t>No Taxes under A of C</a:t>
            </a:r>
          </a:p>
          <a:p>
            <a:pPr lvl="1"/>
            <a:r>
              <a:rPr lang="en-US" dirty="0"/>
              <a:t>Print Currency</a:t>
            </a:r>
          </a:p>
          <a:p>
            <a:pPr lvl="2"/>
            <a:r>
              <a:rPr lang="en-US" dirty="0"/>
              <a:t>Leads to Inflation</a:t>
            </a:r>
          </a:p>
          <a:p>
            <a:pPr lvl="1"/>
            <a:r>
              <a:rPr lang="en-US" dirty="0"/>
              <a:t>Borrow most from other Countries</a:t>
            </a:r>
          </a:p>
          <a:p>
            <a:pPr lvl="1">
              <a:buNone/>
            </a:pPr>
            <a:endParaRPr lang="en-US" dirty="0"/>
          </a:p>
          <a:p>
            <a:r>
              <a:rPr lang="en-US" b="1" dirty="0">
                <a:solidFill>
                  <a:srgbClr val="C00000"/>
                </a:solidFill>
              </a:rPr>
              <a:t>Continental Army</a:t>
            </a:r>
          </a:p>
          <a:p>
            <a:pPr lvl="1"/>
            <a:r>
              <a:rPr lang="en-US" dirty="0"/>
              <a:t>Placed under G Washington</a:t>
            </a:r>
          </a:p>
          <a:p>
            <a:pPr lvl="1"/>
            <a:r>
              <a:rPr lang="en-US" dirty="0"/>
              <a:t>Underfunded and undersupplied for much of the war </a:t>
            </a:r>
          </a:p>
        </p:txBody>
      </p:sp>
      <p:pic>
        <p:nvPicPr>
          <p:cNvPr id="12292" name="Picture 4" descr="http://t1.gstatic.com/images?q=tbn:ANd9GcSm2GZeypFuQWd1L67VUILDXfTv09zbnV-oZqvpUGKb-pYjQ9ecx1PsitMPIA"/>
          <p:cNvPicPr>
            <a:picLocks noChangeAspect="1" noChangeArrowheads="1"/>
          </p:cNvPicPr>
          <p:nvPr/>
        </p:nvPicPr>
        <p:blipFill>
          <a:blip r:embed="rId2" cstate="print"/>
          <a:srcRect/>
          <a:stretch>
            <a:fillRect/>
          </a:stretch>
        </p:blipFill>
        <p:spPr bwMode="auto">
          <a:xfrm>
            <a:off x="4648200" y="1295400"/>
            <a:ext cx="4295338" cy="4953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Advantages</a:t>
            </a:r>
          </a:p>
        </p:txBody>
      </p:sp>
      <p:sp>
        <p:nvSpPr>
          <p:cNvPr id="3" name="Content Placeholder 2"/>
          <p:cNvSpPr>
            <a:spLocks noGrp="1"/>
          </p:cNvSpPr>
          <p:nvPr>
            <p:ph idx="1"/>
          </p:nvPr>
        </p:nvSpPr>
        <p:spPr>
          <a:xfrm>
            <a:off x="4800600" y="1143000"/>
            <a:ext cx="4343400" cy="5334000"/>
          </a:xfrm>
        </p:spPr>
        <p:txBody>
          <a:bodyPr>
            <a:normAutofit/>
          </a:bodyPr>
          <a:lstStyle/>
          <a:p>
            <a:pPr algn="ctr">
              <a:buNone/>
            </a:pPr>
            <a:r>
              <a:rPr lang="en-US" dirty="0"/>
              <a:t>Colonists </a:t>
            </a:r>
          </a:p>
          <a:p>
            <a:r>
              <a:rPr lang="en-US" dirty="0"/>
              <a:t>Knowledge of Land</a:t>
            </a:r>
          </a:p>
          <a:p>
            <a:r>
              <a:rPr lang="en-US" dirty="0"/>
              <a:t>More Committed</a:t>
            </a:r>
          </a:p>
          <a:p>
            <a:r>
              <a:rPr lang="en-US" dirty="0"/>
              <a:t>French Assistance	</a:t>
            </a:r>
          </a:p>
          <a:p>
            <a:pPr lvl="1"/>
            <a:r>
              <a:rPr lang="en-US" dirty="0"/>
              <a:t>Thanks to B Franklin</a:t>
            </a:r>
          </a:p>
        </p:txBody>
      </p:sp>
      <p:sp>
        <p:nvSpPr>
          <p:cNvPr id="5" name="Content Placeholder 2"/>
          <p:cNvSpPr txBox="1">
            <a:spLocks/>
          </p:cNvSpPr>
          <p:nvPr/>
        </p:nvSpPr>
        <p:spPr>
          <a:xfrm>
            <a:off x="228600" y="1066800"/>
            <a:ext cx="4343400" cy="53340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British</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Superior Navy</a:t>
            </a:r>
            <a:r>
              <a:rPr kumimoji="0" lang="en-US" sz="3200" b="0" i="0" u="none" strike="noStrike" kern="1200" cap="none" spc="0" normalizeH="0" noProof="0" dirty="0">
                <a:ln>
                  <a:noFill/>
                </a:ln>
                <a:solidFill>
                  <a:schemeClr val="tx1"/>
                </a:solidFill>
                <a:effectLst/>
                <a:uLnTx/>
                <a:uFillTx/>
                <a:latin typeface="+mn-lt"/>
                <a:ea typeface="+mn-ea"/>
                <a:cs typeface="+mn-cs"/>
              </a:rPr>
              <a:t> </a:t>
            </a:r>
            <a:endParaRPr lang="en-US" sz="3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a:t>Well Structured</a:t>
            </a:r>
          </a:p>
          <a:p>
            <a:pPr marL="342900" indent="-342900">
              <a:spcBef>
                <a:spcPct val="20000"/>
              </a:spcBef>
              <a:buFont typeface="Arial" pitchFamily="34" charset="0"/>
              <a:buChar char="•"/>
            </a:pPr>
            <a:r>
              <a:rPr lang="en-US" sz="3200" dirty="0"/>
              <a:t>More Money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a:t>Better Equipment </a:t>
            </a:r>
          </a:p>
        </p:txBody>
      </p:sp>
      <p:pic>
        <p:nvPicPr>
          <p:cNvPr id="11268" name="Picture 4" descr="http://upload.wikimedia.org/wikipedia/commons/thumb/e/eb/Infantry,_Continental_Army,_1779-1783.jpg/220px-Infantry,_Continental_Army,_1779-1783.jpg"/>
          <p:cNvPicPr>
            <a:picLocks noChangeAspect="1" noChangeArrowheads="1"/>
          </p:cNvPicPr>
          <p:nvPr/>
        </p:nvPicPr>
        <p:blipFill>
          <a:blip r:embed="rId2" cstate="print"/>
          <a:srcRect/>
          <a:stretch>
            <a:fillRect/>
          </a:stretch>
        </p:blipFill>
        <p:spPr bwMode="auto">
          <a:xfrm>
            <a:off x="6705600" y="4267200"/>
            <a:ext cx="2095500" cy="2390775"/>
          </a:xfrm>
          <a:prstGeom prst="rect">
            <a:avLst/>
          </a:prstGeom>
          <a:noFill/>
        </p:spPr>
      </p:pic>
      <p:pic>
        <p:nvPicPr>
          <p:cNvPr id="11270" name="Picture 6" descr="http://images.wikia.com/deadliestfiction/images/c/c4/Imxs0002.jpg"/>
          <p:cNvPicPr>
            <a:picLocks noChangeAspect="1" noChangeArrowheads="1"/>
          </p:cNvPicPr>
          <p:nvPr/>
        </p:nvPicPr>
        <p:blipFill>
          <a:blip r:embed="rId3" cstate="print"/>
          <a:srcRect/>
          <a:stretch>
            <a:fillRect/>
          </a:stretch>
        </p:blipFill>
        <p:spPr bwMode="auto">
          <a:xfrm>
            <a:off x="685800" y="4005507"/>
            <a:ext cx="3181350" cy="2490544"/>
          </a:xfrm>
          <a:prstGeom prst="rect">
            <a:avLst/>
          </a:prstGeom>
          <a:noFill/>
        </p:spPr>
      </p:pic>
      <p:pic>
        <p:nvPicPr>
          <p:cNvPr id="11272" name="Picture 8" descr="http://images.wikia.com/deadliestfiction/images/6/63/Minutemen.jpg"/>
          <p:cNvPicPr>
            <a:picLocks noChangeAspect="1" noChangeArrowheads="1"/>
          </p:cNvPicPr>
          <p:nvPr/>
        </p:nvPicPr>
        <p:blipFill>
          <a:blip r:embed="rId4" cstate="print"/>
          <a:srcRect/>
          <a:stretch>
            <a:fillRect/>
          </a:stretch>
        </p:blipFill>
        <p:spPr bwMode="auto">
          <a:xfrm>
            <a:off x="4648200" y="4038600"/>
            <a:ext cx="2120583" cy="2590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00"/>
                                        <p:tgtEl>
                                          <p:spTgt spid="3">
                                            <p:txEl>
                                              <p:pRg st="3" end="3"/>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ipe(down)">
                                      <p:cBhvr>
                                        <p:cTn id="3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Major Battles – 1</a:t>
            </a:r>
            <a:r>
              <a:rPr lang="en-US" baseline="30000" dirty="0"/>
              <a:t>st</a:t>
            </a:r>
            <a:r>
              <a:rPr lang="en-US" dirty="0"/>
              <a:t> Phase </a:t>
            </a:r>
          </a:p>
        </p:txBody>
      </p:sp>
      <p:sp>
        <p:nvSpPr>
          <p:cNvPr id="3" name="Content Placeholder 2"/>
          <p:cNvSpPr>
            <a:spLocks noGrp="1"/>
          </p:cNvSpPr>
          <p:nvPr>
            <p:ph idx="1"/>
          </p:nvPr>
        </p:nvSpPr>
        <p:spPr>
          <a:xfrm>
            <a:off x="179832" y="1447800"/>
            <a:ext cx="4953000" cy="5562600"/>
          </a:xfrm>
        </p:spPr>
        <p:txBody>
          <a:bodyPr>
            <a:normAutofit/>
          </a:bodyPr>
          <a:lstStyle/>
          <a:p>
            <a:r>
              <a:rPr lang="en-US" b="1" dirty="0">
                <a:solidFill>
                  <a:srgbClr val="C00000"/>
                </a:solidFill>
              </a:rPr>
              <a:t>Bunker Hill </a:t>
            </a:r>
          </a:p>
          <a:p>
            <a:pPr lvl="1"/>
            <a:r>
              <a:rPr lang="en-US" dirty="0"/>
              <a:t>Brits win but suffer major losses</a:t>
            </a:r>
          </a:p>
          <a:p>
            <a:pPr lvl="1"/>
            <a:r>
              <a:rPr lang="en-US" dirty="0"/>
              <a:t>Proves colonists can   mount a legitimate       defense against the Brits           </a:t>
            </a:r>
          </a:p>
          <a:p>
            <a:pPr lvl="1"/>
            <a:endParaRPr lang="en-US" dirty="0"/>
          </a:p>
          <a:p>
            <a:pPr lvl="1"/>
            <a:endParaRPr lang="en-US" dirty="0"/>
          </a:p>
          <a:p>
            <a:r>
              <a:rPr lang="en-US" dirty="0"/>
              <a:t>Invasion of Canada </a:t>
            </a:r>
          </a:p>
        </p:txBody>
      </p:sp>
      <p:pic>
        <p:nvPicPr>
          <p:cNvPr id="2050" name="Picture 2" descr="http://blogs.courant.com/susan_campbell/6-17-1775-Bunker-Hill-Batt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38400"/>
            <a:ext cx="4879975" cy="40386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12192"/>
            <a:ext cx="8229600" cy="1143000"/>
          </a:xfrm>
        </p:spPr>
        <p:txBody>
          <a:bodyPr/>
          <a:lstStyle/>
          <a:p>
            <a:r>
              <a:rPr lang="en-US" dirty="0"/>
              <a:t>First Phase – New England/Canada </a:t>
            </a:r>
          </a:p>
        </p:txBody>
      </p:sp>
      <p:sp>
        <p:nvSpPr>
          <p:cNvPr id="3" name="Content Placeholder 2"/>
          <p:cNvSpPr>
            <a:spLocks noGrp="1"/>
          </p:cNvSpPr>
          <p:nvPr>
            <p:ph idx="1"/>
          </p:nvPr>
        </p:nvSpPr>
        <p:spPr/>
        <p:txBody>
          <a:bodyPr/>
          <a:lstStyle/>
          <a:p>
            <a:endParaRPr lang="en-US" dirty="0"/>
          </a:p>
        </p:txBody>
      </p:sp>
      <p:pic>
        <p:nvPicPr>
          <p:cNvPr id="4" name="Picture 9" descr="bri85522_m05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7" y="914400"/>
            <a:ext cx="9308407"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62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252" y="76200"/>
            <a:ext cx="8229600" cy="1143000"/>
          </a:xfrm>
        </p:spPr>
        <p:txBody>
          <a:bodyPr/>
          <a:lstStyle/>
          <a:p>
            <a:r>
              <a:rPr lang="en-US" dirty="0"/>
              <a:t>Major Battles – 2nd Phase</a:t>
            </a:r>
          </a:p>
        </p:txBody>
      </p:sp>
      <p:sp>
        <p:nvSpPr>
          <p:cNvPr id="3" name="Content Placeholder 2"/>
          <p:cNvSpPr>
            <a:spLocks noGrp="1"/>
          </p:cNvSpPr>
          <p:nvPr>
            <p:ph idx="1"/>
          </p:nvPr>
        </p:nvSpPr>
        <p:spPr>
          <a:xfrm>
            <a:off x="152400" y="1219200"/>
            <a:ext cx="4953000" cy="5410200"/>
          </a:xfrm>
        </p:spPr>
        <p:txBody>
          <a:bodyPr/>
          <a:lstStyle/>
          <a:p>
            <a:r>
              <a:rPr lang="en-US" b="1" dirty="0"/>
              <a:t>Trenton</a:t>
            </a:r>
          </a:p>
          <a:p>
            <a:pPr lvl="1"/>
            <a:r>
              <a:rPr lang="en-US" dirty="0"/>
              <a:t>Washington surprises Hessian Mercenaries Near NYC after crossing the Delaware River at night</a:t>
            </a:r>
          </a:p>
          <a:p>
            <a:r>
              <a:rPr lang="en-US" b="1" dirty="0">
                <a:solidFill>
                  <a:srgbClr val="C00000"/>
                </a:solidFill>
              </a:rPr>
              <a:t>Saratoga </a:t>
            </a:r>
            <a:r>
              <a:rPr lang="en-US" dirty="0">
                <a:solidFill>
                  <a:srgbClr val="C00000"/>
                </a:solidFill>
              </a:rPr>
              <a:t>- 1777</a:t>
            </a:r>
          </a:p>
          <a:p>
            <a:pPr lvl="1"/>
            <a:r>
              <a:rPr lang="en-US" dirty="0"/>
              <a:t>Brits lose several small battles around G Lakes</a:t>
            </a:r>
          </a:p>
          <a:p>
            <a:pPr lvl="1"/>
            <a:r>
              <a:rPr lang="en-US" i="1" dirty="0"/>
              <a:t>Convinces French to support/join the colonists</a:t>
            </a:r>
          </a:p>
          <a:p>
            <a:endParaRPr lang="en-US" dirty="0"/>
          </a:p>
        </p:txBody>
      </p:sp>
      <p:pic>
        <p:nvPicPr>
          <p:cNvPr id="5" name="Picture 4" descr="http://upload.wikimedia.org/wikipedia/commons/thumb/9/95/Washington_Crossing_the_Delaware_by_Emanuel_Leutze,_MMA-NYC,_1851.jpg/300px-Washington_Crossing_the_Delaware_by_Emanuel_Leutze,_MMA-NYC,_1851.jpg"/>
          <p:cNvPicPr>
            <a:picLocks noChangeAspect="1" noChangeArrowheads="1"/>
          </p:cNvPicPr>
          <p:nvPr/>
        </p:nvPicPr>
        <p:blipFill>
          <a:blip r:embed="rId2" cstate="print"/>
          <a:srcRect/>
          <a:stretch>
            <a:fillRect/>
          </a:stretch>
        </p:blipFill>
        <p:spPr bwMode="auto">
          <a:xfrm>
            <a:off x="5029200" y="1219200"/>
            <a:ext cx="3854302" cy="2209800"/>
          </a:xfrm>
          <a:prstGeom prst="rect">
            <a:avLst/>
          </a:prstGeom>
          <a:noFill/>
        </p:spPr>
      </p:pic>
      <p:pic>
        <p:nvPicPr>
          <p:cNvPr id="6" name="Picture 6" descr="http://www.britishbattles.com/images/saratoga/saratoga.jpg"/>
          <p:cNvPicPr>
            <a:picLocks noChangeAspect="1" noChangeArrowheads="1"/>
          </p:cNvPicPr>
          <p:nvPr/>
        </p:nvPicPr>
        <p:blipFill>
          <a:blip r:embed="rId3" cstate="print"/>
          <a:srcRect/>
          <a:stretch>
            <a:fillRect/>
          </a:stretch>
        </p:blipFill>
        <p:spPr bwMode="auto">
          <a:xfrm>
            <a:off x="5105400" y="3733800"/>
            <a:ext cx="3619500" cy="2552700"/>
          </a:xfrm>
          <a:prstGeom prst="rect">
            <a:avLst/>
          </a:prstGeom>
          <a:noFill/>
        </p:spPr>
      </p:pic>
    </p:spTree>
    <p:extLst>
      <p:ext uri="{BB962C8B-B14F-4D97-AF65-F5344CB8AC3E}">
        <p14:creationId xmlns:p14="http://schemas.microsoft.com/office/powerpoint/2010/main" val="266784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a:t>
            </a:r>
            <a:r>
              <a:rPr lang="en-US" baseline="30000" dirty="0"/>
              <a:t>nd</a:t>
            </a:r>
            <a:r>
              <a:rPr lang="en-US" dirty="0"/>
              <a:t> Phase – Mid Atlantic</a:t>
            </a:r>
          </a:p>
        </p:txBody>
      </p:sp>
      <p:sp>
        <p:nvSpPr>
          <p:cNvPr id="3" name="Content Placeholder 2"/>
          <p:cNvSpPr>
            <a:spLocks noGrp="1"/>
          </p:cNvSpPr>
          <p:nvPr>
            <p:ph idx="1"/>
          </p:nvPr>
        </p:nvSpPr>
        <p:spPr/>
        <p:txBody>
          <a:bodyPr/>
          <a:lstStyle/>
          <a:p>
            <a:endParaRPr lang="en-US"/>
          </a:p>
        </p:txBody>
      </p:sp>
      <p:pic>
        <p:nvPicPr>
          <p:cNvPr id="4" name="Picture 9" descr="bri85522_m05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7848600" cy="632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783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7892" name="Picture 4" descr="http://gardenofpraise.com/images/delaware2.jpg"/>
          <p:cNvPicPr>
            <a:picLocks noChangeAspect="1" noChangeArrowheads="1"/>
          </p:cNvPicPr>
          <p:nvPr/>
        </p:nvPicPr>
        <p:blipFill>
          <a:blip r:embed="rId2" cstate="print"/>
          <a:srcRect/>
          <a:stretch>
            <a:fillRect/>
          </a:stretch>
        </p:blipFill>
        <p:spPr bwMode="auto">
          <a:xfrm>
            <a:off x="0" y="609600"/>
            <a:ext cx="9092043" cy="5334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Phase 3 – Southern Colonies</a:t>
            </a:r>
          </a:p>
        </p:txBody>
      </p:sp>
      <p:sp>
        <p:nvSpPr>
          <p:cNvPr id="3" name="Content Placeholder 2"/>
          <p:cNvSpPr>
            <a:spLocks noGrp="1"/>
          </p:cNvSpPr>
          <p:nvPr>
            <p:ph idx="1"/>
          </p:nvPr>
        </p:nvSpPr>
        <p:spPr>
          <a:xfrm>
            <a:off x="0" y="1066800"/>
            <a:ext cx="5715000" cy="5791200"/>
          </a:xfrm>
        </p:spPr>
        <p:txBody>
          <a:bodyPr>
            <a:normAutofit fontScale="85000" lnSpcReduction="20000"/>
          </a:bodyPr>
          <a:lstStyle/>
          <a:p>
            <a:r>
              <a:rPr lang="en-US" dirty="0"/>
              <a:t>Brits try their luck in the South</a:t>
            </a:r>
          </a:p>
          <a:p>
            <a:pPr lvl="1"/>
            <a:r>
              <a:rPr lang="en-US" dirty="0"/>
              <a:t>Believe loyalists will be more abundant</a:t>
            </a:r>
          </a:p>
          <a:p>
            <a:pPr lvl="1"/>
            <a:endParaRPr lang="en-US" sz="1900" dirty="0"/>
          </a:p>
          <a:p>
            <a:r>
              <a:rPr lang="en-US" dirty="0"/>
              <a:t>Brit Victories</a:t>
            </a:r>
          </a:p>
          <a:p>
            <a:pPr lvl="1"/>
            <a:r>
              <a:rPr lang="en-US" dirty="0"/>
              <a:t> Capture </a:t>
            </a:r>
            <a:r>
              <a:rPr lang="en-US" b="1" dirty="0"/>
              <a:t>Savannah</a:t>
            </a:r>
            <a:r>
              <a:rPr lang="en-US" dirty="0"/>
              <a:t> and </a:t>
            </a:r>
            <a:r>
              <a:rPr lang="en-US" b="1" dirty="0"/>
              <a:t>Charleston </a:t>
            </a:r>
          </a:p>
          <a:p>
            <a:pPr lvl="1"/>
            <a:r>
              <a:rPr lang="en-US" dirty="0"/>
              <a:t>Win Conventional battles</a:t>
            </a:r>
          </a:p>
          <a:p>
            <a:endParaRPr lang="en-US" sz="2200" dirty="0"/>
          </a:p>
          <a:p>
            <a:r>
              <a:rPr lang="en-US" dirty="0"/>
              <a:t>Colonist counter</a:t>
            </a:r>
          </a:p>
          <a:p>
            <a:pPr lvl="1"/>
            <a:r>
              <a:rPr lang="en-US" dirty="0"/>
              <a:t>Guerilla Warfare</a:t>
            </a:r>
          </a:p>
          <a:p>
            <a:pPr lvl="1"/>
            <a:r>
              <a:rPr lang="en-US" dirty="0"/>
              <a:t>Angry about loss of slaves</a:t>
            </a:r>
          </a:p>
          <a:p>
            <a:endParaRPr lang="en-US" dirty="0"/>
          </a:p>
          <a:p>
            <a:r>
              <a:rPr lang="en-US" dirty="0"/>
              <a:t>“Hornets Nest”</a:t>
            </a:r>
          </a:p>
          <a:p>
            <a:pPr lvl="1"/>
            <a:r>
              <a:rPr lang="en-US" dirty="0"/>
              <a:t>Victories in NC force </a:t>
            </a:r>
            <a:r>
              <a:rPr lang="en-US" dirty="0">
                <a:solidFill>
                  <a:srgbClr val="C00000"/>
                </a:solidFill>
              </a:rPr>
              <a:t>Cornwallis </a:t>
            </a:r>
            <a:r>
              <a:rPr lang="en-US" dirty="0"/>
              <a:t>to retreat to VA</a:t>
            </a:r>
          </a:p>
          <a:p>
            <a:endParaRPr lang="en-US" dirty="0"/>
          </a:p>
          <a:p>
            <a:pPr>
              <a:buNone/>
            </a:pPr>
            <a:endParaRPr lang="en-US" dirty="0"/>
          </a:p>
        </p:txBody>
      </p:sp>
      <p:pic>
        <p:nvPicPr>
          <p:cNvPr id="8200" name="Picture 8" descr="http://s4.hubimg.com/u/5958219_f496.jpg"/>
          <p:cNvPicPr>
            <a:picLocks noChangeAspect="1" noChangeArrowheads="1"/>
          </p:cNvPicPr>
          <p:nvPr/>
        </p:nvPicPr>
        <p:blipFill>
          <a:blip r:embed="rId2" cstate="print"/>
          <a:srcRect/>
          <a:stretch>
            <a:fillRect/>
          </a:stretch>
        </p:blipFill>
        <p:spPr bwMode="auto">
          <a:xfrm>
            <a:off x="5715000" y="893123"/>
            <a:ext cx="3886200" cy="2938155"/>
          </a:xfrm>
          <a:prstGeom prst="rect">
            <a:avLst/>
          </a:prstGeom>
          <a:noFill/>
        </p:spPr>
      </p:pic>
      <p:pic>
        <p:nvPicPr>
          <p:cNvPr id="8202" name="Picture 10" descr="http://upload.wikimedia.org/wikipedia/commons/thumb/e/eb/First_Marquis_of_Cornwallis.jpg/250px-First_Marquis_of_Cornwallis.jpg"/>
          <p:cNvPicPr>
            <a:picLocks noChangeAspect="1" noChangeArrowheads="1"/>
          </p:cNvPicPr>
          <p:nvPr/>
        </p:nvPicPr>
        <p:blipFill>
          <a:blip r:embed="rId3" cstate="print"/>
          <a:srcRect/>
          <a:stretch>
            <a:fillRect/>
          </a:stretch>
        </p:blipFill>
        <p:spPr bwMode="auto">
          <a:xfrm>
            <a:off x="6019800" y="3581400"/>
            <a:ext cx="2381250" cy="30003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9" descr="bri85522_m05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152400"/>
            <a:ext cx="8218279" cy="7010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524000"/>
            <a:ext cx="4038600" cy="800504"/>
          </a:xfrm>
        </p:spPr>
        <p:style>
          <a:lnRef idx="2">
            <a:schemeClr val="dk1"/>
          </a:lnRef>
          <a:fillRef idx="1">
            <a:schemeClr val="lt1"/>
          </a:fillRef>
          <a:effectRef idx="0">
            <a:schemeClr val="dk1"/>
          </a:effectRef>
          <a:fontRef idx="minor">
            <a:schemeClr val="dk1"/>
          </a:fontRef>
        </p:style>
        <p:txBody>
          <a:bodyPr>
            <a:normAutofit fontScale="90000"/>
          </a:bodyPr>
          <a:lstStyle/>
          <a:p>
            <a:r>
              <a:rPr lang="en-US" dirty="0"/>
              <a:t>3</a:t>
            </a:r>
            <a:r>
              <a:rPr lang="en-US" baseline="30000" dirty="0"/>
              <a:t>rd</a:t>
            </a:r>
            <a:r>
              <a:rPr lang="en-US" dirty="0"/>
              <a:t> Phase – South</a:t>
            </a:r>
          </a:p>
        </p:txBody>
      </p:sp>
    </p:spTree>
    <p:extLst>
      <p:ext uri="{BB962C8B-B14F-4D97-AF65-F5344CB8AC3E}">
        <p14:creationId xmlns:p14="http://schemas.microsoft.com/office/powerpoint/2010/main" val="649581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highered.mcgraw-hill.com/sites/dl/free/0073513237/89059/u08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28600"/>
            <a:ext cx="4114800" cy="703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267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patelism.com/wp-content/uploads/2010/07/ItsLikeTheAmericanRevolutionButAw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911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End of the War</a:t>
            </a:r>
          </a:p>
        </p:txBody>
      </p:sp>
      <p:sp>
        <p:nvSpPr>
          <p:cNvPr id="3" name="Content Placeholder 2"/>
          <p:cNvSpPr>
            <a:spLocks noGrp="1"/>
          </p:cNvSpPr>
          <p:nvPr>
            <p:ph idx="1"/>
          </p:nvPr>
        </p:nvSpPr>
        <p:spPr>
          <a:xfrm>
            <a:off x="3829616" y="1128665"/>
            <a:ext cx="5334000" cy="5715000"/>
          </a:xfrm>
        </p:spPr>
        <p:txBody>
          <a:bodyPr>
            <a:normAutofit/>
          </a:bodyPr>
          <a:lstStyle/>
          <a:p>
            <a:r>
              <a:rPr lang="en-US" b="1" dirty="0">
                <a:solidFill>
                  <a:srgbClr val="C00000"/>
                </a:solidFill>
              </a:rPr>
              <a:t>Yorktown</a:t>
            </a:r>
          </a:p>
          <a:p>
            <a:pPr lvl="1"/>
            <a:r>
              <a:rPr lang="en-US" dirty="0"/>
              <a:t>Cornwallis surrenders after surrounded by Colonists on land and French at sea</a:t>
            </a:r>
          </a:p>
          <a:p>
            <a:pPr lvl="1"/>
            <a:endParaRPr lang="en-US" dirty="0"/>
          </a:p>
          <a:p>
            <a:r>
              <a:rPr lang="en-US" b="1" dirty="0">
                <a:solidFill>
                  <a:srgbClr val="C00000"/>
                </a:solidFill>
              </a:rPr>
              <a:t>Treaty of Paris 1783</a:t>
            </a:r>
          </a:p>
          <a:p>
            <a:pPr lvl="1"/>
            <a:r>
              <a:rPr lang="en-US" dirty="0"/>
              <a:t>Ben Franklin, John Adams, John Jay</a:t>
            </a:r>
          </a:p>
          <a:p>
            <a:pPr lvl="1"/>
            <a:r>
              <a:rPr lang="en-US" dirty="0"/>
              <a:t>U.S. Gets colonies from Southern Canada to Northern Florida</a:t>
            </a:r>
          </a:p>
          <a:p>
            <a:pPr>
              <a:buNone/>
            </a:pPr>
            <a:endParaRPr lang="en-US" dirty="0"/>
          </a:p>
          <a:p>
            <a:pPr lvl="1"/>
            <a:endParaRPr lang="en-US" dirty="0"/>
          </a:p>
        </p:txBody>
      </p:sp>
      <p:pic>
        <p:nvPicPr>
          <p:cNvPr id="7174" name="Picture 6" descr="http://www.aoc.gov/cc/art/rotunda/images/surrender_cornwallis_70228_1.jpg"/>
          <p:cNvPicPr>
            <a:picLocks noChangeAspect="1" noChangeArrowheads="1"/>
          </p:cNvPicPr>
          <p:nvPr/>
        </p:nvPicPr>
        <p:blipFill>
          <a:blip r:embed="rId2" cstate="print"/>
          <a:srcRect/>
          <a:stretch>
            <a:fillRect/>
          </a:stretch>
        </p:blipFill>
        <p:spPr bwMode="auto">
          <a:xfrm>
            <a:off x="304800" y="1219200"/>
            <a:ext cx="3354005" cy="2209800"/>
          </a:xfrm>
          <a:prstGeom prst="rect">
            <a:avLst/>
          </a:prstGeom>
          <a:noFill/>
        </p:spPr>
      </p:pic>
      <p:pic>
        <p:nvPicPr>
          <p:cNvPr id="7176" name="Picture 8" descr="http://upload.wikimedia.org/wikipedia/commons/thumb/f/fe/Treaty_of_Paris_by_Benjamin_West_1783.jpg/300px-Treaty_of_Paris_by_Benjamin_West_1783.jpg"/>
          <p:cNvPicPr>
            <a:picLocks noChangeAspect="1" noChangeArrowheads="1"/>
          </p:cNvPicPr>
          <p:nvPr/>
        </p:nvPicPr>
        <p:blipFill>
          <a:blip r:embed="rId3" cstate="print"/>
          <a:srcRect/>
          <a:stretch>
            <a:fillRect/>
          </a:stretch>
        </p:blipFill>
        <p:spPr bwMode="auto">
          <a:xfrm>
            <a:off x="228600" y="3810000"/>
            <a:ext cx="3556000" cy="2667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4" name="Picture 2" descr="http://www.aoc.gov/cc/art/rotunda/images/surrender_cornwallis_70228_1.jpg"/>
          <p:cNvPicPr>
            <a:picLocks noChangeAspect="1" noChangeArrowheads="1"/>
          </p:cNvPicPr>
          <p:nvPr/>
        </p:nvPicPr>
        <p:blipFill>
          <a:blip r:embed="rId2" cstate="print"/>
          <a:srcRect/>
          <a:stretch>
            <a:fillRect/>
          </a:stretch>
        </p:blipFill>
        <p:spPr bwMode="auto">
          <a:xfrm>
            <a:off x="203200" y="495300"/>
            <a:ext cx="8789806" cy="5791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upload.wikimedia.org/wikipedia/commons/f/fe/Treaty_of_Paris_by_Benjamin_West_17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038600" y="655638"/>
            <a:ext cx="17526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Henry Laurens </a:t>
            </a:r>
          </a:p>
        </p:txBody>
      </p:sp>
      <p:sp>
        <p:nvSpPr>
          <p:cNvPr id="5" name="Left Arrow 4"/>
          <p:cNvSpPr/>
          <p:nvPr/>
        </p:nvSpPr>
        <p:spPr>
          <a:xfrm>
            <a:off x="5638800" y="3352801"/>
            <a:ext cx="2819400" cy="655637"/>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William Temple Franklin</a:t>
            </a:r>
          </a:p>
        </p:txBody>
      </p:sp>
      <p:sp>
        <p:nvSpPr>
          <p:cNvPr id="6" name="Right Arrow 5"/>
          <p:cNvSpPr/>
          <p:nvPr/>
        </p:nvSpPr>
        <p:spPr>
          <a:xfrm>
            <a:off x="10058400" y="86836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8380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228600" y="1600200"/>
            <a:ext cx="5181600" cy="4525963"/>
          </a:xfrm>
        </p:spPr>
        <p:txBody>
          <a:bodyPr>
            <a:normAutofit fontScale="92500" lnSpcReduction="10000"/>
          </a:bodyPr>
          <a:lstStyle/>
          <a:p>
            <a:pPr marL="0" indent="0" algn="ctr">
              <a:buNone/>
            </a:pPr>
            <a:r>
              <a:rPr lang="en-US" b="1" dirty="0"/>
              <a:t>Acknowledged Independence</a:t>
            </a:r>
          </a:p>
          <a:p>
            <a:pPr marL="0" indent="0">
              <a:buNone/>
            </a:pPr>
            <a:r>
              <a:rPr lang="en-US" dirty="0"/>
              <a:t>1. Acknowledging the United States to be a free, sovereign and independent nation, and that the British Crown and all heirs and successors relinquish claims to the Government, property, and territorial rights of the same, and every part thereof;</a:t>
            </a:r>
          </a:p>
          <a:p>
            <a:endParaRPr lang="en-US" dirty="0"/>
          </a:p>
        </p:txBody>
      </p:sp>
      <p:pic>
        <p:nvPicPr>
          <p:cNvPr id="3074" name="Picture 2" descr="https://encrypted-tbn0.gstatic.com/images?q=tbn:ANd9GcQmzNiAMVIlARSV-kKxeKJMt2aDCemQu6GirA0E14bgwWZzDO2h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888183" y="2198417"/>
            <a:ext cx="4748212" cy="3399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949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4876800" y="2332037"/>
            <a:ext cx="4038600" cy="4525963"/>
          </a:xfrm>
        </p:spPr>
        <p:txBody>
          <a:bodyPr>
            <a:normAutofit/>
          </a:bodyPr>
          <a:lstStyle/>
          <a:p>
            <a:pPr marL="0" indent="0" algn="ctr">
              <a:buNone/>
            </a:pPr>
            <a:r>
              <a:rPr lang="en-US" b="1" dirty="0"/>
              <a:t>Setting Boundaries</a:t>
            </a:r>
          </a:p>
          <a:p>
            <a:pPr marL="0" indent="0">
              <a:buNone/>
            </a:pPr>
            <a:endParaRPr lang="en-US" dirty="0"/>
          </a:p>
          <a:p>
            <a:pPr marL="0" indent="0">
              <a:buNone/>
            </a:pPr>
            <a:r>
              <a:rPr lang="en-US" dirty="0"/>
              <a:t>2.   Establishing the boundaries between the United States and British North America;</a:t>
            </a:r>
          </a:p>
          <a:p>
            <a:endParaRPr lang="en-US" dirty="0"/>
          </a:p>
        </p:txBody>
      </p:sp>
      <p:pic>
        <p:nvPicPr>
          <p:cNvPr id="4098" name="Picture 2" descr="http://www.learner.org/interactives/historymap/images/par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392238"/>
            <a:ext cx="4599592" cy="516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8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0" y="1447800"/>
            <a:ext cx="4171950" cy="4724400"/>
          </a:xfrm>
        </p:spPr>
        <p:txBody>
          <a:bodyPr>
            <a:normAutofit/>
          </a:bodyPr>
          <a:lstStyle/>
          <a:p>
            <a:pPr marL="0" indent="0" algn="ctr">
              <a:buNone/>
            </a:pPr>
            <a:r>
              <a:rPr lang="en-US" b="1" dirty="0"/>
              <a:t>Guaranteeing Fishing Rights </a:t>
            </a:r>
          </a:p>
          <a:p>
            <a:pPr marL="0" indent="0">
              <a:buNone/>
            </a:pPr>
            <a:r>
              <a:rPr lang="en-US" dirty="0"/>
              <a:t>3. Granting fishing rights to United States fishermen in the Grand Banks, off the coast of Newfoundland and in the Gulf of Saint Lawrence;</a:t>
            </a:r>
          </a:p>
        </p:txBody>
      </p:sp>
      <p:pic>
        <p:nvPicPr>
          <p:cNvPr id="5122" name="Picture 2" descr="http://farm3.static.flickr.com/2677/4115971754_d75cc392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1857375"/>
            <a:ext cx="476250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8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4686300" y="1905000"/>
            <a:ext cx="4419600" cy="4525963"/>
          </a:xfrm>
        </p:spPr>
        <p:txBody>
          <a:bodyPr>
            <a:normAutofit/>
          </a:bodyPr>
          <a:lstStyle/>
          <a:p>
            <a:pPr marL="0" indent="0" algn="ctr">
              <a:buNone/>
            </a:pPr>
            <a:r>
              <a:rPr lang="en-US" b="1" dirty="0"/>
              <a:t>Repayment of Debts</a:t>
            </a:r>
          </a:p>
          <a:p>
            <a:pPr marL="0" indent="0">
              <a:buNone/>
            </a:pPr>
            <a:r>
              <a:rPr lang="en-US" dirty="0"/>
              <a:t>4.  Recognizing the lawful contracted debts to be paid to creditors on either side;</a:t>
            </a:r>
          </a:p>
        </p:txBody>
      </p:sp>
      <p:pic>
        <p:nvPicPr>
          <p:cNvPr id="6146" name="Picture 2" descr="https://encrypted-tbn3.gstatic.com/images?q=tbn:ANd9GcS5b4e1PkRBN3-rJr2R1jJ60Dppj_hQfRYAjuOUX_FIgY1ObwjfT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05000"/>
            <a:ext cx="453497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8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8229600" cy="1143000"/>
          </a:xfrm>
        </p:spPr>
        <p:txBody>
          <a:bodyPr/>
          <a:lstStyle/>
          <a:p>
            <a:r>
              <a:rPr lang="en-US" dirty="0"/>
              <a:t>Treaty of Paris - 1783 </a:t>
            </a:r>
          </a:p>
        </p:txBody>
      </p:sp>
      <p:sp>
        <p:nvSpPr>
          <p:cNvPr id="3" name="Content Placeholder 2"/>
          <p:cNvSpPr>
            <a:spLocks noGrp="1"/>
          </p:cNvSpPr>
          <p:nvPr>
            <p:ph idx="1"/>
          </p:nvPr>
        </p:nvSpPr>
        <p:spPr>
          <a:xfrm>
            <a:off x="38100" y="304800"/>
            <a:ext cx="4572000" cy="6705600"/>
          </a:xfrm>
        </p:spPr>
        <p:txBody>
          <a:bodyPr>
            <a:normAutofit fontScale="92500" lnSpcReduction="10000"/>
          </a:bodyPr>
          <a:lstStyle/>
          <a:p>
            <a:pPr marL="0" indent="0" algn="ctr">
              <a:buNone/>
            </a:pPr>
            <a:r>
              <a:rPr lang="en-US" b="1" dirty="0"/>
              <a:t>Confiscated Land</a:t>
            </a:r>
          </a:p>
          <a:p>
            <a:pPr marL="0" indent="0">
              <a:buNone/>
            </a:pPr>
            <a:r>
              <a:rPr lang="en-US" dirty="0"/>
              <a:t>5. The Congress of the Confederation will "earnestly recommend" to state legislatures to "provide for the restitution of all estates, rights, and properties, which have been confiscated belonging to real British subjects [Loyalists]";</a:t>
            </a:r>
          </a:p>
          <a:p>
            <a:pPr marL="0" indent="0">
              <a:buNone/>
            </a:pPr>
            <a:endParaRPr lang="en-US" dirty="0"/>
          </a:p>
          <a:p>
            <a:pPr marL="0" indent="0">
              <a:buNone/>
            </a:pPr>
            <a:r>
              <a:rPr lang="en-US" dirty="0"/>
              <a:t>6.  United States will prevent future confiscations of the property of Loyalists</a:t>
            </a:r>
          </a:p>
        </p:txBody>
      </p:sp>
      <p:pic>
        <p:nvPicPr>
          <p:cNvPr id="7170" name="Picture 2" descr="https://encrypted-tbn0.gstatic.com/images?q=tbn:ANd9GcSvN1CU3_sTsSenvnyen-bHNRVEJ4GkRsP9Swr7JTIMW-uj6ASR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7034" y="1828799"/>
            <a:ext cx="4666966" cy="441960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4953000" y="1600200"/>
            <a:ext cx="39624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 </a:t>
            </a:r>
          </a:p>
        </p:txBody>
      </p:sp>
    </p:spTree>
    <p:extLst>
      <p:ext uri="{BB962C8B-B14F-4D97-AF65-F5344CB8AC3E}">
        <p14:creationId xmlns:p14="http://schemas.microsoft.com/office/powerpoint/2010/main" val="1809128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304800" y="1600200"/>
            <a:ext cx="3962400" cy="4724400"/>
          </a:xfrm>
        </p:spPr>
        <p:txBody>
          <a:bodyPr>
            <a:normAutofit/>
          </a:bodyPr>
          <a:lstStyle/>
          <a:p>
            <a:pPr marL="0" indent="0">
              <a:buNone/>
            </a:pPr>
            <a:r>
              <a:rPr lang="en-US" b="1" dirty="0"/>
              <a:t>Prisoners of war</a:t>
            </a:r>
            <a:br>
              <a:rPr lang="en-US" dirty="0"/>
            </a:br>
            <a:r>
              <a:rPr lang="en-US" dirty="0"/>
              <a:t>7. Prisoners of war on both sides are to be released and all property left by the British army in the United States unmolested (including slaves);</a:t>
            </a:r>
          </a:p>
          <a:p>
            <a:pPr marL="0" indent="0">
              <a:buNone/>
            </a:pPr>
            <a:endParaRPr lang="en-US" dirty="0"/>
          </a:p>
        </p:txBody>
      </p:sp>
      <p:pic>
        <p:nvPicPr>
          <p:cNvPr id="8194" name="Picture 2" descr="http://i55.photobucket.com/albums/g128/davidbellel/david2/david3/prison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799" y="1828800"/>
            <a:ext cx="5086725" cy="366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8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5334000" y="1447800"/>
            <a:ext cx="3352800" cy="4678363"/>
          </a:xfrm>
        </p:spPr>
        <p:txBody>
          <a:bodyPr>
            <a:normAutofit/>
          </a:bodyPr>
          <a:lstStyle/>
          <a:p>
            <a:pPr marL="0" indent="0">
              <a:buNone/>
            </a:pPr>
            <a:r>
              <a:rPr lang="en-US" b="1" dirty="0"/>
              <a:t>Trading Rights</a:t>
            </a:r>
          </a:p>
          <a:p>
            <a:pPr marL="0" indent="0">
              <a:buNone/>
            </a:pPr>
            <a:r>
              <a:rPr lang="en-US" dirty="0"/>
              <a:t>8. Great Britain and the United States were each to be given perpetual access to the Mississippi River;</a:t>
            </a:r>
          </a:p>
        </p:txBody>
      </p:sp>
      <p:pic>
        <p:nvPicPr>
          <p:cNvPr id="9218" name="Picture 2" descr="http://upload.wikimedia.org/wikipedia/commons/3/39/Lake_Borgne_de_la_Tour_map_1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47800"/>
            <a:ext cx="4873625" cy="4065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8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Treaty of Paris - 1783 </a:t>
            </a:r>
          </a:p>
        </p:txBody>
      </p:sp>
      <p:sp>
        <p:nvSpPr>
          <p:cNvPr id="3" name="Content Placeholder 2"/>
          <p:cNvSpPr>
            <a:spLocks noGrp="1"/>
          </p:cNvSpPr>
          <p:nvPr>
            <p:ph idx="1"/>
          </p:nvPr>
        </p:nvSpPr>
        <p:spPr>
          <a:xfrm>
            <a:off x="685800" y="1905000"/>
            <a:ext cx="8001000" cy="4525963"/>
          </a:xfrm>
        </p:spPr>
        <p:txBody>
          <a:bodyPr>
            <a:normAutofit/>
          </a:bodyPr>
          <a:lstStyle/>
          <a:p>
            <a:pPr marL="0" indent="0">
              <a:buNone/>
            </a:pPr>
            <a:r>
              <a:rPr lang="en-US" dirty="0"/>
              <a:t>9. Territories captured by Americans subsequent to treaty will be returned without compensation;</a:t>
            </a:r>
          </a:p>
        </p:txBody>
      </p:sp>
      <p:sp>
        <p:nvSpPr>
          <p:cNvPr id="4" name="Content Placeholder 2"/>
          <p:cNvSpPr txBox="1">
            <a:spLocks/>
          </p:cNvSpPr>
          <p:nvPr/>
        </p:nvSpPr>
        <p:spPr>
          <a:xfrm>
            <a:off x="685800" y="4556521"/>
            <a:ext cx="8305800" cy="226298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10. Ratification of the treaty was to occur within six months from the signing by the contracting parties</a:t>
            </a:r>
          </a:p>
        </p:txBody>
      </p:sp>
    </p:spTree>
    <p:extLst>
      <p:ext uri="{BB962C8B-B14F-4D97-AF65-F5344CB8AC3E}">
        <p14:creationId xmlns:p14="http://schemas.microsoft.com/office/powerpoint/2010/main" val="1809128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Later…</a:t>
            </a:r>
          </a:p>
        </p:txBody>
      </p:sp>
      <p:sp>
        <p:nvSpPr>
          <p:cNvPr id="3" name="Content Placeholder 2"/>
          <p:cNvSpPr>
            <a:spLocks noGrp="1"/>
          </p:cNvSpPr>
          <p:nvPr>
            <p:ph idx="1"/>
          </p:nvPr>
        </p:nvSpPr>
        <p:spPr>
          <a:xfrm>
            <a:off x="323850" y="2312987"/>
            <a:ext cx="4343400" cy="4525963"/>
          </a:xfrm>
        </p:spPr>
        <p:txBody>
          <a:bodyPr/>
          <a:lstStyle/>
          <a:p>
            <a:r>
              <a:rPr lang="en-US" dirty="0"/>
              <a:t>Spain received East and West Florida under the separate Anglo-Spanish peace agreement</a:t>
            </a:r>
          </a:p>
        </p:txBody>
      </p:sp>
      <p:pic>
        <p:nvPicPr>
          <p:cNvPr id="10242" name="Picture 2" descr="http://www.cr.nps.gov/ethnography/aah/aaheritage/images/BritColoniesSpanishF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95400"/>
            <a:ext cx="43815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80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8229600" cy="1143000"/>
          </a:xfrm>
        </p:spPr>
        <p:txBody>
          <a:bodyPr/>
          <a:lstStyle/>
          <a:p>
            <a:r>
              <a:rPr lang="en-US" dirty="0"/>
              <a:t>Effects on Society</a:t>
            </a:r>
          </a:p>
        </p:txBody>
      </p:sp>
      <p:sp>
        <p:nvSpPr>
          <p:cNvPr id="3" name="Content Placeholder 2"/>
          <p:cNvSpPr>
            <a:spLocks noGrp="1"/>
          </p:cNvSpPr>
          <p:nvPr>
            <p:ph idx="1"/>
          </p:nvPr>
        </p:nvSpPr>
        <p:spPr>
          <a:xfrm>
            <a:off x="304800" y="914400"/>
            <a:ext cx="4876800" cy="6705600"/>
          </a:xfrm>
        </p:spPr>
        <p:txBody>
          <a:bodyPr>
            <a:normAutofit/>
          </a:bodyPr>
          <a:lstStyle/>
          <a:p>
            <a:r>
              <a:rPr lang="en-US" b="1" dirty="0"/>
              <a:t>Loyalists</a:t>
            </a:r>
          </a:p>
          <a:p>
            <a:pPr lvl="1"/>
            <a:r>
              <a:rPr lang="en-US" b="1" dirty="0"/>
              <a:t>Up to 1/3</a:t>
            </a:r>
            <a:r>
              <a:rPr lang="en-US" b="1" baseline="30000" dirty="0"/>
              <a:t>rd</a:t>
            </a:r>
            <a:r>
              <a:rPr lang="en-US" b="1" dirty="0"/>
              <a:t> of all whites</a:t>
            </a:r>
          </a:p>
          <a:p>
            <a:pPr lvl="2"/>
            <a:r>
              <a:rPr lang="en-US" b="1" dirty="0"/>
              <a:t>Office holders</a:t>
            </a:r>
          </a:p>
          <a:p>
            <a:pPr lvl="2"/>
            <a:r>
              <a:rPr lang="en-US" b="1" dirty="0"/>
              <a:t>Merchants</a:t>
            </a:r>
          </a:p>
          <a:p>
            <a:pPr lvl="2"/>
            <a:r>
              <a:rPr lang="en-US" b="1" dirty="0"/>
              <a:t>Now what?</a:t>
            </a:r>
          </a:p>
          <a:p>
            <a:pPr lvl="2"/>
            <a:endParaRPr lang="en-US" b="1" dirty="0"/>
          </a:p>
          <a:p>
            <a:pPr lvl="1"/>
            <a:r>
              <a:rPr lang="en-US" dirty="0"/>
              <a:t>Many leave the country</a:t>
            </a:r>
          </a:p>
          <a:p>
            <a:pPr lvl="2"/>
            <a:r>
              <a:rPr lang="en-US" dirty="0"/>
              <a:t>Up to 100,000</a:t>
            </a:r>
          </a:p>
          <a:p>
            <a:pPr lvl="2"/>
            <a:endParaRPr lang="en-US" dirty="0"/>
          </a:p>
          <a:p>
            <a:pPr lvl="1"/>
            <a:r>
              <a:rPr lang="en-US" dirty="0"/>
              <a:t>Those that stayed</a:t>
            </a:r>
          </a:p>
          <a:p>
            <a:pPr lvl="2"/>
            <a:r>
              <a:rPr lang="en-US" dirty="0"/>
              <a:t>Often had land confiscated despite Treaty of Paris </a:t>
            </a:r>
          </a:p>
          <a:p>
            <a:pPr lvl="2"/>
            <a:endParaRPr lang="en-US" dirty="0"/>
          </a:p>
          <a:p>
            <a:pPr lvl="1"/>
            <a:endParaRPr lang="en-US" dirty="0"/>
          </a:p>
          <a:p>
            <a:pPr lvl="2"/>
            <a:endParaRPr lang="en-US" dirty="0"/>
          </a:p>
          <a:p>
            <a:pPr lvl="1">
              <a:buNone/>
            </a:pPr>
            <a:endParaRPr lang="en-US" dirty="0"/>
          </a:p>
        </p:txBody>
      </p:sp>
      <p:pic>
        <p:nvPicPr>
          <p:cNvPr id="1026" name="Picture 2" descr="http://academic.brooklyn.cuny.edu/history/dfg/amrv/t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24000"/>
            <a:ext cx="3460242"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80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heel(1)">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heel(1)">
                                      <p:cBhvr>
                                        <p:cTn id="42" dur="20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heel(1)">
                                      <p:cBhvr>
                                        <p:cTn id="4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8229600" cy="1143000"/>
          </a:xfrm>
        </p:spPr>
        <p:txBody>
          <a:bodyPr/>
          <a:lstStyle/>
          <a:p>
            <a:r>
              <a:rPr lang="en-US" dirty="0"/>
              <a:t>Effects on Society</a:t>
            </a:r>
          </a:p>
        </p:txBody>
      </p:sp>
      <p:sp>
        <p:nvSpPr>
          <p:cNvPr id="3" name="Content Placeholder 2"/>
          <p:cNvSpPr>
            <a:spLocks noGrp="1"/>
          </p:cNvSpPr>
          <p:nvPr>
            <p:ph idx="1"/>
          </p:nvPr>
        </p:nvSpPr>
        <p:spPr>
          <a:xfrm>
            <a:off x="0" y="609600"/>
            <a:ext cx="4876800" cy="6705600"/>
          </a:xfrm>
        </p:spPr>
        <p:txBody>
          <a:bodyPr>
            <a:normAutofit/>
          </a:bodyPr>
          <a:lstStyle/>
          <a:p>
            <a:r>
              <a:rPr lang="en-US" b="1" dirty="0"/>
              <a:t>Slavery</a:t>
            </a:r>
          </a:p>
          <a:p>
            <a:pPr lvl="1"/>
            <a:r>
              <a:rPr lang="en-US" b="1" dirty="0"/>
              <a:t>South</a:t>
            </a:r>
          </a:p>
          <a:p>
            <a:pPr lvl="2"/>
            <a:r>
              <a:rPr lang="en-US" dirty="0"/>
              <a:t>Many escape during war</a:t>
            </a:r>
          </a:p>
          <a:p>
            <a:pPr lvl="2"/>
            <a:r>
              <a:rPr lang="en-US" dirty="0"/>
              <a:t>Up to 1/3 in SC</a:t>
            </a:r>
          </a:p>
          <a:p>
            <a:pPr lvl="1"/>
            <a:endParaRPr lang="en-US" dirty="0"/>
          </a:p>
          <a:p>
            <a:pPr lvl="1"/>
            <a:r>
              <a:rPr lang="en-US" b="1" dirty="0"/>
              <a:t>North</a:t>
            </a:r>
          </a:p>
          <a:p>
            <a:pPr lvl="2"/>
            <a:r>
              <a:rPr lang="en-US" dirty="0"/>
              <a:t>Many states end trade</a:t>
            </a:r>
          </a:p>
          <a:p>
            <a:pPr lvl="2"/>
            <a:r>
              <a:rPr lang="en-US" dirty="0"/>
              <a:t>Penn. 1</a:t>
            </a:r>
            <a:r>
              <a:rPr lang="en-US" baseline="30000" dirty="0"/>
              <a:t>st</a:t>
            </a:r>
            <a:r>
              <a:rPr lang="en-US" dirty="0"/>
              <a:t> to free slaves</a:t>
            </a:r>
          </a:p>
          <a:p>
            <a:pPr lvl="1"/>
            <a:endParaRPr lang="en-US" dirty="0"/>
          </a:p>
          <a:p>
            <a:pPr lvl="1"/>
            <a:r>
              <a:rPr lang="en-US" dirty="0"/>
              <a:t>Brings about discussion/ argument</a:t>
            </a:r>
          </a:p>
          <a:p>
            <a:pPr lvl="2"/>
            <a:r>
              <a:rPr lang="en-US" dirty="0"/>
              <a:t> Liberty vs. Slavery</a:t>
            </a:r>
          </a:p>
          <a:p>
            <a:pPr lvl="2"/>
            <a:r>
              <a:rPr lang="en-US" dirty="0"/>
              <a:t>How can you have both?</a:t>
            </a:r>
          </a:p>
          <a:p>
            <a:pPr lvl="2">
              <a:buNone/>
            </a:pPr>
            <a:endParaRPr lang="en-US" dirty="0"/>
          </a:p>
          <a:p>
            <a:pPr lvl="1">
              <a:buNone/>
            </a:pPr>
            <a:endParaRPr lang="en-US" dirty="0"/>
          </a:p>
        </p:txBody>
      </p:sp>
      <p:pic>
        <p:nvPicPr>
          <p:cNvPr id="6152" name="Picture 8" descr="http://imgs.sfgate.com/c/pictures/2006/04/30/rv_slavery_1.jpg"/>
          <p:cNvPicPr>
            <a:picLocks noChangeAspect="1" noChangeArrowheads="1"/>
          </p:cNvPicPr>
          <p:nvPr/>
        </p:nvPicPr>
        <p:blipFill>
          <a:blip r:embed="rId2" cstate="print"/>
          <a:srcRect/>
          <a:stretch>
            <a:fillRect/>
          </a:stretch>
        </p:blipFill>
        <p:spPr bwMode="auto">
          <a:xfrm>
            <a:off x="4724400" y="1752600"/>
            <a:ext cx="4055633" cy="2971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fade">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a:t>Effects on Society</a:t>
            </a:r>
          </a:p>
        </p:txBody>
      </p:sp>
      <p:sp>
        <p:nvSpPr>
          <p:cNvPr id="3" name="Content Placeholder 2"/>
          <p:cNvSpPr>
            <a:spLocks noGrp="1"/>
          </p:cNvSpPr>
          <p:nvPr>
            <p:ph idx="1"/>
          </p:nvPr>
        </p:nvSpPr>
        <p:spPr>
          <a:xfrm>
            <a:off x="76200" y="1728720"/>
            <a:ext cx="5638800" cy="6705600"/>
          </a:xfrm>
        </p:spPr>
        <p:txBody>
          <a:bodyPr>
            <a:normAutofit/>
          </a:bodyPr>
          <a:lstStyle/>
          <a:p>
            <a:r>
              <a:rPr lang="en-US" b="1" dirty="0"/>
              <a:t>Natives </a:t>
            </a:r>
          </a:p>
          <a:p>
            <a:pPr lvl="1"/>
            <a:r>
              <a:rPr lang="en-US" b="1" dirty="0"/>
              <a:t>During the War</a:t>
            </a:r>
          </a:p>
          <a:p>
            <a:pPr lvl="2"/>
            <a:r>
              <a:rPr lang="en-US" dirty="0"/>
              <a:t>Many side w/ Brits</a:t>
            </a:r>
          </a:p>
          <a:p>
            <a:pPr lvl="1"/>
            <a:r>
              <a:rPr lang="en-US" b="1" dirty="0"/>
              <a:t>After war </a:t>
            </a:r>
          </a:p>
          <a:p>
            <a:pPr lvl="2"/>
            <a:r>
              <a:rPr lang="en-US" dirty="0"/>
              <a:t>Seen as conquered people</a:t>
            </a:r>
          </a:p>
          <a:p>
            <a:pPr lvl="2"/>
            <a:r>
              <a:rPr lang="en-US" dirty="0">
                <a:solidFill>
                  <a:srgbClr val="C00000"/>
                </a:solidFill>
              </a:rPr>
              <a:t>“Noble” Savages </a:t>
            </a:r>
            <a:r>
              <a:rPr lang="en-US" dirty="0"/>
              <a:t>– T Jeff.</a:t>
            </a:r>
          </a:p>
          <a:p>
            <a:pPr lvl="3"/>
            <a:r>
              <a:rPr lang="en-US" dirty="0"/>
              <a:t>Enemies in war, Partners in Peace </a:t>
            </a:r>
          </a:p>
          <a:p>
            <a:pPr lvl="2">
              <a:buNone/>
            </a:pPr>
            <a:endParaRPr lang="en-US" dirty="0"/>
          </a:p>
          <a:p>
            <a:pPr lvl="1">
              <a:buNone/>
            </a:pPr>
            <a:endParaRPr lang="en-US" dirty="0"/>
          </a:p>
        </p:txBody>
      </p:sp>
      <p:pic>
        <p:nvPicPr>
          <p:cNvPr id="6148" name="Picture 4" descr="http://cdn2.holytaco.com/wp-content/uploads/2011/07/noble-savage.jpg"/>
          <p:cNvPicPr>
            <a:picLocks noChangeAspect="1" noChangeArrowheads="1"/>
          </p:cNvPicPr>
          <p:nvPr/>
        </p:nvPicPr>
        <p:blipFill>
          <a:blip r:embed="rId2" cstate="print"/>
          <a:srcRect/>
          <a:stretch>
            <a:fillRect/>
          </a:stretch>
        </p:blipFill>
        <p:spPr bwMode="auto">
          <a:xfrm>
            <a:off x="5791200" y="2057400"/>
            <a:ext cx="2519172" cy="3095757"/>
          </a:xfrm>
          <a:prstGeom prst="rect">
            <a:avLst/>
          </a:prstGeom>
          <a:noFill/>
        </p:spPr>
      </p:pic>
    </p:spTree>
    <p:extLst>
      <p:ext uri="{BB962C8B-B14F-4D97-AF65-F5344CB8AC3E}">
        <p14:creationId xmlns:p14="http://schemas.microsoft.com/office/powerpoint/2010/main" val="1992127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0"/>
            <a:ext cx="8229600" cy="1143000"/>
          </a:xfrm>
        </p:spPr>
        <p:txBody>
          <a:bodyPr>
            <a:normAutofit/>
          </a:bodyPr>
          <a:lstStyle/>
          <a:p>
            <a:r>
              <a:rPr lang="en-US" dirty="0"/>
              <a:t>Effects on Society</a:t>
            </a:r>
          </a:p>
        </p:txBody>
      </p:sp>
      <p:sp>
        <p:nvSpPr>
          <p:cNvPr id="3" name="Content Placeholder 2"/>
          <p:cNvSpPr>
            <a:spLocks noGrp="1"/>
          </p:cNvSpPr>
          <p:nvPr>
            <p:ph idx="1"/>
          </p:nvPr>
        </p:nvSpPr>
        <p:spPr>
          <a:xfrm>
            <a:off x="4415606" y="747252"/>
            <a:ext cx="5105400" cy="6019800"/>
          </a:xfrm>
        </p:spPr>
        <p:txBody>
          <a:bodyPr>
            <a:normAutofit/>
          </a:bodyPr>
          <a:lstStyle/>
          <a:p>
            <a:r>
              <a:rPr lang="en-US" b="1" dirty="0"/>
              <a:t>Women Before War</a:t>
            </a:r>
          </a:p>
          <a:p>
            <a:pPr lvl="1"/>
            <a:r>
              <a:rPr lang="en-US" dirty="0"/>
              <a:t>Lead protest before war</a:t>
            </a:r>
          </a:p>
          <a:p>
            <a:pPr lvl="2"/>
            <a:r>
              <a:rPr lang="en-US" dirty="0">
                <a:solidFill>
                  <a:srgbClr val="C00000"/>
                </a:solidFill>
              </a:rPr>
              <a:t>Daughters of Liberty</a:t>
            </a:r>
          </a:p>
          <a:p>
            <a:pPr lvl="2"/>
            <a:endParaRPr lang="en-US" dirty="0">
              <a:solidFill>
                <a:srgbClr val="C00000"/>
              </a:solidFill>
            </a:endParaRPr>
          </a:p>
          <a:p>
            <a:r>
              <a:rPr lang="en-US" b="1" dirty="0"/>
              <a:t>Women During War</a:t>
            </a:r>
          </a:p>
          <a:p>
            <a:pPr lvl="1"/>
            <a:r>
              <a:rPr lang="en-US" dirty="0"/>
              <a:t>“</a:t>
            </a:r>
            <a:r>
              <a:rPr lang="en-US" dirty="0">
                <a:solidFill>
                  <a:srgbClr val="C00000"/>
                </a:solidFill>
              </a:rPr>
              <a:t>Camp followers</a:t>
            </a:r>
            <a:r>
              <a:rPr lang="en-US" dirty="0"/>
              <a:t>” during war</a:t>
            </a:r>
          </a:p>
          <a:p>
            <a:pPr lvl="1"/>
            <a:r>
              <a:rPr lang="en-US" dirty="0"/>
              <a:t>Deborah Sampson</a:t>
            </a:r>
          </a:p>
          <a:p>
            <a:pPr lvl="2"/>
            <a:r>
              <a:rPr lang="en-US" dirty="0"/>
              <a:t>Pretended to be man</a:t>
            </a:r>
          </a:p>
          <a:p>
            <a:pPr lvl="1"/>
            <a:r>
              <a:rPr lang="en-US" dirty="0"/>
              <a:t>Molly Pitcher </a:t>
            </a:r>
          </a:p>
          <a:p>
            <a:pPr lvl="2"/>
            <a:r>
              <a:rPr lang="en-US" dirty="0"/>
              <a:t>Fought along side men</a:t>
            </a:r>
          </a:p>
          <a:p>
            <a:pPr lvl="4">
              <a:buNone/>
            </a:pPr>
            <a:endParaRPr lang="en-US" dirty="0"/>
          </a:p>
        </p:txBody>
      </p:sp>
      <p:pic>
        <p:nvPicPr>
          <p:cNvPr id="5126" name="Picture 6" descr="http://www.legendsofamerica.com/photos-americanhistory/Daughters%20of%20Liberty.jpg"/>
          <p:cNvPicPr>
            <a:picLocks noChangeAspect="1" noChangeArrowheads="1"/>
          </p:cNvPicPr>
          <p:nvPr/>
        </p:nvPicPr>
        <p:blipFill>
          <a:blip r:embed="rId2" cstate="print"/>
          <a:srcRect/>
          <a:stretch>
            <a:fillRect/>
          </a:stretch>
        </p:blipFill>
        <p:spPr bwMode="auto">
          <a:xfrm>
            <a:off x="228600" y="3270821"/>
            <a:ext cx="2790825" cy="3587179"/>
          </a:xfrm>
          <a:prstGeom prst="rect">
            <a:avLst/>
          </a:prstGeom>
          <a:noFill/>
        </p:spPr>
      </p:pic>
      <p:pic>
        <p:nvPicPr>
          <p:cNvPr id="5124" name="Picture 4" descr="http://www.terrythompson.com/images/dol2.JPG"/>
          <p:cNvPicPr>
            <a:picLocks noChangeAspect="1" noChangeArrowheads="1"/>
          </p:cNvPicPr>
          <p:nvPr/>
        </p:nvPicPr>
        <p:blipFill>
          <a:blip r:embed="rId3" cstate="print"/>
          <a:srcRect/>
          <a:stretch>
            <a:fillRect/>
          </a:stretch>
        </p:blipFill>
        <p:spPr bwMode="auto">
          <a:xfrm>
            <a:off x="228600" y="0"/>
            <a:ext cx="2368022" cy="3099957"/>
          </a:xfrm>
          <a:prstGeom prst="rect">
            <a:avLst/>
          </a:prstGeom>
          <a:noFill/>
        </p:spPr>
      </p:pic>
      <p:pic>
        <p:nvPicPr>
          <p:cNvPr id="1026" name="Picture 2" descr="http://upload.wikimedia.org/wikipedia/commons/thumb/f/f4/DeborahSampson.jpg/220px-DeborahSamps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5229" y="1752600"/>
            <a:ext cx="1918383" cy="2546217"/>
          </a:xfrm>
          <a:prstGeom prst="rect">
            <a:avLst/>
          </a:prstGeom>
          <a:noFill/>
          <a:extLst>
            <a:ext uri="{909E8E84-426E-40DD-AFC4-6F175D3DCCD1}">
              <a14:hiddenFill xmlns:a14="http://schemas.microsoft.com/office/drawing/2010/main">
                <a:solidFill>
                  <a:srgbClr val="FFFFFF"/>
                </a:solidFill>
              </a14:hiddenFill>
            </a:ext>
          </a:extLst>
        </p:spPr>
      </p:pic>
      <p:sp>
        <p:nvSpPr>
          <p:cNvPr id="4" name="Left Arrow 3"/>
          <p:cNvSpPr/>
          <p:nvPr/>
        </p:nvSpPr>
        <p:spPr>
          <a:xfrm rot="2090968">
            <a:off x="3855292" y="3574118"/>
            <a:ext cx="1343603" cy="17224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rot="21221395">
            <a:off x="2672206" y="5199757"/>
            <a:ext cx="2469365" cy="1176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arn(inVertical)">
                                      <p:cBhvr>
                                        <p:cTn id="30" dur="500"/>
                                        <p:tgtEl>
                                          <p:spTgt spid="3">
                                            <p:txEl>
                                              <p:pRg st="8" end="8"/>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arn(inVertical)">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6871"/>
            <a:ext cx="8229600" cy="1143000"/>
          </a:xfrm>
        </p:spPr>
        <p:txBody>
          <a:bodyPr>
            <a:normAutofit/>
          </a:bodyPr>
          <a:lstStyle/>
          <a:p>
            <a:r>
              <a:rPr lang="en-US" dirty="0"/>
              <a:t>Effects on Society</a:t>
            </a:r>
          </a:p>
        </p:txBody>
      </p:sp>
      <p:sp>
        <p:nvSpPr>
          <p:cNvPr id="3" name="Content Placeholder 2"/>
          <p:cNvSpPr>
            <a:spLocks noGrp="1"/>
          </p:cNvSpPr>
          <p:nvPr>
            <p:ph idx="1"/>
          </p:nvPr>
        </p:nvSpPr>
        <p:spPr>
          <a:xfrm>
            <a:off x="4114800" y="1219200"/>
            <a:ext cx="5105400" cy="6019800"/>
          </a:xfrm>
        </p:spPr>
        <p:txBody>
          <a:bodyPr>
            <a:normAutofit/>
          </a:bodyPr>
          <a:lstStyle/>
          <a:p>
            <a:r>
              <a:rPr lang="en-US" b="1" dirty="0"/>
              <a:t>Women After War</a:t>
            </a:r>
          </a:p>
          <a:p>
            <a:pPr lvl="1"/>
            <a:r>
              <a:rPr lang="en-US" dirty="0"/>
              <a:t>Many argue for better rights</a:t>
            </a:r>
          </a:p>
          <a:p>
            <a:pPr lvl="2"/>
            <a:r>
              <a:rPr lang="en-US" dirty="0">
                <a:solidFill>
                  <a:srgbClr val="C00000"/>
                </a:solidFill>
              </a:rPr>
              <a:t>Abigail Adams </a:t>
            </a:r>
            <a:r>
              <a:rPr lang="en-US" dirty="0"/>
              <a:t>– Abuse</a:t>
            </a:r>
          </a:p>
          <a:p>
            <a:pPr lvl="3"/>
            <a:r>
              <a:rPr lang="en-US" dirty="0"/>
              <a:t>“Remember the Ladies”</a:t>
            </a:r>
          </a:p>
          <a:p>
            <a:pPr lvl="2"/>
            <a:r>
              <a:rPr lang="en-US" dirty="0">
                <a:solidFill>
                  <a:srgbClr val="C00000"/>
                </a:solidFill>
              </a:rPr>
              <a:t>Judith S. Murray </a:t>
            </a:r>
            <a:r>
              <a:rPr lang="en-US" dirty="0"/>
              <a:t>Education</a:t>
            </a:r>
          </a:p>
          <a:p>
            <a:pPr lvl="1"/>
            <a:endParaRPr lang="en-US" dirty="0"/>
          </a:p>
          <a:p>
            <a:pPr lvl="1"/>
            <a:r>
              <a:rPr lang="en-US" dirty="0"/>
              <a:t>If married, still could not...</a:t>
            </a:r>
          </a:p>
          <a:p>
            <a:pPr lvl="2"/>
            <a:r>
              <a:rPr lang="en-US" dirty="0"/>
              <a:t>Own Land, Vote, Legally own Children, Divorce</a:t>
            </a:r>
          </a:p>
          <a:p>
            <a:endParaRPr lang="en-US" dirty="0"/>
          </a:p>
          <a:p>
            <a:pPr lvl="4">
              <a:buNone/>
            </a:pPr>
            <a:endParaRPr lang="en-US" dirty="0"/>
          </a:p>
        </p:txBody>
      </p:sp>
      <p:pic>
        <p:nvPicPr>
          <p:cNvPr id="3074" name="Picture 2" descr="http://upload.wikimedia.org/wikipedia/commons/thumb/7/78/John_Singleton_Copley_-_Portrait_de_Madame_John_Stevens.jpg/220px-John_Singleton_Copley_-_Portrait_de_Madame_John_Steve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98" y="3200400"/>
            <a:ext cx="2516102" cy="31908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4.bp.blogspot.com/_e_EfdYAUX4A/TRJUj8j8RhI/AAAAAAAAALk/493-WO2r7Io/s1600/abigail+adams+yo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57200"/>
            <a:ext cx="2224918"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4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lstStyle/>
          <a:p>
            <a:r>
              <a:rPr lang="en-US" dirty="0"/>
              <a:t>Effects on Society</a:t>
            </a:r>
          </a:p>
        </p:txBody>
      </p:sp>
      <p:sp>
        <p:nvSpPr>
          <p:cNvPr id="3" name="Content Placeholder 2"/>
          <p:cNvSpPr>
            <a:spLocks noGrp="1"/>
          </p:cNvSpPr>
          <p:nvPr>
            <p:ph idx="1"/>
          </p:nvPr>
        </p:nvSpPr>
        <p:spPr>
          <a:xfrm>
            <a:off x="4267200" y="2133600"/>
            <a:ext cx="5105400" cy="6019800"/>
          </a:xfrm>
        </p:spPr>
        <p:txBody>
          <a:bodyPr>
            <a:normAutofit/>
          </a:bodyPr>
          <a:lstStyle/>
          <a:p>
            <a:r>
              <a:rPr lang="en-US" b="1" dirty="0"/>
              <a:t>Economy</a:t>
            </a:r>
          </a:p>
          <a:p>
            <a:pPr lvl="1"/>
            <a:r>
              <a:rPr lang="en-US" dirty="0"/>
              <a:t>Colonies Forced to find new trade partners</a:t>
            </a:r>
          </a:p>
          <a:p>
            <a:pPr lvl="1"/>
            <a:r>
              <a:rPr lang="en-US" dirty="0"/>
              <a:t>Asia, S. America, Caribbean, Interstate’</a:t>
            </a:r>
          </a:p>
          <a:p>
            <a:endParaRPr lang="en-US" dirty="0"/>
          </a:p>
          <a:p>
            <a:pPr lvl="4">
              <a:buNone/>
            </a:pPr>
            <a:endParaRPr lang="en-US" dirty="0"/>
          </a:p>
        </p:txBody>
      </p:sp>
      <p:pic>
        <p:nvPicPr>
          <p:cNvPr id="2050" name="Picture 2" descr="http://thf_media.s3.amazonaws.com/infographics/2011/11/myth-of-isolationism-trade_12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 y="1752600"/>
            <a:ext cx="4465092"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68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State Governments</a:t>
            </a:r>
          </a:p>
        </p:txBody>
      </p:sp>
      <p:sp>
        <p:nvSpPr>
          <p:cNvPr id="3" name="Content Placeholder 2"/>
          <p:cNvSpPr>
            <a:spLocks noGrp="1"/>
          </p:cNvSpPr>
          <p:nvPr>
            <p:ph idx="1"/>
          </p:nvPr>
        </p:nvSpPr>
        <p:spPr>
          <a:xfrm>
            <a:off x="152400" y="1066800"/>
            <a:ext cx="5791200" cy="5562600"/>
          </a:xfrm>
        </p:spPr>
        <p:txBody>
          <a:bodyPr>
            <a:normAutofit/>
          </a:bodyPr>
          <a:lstStyle/>
          <a:p>
            <a:r>
              <a:rPr lang="en-US" dirty="0">
                <a:solidFill>
                  <a:srgbClr val="C00000"/>
                </a:solidFill>
              </a:rPr>
              <a:t>Republicanism</a:t>
            </a:r>
          </a:p>
          <a:p>
            <a:pPr lvl="1"/>
            <a:r>
              <a:rPr lang="en-US" dirty="0"/>
              <a:t>Power from the people</a:t>
            </a:r>
          </a:p>
          <a:p>
            <a:pPr lvl="1"/>
            <a:r>
              <a:rPr lang="en-US" b="1" dirty="0"/>
              <a:t>Yeomen Farmer</a:t>
            </a:r>
          </a:p>
          <a:p>
            <a:pPr lvl="2"/>
            <a:r>
              <a:rPr lang="en-US" dirty="0"/>
              <a:t>Small Land Owner</a:t>
            </a:r>
          </a:p>
          <a:p>
            <a:pPr lvl="2"/>
            <a:r>
              <a:rPr lang="en-US" dirty="0"/>
              <a:t>Self Reliant</a:t>
            </a:r>
          </a:p>
          <a:p>
            <a:pPr lvl="1"/>
            <a:r>
              <a:rPr lang="en-US" dirty="0"/>
              <a:t>NOT….</a:t>
            </a:r>
          </a:p>
          <a:p>
            <a:pPr lvl="2"/>
            <a:r>
              <a:rPr lang="en-US" dirty="0"/>
              <a:t>Small Upper class with large dependent lower class</a:t>
            </a:r>
          </a:p>
          <a:p>
            <a:endParaRPr lang="en-US" dirty="0"/>
          </a:p>
          <a:p>
            <a:r>
              <a:rPr lang="en-US" dirty="0"/>
              <a:t>All “Created Equal”</a:t>
            </a:r>
          </a:p>
          <a:p>
            <a:pPr lvl="1"/>
            <a:r>
              <a:rPr lang="en-US" dirty="0"/>
              <a:t>“Rhetoric” vs. “Reality”</a:t>
            </a:r>
          </a:p>
          <a:p>
            <a:pPr lvl="2">
              <a:buNone/>
            </a:pPr>
            <a:endParaRPr lang="en-US" dirty="0"/>
          </a:p>
          <a:p>
            <a:pPr>
              <a:buNone/>
            </a:pPr>
            <a:endParaRPr lang="en-US" dirty="0"/>
          </a:p>
        </p:txBody>
      </p:sp>
      <p:pic>
        <p:nvPicPr>
          <p:cNvPr id="4100" name="Picture 4" descr="http://mrwoodkis.phoenix.wikispaces.net/file/view/0601_030101.jpg/144902105/0601_030101.jpg"/>
          <p:cNvPicPr>
            <a:picLocks noChangeAspect="1" noChangeArrowheads="1"/>
          </p:cNvPicPr>
          <p:nvPr/>
        </p:nvPicPr>
        <p:blipFill>
          <a:blip r:embed="rId2" cstate="print"/>
          <a:srcRect/>
          <a:stretch>
            <a:fillRect/>
          </a:stretch>
        </p:blipFill>
        <p:spPr bwMode="auto">
          <a:xfrm>
            <a:off x="4876800" y="914400"/>
            <a:ext cx="4191000" cy="32270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State Governments</a:t>
            </a:r>
          </a:p>
        </p:txBody>
      </p:sp>
      <p:sp>
        <p:nvSpPr>
          <p:cNvPr id="3" name="Content Placeholder 2"/>
          <p:cNvSpPr>
            <a:spLocks noGrp="1"/>
          </p:cNvSpPr>
          <p:nvPr>
            <p:ph idx="1"/>
          </p:nvPr>
        </p:nvSpPr>
        <p:spPr>
          <a:xfrm>
            <a:off x="3810000" y="1066800"/>
            <a:ext cx="5334000" cy="5562600"/>
          </a:xfrm>
        </p:spPr>
        <p:txBody>
          <a:bodyPr>
            <a:normAutofit/>
          </a:bodyPr>
          <a:lstStyle/>
          <a:p>
            <a:r>
              <a:rPr lang="en-US" dirty="0"/>
              <a:t>Constitutions</a:t>
            </a:r>
          </a:p>
          <a:p>
            <a:pPr lvl="1"/>
            <a:r>
              <a:rPr lang="en-US" dirty="0"/>
              <a:t>At first…	</a:t>
            </a:r>
          </a:p>
          <a:p>
            <a:pPr lvl="2"/>
            <a:r>
              <a:rPr lang="en-US" dirty="0"/>
              <a:t>Limit Executive power</a:t>
            </a:r>
          </a:p>
          <a:p>
            <a:pPr lvl="2"/>
            <a:r>
              <a:rPr lang="en-US" dirty="0"/>
              <a:t>Separation of Exec. and Leg.</a:t>
            </a:r>
          </a:p>
          <a:p>
            <a:pPr lvl="2"/>
            <a:endParaRPr lang="en-US" dirty="0"/>
          </a:p>
          <a:p>
            <a:pPr lvl="1"/>
            <a:r>
              <a:rPr lang="en-US" dirty="0"/>
              <a:t>Re thinking Republicanism</a:t>
            </a:r>
          </a:p>
          <a:p>
            <a:pPr lvl="2"/>
            <a:r>
              <a:rPr lang="en-US" dirty="0"/>
              <a:t>Is too much democracy bad?</a:t>
            </a:r>
          </a:p>
          <a:p>
            <a:pPr lvl="2"/>
            <a:r>
              <a:rPr lang="en-US" dirty="0"/>
              <a:t>Most states resort to </a:t>
            </a:r>
            <a:r>
              <a:rPr lang="en-US" b="1" dirty="0"/>
              <a:t>Representative </a:t>
            </a:r>
            <a:r>
              <a:rPr lang="en-US" dirty="0"/>
              <a:t>Legislation</a:t>
            </a:r>
          </a:p>
          <a:p>
            <a:pPr lvl="2"/>
            <a:r>
              <a:rPr lang="en-US" dirty="0"/>
              <a:t>Many Renew Executive power</a:t>
            </a:r>
          </a:p>
          <a:p>
            <a:pPr lvl="2"/>
            <a:r>
              <a:rPr lang="en-US" dirty="0"/>
              <a:t>Does the Government trust us?</a:t>
            </a:r>
          </a:p>
        </p:txBody>
      </p:sp>
      <p:sp>
        <p:nvSpPr>
          <p:cNvPr id="5" name="TextBox 4"/>
          <p:cNvSpPr txBox="1"/>
          <p:nvPr/>
        </p:nvSpPr>
        <p:spPr>
          <a:xfrm>
            <a:off x="152400" y="4953000"/>
            <a:ext cx="4419600"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i="1" dirty="0"/>
              <a:t>Side Note:</a:t>
            </a:r>
          </a:p>
          <a:p>
            <a:r>
              <a:rPr lang="en-US" dirty="0"/>
              <a:t> </a:t>
            </a:r>
            <a:r>
              <a:rPr lang="en-US" b="1" dirty="0">
                <a:solidFill>
                  <a:srgbClr val="C00000"/>
                </a:solidFill>
              </a:rPr>
              <a:t>Statute of Religious Freedom </a:t>
            </a:r>
            <a:r>
              <a:rPr lang="en-US" dirty="0"/>
              <a:t>– Presented by T Jefferson to keep states from establishing “official churches” who would be granted special privileges (like C of Eng.)</a:t>
            </a:r>
          </a:p>
          <a:p>
            <a:r>
              <a:rPr lang="en-US" b="1" dirty="0"/>
              <a:t>      “Separation of Church and State”</a:t>
            </a:r>
          </a:p>
        </p:txBody>
      </p:sp>
      <p:pic>
        <p:nvPicPr>
          <p:cNvPr id="3076" name="Picture 4" descr="http://www.rjgeib.com/thoughts/jefferson/jefferson.jpg"/>
          <p:cNvPicPr>
            <a:picLocks noChangeAspect="1" noChangeArrowheads="1"/>
          </p:cNvPicPr>
          <p:nvPr/>
        </p:nvPicPr>
        <p:blipFill>
          <a:blip r:embed="rId2" cstate="print"/>
          <a:srcRect/>
          <a:stretch>
            <a:fillRect/>
          </a:stretch>
        </p:blipFill>
        <p:spPr bwMode="auto">
          <a:xfrm>
            <a:off x="685800" y="1219200"/>
            <a:ext cx="291157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Slavery in the States</a:t>
            </a:r>
          </a:p>
        </p:txBody>
      </p:sp>
      <p:sp>
        <p:nvSpPr>
          <p:cNvPr id="3" name="Content Placeholder 2"/>
          <p:cNvSpPr>
            <a:spLocks noGrp="1"/>
          </p:cNvSpPr>
          <p:nvPr>
            <p:ph idx="1"/>
          </p:nvPr>
        </p:nvSpPr>
        <p:spPr>
          <a:xfrm>
            <a:off x="685800" y="1143000"/>
            <a:ext cx="7620000" cy="5059363"/>
          </a:xfrm>
        </p:spPr>
        <p:txBody>
          <a:bodyPr>
            <a:normAutofit/>
          </a:bodyPr>
          <a:lstStyle/>
          <a:p>
            <a:r>
              <a:rPr lang="en-US" dirty="0"/>
              <a:t>All but GA end foreign slave trade by the end of the war</a:t>
            </a:r>
          </a:p>
          <a:p>
            <a:endParaRPr lang="en-US" dirty="0"/>
          </a:p>
          <a:p>
            <a:r>
              <a:rPr lang="en-US" dirty="0"/>
              <a:t>In 1807</a:t>
            </a:r>
          </a:p>
          <a:p>
            <a:pPr lvl="1"/>
            <a:r>
              <a:rPr lang="en-US" dirty="0"/>
              <a:t>ALL importation of slaves is banned</a:t>
            </a:r>
          </a:p>
          <a:p>
            <a:pPr marL="457200" lvl="1" indent="0">
              <a:buNone/>
            </a:pPr>
            <a:r>
              <a:rPr lang="en-US" dirty="0"/>
              <a:t> 	*State to State trade maintained</a:t>
            </a:r>
          </a:p>
          <a:p>
            <a:pPr lvl="1">
              <a:buNone/>
            </a:pPr>
            <a:r>
              <a:rPr lang="en-US" dirty="0"/>
              <a:t> </a:t>
            </a:r>
          </a:p>
          <a:p>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
            <a:ext cx="7162800" cy="6019800"/>
          </a:xfrm>
          <a:prstGeom prst="rect">
            <a:avLst/>
          </a:prstGeom>
          <a:noFill/>
          <a:ln>
            <a:noFill/>
          </a:ln>
        </p:spPr>
      </p:pic>
    </p:spTree>
    <p:extLst>
      <p:ext uri="{BB962C8B-B14F-4D97-AF65-F5344CB8AC3E}">
        <p14:creationId xmlns:p14="http://schemas.microsoft.com/office/powerpoint/2010/main" val="38689076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National Government</a:t>
            </a:r>
          </a:p>
        </p:txBody>
      </p:sp>
      <p:sp>
        <p:nvSpPr>
          <p:cNvPr id="3" name="Content Placeholder 2"/>
          <p:cNvSpPr>
            <a:spLocks noGrp="1"/>
          </p:cNvSpPr>
          <p:nvPr>
            <p:ph idx="1"/>
          </p:nvPr>
        </p:nvSpPr>
        <p:spPr>
          <a:xfrm>
            <a:off x="0" y="990601"/>
            <a:ext cx="9144000" cy="685800"/>
          </a:xfrm>
        </p:spPr>
        <p:txBody>
          <a:bodyPr/>
          <a:lstStyle/>
          <a:p>
            <a:pPr algn="ctr">
              <a:buNone/>
            </a:pPr>
            <a:r>
              <a:rPr lang="en-US" dirty="0">
                <a:solidFill>
                  <a:srgbClr val="C00000"/>
                </a:solidFill>
              </a:rPr>
              <a:t>Articles of Confederation</a:t>
            </a:r>
          </a:p>
          <a:p>
            <a:endParaRPr lang="en-US" dirty="0"/>
          </a:p>
          <a:p>
            <a:pPr lvl="1"/>
            <a:endParaRPr lang="en-US" dirty="0"/>
          </a:p>
        </p:txBody>
      </p:sp>
      <p:sp>
        <p:nvSpPr>
          <p:cNvPr id="4" name="Content Placeholder 2"/>
          <p:cNvSpPr txBox="1">
            <a:spLocks/>
          </p:cNvSpPr>
          <p:nvPr/>
        </p:nvSpPr>
        <p:spPr>
          <a:xfrm>
            <a:off x="152400" y="1828800"/>
            <a:ext cx="4724400" cy="5029200"/>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Could…</a:t>
            </a:r>
          </a:p>
          <a:p>
            <a:pPr marL="800100" lvl="1" indent="-342900">
              <a:spcBef>
                <a:spcPct val="20000"/>
              </a:spcBef>
              <a:buFont typeface="Arial" pitchFamily="34" charset="0"/>
              <a:buChar char="•"/>
            </a:pPr>
            <a:r>
              <a:rPr lang="en-US" sz="3200" dirty="0"/>
              <a:t>Declare war</a:t>
            </a:r>
          </a:p>
          <a:p>
            <a:pPr marL="800100" lvl="1" indent="-342900">
              <a:spcBef>
                <a:spcPct val="20000"/>
              </a:spcBef>
              <a:buFont typeface="Arial" pitchFamily="34" charset="0"/>
              <a:buChar char="•"/>
            </a:pPr>
            <a:r>
              <a:rPr kumimoji="0" lang="en-US" sz="3200" b="0" i="0" u="none" strike="noStrike" kern="1200" cap="none" spc="0" normalizeH="0" baseline="0" noProof="0" dirty="0">
                <a:ln>
                  <a:noFill/>
                </a:ln>
                <a:solidFill>
                  <a:schemeClr val="tx1"/>
                </a:solidFill>
                <a:effectLst/>
                <a:uLnTx/>
                <a:uFillTx/>
                <a:latin typeface="+mn-lt"/>
                <a:ea typeface="+mn-ea"/>
                <a:cs typeface="+mn-cs"/>
              </a:rPr>
              <a:t>Make</a:t>
            </a:r>
            <a:r>
              <a:rPr kumimoji="0" lang="en-US" sz="3200" b="0" i="0" u="none" strike="noStrike" kern="1200" cap="none" spc="0" normalizeH="0" noProof="0" dirty="0">
                <a:ln>
                  <a:noFill/>
                </a:ln>
                <a:solidFill>
                  <a:schemeClr val="tx1"/>
                </a:solidFill>
                <a:effectLst/>
                <a:uLnTx/>
                <a:uFillTx/>
                <a:latin typeface="+mn-lt"/>
                <a:ea typeface="+mn-ea"/>
                <a:cs typeface="+mn-cs"/>
              </a:rPr>
              <a:t> treaties</a:t>
            </a:r>
          </a:p>
          <a:p>
            <a:pPr marL="800100" lvl="1" indent="-342900">
              <a:spcBef>
                <a:spcPct val="20000"/>
              </a:spcBef>
              <a:buFont typeface="Arial" pitchFamily="34" charset="0"/>
              <a:buChar char="•"/>
            </a:pPr>
            <a:r>
              <a:rPr lang="en-US" sz="3200" baseline="0" dirty="0"/>
              <a:t>Print/Borrow</a:t>
            </a:r>
            <a:r>
              <a:rPr lang="en-US" sz="3200" dirty="0"/>
              <a:t> $</a:t>
            </a:r>
          </a:p>
          <a:p>
            <a:pPr marL="800100" lvl="1" indent="-342900">
              <a:spcBef>
                <a:spcPct val="20000"/>
              </a:spcBef>
              <a:buFont typeface="Arial" pitchFamily="34" charset="0"/>
              <a:buChar char="•"/>
            </a:pPr>
            <a:r>
              <a:rPr lang="en-US" sz="3200" dirty="0"/>
              <a:t>Set up new settlements in the “West”</a:t>
            </a:r>
          </a:p>
          <a:p>
            <a:pPr marL="800100" lvl="1" indent="-342900">
              <a:spcBef>
                <a:spcPct val="20000"/>
              </a:spcBef>
            </a:pPr>
            <a:endParaRPr lang="en-US" sz="3200" dirty="0"/>
          </a:p>
          <a:p>
            <a:pPr marL="342900" indent="-342900">
              <a:spcBef>
                <a:spcPct val="20000"/>
              </a:spcBef>
            </a:pPr>
            <a:r>
              <a:rPr lang="en-US" sz="3200" dirty="0"/>
              <a:t>*Each state one vote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800100" lvl="1" indent="-342900">
              <a:spcBef>
                <a:spcPct val="20000"/>
              </a:spcBef>
              <a:buFont typeface="Arial" pitchFamily="34" charset="0"/>
              <a:buChar char="•"/>
            </a:pPr>
            <a:r>
              <a:rPr kumimoji="0" lang="en-US" sz="2400" b="0" i="0" u="none" strike="noStrike" kern="1200" cap="none" spc="0" normalizeH="0" baseline="0" noProof="0" dirty="0">
                <a:ln>
                  <a:noFill/>
                </a:ln>
                <a:solidFill>
                  <a:schemeClr val="tx1"/>
                </a:solidFill>
                <a:effectLst/>
                <a:uLnTx/>
                <a:uFillTx/>
                <a:latin typeface="+mn-lt"/>
                <a:ea typeface="+mn-ea"/>
                <a:cs typeface="+mn-cs"/>
              </a:rPr>
              <a:t>9 vote minimum </a:t>
            </a:r>
          </a:p>
          <a:p>
            <a:pPr marL="800100" lvl="1" indent="-342900">
              <a:spcBef>
                <a:spcPct val="20000"/>
              </a:spcBef>
              <a:buFont typeface="Arial" pitchFamily="34" charset="0"/>
              <a:buChar char="•"/>
            </a:pPr>
            <a:r>
              <a:rPr lang="en-US" sz="2400" noProof="0" dirty="0"/>
              <a:t>13 for amendments</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4648200" y="1798637"/>
            <a:ext cx="4343400" cy="50593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Could Not…</a:t>
            </a:r>
          </a:p>
          <a:p>
            <a:pPr marL="800100" lvl="1" indent="-342900">
              <a:spcBef>
                <a:spcPct val="20000"/>
              </a:spcBef>
              <a:buFont typeface="Arial" pitchFamily="34" charset="0"/>
              <a:buChar char="•"/>
            </a:pPr>
            <a:r>
              <a:rPr lang="en-US" sz="3200" dirty="0"/>
              <a:t>Regulate Trade</a:t>
            </a:r>
          </a:p>
          <a:p>
            <a:pPr marL="800100" lvl="1" indent="-342900">
              <a:spcBef>
                <a:spcPct val="20000"/>
              </a:spcBef>
              <a:buFont typeface="Arial" pitchFamily="34" charset="0"/>
              <a:buChar char="•"/>
            </a:pPr>
            <a:r>
              <a:rPr kumimoji="0" lang="en-US" sz="3200" b="0" i="0" u="none" strike="noStrike" kern="1200" cap="none" spc="0" normalizeH="0" baseline="0" noProof="0" dirty="0">
                <a:ln>
                  <a:noFill/>
                </a:ln>
                <a:solidFill>
                  <a:schemeClr val="tx1"/>
                </a:solidFill>
                <a:effectLst/>
                <a:uLnTx/>
                <a:uFillTx/>
                <a:latin typeface="+mn-lt"/>
                <a:ea typeface="+mn-ea"/>
                <a:cs typeface="+mn-cs"/>
              </a:rPr>
              <a:t>Draft</a:t>
            </a:r>
            <a:r>
              <a:rPr kumimoji="0" lang="en-US" sz="3200" b="0" i="0" u="none" strike="noStrike" kern="1200" cap="none" spc="0" normalizeH="0" noProof="0" dirty="0">
                <a:ln>
                  <a:noFill/>
                </a:ln>
                <a:solidFill>
                  <a:schemeClr val="tx1"/>
                </a:solidFill>
                <a:effectLst/>
                <a:uLnTx/>
                <a:uFillTx/>
                <a:latin typeface="+mn-lt"/>
                <a:ea typeface="+mn-ea"/>
                <a:cs typeface="+mn-cs"/>
              </a:rPr>
              <a:t> Army</a:t>
            </a:r>
          </a:p>
          <a:p>
            <a:pPr marL="800100" lvl="1" indent="-342900">
              <a:spcBef>
                <a:spcPct val="20000"/>
              </a:spcBef>
              <a:buFont typeface="Arial" pitchFamily="34" charset="0"/>
              <a:buChar char="•"/>
            </a:pPr>
            <a:r>
              <a:rPr lang="en-US" sz="3200" noProof="0" dirty="0"/>
              <a:t>Impose Taxes/Laws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http://www.tngenweb.org/tnland/seven-ranges/seven-lg.jpg"/>
          <p:cNvPicPr>
            <a:picLocks noChangeAspect="1" noChangeArrowheads="1"/>
          </p:cNvPicPr>
          <p:nvPr/>
        </p:nvPicPr>
        <p:blipFill>
          <a:blip r:embed="rId2" cstate="print"/>
          <a:srcRect/>
          <a:stretch>
            <a:fillRect/>
          </a:stretch>
        </p:blipFill>
        <p:spPr bwMode="auto">
          <a:xfrm>
            <a:off x="6248400" y="3429000"/>
            <a:ext cx="2028524" cy="3429000"/>
          </a:xfrm>
          <a:prstGeom prst="rect">
            <a:avLst/>
          </a:prstGeom>
          <a:noFill/>
        </p:spPr>
      </p:pic>
      <p:sp>
        <p:nvSpPr>
          <p:cNvPr id="2" name="Title 1"/>
          <p:cNvSpPr>
            <a:spLocks noGrp="1"/>
          </p:cNvSpPr>
          <p:nvPr>
            <p:ph type="title"/>
          </p:nvPr>
        </p:nvSpPr>
        <p:spPr>
          <a:xfrm>
            <a:off x="457200" y="0"/>
            <a:ext cx="8229600" cy="1143000"/>
          </a:xfrm>
        </p:spPr>
        <p:txBody>
          <a:bodyPr/>
          <a:lstStyle/>
          <a:p>
            <a:r>
              <a:rPr lang="en-US" dirty="0"/>
              <a:t>Northwest Territory</a:t>
            </a:r>
          </a:p>
        </p:txBody>
      </p:sp>
      <p:sp>
        <p:nvSpPr>
          <p:cNvPr id="3" name="Content Placeholder 2"/>
          <p:cNvSpPr>
            <a:spLocks noGrp="1"/>
          </p:cNvSpPr>
          <p:nvPr>
            <p:ph idx="1"/>
          </p:nvPr>
        </p:nvSpPr>
        <p:spPr>
          <a:xfrm>
            <a:off x="0" y="990600"/>
            <a:ext cx="5638800" cy="5867400"/>
          </a:xfrm>
        </p:spPr>
        <p:txBody>
          <a:bodyPr>
            <a:normAutofit/>
          </a:bodyPr>
          <a:lstStyle/>
          <a:p>
            <a:r>
              <a:rPr lang="en-US" dirty="0"/>
              <a:t>America now feels that this is their land to settle</a:t>
            </a:r>
          </a:p>
          <a:p>
            <a:pPr lvl="1"/>
            <a:r>
              <a:rPr lang="en-US" dirty="0">
                <a:solidFill>
                  <a:srgbClr val="C00000"/>
                </a:solidFill>
              </a:rPr>
              <a:t>Ordinance of 1784</a:t>
            </a:r>
          </a:p>
          <a:p>
            <a:pPr lvl="2"/>
            <a:r>
              <a:rPr lang="en-US" dirty="0"/>
              <a:t>Divided land into 10 sections</a:t>
            </a:r>
          </a:p>
          <a:p>
            <a:pPr lvl="2"/>
            <a:r>
              <a:rPr lang="en-US" dirty="0"/>
              <a:t>Sets standards for statehoods</a:t>
            </a:r>
          </a:p>
          <a:p>
            <a:pPr lvl="1"/>
            <a:r>
              <a:rPr lang="en-US" dirty="0">
                <a:solidFill>
                  <a:srgbClr val="C00000"/>
                </a:solidFill>
              </a:rPr>
              <a:t>Ordinance of 1785</a:t>
            </a:r>
          </a:p>
          <a:p>
            <a:pPr lvl="2"/>
            <a:r>
              <a:rPr lang="en-US" dirty="0"/>
              <a:t>Establishes system for surveying/distributing land</a:t>
            </a:r>
          </a:p>
          <a:p>
            <a:pPr lvl="2"/>
            <a:r>
              <a:rPr lang="en-US" dirty="0"/>
              <a:t>6 mile x 6 mile blocks = 36 total</a:t>
            </a:r>
          </a:p>
          <a:p>
            <a:pPr lvl="2"/>
            <a:r>
              <a:rPr lang="en-US" dirty="0"/>
              <a:t>4 reserved for government</a:t>
            </a:r>
          </a:p>
          <a:p>
            <a:pPr lvl="2"/>
            <a:r>
              <a:rPr lang="en-US" dirty="0"/>
              <a:t>Others sold</a:t>
            </a:r>
          </a:p>
          <a:p>
            <a:pPr lvl="3"/>
            <a:r>
              <a:rPr lang="en-US" dirty="0"/>
              <a:t>Profit used to fund schools </a:t>
            </a:r>
          </a:p>
          <a:p>
            <a:endParaRPr lang="en-US" dirty="0"/>
          </a:p>
          <a:p>
            <a:pPr lvl="1"/>
            <a:endParaRPr lang="en-US" dirty="0"/>
          </a:p>
        </p:txBody>
      </p:sp>
      <p:pic>
        <p:nvPicPr>
          <p:cNvPr id="35842" name="Picture 2" descr="http://www.irwinator.com/120/w35.jpg"/>
          <p:cNvPicPr>
            <a:picLocks noChangeAspect="1" noChangeArrowheads="1"/>
          </p:cNvPicPr>
          <p:nvPr/>
        </p:nvPicPr>
        <p:blipFill>
          <a:blip r:embed="rId3" cstate="print"/>
          <a:srcRect/>
          <a:stretch>
            <a:fillRect/>
          </a:stretch>
        </p:blipFill>
        <p:spPr bwMode="auto">
          <a:xfrm>
            <a:off x="5365708" y="1066800"/>
            <a:ext cx="3778292" cy="283845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9" descr="bri85522_m05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
            <a:ext cx="7924800" cy="6950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116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Northwest Territory - 1787</a:t>
            </a:r>
          </a:p>
        </p:txBody>
      </p:sp>
      <p:sp>
        <p:nvSpPr>
          <p:cNvPr id="3" name="Content Placeholder 2"/>
          <p:cNvSpPr>
            <a:spLocks noGrp="1"/>
          </p:cNvSpPr>
          <p:nvPr>
            <p:ph idx="1"/>
          </p:nvPr>
        </p:nvSpPr>
        <p:spPr>
          <a:xfrm>
            <a:off x="0" y="990600"/>
            <a:ext cx="5334000" cy="5638800"/>
          </a:xfrm>
        </p:spPr>
        <p:txBody>
          <a:bodyPr>
            <a:normAutofit/>
          </a:bodyPr>
          <a:lstStyle/>
          <a:p>
            <a:r>
              <a:rPr lang="en-US" dirty="0">
                <a:solidFill>
                  <a:srgbClr val="C00000"/>
                </a:solidFill>
              </a:rPr>
              <a:t>Northwest Ordinance</a:t>
            </a:r>
          </a:p>
          <a:p>
            <a:pPr lvl="1"/>
            <a:r>
              <a:rPr lang="en-US" dirty="0"/>
              <a:t>Creates one big territory</a:t>
            </a:r>
          </a:p>
          <a:p>
            <a:pPr lvl="1"/>
            <a:r>
              <a:rPr lang="en-US" dirty="0"/>
              <a:t>Chunks of 60,000 people would be granted statehood</a:t>
            </a:r>
          </a:p>
          <a:p>
            <a:pPr lvl="1"/>
            <a:r>
              <a:rPr lang="en-US" dirty="0"/>
              <a:t>Guarantees..</a:t>
            </a:r>
          </a:p>
          <a:p>
            <a:pPr lvl="2"/>
            <a:r>
              <a:rPr lang="en-US" dirty="0"/>
              <a:t>Freedom of speech</a:t>
            </a:r>
          </a:p>
          <a:p>
            <a:pPr lvl="2"/>
            <a:r>
              <a:rPr lang="en-US" dirty="0"/>
              <a:t>Trial by Jury</a:t>
            </a:r>
          </a:p>
          <a:p>
            <a:pPr lvl="2"/>
            <a:r>
              <a:rPr lang="en-US" dirty="0"/>
              <a:t>No Slavery</a:t>
            </a:r>
          </a:p>
          <a:p>
            <a:r>
              <a:rPr lang="en-US" b="1" dirty="0"/>
              <a:t>Ordinances Speed up Western Expansion</a:t>
            </a:r>
          </a:p>
          <a:p>
            <a:pPr lvl="1"/>
            <a:r>
              <a:rPr lang="en-US" dirty="0"/>
              <a:t>What will this lead to?</a:t>
            </a:r>
          </a:p>
          <a:p>
            <a:pPr lvl="1"/>
            <a:endParaRPr lang="en-US" dirty="0"/>
          </a:p>
        </p:txBody>
      </p:sp>
      <p:pic>
        <p:nvPicPr>
          <p:cNvPr id="34818" name="Picture 2" descr="http://static.newworldencyclopedia.org/9/9e/Northwest-territory-usa-1787.png"/>
          <p:cNvPicPr>
            <a:picLocks noChangeAspect="1" noChangeArrowheads="1"/>
          </p:cNvPicPr>
          <p:nvPr/>
        </p:nvPicPr>
        <p:blipFill>
          <a:blip r:embed="rId2" cstate="print"/>
          <a:srcRect/>
          <a:stretch>
            <a:fillRect/>
          </a:stretch>
        </p:blipFill>
        <p:spPr bwMode="auto">
          <a:xfrm>
            <a:off x="4923459" y="1866900"/>
            <a:ext cx="4239591"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Native American Resistance</a:t>
            </a:r>
          </a:p>
        </p:txBody>
      </p:sp>
      <p:sp>
        <p:nvSpPr>
          <p:cNvPr id="3" name="Content Placeholder 2"/>
          <p:cNvSpPr>
            <a:spLocks noGrp="1"/>
          </p:cNvSpPr>
          <p:nvPr>
            <p:ph idx="1"/>
          </p:nvPr>
        </p:nvSpPr>
        <p:spPr>
          <a:xfrm>
            <a:off x="228600" y="990600"/>
            <a:ext cx="5638800" cy="5867400"/>
          </a:xfrm>
        </p:spPr>
        <p:txBody>
          <a:bodyPr>
            <a:normAutofit/>
          </a:bodyPr>
          <a:lstStyle/>
          <a:p>
            <a:r>
              <a:rPr lang="en-US" dirty="0"/>
              <a:t>1780’s – Congress “persuades” N.A. to sign away lands</a:t>
            </a:r>
          </a:p>
          <a:p>
            <a:pPr lvl="1"/>
            <a:r>
              <a:rPr lang="en-US" dirty="0"/>
              <a:t>Many Natives refuse to acknowledge treaties</a:t>
            </a:r>
          </a:p>
          <a:p>
            <a:pPr lvl="1"/>
            <a:r>
              <a:rPr lang="en-US" dirty="0"/>
              <a:t>Leads to Violence</a:t>
            </a:r>
          </a:p>
          <a:p>
            <a:endParaRPr lang="en-US" b="1" dirty="0">
              <a:solidFill>
                <a:srgbClr val="C00000"/>
              </a:solidFill>
            </a:endParaRPr>
          </a:p>
          <a:p>
            <a:r>
              <a:rPr lang="en-US" b="1" dirty="0">
                <a:solidFill>
                  <a:srgbClr val="C00000"/>
                </a:solidFill>
              </a:rPr>
              <a:t>Miami Confederacy</a:t>
            </a:r>
          </a:p>
          <a:p>
            <a:pPr lvl="1"/>
            <a:r>
              <a:rPr lang="en-US" dirty="0"/>
              <a:t>Located in Ohio</a:t>
            </a:r>
          </a:p>
          <a:p>
            <a:pPr lvl="1"/>
            <a:r>
              <a:rPr lang="en-US" dirty="0"/>
              <a:t>Refuse to leave</a:t>
            </a:r>
          </a:p>
          <a:p>
            <a:pPr lvl="1"/>
            <a:r>
              <a:rPr lang="en-US" dirty="0"/>
              <a:t>Defeat colonists in several confrontations</a:t>
            </a:r>
          </a:p>
          <a:p>
            <a:pPr lvl="2"/>
            <a:endParaRPr lang="en-US" dirty="0"/>
          </a:p>
          <a:p>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Native American Resistance</a:t>
            </a:r>
          </a:p>
        </p:txBody>
      </p:sp>
      <p:sp>
        <p:nvSpPr>
          <p:cNvPr id="3" name="Content Placeholder 2"/>
          <p:cNvSpPr>
            <a:spLocks noGrp="1"/>
          </p:cNvSpPr>
          <p:nvPr>
            <p:ph idx="1"/>
          </p:nvPr>
        </p:nvSpPr>
        <p:spPr>
          <a:xfrm>
            <a:off x="228600" y="990600"/>
            <a:ext cx="5638800" cy="5867400"/>
          </a:xfrm>
        </p:spPr>
        <p:txBody>
          <a:bodyPr>
            <a:normAutofit lnSpcReduction="10000"/>
          </a:bodyPr>
          <a:lstStyle/>
          <a:p>
            <a:r>
              <a:rPr lang="en-US" b="1" dirty="0">
                <a:solidFill>
                  <a:srgbClr val="C00000"/>
                </a:solidFill>
              </a:rPr>
              <a:t>Battle of Fallen Timbers - </a:t>
            </a:r>
            <a:r>
              <a:rPr lang="en-US" dirty="0">
                <a:solidFill>
                  <a:srgbClr val="C00000"/>
                </a:solidFill>
              </a:rPr>
              <a:t>1794</a:t>
            </a:r>
          </a:p>
          <a:p>
            <a:pPr lvl="1"/>
            <a:r>
              <a:rPr lang="en-US" dirty="0"/>
              <a:t>Mad Anthony Wayne defeats N.A.</a:t>
            </a:r>
          </a:p>
          <a:p>
            <a:pPr lvl="1"/>
            <a:r>
              <a:rPr lang="en-US" dirty="0"/>
              <a:t>Final major confrontation                                                in Ohio Valley region </a:t>
            </a:r>
          </a:p>
          <a:p>
            <a:endParaRPr lang="en-US" dirty="0"/>
          </a:p>
          <a:p>
            <a:r>
              <a:rPr lang="en-US" b="1" dirty="0">
                <a:solidFill>
                  <a:srgbClr val="C00000"/>
                </a:solidFill>
              </a:rPr>
              <a:t>Treaty of Greenville </a:t>
            </a:r>
          </a:p>
          <a:p>
            <a:pPr lvl="1"/>
            <a:r>
              <a:rPr lang="en-US" dirty="0"/>
              <a:t>Fed </a:t>
            </a:r>
            <a:r>
              <a:rPr lang="en-US" dirty="0" err="1"/>
              <a:t>govt</a:t>
            </a:r>
            <a:r>
              <a:rPr lang="en-US" dirty="0"/>
              <a:t> pays natives for       land</a:t>
            </a:r>
          </a:p>
          <a:p>
            <a:pPr lvl="1"/>
            <a:r>
              <a:rPr lang="en-US" dirty="0"/>
              <a:t>First time Federal </a:t>
            </a:r>
            <a:r>
              <a:rPr lang="en-US" dirty="0" err="1"/>
              <a:t>govt</a:t>
            </a:r>
            <a:r>
              <a:rPr lang="en-US" dirty="0"/>
              <a:t> officially recognizes Natives</a:t>
            </a:r>
          </a:p>
          <a:p>
            <a:pPr lvl="2"/>
            <a:endParaRPr lang="en-US" dirty="0"/>
          </a:p>
          <a:p>
            <a:endParaRPr lang="en-US" dirty="0"/>
          </a:p>
          <a:p>
            <a:pPr lvl="1"/>
            <a:endParaRPr lang="en-US" dirty="0"/>
          </a:p>
        </p:txBody>
      </p:sp>
      <p:pic>
        <p:nvPicPr>
          <p:cNvPr id="33794" name="Picture 2" descr="http://www.elec-intro.com/EX/05-13-10/941.jpg"/>
          <p:cNvPicPr>
            <a:picLocks noChangeAspect="1" noChangeArrowheads="1"/>
          </p:cNvPicPr>
          <p:nvPr/>
        </p:nvPicPr>
        <p:blipFill>
          <a:blip r:embed="rId2" cstate="print"/>
          <a:srcRect/>
          <a:stretch>
            <a:fillRect/>
          </a:stretch>
        </p:blipFill>
        <p:spPr bwMode="auto">
          <a:xfrm>
            <a:off x="5562600" y="976312"/>
            <a:ext cx="4286250" cy="2809876"/>
          </a:xfrm>
          <a:prstGeom prst="rect">
            <a:avLst/>
          </a:prstGeom>
          <a:noFill/>
        </p:spPr>
      </p:pic>
    </p:spTree>
    <p:extLst>
      <p:ext uri="{BB962C8B-B14F-4D97-AF65-F5344CB8AC3E}">
        <p14:creationId xmlns:p14="http://schemas.microsoft.com/office/powerpoint/2010/main" val="2415825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treaty of greenvi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29600" cy="6649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298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Postwar Depression 1784-1787 </a:t>
            </a:r>
          </a:p>
        </p:txBody>
      </p:sp>
      <p:sp>
        <p:nvSpPr>
          <p:cNvPr id="3" name="Content Placeholder 2"/>
          <p:cNvSpPr>
            <a:spLocks noGrp="1"/>
          </p:cNvSpPr>
          <p:nvPr>
            <p:ph idx="1"/>
          </p:nvPr>
        </p:nvSpPr>
        <p:spPr>
          <a:xfrm>
            <a:off x="304800" y="990600"/>
            <a:ext cx="6477000" cy="5486400"/>
          </a:xfrm>
        </p:spPr>
        <p:txBody>
          <a:bodyPr>
            <a:normAutofit/>
          </a:bodyPr>
          <a:lstStyle/>
          <a:p>
            <a:r>
              <a:rPr lang="en-US" dirty="0"/>
              <a:t>Result of Inflation and War Debt</a:t>
            </a:r>
          </a:p>
          <a:p>
            <a:pPr lvl="1"/>
            <a:r>
              <a:rPr lang="en-US" dirty="0" err="1"/>
              <a:t>Govt</a:t>
            </a:r>
            <a:r>
              <a:rPr lang="en-US" dirty="0"/>
              <a:t> owes…</a:t>
            </a:r>
          </a:p>
          <a:p>
            <a:pPr lvl="2"/>
            <a:r>
              <a:rPr lang="en-US" dirty="0"/>
              <a:t>Private Lenders</a:t>
            </a:r>
          </a:p>
          <a:p>
            <a:pPr lvl="2"/>
            <a:r>
              <a:rPr lang="en-US" dirty="0"/>
              <a:t>Foreign Nations</a:t>
            </a:r>
          </a:p>
          <a:p>
            <a:pPr lvl="2"/>
            <a:r>
              <a:rPr lang="en-US" dirty="0"/>
              <a:t>Soldiers</a:t>
            </a:r>
          </a:p>
          <a:p>
            <a:pPr lvl="1"/>
            <a:r>
              <a:rPr lang="en-US" dirty="0"/>
              <a:t>No Power to tax</a:t>
            </a:r>
          </a:p>
          <a:p>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7772400" cy="6019800"/>
          </a:xfrm>
        </p:spPr>
        <p:txBody>
          <a:bodyPr>
            <a:normAutofit fontScale="92500" lnSpcReduction="10000"/>
          </a:bodyPr>
          <a:lstStyle/>
          <a:p>
            <a:r>
              <a:rPr lang="en-US" b="1" dirty="0"/>
              <a:t>State Debts</a:t>
            </a:r>
          </a:p>
          <a:p>
            <a:pPr lvl="1"/>
            <a:r>
              <a:rPr lang="en-US" dirty="0"/>
              <a:t>Individual States also in debt</a:t>
            </a:r>
          </a:p>
          <a:p>
            <a:pPr lvl="1"/>
            <a:r>
              <a:rPr lang="en-US" dirty="0"/>
              <a:t>DO have ability to tax</a:t>
            </a:r>
          </a:p>
          <a:p>
            <a:pPr lvl="1"/>
            <a:r>
              <a:rPr lang="en-US" dirty="0"/>
              <a:t>Taxes hit farmers the hardest</a:t>
            </a:r>
          </a:p>
          <a:p>
            <a:pPr lvl="1"/>
            <a:r>
              <a:rPr lang="en-US" b="1" dirty="0">
                <a:solidFill>
                  <a:srgbClr val="C00000"/>
                </a:solidFill>
              </a:rPr>
              <a:t>Shays Rebellion</a:t>
            </a:r>
          </a:p>
          <a:p>
            <a:pPr lvl="2"/>
            <a:r>
              <a:rPr lang="en-US" dirty="0">
                <a:solidFill>
                  <a:srgbClr val="C00000"/>
                </a:solidFill>
              </a:rPr>
              <a:t>Daniel Shay </a:t>
            </a:r>
            <a:r>
              <a:rPr lang="en-US" dirty="0"/>
              <a:t>– Former soldier</a:t>
            </a:r>
          </a:p>
          <a:p>
            <a:pPr lvl="2"/>
            <a:r>
              <a:rPr lang="en-US" dirty="0"/>
              <a:t>4000 people involved </a:t>
            </a:r>
          </a:p>
          <a:p>
            <a:pPr lvl="2"/>
            <a:r>
              <a:rPr lang="en-US" dirty="0"/>
              <a:t>Demands…</a:t>
            </a:r>
          </a:p>
          <a:p>
            <a:pPr lvl="3"/>
            <a:r>
              <a:rPr lang="en-US" sz="2400" dirty="0"/>
              <a:t>Paper $	</a:t>
            </a:r>
          </a:p>
          <a:p>
            <a:pPr lvl="3"/>
            <a:r>
              <a:rPr lang="en-US" sz="2400" dirty="0"/>
              <a:t>Lower Taxes</a:t>
            </a:r>
          </a:p>
          <a:p>
            <a:pPr lvl="3"/>
            <a:r>
              <a:rPr lang="en-US" sz="2400" dirty="0"/>
              <a:t>Moratoriums on Taxes</a:t>
            </a:r>
          </a:p>
          <a:p>
            <a:pPr lvl="3"/>
            <a:r>
              <a:rPr lang="en-US" sz="2400" dirty="0"/>
              <a:t>Release of imprisoned Debtors</a:t>
            </a:r>
          </a:p>
          <a:p>
            <a:pPr lvl="2"/>
            <a:r>
              <a:rPr lang="en-US" sz="2800" dirty="0"/>
              <a:t>Failure but some concessions are made</a:t>
            </a:r>
          </a:p>
          <a:p>
            <a:pPr lvl="3"/>
            <a:r>
              <a:rPr lang="en-US" sz="2600" b="1" dirty="0"/>
              <a:t>Shows need for stronger central </a:t>
            </a:r>
            <a:r>
              <a:rPr lang="en-US" sz="2600" b="1" dirty="0" err="1"/>
              <a:t>govt</a:t>
            </a:r>
            <a:endParaRPr lang="en-US" sz="2600" b="1" dirty="0"/>
          </a:p>
          <a:p>
            <a:pPr lvl="2"/>
            <a:endParaRPr lang="en-US" dirty="0"/>
          </a:p>
          <a:p>
            <a:endParaRPr lang="en-US" dirty="0"/>
          </a:p>
          <a:p>
            <a:pPr lvl="1"/>
            <a:endParaRPr lang="en-US" dirty="0"/>
          </a:p>
        </p:txBody>
      </p:sp>
      <p:sp>
        <p:nvSpPr>
          <p:cNvPr id="4" name="Title 1"/>
          <p:cNvSpPr txBox="1">
            <a:spLocks/>
          </p:cNvSpPr>
          <p:nvPr/>
        </p:nvSpPr>
        <p:spPr>
          <a:xfrm>
            <a:off x="685800"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j-lt"/>
                <a:ea typeface="+mj-ea"/>
                <a:cs typeface="+mj-cs"/>
              </a:rPr>
              <a:t>Postwar Depression 1784-1787 </a:t>
            </a:r>
          </a:p>
        </p:txBody>
      </p:sp>
      <p:pic>
        <p:nvPicPr>
          <p:cNvPr id="31746" name="Picture 2" descr="http://www.veteranstoday.com/wp-content/uploads/2011/10/Shays-Rebellion-2.jpg"/>
          <p:cNvPicPr>
            <a:picLocks noChangeAspect="1" noChangeArrowheads="1"/>
          </p:cNvPicPr>
          <p:nvPr/>
        </p:nvPicPr>
        <p:blipFill>
          <a:blip r:embed="rId2" cstate="print"/>
          <a:srcRect/>
          <a:stretch>
            <a:fillRect/>
          </a:stretch>
        </p:blipFill>
        <p:spPr bwMode="auto">
          <a:xfrm>
            <a:off x="5638799" y="1143000"/>
            <a:ext cx="3428999" cy="3429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6601</TotalTime>
  <Words>1215</Words>
  <Application>Microsoft Office PowerPoint</Application>
  <PresentationFormat>On-screen Show (4:3)</PresentationFormat>
  <Paragraphs>277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The American Revolution and Beginning a New Nation  1775 - 1787</vt:lpstr>
      <vt:lpstr>Goals of the War</vt:lpstr>
      <vt:lpstr>Documents Guide the Colonists</vt:lpstr>
      <vt:lpstr>Mobilization</vt:lpstr>
      <vt:lpstr>Advantages</vt:lpstr>
      <vt:lpstr>Major Battles – 1st Phase </vt:lpstr>
      <vt:lpstr>First Phase – New England/Canada </vt:lpstr>
      <vt:lpstr>Major Battles – 2nd Phase</vt:lpstr>
      <vt:lpstr>2nd Phase – Mid Atlantic</vt:lpstr>
      <vt:lpstr>PowerPoint Presentation</vt:lpstr>
      <vt:lpstr>Phase 3 – Southern Colonies</vt:lpstr>
      <vt:lpstr>3rd Phase – South</vt:lpstr>
      <vt:lpstr>PowerPoint Presentation</vt:lpstr>
      <vt:lpstr>PowerPoint Presentation</vt:lpstr>
      <vt:lpstr>End of the War</vt:lpstr>
      <vt:lpstr>PowerPoint Presentation</vt:lpstr>
      <vt:lpstr>PowerPoint Presentation</vt:lpstr>
      <vt:lpstr>Treaty of Paris - 1783 </vt:lpstr>
      <vt:lpstr>Treaty of Paris - 1783 </vt:lpstr>
      <vt:lpstr>Treaty of Paris - 1783 </vt:lpstr>
      <vt:lpstr>Treaty of Paris - 1783 </vt:lpstr>
      <vt:lpstr>Treaty of Paris - 1783 </vt:lpstr>
      <vt:lpstr>Treaty of Paris - 1783 </vt:lpstr>
      <vt:lpstr>Treaty of Paris - 1783 </vt:lpstr>
      <vt:lpstr>Treaty of Paris - 1783 </vt:lpstr>
      <vt:lpstr>Later…</vt:lpstr>
      <vt:lpstr>Effects on Society</vt:lpstr>
      <vt:lpstr>Effects on Society</vt:lpstr>
      <vt:lpstr>Effects on Society</vt:lpstr>
      <vt:lpstr>Effects on Society</vt:lpstr>
      <vt:lpstr>Effects on Society</vt:lpstr>
      <vt:lpstr>Effects on Society</vt:lpstr>
      <vt:lpstr>State Governments</vt:lpstr>
      <vt:lpstr>State Governments</vt:lpstr>
      <vt:lpstr>Slavery in the States</vt:lpstr>
      <vt:lpstr>PowerPoint Presentation</vt:lpstr>
      <vt:lpstr>National Government</vt:lpstr>
      <vt:lpstr>Northwest Territory</vt:lpstr>
      <vt:lpstr>PowerPoint Presentation</vt:lpstr>
      <vt:lpstr>Northwest Territory - 1787</vt:lpstr>
      <vt:lpstr>Native American Resistance</vt:lpstr>
      <vt:lpstr>Native American Resistance</vt:lpstr>
      <vt:lpstr>PowerPoint Presentation</vt:lpstr>
      <vt:lpstr>Postwar Depression 1784-1787 </vt:lpstr>
      <vt:lpstr>PowerPoint Presentation</vt:lpstr>
    </vt:vector>
  </TitlesOfParts>
  <Company>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 and Indian War and the End of Salutary Neglect  1754-1775</dc:title>
  <dc:creator>Cabarrus County Schools</dc:creator>
  <cp:lastModifiedBy>Nicholas Hulyo</cp:lastModifiedBy>
  <cp:revision>90</cp:revision>
  <dcterms:created xsi:type="dcterms:W3CDTF">2012-02-07T12:37:15Z</dcterms:created>
  <dcterms:modified xsi:type="dcterms:W3CDTF">2018-10-10T12:47:56Z</dcterms:modified>
</cp:coreProperties>
</file>