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layfair Display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CA13574F-821F-47A3-BD55-21366135ED4C}">
  <a:tblStyle styleId="{CA13574F-821F-47A3-BD55-21366135ED4C}" styleName="Table_0">
    <a:wholeTbl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11" Type="http://schemas.openxmlformats.org/officeDocument/2006/relationships/slide" Target="slides/slide6.xml"/><Relationship Id="rId22" Type="http://schemas.openxmlformats.org/officeDocument/2006/relationships/font" Target="fonts/Lato-boldItalic.fntdata"/><Relationship Id="rId10" Type="http://schemas.openxmlformats.org/officeDocument/2006/relationships/slide" Target="slides/slide5.xml"/><Relationship Id="rId21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layfairDisplay-regular.fntdata"/><Relationship Id="rId14" Type="http://schemas.openxmlformats.org/officeDocument/2006/relationships/slide" Target="slides/slide9.xml"/><Relationship Id="rId17" Type="http://schemas.openxmlformats.org/officeDocument/2006/relationships/font" Target="fonts/PlayfairDisplay-italic.fntdata"/><Relationship Id="rId16" Type="http://schemas.openxmlformats.org/officeDocument/2006/relationships/font" Target="fonts/PlayfairDisplay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regular.fntdata"/><Relationship Id="rId6" Type="http://schemas.openxmlformats.org/officeDocument/2006/relationships/slide" Target="slides/slide1.xml"/><Relationship Id="rId18" Type="http://schemas.openxmlformats.org/officeDocument/2006/relationships/font" Target="fonts/PlayfairDisplay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586720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586720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2" name="Shape 12"/>
          <p:cNvCxnSpPr/>
          <p:nvPr/>
        </p:nvCxnSpPr>
        <p:spPr>
          <a:xfrm>
            <a:off x="733218" y="2235350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Shape 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1000"/>
              </a:spcBef>
              <a:buSzPct val="100000"/>
              <a:defRPr sz="4800"/>
            </a:lvl1pPr>
            <a:lvl2pPr lvl="1">
              <a:spcBef>
                <a:spcPts val="1000"/>
              </a:spcBef>
              <a:buSzPct val="100000"/>
              <a:defRPr sz="4800"/>
            </a:lvl2pPr>
            <a:lvl3pPr lvl="2">
              <a:spcBef>
                <a:spcPts val="1000"/>
              </a:spcBef>
              <a:buSzPct val="100000"/>
              <a:defRPr sz="4800"/>
            </a:lvl3pPr>
            <a:lvl4pPr lvl="3">
              <a:spcBef>
                <a:spcPts val="1000"/>
              </a:spcBef>
              <a:buSzPct val="100000"/>
              <a:defRPr sz="4800"/>
            </a:lvl4pPr>
            <a:lvl5pPr lvl="4">
              <a:spcBef>
                <a:spcPts val="1000"/>
              </a:spcBef>
              <a:buSzPct val="100000"/>
              <a:defRPr sz="4800"/>
            </a:lvl5pPr>
            <a:lvl6pPr lvl="5">
              <a:spcBef>
                <a:spcPts val="1000"/>
              </a:spcBef>
              <a:buSzPct val="100000"/>
              <a:defRPr sz="4800"/>
            </a:lvl6pPr>
            <a:lvl7pPr lvl="6">
              <a:spcBef>
                <a:spcPts val="1000"/>
              </a:spcBef>
              <a:buSzPct val="100000"/>
              <a:defRPr sz="4800"/>
            </a:lvl7pPr>
            <a:lvl8pPr lvl="7">
              <a:spcBef>
                <a:spcPts val="1000"/>
              </a:spcBef>
              <a:buSzPct val="100000"/>
              <a:defRPr sz="4800"/>
            </a:lvl8pPr>
            <a:lvl9pPr lvl="8">
              <a:spcBef>
                <a:spcPts val="1000"/>
              </a:spcBef>
              <a:buSzPct val="100000"/>
              <a:defRPr sz="4800"/>
            </a:lvl9pPr>
          </a:lstStyle>
          <a:p/>
        </p:txBody>
      </p:sp>
      <p:sp>
        <p:nvSpPr>
          <p:cNvPr id="14" name="Shape 14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586720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586720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" name="Shape 19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3" name="Shape 23"/>
          <p:cNvCxnSpPr/>
          <p:nvPr/>
        </p:nvCxnSpPr>
        <p:spPr>
          <a:xfrm>
            <a:off x="419425" y="1154194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" name="Shape 2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hape 28"/>
          <p:cNvCxnSpPr/>
          <p:nvPr/>
        </p:nvCxnSpPr>
        <p:spPr>
          <a:xfrm>
            <a:off x="419425" y="1154194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" name="Shape 29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hape 37"/>
          <p:cNvCxnSpPr/>
          <p:nvPr/>
        </p:nvCxnSpPr>
        <p:spPr>
          <a:xfrm>
            <a:off x="411043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" name="Shape 3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6720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586720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4" name="Shape 4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200"/>
            </a:lvl1pPr>
            <a:lvl2pPr lvl="1">
              <a:spcBef>
                <a:spcPts val="0"/>
              </a:spcBef>
              <a:buSzPct val="100000"/>
              <a:defRPr sz="4200"/>
            </a:lvl2pPr>
            <a:lvl3pPr lvl="2">
              <a:spcBef>
                <a:spcPts val="0"/>
              </a:spcBef>
              <a:buSzPct val="100000"/>
              <a:defRPr sz="4200"/>
            </a:lvl3pPr>
            <a:lvl4pPr lvl="3">
              <a:spcBef>
                <a:spcPts val="0"/>
              </a:spcBef>
              <a:buSzPct val="100000"/>
              <a:defRPr sz="4200"/>
            </a:lvl4pPr>
            <a:lvl5pPr lvl="4">
              <a:spcBef>
                <a:spcPts val="0"/>
              </a:spcBef>
              <a:buSzPct val="100000"/>
              <a:defRPr sz="4200"/>
            </a:lvl5pPr>
            <a:lvl6pPr lvl="5">
              <a:spcBef>
                <a:spcPts val="0"/>
              </a:spcBef>
              <a:buSzPct val="100000"/>
              <a:defRPr sz="4200"/>
            </a:lvl6pPr>
            <a:lvl7pPr lvl="6">
              <a:spcBef>
                <a:spcPts val="0"/>
              </a:spcBef>
              <a:buSzPct val="100000"/>
              <a:defRPr sz="4200"/>
            </a:lvl7pPr>
            <a:lvl8pPr lvl="7">
              <a:spcBef>
                <a:spcPts val="0"/>
              </a:spcBef>
              <a:buSzPct val="100000"/>
              <a:defRPr sz="4200"/>
            </a:lvl8pPr>
            <a:lvl9pPr lvl="8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8" name="Shape 4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Shape 4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50" name="Shape 50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586720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586720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 txBox="1"/>
          <p:nvPr>
            <p:ph type="title"/>
          </p:nvPr>
        </p:nvSpPr>
        <p:spPr>
          <a:xfrm>
            <a:off x="586725" y="1353787"/>
            <a:ext cx="7970700" cy="1538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6"/>
              </a:buClr>
              <a:buSzPct val="100000"/>
              <a:defRPr sz="108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586725" y="2968387"/>
            <a:ext cx="79707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61" name="Shape 6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Lato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Lato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Lato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Lato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Lato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Lato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Lato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Lato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Lato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twigcarolina.com/film/the-sun-3081/" TargetMode="External"/><Relationship Id="rId4" Type="http://schemas.openxmlformats.org/officeDocument/2006/relationships/image" Target="../media/image01.png"/><Relationship Id="rId5" Type="http://schemas.openxmlformats.org/officeDocument/2006/relationships/hyperlink" Target="http://youtube.com/v/fO6qsaEFWio" TargetMode="External"/><Relationship Id="rId6" Type="http://schemas.openxmlformats.org/officeDocument/2006/relationships/image" Target="../media/image0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science.nasa.gov/science-news/science-at-nasa/2001/ast21mar_1" TargetMode="External"/><Relationship Id="rId4" Type="http://schemas.openxmlformats.org/officeDocument/2006/relationships/hyperlink" Target="https://www.nasa.gov/feature/langley/a-new-home-on-mars-nasa-langley-s-icy-concept-for-living-on-the-red-planet" TargetMode="External"/><Relationship Id="rId5" Type="http://schemas.openxmlformats.org/officeDocument/2006/relationships/hyperlink" Target="http://youtube.com/v/QC2tdZEHczk" TargetMode="External"/><Relationship Id="rId6" Type="http://schemas.openxmlformats.org/officeDocument/2006/relationships/image" Target="../media/image0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ctrTitle"/>
          </p:nvPr>
        </p:nvSpPr>
        <p:spPr>
          <a:xfrm>
            <a:off x="180175" y="136800"/>
            <a:ext cx="8343600" cy="18537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/>
              <a:t>Temperature and Stars</a:t>
            </a:r>
          </a:p>
        </p:txBody>
      </p:sp>
      <p:sp>
        <p:nvSpPr>
          <p:cNvPr id="69" name="Shape 69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6th Grade PBL: Colonizing a Planet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311700" y="170275"/>
            <a:ext cx="8520600" cy="847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Temperature: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Where does Heat come from?</a:t>
            </a:r>
          </a:p>
        </p:txBody>
      </p:sp>
      <p:pic>
        <p:nvPicPr>
          <p:cNvPr descr="Capture 2017-03-16 08_46_02.png" id="75" name="Shape 7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8575" y="1417950"/>
            <a:ext cx="3173800" cy="30444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 txBox="1"/>
          <p:nvPr/>
        </p:nvSpPr>
        <p:spPr>
          <a:xfrm>
            <a:off x="5604650" y="2745575"/>
            <a:ext cx="21300" cy="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descr="Space Place in a Snap: Quick and fun answers to big science questions brought to you by NASA's Space Place!  In this episode, find out why the sun is so hot!   For a transcript of this video and a fun downloadable poster, visit http://spaceplace.nasa.gov/sun-heat.   Be sure to check out NASA's Space Place for a ton of exciting activities, interesting articles, and cool games at http://spaceplace.nasa.gov." id="77" name="Shape 77" title="Where Does the Sun's Energy Come From? - Space Place in a Snap">
            <a:hlinkClick r:id="rId5"/>
          </p:cNvPr>
          <p:cNvSpPr/>
          <p:nvPr/>
        </p:nvSpPr>
        <p:spPr>
          <a:xfrm>
            <a:off x="152400" y="1417950"/>
            <a:ext cx="4128200" cy="3096150"/>
          </a:xfrm>
          <a:prstGeom prst="rect">
            <a:avLst/>
          </a:prstGeom>
          <a:blipFill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311700" y="151650"/>
            <a:ext cx="8520600" cy="64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Different Kinds of Stars</a:t>
            </a:r>
          </a:p>
        </p:txBody>
      </p:sp>
      <p:graphicFrame>
        <p:nvGraphicFramePr>
          <p:cNvPr id="83" name="Shape 83"/>
          <p:cNvGraphicFramePr/>
          <p:nvPr/>
        </p:nvGraphicFramePr>
        <p:xfrm>
          <a:off x="847650" y="1133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{CA13574F-821F-47A3-BD55-21366135ED4C}</a:tableStyleId>
              </a:tblPr>
              <a:tblGrid>
                <a:gridCol w="1634100"/>
                <a:gridCol w="1251150"/>
                <a:gridCol w="1606050"/>
                <a:gridCol w="1344575"/>
                <a:gridCol w="1914275"/>
              </a:tblGrid>
              <a:tr h="2233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Category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Light Color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Temperature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Mass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(The Sun=1)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Luminosity (brightness) 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(The Sun=1)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233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O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Blue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Over 25,000 K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1,400,000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233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B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Blue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11,000-25,000 K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18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20,000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233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Blue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7,500-11,000 K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3.2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80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233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F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Blue-White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6,000-7,500 K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1.7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233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G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White-Yellow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5,000-6,000 K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1.1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1.2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233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K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Orange-Red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3,500-5,00 K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0.8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0.4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2233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M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Red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Under 3,500 K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0.3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0.04 (very faint)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Facts about our sun</a:t>
            </a:r>
          </a:p>
        </p:txBody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Our sun is a G2V star. This means that the light it gives off look yellow or white . It’s average surface temperature is about 5,800 K. The sun is a yellow dwarf star meaning it is in a very stable stage of its life, which lasts about 5 billion years.</a:t>
            </a:r>
          </a:p>
        </p:txBody>
      </p:sp>
      <p:pic>
        <p:nvPicPr>
          <p:cNvPr descr="الملف الأصلي ..."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4000" y="1170125"/>
            <a:ext cx="400311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 </a:t>
            </a:r>
            <a:r>
              <a:rPr lang="en" sz="3600">
                <a:solidFill>
                  <a:srgbClr val="212121"/>
                </a:solidFill>
              </a:rPr>
              <a:t>What does this mean for your colony?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666666"/>
              </a:buClr>
              <a:buSzPct val="100000"/>
              <a:buFont typeface="Playfair Display"/>
              <a:buChar char="❖"/>
            </a:pPr>
            <a:r>
              <a:rPr lang="en" sz="30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Use the chart on the next page to figure out what the temperature is for your planet and what your star is like for your planet.</a:t>
            </a:r>
          </a:p>
          <a:p>
            <a:pPr indent="-419100" lvl="0" marL="457200" rtl="0">
              <a:spcBef>
                <a:spcPts val="0"/>
              </a:spcBef>
              <a:buClr>
                <a:srgbClr val="434343"/>
              </a:buClr>
              <a:buSzPct val="100000"/>
              <a:buFont typeface="Playfair Display"/>
              <a:buChar char="❖"/>
            </a:pPr>
            <a:r>
              <a:rPr lang="en" sz="30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Fill in the information on your Note-taking Sheet.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" name="Shape 101"/>
          <p:cNvGraphicFramePr/>
          <p:nvPr/>
        </p:nvGraphicFramePr>
        <p:xfrm>
          <a:off x="3190775" y="23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{CA13574F-821F-47A3-BD55-21366135ED4C}</a:tableStyleId>
              </a:tblPr>
              <a:tblGrid>
                <a:gridCol w="2869275"/>
                <a:gridCol w="2869275"/>
              </a:tblGrid>
              <a:tr h="368475"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Planet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Temperature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Mercury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-274° F to +752°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Venus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896°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Mars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-225° F to 62.6°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Jupiter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-234.4°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Saturn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-288.4°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Uranus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-360.4°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Neptune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-562°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Titan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-390°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Europa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-210° F to -370°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TRAPPIST-1f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-40° F to 100°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Proxima Cen b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Average 85°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68475"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Kepler-22b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88900" marR="889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Average 60° F</a:t>
                      </a: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  <p:sp>
        <p:nvSpPr>
          <p:cNvPr id="102" name="Shape 102"/>
          <p:cNvSpPr txBox="1"/>
          <p:nvPr/>
        </p:nvSpPr>
        <p:spPr>
          <a:xfrm rot="-326353">
            <a:off x="137187" y="680257"/>
            <a:ext cx="2937024" cy="23659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240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Remember: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240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Earth’s Average Temperature: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-126 to 136°F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Boiling Point: 212°F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Freezing Point: 32°F</a:t>
            </a:r>
          </a:p>
          <a:p>
            <a:pPr lvl="0" algn="ctr">
              <a:spcBef>
                <a:spcPts val="0"/>
              </a:spcBef>
              <a:buNone/>
            </a:pPr>
            <a:r>
              <a:t/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3" name="Shape 103"/>
          <p:cNvSpPr txBox="1"/>
          <p:nvPr/>
        </p:nvSpPr>
        <p:spPr>
          <a:xfrm>
            <a:off x="78050" y="759100"/>
            <a:ext cx="1872900" cy="1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" name="Shape 108"/>
          <p:cNvGraphicFramePr/>
          <p:nvPr/>
        </p:nvGraphicFramePr>
        <p:xfrm>
          <a:off x="181650" y="730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{CA13574F-821F-47A3-BD55-21366135ED4C}</a:tableStyleId>
              </a:tblPr>
              <a:tblGrid>
                <a:gridCol w="2018250"/>
                <a:gridCol w="1656950"/>
                <a:gridCol w="1359250"/>
                <a:gridCol w="1678150"/>
                <a:gridCol w="1678150"/>
              </a:tblGrid>
              <a:tr h="588425"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Conditions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Our Sun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TRAPPIST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Proxima Cen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Kepler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82825"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Type of Star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Yellow Dwarf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G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1044425"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Distance from Earth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2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(1 light year = </a:t>
                      </a: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5,878,499,810,000 miles)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92</a:t>
                      </a: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.96 million miles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39 light years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4 light years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620 Light years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742600"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Magnitude (brightness)</a:t>
                      </a:r>
                    </a:p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Lower the number, the brighter it is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3.83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18.8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11.11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11.664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88425"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Mass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4.835 x 10</a:t>
                      </a:r>
                      <a:r>
                        <a:rPr baseline="30000"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30</a:t>
                      </a: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 lbs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0.08 Suns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0.12 Suns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0.97 Suns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738450"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Part of Milky Way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Orion’s Spur </a:t>
                      </a:r>
                    </a:p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part of Sagittarius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Aquarius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Centaurus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Cygnus</a:t>
                      </a: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  <p:sp>
        <p:nvSpPr>
          <p:cNvPr id="109" name="Shape 109"/>
          <p:cNvSpPr txBox="1"/>
          <p:nvPr/>
        </p:nvSpPr>
        <p:spPr>
          <a:xfrm>
            <a:off x="844050" y="190925"/>
            <a:ext cx="69234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The Stars of your Colony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71275"/>
            <a:ext cx="8520600" cy="1074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How would the star and the planet’s temperature affect living there?</a:t>
            </a:r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120575" y="1257025"/>
            <a:ext cx="8852700" cy="3150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68300" lvl="0" marL="457200" rtl="0">
              <a:spcBef>
                <a:spcPts val="0"/>
              </a:spcBef>
              <a:buClr>
                <a:srgbClr val="666666"/>
              </a:buClr>
              <a:buSzPct val="100000"/>
              <a:buFont typeface="Playfair Display"/>
              <a:buChar char="❖"/>
            </a:pPr>
            <a:r>
              <a:rPr lang="en" sz="22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How does the temperature compare to Earth’s temperature?</a:t>
            </a:r>
          </a:p>
          <a:p>
            <a:pPr indent="-368300" lvl="0" marL="457200" rtl="0">
              <a:spcBef>
                <a:spcPts val="0"/>
              </a:spcBef>
              <a:buClr>
                <a:srgbClr val="666666"/>
              </a:buClr>
              <a:buSzPct val="100000"/>
              <a:buFont typeface="Playfair Display"/>
              <a:buChar char="❖"/>
            </a:pPr>
            <a:r>
              <a:rPr lang="en" sz="22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Is your colony’s star similar or different than our sun? How so?</a:t>
            </a:r>
          </a:p>
          <a:p>
            <a:pPr indent="-368300" lvl="0" marL="457200" rtl="0">
              <a:spcBef>
                <a:spcPts val="0"/>
              </a:spcBef>
              <a:buClr>
                <a:srgbClr val="666666"/>
              </a:buClr>
              <a:buSzPct val="100000"/>
              <a:buFont typeface="Playfair Display"/>
              <a:buChar char="❖"/>
            </a:pPr>
            <a:r>
              <a:rPr lang="en" sz="22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affect does this have on us if we colonize there?</a:t>
            </a:r>
          </a:p>
          <a:p>
            <a:pPr indent="-368300" lvl="1" marL="914400" rtl="0">
              <a:spcBef>
                <a:spcPts val="0"/>
              </a:spcBef>
              <a:buClr>
                <a:srgbClr val="666666"/>
              </a:buClr>
              <a:buSzPct val="100000"/>
              <a:buFont typeface="Playfair Display"/>
              <a:buChar char="➢"/>
            </a:pPr>
            <a:r>
              <a:rPr lang="en" sz="22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Would we have liquid water?</a:t>
            </a:r>
          </a:p>
          <a:p>
            <a:pPr indent="-368300" lvl="1" marL="914400" rtl="0">
              <a:spcBef>
                <a:spcPts val="0"/>
              </a:spcBef>
              <a:buClr>
                <a:srgbClr val="666666"/>
              </a:buClr>
              <a:buSzPct val="100000"/>
              <a:buFont typeface="Playfair Display"/>
              <a:buChar char="➢"/>
            </a:pPr>
            <a:r>
              <a:rPr lang="en" sz="22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affect would the temperature have on people’s bodies? Would you get hypothermia? </a:t>
            </a:r>
          </a:p>
          <a:p>
            <a:pPr indent="-368300" lvl="1" marL="914400" rtl="0">
              <a:spcBef>
                <a:spcPts val="0"/>
              </a:spcBef>
              <a:buClr>
                <a:srgbClr val="666666"/>
              </a:buClr>
              <a:buSzPct val="100000"/>
              <a:buFont typeface="Playfair Display"/>
              <a:buChar char="➢"/>
            </a:pPr>
            <a:r>
              <a:rPr lang="en" sz="22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color would our light be? Would the star be as bright as ours?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How could we fix this?</a:t>
            </a:r>
          </a:p>
        </p:txBody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311700" y="1417800"/>
            <a:ext cx="4270500" cy="3455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As a team, brainstorm ways that you could address the problems that the temperature of your planet creates.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Use the following to help you:</a:t>
            </a:r>
          </a:p>
          <a:p>
            <a:pPr indent="-228600" lvl="0" marL="457200" rtl="0">
              <a:spcBef>
                <a:spcPts val="0"/>
              </a:spcBef>
              <a:buChar char="➔"/>
            </a:pPr>
            <a:r>
              <a:rPr lang="en" u="sng">
                <a:solidFill>
                  <a:schemeClr val="hlink"/>
                </a:solidFill>
                <a:hlinkClick r:id="rId3"/>
              </a:rPr>
              <a:t>Staying Cool on the International Space Station</a:t>
            </a:r>
          </a:p>
          <a:p>
            <a:pPr indent="-228600" lvl="0" marL="457200" rtl="0">
              <a:spcBef>
                <a:spcPts val="0"/>
              </a:spcBef>
              <a:buChar char="➔"/>
            </a:pPr>
            <a:r>
              <a:rPr lang="en" u="sng">
                <a:solidFill>
                  <a:schemeClr val="hlink"/>
                </a:solidFill>
                <a:hlinkClick r:id="rId4"/>
              </a:rPr>
              <a:t>NASA’s Icy Concept for Living on the Red Planet</a:t>
            </a:r>
          </a:p>
        </p:txBody>
      </p:sp>
      <p:sp>
        <p:nvSpPr>
          <p:cNvPr descr="Space is very, very hot, except when it's very, very cold.  How do we protect expensive spacecraft from these extremes? Bill is hot on the trail." id="122" name="Shape 122" title="Sun Hot. Space Cold. What To Do?--Consider the Following With Bill Nye">
            <a:hlinkClick r:id="rId5"/>
          </p:cNvPr>
          <p:cNvSpPr/>
          <p:nvPr/>
        </p:nvSpPr>
        <p:spPr>
          <a:xfrm>
            <a:off x="4724550" y="1417800"/>
            <a:ext cx="4257000" cy="3192750"/>
          </a:xfrm>
          <a:prstGeom prst="rect">
            <a:avLst/>
          </a:prstGeom>
          <a:blipFill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