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256" r:id="rId2"/>
    <p:sldId id="268" r:id="rId3"/>
    <p:sldId id="346" r:id="rId4"/>
    <p:sldId id="376" r:id="rId5"/>
    <p:sldId id="373" r:id="rId6"/>
    <p:sldId id="354" r:id="rId7"/>
    <p:sldId id="374" r:id="rId8"/>
    <p:sldId id="303" r:id="rId9"/>
    <p:sldId id="325" r:id="rId10"/>
    <p:sldId id="270" r:id="rId11"/>
    <p:sldId id="312" r:id="rId12"/>
    <p:sldId id="352" r:id="rId13"/>
    <p:sldId id="295" r:id="rId14"/>
    <p:sldId id="326" r:id="rId15"/>
    <p:sldId id="309" r:id="rId16"/>
    <p:sldId id="267" r:id="rId17"/>
    <p:sldId id="304" r:id="rId18"/>
    <p:sldId id="355" r:id="rId19"/>
    <p:sldId id="372" r:id="rId20"/>
    <p:sldId id="357" r:id="rId21"/>
    <p:sldId id="358" r:id="rId22"/>
    <p:sldId id="360" r:id="rId23"/>
    <p:sldId id="362" r:id="rId24"/>
    <p:sldId id="364" r:id="rId25"/>
    <p:sldId id="366" r:id="rId26"/>
    <p:sldId id="368" r:id="rId27"/>
    <p:sldId id="369" r:id="rId28"/>
    <p:sldId id="371" r:id="rId29"/>
    <p:sldId id="375" r:id="rId30"/>
    <p:sldId id="27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mbria" panose="02040503050406030204" pitchFamily="18" charset="0"/>
      <p:regular r:id="rId37"/>
      <p:bold r:id="rId38"/>
      <p:italic r:id="rId39"/>
      <p:boldItalic r:id="rId40"/>
    </p:embeddedFont>
    <p:embeddedFont>
      <p:font typeface="Century Schoolbook" panose="02040604050505020304" pitchFamily="18" charset="0"/>
      <p:regular r:id="rId41"/>
      <p:bold r:id="rId42"/>
      <p:italic r:id="rId43"/>
      <p:boldItalic r:id="rId44"/>
    </p:embeddedFont>
    <p:embeddedFont>
      <p:font typeface="Comic Sans MS" panose="030F0702030302020204" pitchFamily="66" charset="0"/>
      <p:regular r:id="rId45"/>
      <p:bold r:id="rId46"/>
      <p:italic r:id="rId47"/>
      <p:boldItalic r:id="rId48"/>
    </p:embeddedFont>
    <p:embeddedFont>
      <p:font typeface="Elephant" panose="02020904090505020303" pitchFamily="18" charset="0"/>
      <p:regular r:id="rId49"/>
      <p:italic r:id="rId50"/>
    </p:embeddedFont>
    <p:embeddedFont>
      <p:font typeface="PosterBodoni BT" panose="02070A02080905020204"/>
      <p:regular r:id="rId51"/>
    </p:embeddedFont>
    <p:embeddedFont>
      <p:font typeface="Wrangler" panose="020B0604020202020204" charset="0"/>
      <p:regular r:id="rId5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2300"/>
    <a:srgbClr val="6868CE"/>
    <a:srgbClr val="000099"/>
    <a:srgbClr val="E02B00"/>
    <a:srgbClr val="7F7FD5"/>
    <a:srgbClr val="9191DB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3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6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9A98054-0FA4-4C24-BCEA-ECC4F1E83988}" type="datetimeFigureOut">
              <a:rPr lang="en-US"/>
              <a:pPr>
                <a:defRPr/>
              </a:pPr>
              <a:t>3/7/2019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ECC14FC2-3866-4779-9B2F-0D96CA84C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69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E3A643-5BD4-4CE9-9490-BD216B22F6F1}" type="slidenum">
              <a:rPr lang="en-US"/>
              <a:pPr/>
              <a:t>3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/>
              <a:t>Bryan ran for a 3</a:t>
            </a:r>
            <a:r>
              <a:rPr lang="en-US" baseline="30000"/>
              <a:t>rd</a:t>
            </a:r>
            <a:r>
              <a:rPr lang="en-US"/>
              <a:t> time and Slogan: “Vote for Taft this time, you can vote for Bryan anytime!”</a:t>
            </a:r>
          </a:p>
          <a:p>
            <a:pPr>
              <a:spcBef>
                <a:spcPct val="0"/>
              </a:spcBef>
            </a:pPr>
            <a:r>
              <a:rPr lang="en-US"/>
              <a:t>Overshadowed by Roosevelt.  When I am addressed as Mr. President I turn to see whether you are not at my elbow!”</a:t>
            </a:r>
          </a:p>
          <a:p>
            <a:pPr>
              <a:spcBef>
                <a:spcPct val="0"/>
              </a:spcBef>
            </a:pPr>
            <a:r>
              <a:rPr lang="en-US"/>
              <a:t>Payne Bill in the House wanted to lower rates on imported goods and the Aldrich Bill in the Senate made few cuts and increased rates failed to reduce tariffs significantly</a:t>
            </a:r>
          </a:p>
          <a:p>
            <a:pPr>
              <a:spcBef>
                <a:spcPct val="0"/>
              </a:spcBef>
            </a:pPr>
            <a:r>
              <a:rPr lang="en-US"/>
              <a:t>He was a wealthy lawyer from Seattle</a:t>
            </a:r>
          </a:p>
        </p:txBody>
      </p:sp>
    </p:spTree>
    <p:extLst>
      <p:ext uri="{BB962C8B-B14F-4D97-AF65-F5344CB8AC3E}">
        <p14:creationId xmlns:p14="http://schemas.microsoft.com/office/powerpoint/2010/main" val="214695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722313"/>
            <a:ext cx="8637588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8613" y="1941513"/>
            <a:ext cx="4027487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508500" y="1941513"/>
            <a:ext cx="4029075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33763" y="634365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08700" y="634365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3611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35F203-1135-4C94-AB84-60E6093E3C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5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/>
          <a:stretch>
            <a:fillRect/>
          </a:stretch>
        </p:blipFill>
        <p:spPr bwMode="auto">
          <a:xfrm>
            <a:off x="0" y="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56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/>
          <a:stretch>
            <a:fillRect/>
          </a:stretch>
        </p:blipFill>
        <p:spPr bwMode="auto">
          <a:xfrm>
            <a:off x="0" y="68580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57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/>
          <a:stretch>
            <a:fillRect/>
          </a:stretch>
        </p:blipFill>
        <p:spPr bwMode="auto">
          <a:xfrm>
            <a:off x="0" y="137160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8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/>
          <a:stretch>
            <a:fillRect/>
          </a:stretch>
        </p:blipFill>
        <p:spPr bwMode="auto">
          <a:xfrm>
            <a:off x="0" y="205740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59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/>
          <a:stretch>
            <a:fillRect/>
          </a:stretch>
        </p:blipFill>
        <p:spPr bwMode="auto">
          <a:xfrm>
            <a:off x="0" y="274320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60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/>
          <a:stretch>
            <a:fillRect/>
          </a:stretch>
        </p:blipFill>
        <p:spPr bwMode="auto">
          <a:xfrm>
            <a:off x="0" y="342900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61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/>
          <a:stretch>
            <a:fillRect/>
          </a:stretch>
        </p:blipFill>
        <p:spPr bwMode="auto">
          <a:xfrm>
            <a:off x="0" y="411480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62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/>
          <a:stretch>
            <a:fillRect/>
          </a:stretch>
        </p:blipFill>
        <p:spPr bwMode="auto">
          <a:xfrm>
            <a:off x="0" y="480060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63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/>
          <a:stretch>
            <a:fillRect/>
          </a:stretch>
        </p:blipFill>
        <p:spPr bwMode="auto">
          <a:xfrm>
            <a:off x="0" y="5486400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64" descr="4thjulybouquetedge"/>
          <p:cNvPicPr>
            <a:picLocks noChangeAspect="1" noChangeArrowheads="1"/>
          </p:cNvPicPr>
          <p:nvPr userDrawn="1"/>
        </p:nvPicPr>
        <p:blipFill>
          <a:blip r:embed="rId14"/>
          <a:srcRect r="12648" b="3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youtube.com/watch?v=pENWP8r1-7M&amp;feature=relat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6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vy0wRLD5s8&amp;NR=1" TargetMode="External"/><Relationship Id="rId2" Type="http://schemas.openxmlformats.org/officeDocument/2006/relationships/hyperlink" Target="http://www.youtube.com/watch?v=WNwJ690VdNA&amp;feature=related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history.osu.edu/projects/1912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lections.harpweek.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3048000" y="457200"/>
            <a:ext cx="4267200" cy="3581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E02B00"/>
                  </a:solidFill>
                  <a:round/>
                  <a:headEnd/>
                  <a:tailEnd/>
                </a:ln>
                <a:solidFill>
                  <a:srgbClr val="6868CE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PosterBodoni BT"/>
              </a:rPr>
              <a:t>17-4/17-5</a:t>
            </a:r>
          </a:p>
          <a:p>
            <a:pPr algn="ctr"/>
            <a:r>
              <a:rPr lang="en-US" sz="3600" kern="10" dirty="0">
                <a:ln w="19050">
                  <a:solidFill>
                    <a:srgbClr val="E02B00"/>
                  </a:solidFill>
                  <a:round/>
                  <a:headEnd/>
                  <a:tailEnd/>
                </a:ln>
                <a:solidFill>
                  <a:srgbClr val="6868CE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PosterBodoni BT"/>
              </a:rPr>
              <a:t>Taft</a:t>
            </a:r>
          </a:p>
          <a:p>
            <a:pPr algn="ctr"/>
            <a:r>
              <a:rPr lang="en-US" sz="3600" kern="10" dirty="0">
                <a:ln w="19050">
                  <a:solidFill>
                    <a:srgbClr val="E02B00"/>
                  </a:solidFill>
                  <a:round/>
                  <a:headEnd/>
                  <a:tailEnd/>
                </a:ln>
                <a:solidFill>
                  <a:srgbClr val="6868CE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PosterBodoni BT"/>
              </a:rPr>
              <a:t>&amp;</a:t>
            </a:r>
          </a:p>
          <a:p>
            <a:pPr algn="ctr"/>
            <a:r>
              <a:rPr lang="en-US" sz="3600" kern="10" dirty="0">
                <a:ln w="19050">
                  <a:solidFill>
                    <a:srgbClr val="E02B00"/>
                  </a:solidFill>
                  <a:round/>
                  <a:headEnd/>
                  <a:tailEnd/>
                </a:ln>
                <a:solidFill>
                  <a:srgbClr val="6868CE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PosterBodoni BT"/>
              </a:rPr>
              <a:t>Wilson</a:t>
            </a:r>
          </a:p>
        </p:txBody>
      </p:sp>
      <p:pic>
        <p:nvPicPr>
          <p:cNvPr id="2054" name="Picture 6" descr="TariffHeaderBrown"/>
          <p:cNvPicPr>
            <a:picLocks noChangeAspect="1" noChangeArrowheads="1"/>
          </p:cNvPicPr>
          <p:nvPr/>
        </p:nvPicPr>
        <p:blipFill>
          <a:blip r:embed="rId2">
            <a:lum bright="-6000" contrast="6000"/>
          </a:blip>
          <a:srcRect/>
          <a:stretch>
            <a:fillRect/>
          </a:stretch>
        </p:blipFill>
        <p:spPr bwMode="auto">
          <a:xfrm>
            <a:off x="3657600" y="4267200"/>
            <a:ext cx="3200400" cy="10414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724400" y="609600"/>
            <a:ext cx="40386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E02B00"/>
                </a:solidFill>
                <a:latin typeface="Wrangler" pitchFamily="2" charset="0"/>
              </a:rPr>
              <a:t>The Republican Party </a:t>
            </a:r>
            <a:br>
              <a:rPr lang="en-US" sz="4400" b="1" dirty="0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 dirty="0">
                <a:solidFill>
                  <a:srgbClr val="E02B00"/>
                </a:solidFill>
                <a:latin typeface="Wrangler" pitchFamily="2" charset="0"/>
              </a:rPr>
              <a:t>&amp;</a:t>
            </a:r>
            <a:br>
              <a:rPr lang="en-US" sz="4400" b="1" dirty="0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 dirty="0">
                <a:solidFill>
                  <a:srgbClr val="E02B00"/>
                </a:solidFill>
                <a:latin typeface="Wrangler" pitchFamily="2" charset="0"/>
              </a:rPr>
              <a:t>President </a:t>
            </a:r>
            <a:br>
              <a:rPr lang="en-US" sz="4400" b="1" dirty="0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 dirty="0">
                <a:solidFill>
                  <a:srgbClr val="E02B00"/>
                </a:solidFill>
                <a:latin typeface="Wrangler" pitchFamily="2" charset="0"/>
              </a:rPr>
              <a:t>William H. Taft</a:t>
            </a:r>
          </a:p>
        </p:txBody>
      </p:sp>
      <p:pic>
        <p:nvPicPr>
          <p:cNvPr id="4099" name="Picture 3" descr="president_taft"/>
          <p:cNvPicPr>
            <a:picLocks noChangeAspect="1" noChangeArrowheads="1"/>
          </p:cNvPicPr>
          <p:nvPr/>
        </p:nvPicPr>
        <p:blipFill>
          <a:blip r:embed="rId2">
            <a:lum bright="12000" contrast="6000"/>
          </a:blip>
          <a:srcRect l="8824" t="2667" r="5882" b="1334"/>
          <a:stretch>
            <a:fillRect/>
          </a:stretch>
        </p:blipFill>
        <p:spPr bwMode="auto">
          <a:xfrm>
            <a:off x="2133600" y="762000"/>
            <a:ext cx="2209800" cy="54864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4100" name="Picture 4" descr="Taft political butto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AFF"/>
              </a:clrFrom>
              <a:clrTo>
                <a:srgbClr val="FFFAFF">
                  <a:alpha val="0"/>
                </a:srgbClr>
              </a:clrTo>
            </a:clrChange>
            <a:lum bright="-6000" contrast="6000"/>
          </a:blip>
          <a:srcRect/>
          <a:stretch>
            <a:fillRect/>
          </a:stretch>
        </p:blipFill>
        <p:spPr bwMode="auto">
          <a:xfrm>
            <a:off x="5791200" y="4419600"/>
            <a:ext cx="18288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228600"/>
            <a:ext cx="7278688" cy="12557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latin typeface="Wrangler" pitchFamily="2" charset="0"/>
              </a:rPr>
              <a:t>President Taft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0" y="1066800"/>
            <a:ext cx="4724400" cy="5791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/>
              <a:t>Won election against William Jennings Bryan in 1908</a:t>
            </a:r>
          </a:p>
          <a:p>
            <a:pPr lvl="1"/>
            <a:r>
              <a:rPr lang="en-US" sz="2000" b="1" dirty="0"/>
              <a:t>“Vote for Taft this time, You can vote for Bryan any time”</a:t>
            </a:r>
          </a:p>
          <a:p>
            <a:pPr lvl="1"/>
            <a:endParaRPr lang="en-US" sz="2000" b="1" dirty="0"/>
          </a:p>
          <a:p>
            <a:r>
              <a:rPr lang="en-US" sz="2400" b="1" dirty="0"/>
              <a:t>Supported by Theodore Roosevelt</a:t>
            </a:r>
          </a:p>
          <a:p>
            <a:pPr lvl="1"/>
            <a:r>
              <a:rPr lang="en-US" sz="2000" b="1" dirty="0"/>
              <a:t>Taft was TR’s Secretary of State</a:t>
            </a:r>
          </a:p>
          <a:p>
            <a:pPr lvl="1"/>
            <a:endParaRPr lang="en-US" sz="2000" b="1" dirty="0"/>
          </a:p>
          <a:p>
            <a:r>
              <a:rPr lang="en-US" sz="2400" b="1" dirty="0"/>
              <a:t>Taft never really feels like the President.</a:t>
            </a:r>
          </a:p>
          <a:p>
            <a:pPr lvl="1"/>
            <a:r>
              <a:rPr lang="en-US" sz="2000" b="1" dirty="0"/>
              <a:t>Felt that he was always being compared to T.R. </a:t>
            </a:r>
          </a:p>
        </p:txBody>
      </p:sp>
      <p:pic>
        <p:nvPicPr>
          <p:cNvPr id="33794" name="Picture 2" descr="http://rds.yahoo.com/_ylt=A9G_bDlibqdL5ksABYyjzbkF/SIG=12s8konqk/EXP=1269350370/**http%3a/www.whitehousemuseum.org/floor2/master-dressing-room/taft-tu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53" y="2057400"/>
            <a:ext cx="4419600" cy="302006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981200" y="5867400"/>
            <a:ext cx="152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4"/>
              </a:rPr>
              <a:t>Taft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DD77D-4734-464D-B724-A541AB2B1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7CDF6-9EAB-475C-8671-5B08F8F2A33A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BF279287-04E5-4804-AC78-2FF68C5D1C56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026" name="Picture 2" descr="Image result for teddy roosevelt and mckinley">
            <a:extLst>
              <a:ext uri="{FF2B5EF4-FFF2-40B4-BE49-F238E27FC236}">
                <a16:creationId xmlns:a16="http://schemas.microsoft.com/office/drawing/2014/main" id="{18A8A829-B711-4E86-AD39-D740B9915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08856"/>
            <a:ext cx="6403975" cy="449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448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37588" cy="762000"/>
          </a:xfrm>
        </p:spPr>
        <p:txBody>
          <a:bodyPr/>
          <a:lstStyle/>
          <a:p>
            <a:r>
              <a:rPr lang="en-US" dirty="0"/>
              <a:t>No Respect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4406964" y="1295400"/>
            <a:ext cx="473703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>
                <a:latin typeface="+mj-lt"/>
              </a:rPr>
              <a:t> Breaks up 90 trusts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Both “Good” and “Bad”</a:t>
            </a:r>
            <a:endParaRPr lang="en-US" sz="2400" dirty="0">
              <a:latin typeface="+mj-lt"/>
            </a:endParaRPr>
          </a:p>
          <a:p>
            <a:endParaRPr lang="en-US" sz="2400" b="1" dirty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>
                <a:latin typeface="+mj-lt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Payne Aldrich Tariff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Taft had promised to lower tariffs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 This tariff actually raised tariffs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 Angers “Progressives”</a:t>
            </a:r>
          </a:p>
          <a:p>
            <a:endParaRPr lang="en-US" b="1" dirty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>
                <a:latin typeface="+mj-lt"/>
              </a:rPr>
              <a:t> Conservation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Taft’s Sec. of the Interior disagreed with Teddy’s conservation ideas. </a:t>
            </a:r>
          </a:p>
          <a:p>
            <a:pPr lvl="1"/>
            <a:r>
              <a:rPr lang="en-US" sz="2000" dirty="0">
                <a:latin typeface="+mj-lt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Fires </a:t>
            </a:r>
            <a:r>
              <a:rPr lang="en-US" sz="2000" b="1" dirty="0">
                <a:latin typeface="+mj-lt"/>
              </a:rPr>
              <a:t>Gifford Pinchot 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T.R.’s chosen president of U.S. Forest Service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3973280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1371600" y="76200"/>
            <a:ext cx="76200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 b="1" i="1">
                <a:solidFill>
                  <a:srgbClr val="E02B00"/>
                </a:solidFill>
                <a:latin typeface="Wrangler" pitchFamily="2" charset="0"/>
              </a:rPr>
              <a:t>Never Again!</a:t>
            </a:r>
          </a:p>
        </p:txBody>
      </p:sp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1524000" y="60960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Taft Abandons Support for Women’s Suffrage</a:t>
            </a:r>
          </a:p>
        </p:txBody>
      </p:sp>
      <p:pic>
        <p:nvPicPr>
          <p:cNvPr id="6148" name="Picture 4" descr="cartoon-Taft Opposes Womens Suffrage"/>
          <p:cNvPicPr>
            <a:picLocks noChangeAspect="1" noChangeArrowheads="1"/>
          </p:cNvPicPr>
          <p:nvPr/>
        </p:nvPicPr>
        <p:blipFill>
          <a:blip r:embed="rId2">
            <a:lum bright="-6000" contrast="6000"/>
          </a:blip>
          <a:srcRect r="235" b="3125"/>
          <a:stretch>
            <a:fillRect/>
          </a:stretch>
        </p:blipFill>
        <p:spPr bwMode="auto">
          <a:xfrm>
            <a:off x="3124200" y="990600"/>
            <a:ext cx="4233863" cy="49530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</p:spPr>
        <p:txBody>
          <a:bodyPr/>
          <a:lstStyle/>
          <a:p>
            <a:r>
              <a:rPr lang="en-US" sz="8800" dirty="0"/>
              <a:t>1912</a:t>
            </a:r>
            <a:br>
              <a:rPr lang="en-US" sz="8800" dirty="0"/>
            </a:br>
            <a:r>
              <a:rPr lang="en-US" sz="8800" dirty="0"/>
              <a:t>Election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1828800" y="1038225"/>
            <a:ext cx="22098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i="1">
                <a:solidFill>
                  <a:srgbClr val="E02B00"/>
                </a:solidFill>
                <a:latin typeface="Wrangler" pitchFamily="2" charset="0"/>
              </a:rPr>
              <a:t>Keep</a:t>
            </a:r>
            <a:br>
              <a:rPr lang="en-US" sz="3600" b="1" i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3600" b="1" i="1">
                <a:solidFill>
                  <a:srgbClr val="E02B00"/>
                </a:solidFill>
                <a:latin typeface="Wrangler" pitchFamily="2" charset="0"/>
              </a:rPr>
              <a:t>the</a:t>
            </a:r>
            <a:br>
              <a:rPr lang="en-US" sz="3600" b="1" i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3600" b="1" i="1">
                <a:solidFill>
                  <a:srgbClr val="E02B00"/>
                </a:solidFill>
                <a:latin typeface="Wrangler" pitchFamily="2" charset="0"/>
              </a:rPr>
              <a:t>Whistle</a:t>
            </a:r>
            <a:br>
              <a:rPr lang="en-US" sz="3600" b="1" i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3600" b="1" i="1">
                <a:solidFill>
                  <a:srgbClr val="E02B00"/>
                </a:solidFill>
                <a:latin typeface="Wrangler" pitchFamily="2" charset="0"/>
              </a:rPr>
              <a:t>Blowing</a:t>
            </a:r>
          </a:p>
        </p:txBody>
      </p:sp>
      <p:pic>
        <p:nvPicPr>
          <p:cNvPr id="8195" name="Picture 3" descr="pol_cartoon-keep prosperity going-proTaft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 t="6261"/>
          <a:stretch>
            <a:fillRect/>
          </a:stretch>
        </p:blipFill>
        <p:spPr bwMode="auto">
          <a:xfrm>
            <a:off x="4429125" y="533400"/>
            <a:ext cx="4257675" cy="48006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1447800" y="5410200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Taft was determined to prevent TR from winning and preserve the </a:t>
            </a:r>
            <a:r>
              <a:rPr lang="en-US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Republican Party.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1371600" y="457200"/>
            <a:ext cx="3810000" cy="329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200" b="1" dirty="0">
                <a:solidFill>
                  <a:srgbClr val="E02B00"/>
                </a:solidFill>
                <a:latin typeface="Wrangler" pitchFamily="2" charset="0"/>
              </a:rPr>
              <a:t>The Progressive Party &amp;</a:t>
            </a:r>
            <a:br>
              <a:rPr lang="en-US" sz="4200" b="1" dirty="0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200" b="1" dirty="0">
                <a:solidFill>
                  <a:srgbClr val="E02B00"/>
                </a:solidFill>
                <a:latin typeface="Wrangler" pitchFamily="2" charset="0"/>
              </a:rPr>
              <a:t>Former President </a:t>
            </a:r>
            <a:br>
              <a:rPr lang="en-US" sz="4200" b="1" dirty="0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200" b="1" dirty="0">
                <a:solidFill>
                  <a:srgbClr val="E02B00"/>
                </a:solidFill>
                <a:latin typeface="Wrangler" pitchFamily="2" charset="0"/>
              </a:rPr>
              <a:t>Theodore </a:t>
            </a:r>
            <a:br>
              <a:rPr lang="en-US" sz="4200" b="1" dirty="0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200" b="1" dirty="0">
                <a:solidFill>
                  <a:srgbClr val="E02B00"/>
                </a:solidFill>
                <a:latin typeface="Wrangler" pitchFamily="2" charset="0"/>
              </a:rPr>
              <a:t>Roosevelt</a:t>
            </a:r>
          </a:p>
        </p:txBody>
      </p:sp>
      <p:pic>
        <p:nvPicPr>
          <p:cNvPr id="10243" name="Picture 3" descr="TR in 1912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5257800" y="304800"/>
            <a:ext cx="3654425" cy="57150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10244" name="Picture 4" descr="Bull Moose pi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2000"/>
          </a:blip>
          <a:srcRect/>
          <a:stretch>
            <a:fillRect/>
          </a:stretch>
        </p:blipFill>
        <p:spPr bwMode="auto">
          <a:xfrm>
            <a:off x="762000" y="1828800"/>
            <a:ext cx="14144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1790700" y="5426075"/>
            <a:ext cx="6934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People should rise</a:t>
            </a:r>
            <a:b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</a:b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above their sectarian</a:t>
            </a:r>
            <a:b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</a:b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interests to promote the general good</a:t>
            </a: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371600" y="152400"/>
            <a:ext cx="7467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Theodore Roosevelt at</a:t>
            </a:r>
            <a:br>
              <a:rPr lang="en-US" sz="4400" b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Osawatomie, KS:   </a:t>
            </a:r>
            <a:r>
              <a:rPr lang="en-US" sz="4400" b="1" i="1">
                <a:solidFill>
                  <a:srgbClr val="E02B00"/>
                </a:solidFill>
                <a:latin typeface="Wrangler" pitchFamily="2" charset="0"/>
              </a:rPr>
              <a:t>New Nationalism</a:t>
            </a:r>
          </a:p>
        </p:txBody>
      </p:sp>
      <p:pic>
        <p:nvPicPr>
          <p:cNvPr id="11267" name="Picture 4" descr="TR campaigning in 1912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1676400" y="2438400"/>
            <a:ext cx="7086600" cy="34290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905000" y="6019800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 algn="ctr">
              <a:spcBef>
                <a:spcPct val="50000"/>
              </a:spcBef>
            </a:pPr>
            <a:r>
              <a:rPr lang="en-US" sz="24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Big business requires </a:t>
            </a:r>
            <a:r>
              <a:rPr lang="en-US" sz="24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big government</a:t>
            </a:r>
            <a:r>
              <a:rPr lang="en-US" sz="24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6248400" y="1828800"/>
            <a:ext cx="26670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i="1">
                <a:solidFill>
                  <a:srgbClr val="E02B00"/>
                </a:solidFill>
                <a:latin typeface="Wrangler" pitchFamily="2" charset="0"/>
              </a:rPr>
              <a:t>The</a:t>
            </a:r>
            <a:br>
              <a:rPr lang="en-US" sz="4400" b="1" i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 i="1">
                <a:solidFill>
                  <a:srgbClr val="E02B00"/>
                </a:solidFill>
                <a:latin typeface="Wrangler" pitchFamily="2" charset="0"/>
              </a:rPr>
              <a:t>Anti-</a:t>
            </a:r>
            <a:br>
              <a:rPr lang="en-US" sz="4400" b="1" i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 i="1">
                <a:solidFill>
                  <a:srgbClr val="E02B00"/>
                </a:solidFill>
                <a:latin typeface="Wrangler" pitchFamily="2" charset="0"/>
              </a:rPr>
              <a:t>Third-Term</a:t>
            </a:r>
            <a:br>
              <a:rPr lang="en-US" sz="4400" b="1" i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 i="1">
                <a:solidFill>
                  <a:srgbClr val="E02B00"/>
                </a:solidFill>
                <a:latin typeface="Wrangler" pitchFamily="2" charset="0"/>
              </a:rPr>
              <a:t>Principle</a:t>
            </a:r>
          </a:p>
        </p:txBody>
      </p:sp>
      <p:pic>
        <p:nvPicPr>
          <p:cNvPr id="12291" name="Picture 3" descr="pol_cartoon-anti_third_term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 l="1482" t="5595" r="2222" b="9370"/>
          <a:stretch>
            <a:fillRect/>
          </a:stretch>
        </p:blipFill>
        <p:spPr bwMode="auto">
          <a:xfrm>
            <a:off x="1295400" y="533400"/>
            <a:ext cx="4953000" cy="57912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6400800" y="979488"/>
            <a:ext cx="2514600" cy="511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TR</a:t>
            </a:r>
            <a:br>
              <a:rPr lang="en-US" sz="4400" b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&amp;</a:t>
            </a:r>
            <a:br>
              <a:rPr lang="en-US" sz="4400" b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Women’s</a:t>
            </a:r>
            <a:br>
              <a:rPr lang="en-US" sz="4400" b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Suffrage: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4400" b="1" i="1">
                <a:solidFill>
                  <a:srgbClr val="E02B00"/>
                </a:solidFill>
                <a:latin typeface="Wrangler" pitchFamily="2" charset="0"/>
              </a:rPr>
              <a:t>The Militant Recruit</a:t>
            </a:r>
          </a:p>
        </p:txBody>
      </p:sp>
      <p:pic>
        <p:nvPicPr>
          <p:cNvPr id="15363" name="Picture 3" descr="cartoon-TR &amp; Womens Suffrage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 l="8333" t="2959" r="8333" b="9769"/>
          <a:stretch>
            <a:fillRect/>
          </a:stretch>
        </p:blipFill>
        <p:spPr bwMode="auto">
          <a:xfrm>
            <a:off x="2089150" y="304800"/>
            <a:ext cx="4235450" cy="62484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038600" y="228600"/>
            <a:ext cx="487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E02B00"/>
                </a:solidFill>
                <a:latin typeface="Wrangler" pitchFamily="2" charset="0"/>
              </a:rPr>
              <a:t>The Socialist Party </a:t>
            </a:r>
            <a:br>
              <a:rPr lang="en-US" sz="3200" b="1" dirty="0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3200" b="1" dirty="0">
                <a:solidFill>
                  <a:srgbClr val="E02B00"/>
                </a:solidFill>
                <a:latin typeface="Wrangler" pitchFamily="2" charset="0"/>
              </a:rPr>
              <a:t>&amp; Eugene V. Debs</a:t>
            </a:r>
          </a:p>
        </p:txBody>
      </p:sp>
      <p:pic>
        <p:nvPicPr>
          <p:cNvPr id="16387" name="Picture 4" descr="Eugene V Debs"/>
          <p:cNvPicPr>
            <a:picLocks noChangeAspect="1" noChangeArrowheads="1"/>
          </p:cNvPicPr>
          <p:nvPr/>
        </p:nvPicPr>
        <p:blipFill>
          <a:blip r:embed="rId2">
            <a:lum bright="6000" contrast="6000"/>
          </a:blip>
          <a:srcRect/>
          <a:stretch>
            <a:fillRect/>
          </a:stretch>
        </p:blipFill>
        <p:spPr bwMode="auto">
          <a:xfrm>
            <a:off x="1958975" y="533400"/>
            <a:ext cx="2003425" cy="60198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16388" name="Picture 7" descr="debs-elec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939925"/>
            <a:ext cx="3581400" cy="270827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4267200" y="4953000"/>
            <a:ext cx="464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The issue is Socialism versus Capitalism.  I am for Socialism because </a:t>
            </a:r>
            <a:r>
              <a:rPr lang="en-US" sz="2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I am for humanity</a:t>
            </a: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1905000" y="76200"/>
            <a:ext cx="7010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Growth of the Socialist Vote</a:t>
            </a:r>
          </a:p>
        </p:txBody>
      </p:sp>
      <p:graphicFrame>
        <p:nvGraphicFramePr>
          <p:cNvPr id="83037" name="Group 93"/>
          <p:cNvGraphicFramePr>
            <a:graphicFrameLocks noGrp="1"/>
          </p:cNvGraphicFramePr>
          <p:nvPr/>
        </p:nvGraphicFramePr>
        <p:xfrm>
          <a:off x="2362200" y="914400"/>
          <a:ext cx="6096000" cy="5730240"/>
        </p:xfrm>
        <a:graphic>
          <a:graphicData uri="http://schemas.openxmlformats.org/drawingml/2006/table">
            <a:tbl>
              <a:tblPr/>
              <a:tblGrid>
                <a:gridCol w="1185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</a:b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Year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Socialist Party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Socialist Labor Party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</a:b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Total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1888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2,068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2,068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1890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13,704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13,704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1892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21,512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21,512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1894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30,020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30,020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1896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36,275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36,274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1898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82,204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82,204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1900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96,931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33,405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130,336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1902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223,494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53,763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277,257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1904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408,230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33,546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441,776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1906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331,043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20,265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351,308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1908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424,488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14,021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438,509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1910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607,674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34,115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641,789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1912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901,873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488" name="Rectangle 75"/>
          <p:cNvSpPr>
            <a:spLocks noChangeArrowheads="1"/>
          </p:cNvSpPr>
          <p:nvPr/>
        </p:nvSpPr>
        <p:spPr bwMode="auto">
          <a:xfrm>
            <a:off x="5449888" y="5497513"/>
            <a:ext cx="18415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1100">
              <a:latin typeface="Century Schoolbook" pitchFamily="18" charset="0"/>
            </a:endParaRPr>
          </a:p>
          <a:p>
            <a:pPr eaLnBrk="0" hangingPunct="0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685800" y="0"/>
            <a:ext cx="7620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200" b="1" dirty="0">
                <a:solidFill>
                  <a:srgbClr val="E02B00"/>
                </a:solidFill>
                <a:latin typeface="Wrangler" pitchFamily="2" charset="0"/>
              </a:rPr>
              <a:t>The Democratic Party &amp;</a:t>
            </a:r>
            <a:br>
              <a:rPr lang="en-US" sz="4200" b="1" dirty="0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200" b="1" dirty="0">
                <a:solidFill>
                  <a:srgbClr val="E02B00"/>
                </a:solidFill>
                <a:latin typeface="Wrangler" pitchFamily="2" charset="0"/>
              </a:rPr>
              <a:t>Governor Woodrow Wilson (NJ)</a:t>
            </a:r>
          </a:p>
        </p:txBody>
      </p:sp>
      <p:pic>
        <p:nvPicPr>
          <p:cNvPr id="20483" name="Picture 4" descr="Wilson button-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CF9"/>
              </a:clrFrom>
              <a:clrTo>
                <a:srgbClr val="FFFCF9">
                  <a:alpha val="0"/>
                </a:srgbClr>
              </a:clrTo>
            </a:clrChange>
            <a:lum contrast="6000"/>
          </a:blip>
          <a:srcRect/>
          <a:stretch>
            <a:fillRect/>
          </a:stretch>
        </p:blipFill>
        <p:spPr bwMode="auto">
          <a:xfrm>
            <a:off x="6019800" y="16764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6" descr="Wilson button-1"/>
          <p:cNvPicPr>
            <a:picLocks noChangeAspect="1" noChangeArrowheads="1"/>
          </p:cNvPicPr>
          <p:nvPr/>
        </p:nvPicPr>
        <p:blipFill>
          <a:blip r:embed="rId3">
            <a:lum contrast="6000"/>
          </a:blip>
          <a:srcRect/>
          <a:stretch>
            <a:fillRect/>
          </a:stretch>
        </p:blipFill>
        <p:spPr bwMode="auto">
          <a:xfrm>
            <a:off x="7391400" y="2895600"/>
            <a:ext cx="127158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7" descr="WlsonPortrait19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1524000"/>
            <a:ext cx="3657600" cy="51054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6019800" y="4543425"/>
            <a:ext cx="2667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Could he rescue the Democratic Party from “</a:t>
            </a:r>
            <a:r>
              <a:rPr lang="en-US" sz="24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Bryanism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”??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95400" y="152400"/>
            <a:ext cx="762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Election Results</a:t>
            </a:r>
          </a:p>
        </p:txBody>
      </p:sp>
      <p:pic>
        <p:nvPicPr>
          <p:cNvPr id="23555" name="Picture 3" descr="1912 Election"/>
          <p:cNvPicPr>
            <a:picLocks noChangeAspect="1" noChangeArrowheads="1"/>
          </p:cNvPicPr>
          <p:nvPr/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1447800" y="990600"/>
            <a:ext cx="7391400" cy="39703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752600" y="5105400"/>
            <a:ext cx="7162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By 1912, 100,000 fewer people had voted for Wilson than had voted for Bryan in 1908.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The 1912 election marked the end of the Socialist movement in America.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1524000" y="549275"/>
            <a:ext cx="7391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GOP Divided by Bull Moose</a:t>
            </a:r>
            <a:br>
              <a:rPr lang="en-US" sz="4400" b="1">
                <a:solidFill>
                  <a:srgbClr val="E02B00"/>
                </a:solidFill>
                <a:latin typeface="Wrangler" pitchFamily="2" charset="0"/>
              </a:rPr>
            </a:b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Equals Democratic Victory!</a:t>
            </a:r>
          </a:p>
        </p:txBody>
      </p:sp>
      <p:pic>
        <p:nvPicPr>
          <p:cNvPr id="52227" name="Picture 3" descr="pol_cartoon-1912_roosevelt_3rd_term_02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 t="3088" r="5298" b="10425"/>
          <a:stretch>
            <a:fillRect/>
          </a:stretch>
        </p:blipFill>
        <p:spPr bwMode="auto">
          <a:xfrm>
            <a:off x="1524000" y="2667000"/>
            <a:ext cx="7315200" cy="2290763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777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E02B00"/>
                </a:solidFill>
                <a:latin typeface="Wrangler" pitchFamily="2" charset="0"/>
              </a:rPr>
              <a:t>Democrats Take The White House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1676400" y="1447800"/>
            <a:ext cx="7315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NJ Gov. Woodrow Wilson elected President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New Freedom Platform</a:t>
            </a: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5604" name="Picture 1028" descr="http://upload.wikimedia.org/wikipedia/commons/2/2d/President_Woodrow_Wilson_portrait_December_2_19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3124200"/>
            <a:ext cx="3378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0668" y="1246094"/>
            <a:ext cx="5105400" cy="5410200"/>
          </a:xfrm>
        </p:spPr>
        <p:txBody>
          <a:bodyPr/>
          <a:lstStyle/>
          <a:p>
            <a:r>
              <a:rPr lang="en-US" dirty="0"/>
              <a:t>Grew up in the South during Civil War and Reconstruction</a:t>
            </a:r>
          </a:p>
          <a:p>
            <a:endParaRPr lang="en-US" dirty="0"/>
          </a:p>
          <a:p>
            <a:r>
              <a:rPr lang="en-US" dirty="0"/>
              <a:t>Family of Ministers</a:t>
            </a:r>
          </a:p>
          <a:p>
            <a:endParaRPr lang="en-US" dirty="0"/>
          </a:p>
          <a:p>
            <a:r>
              <a:rPr lang="en-US" dirty="0"/>
              <a:t>Lawyer </a:t>
            </a:r>
          </a:p>
          <a:p>
            <a:endParaRPr lang="en-US" dirty="0"/>
          </a:p>
          <a:p>
            <a:r>
              <a:rPr lang="en-US" dirty="0"/>
              <a:t>President of Princeton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Image result for young woodrow wil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46094"/>
            <a:ext cx="3373468" cy="408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9798996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100" b="1" dirty="0">
                <a:solidFill>
                  <a:srgbClr val="E02B00"/>
                </a:solidFill>
                <a:latin typeface="Wrangler" pitchFamily="2" charset="0"/>
              </a:rPr>
              <a:t>Clayton Anti-Trust Act of 1914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4121285" y="1828800"/>
            <a:ext cx="5022715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Prevents companies from forming monopolies </a:t>
            </a:r>
          </a:p>
          <a:p>
            <a:pPr>
              <a:spcBef>
                <a:spcPct val="50000"/>
              </a:spcBef>
            </a:pP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Cambria" panose="02040503050406030204" pitchFamily="18" charset="0"/>
            </a:endParaRP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Protects Labor Unions</a:t>
            </a:r>
          </a:p>
          <a:p>
            <a:pPr marL="796925" lvl="1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  <a:sym typeface="Wingdings" pitchFamily="2" charset="2"/>
              </a:rPr>
              <a:t>No longer subject to Anti-Trust laws</a:t>
            </a:r>
          </a:p>
          <a:p>
            <a:pPr marL="796925" lvl="1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Samuel Gompers (AFL) calls it the Magna Carta for labor</a:t>
            </a:r>
          </a:p>
          <a:p>
            <a:pPr>
              <a:spcBef>
                <a:spcPct val="50000"/>
              </a:spcBef>
            </a:pPr>
            <a:endParaRPr 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http://dev.epubbud.com/uploads/5/8/580555/images/Progressivism_epub/_lh6.googleusercontent.com_FibSlKvBzVNLz_kq2hJnz1vcEJwFuAL7wVjJ_ZCaWTyRoMDDP_NQ05HNulZfdrJoDshnmc_2v4Kby4uniaE0VcqlszdTZQUOcWlw6Zjby1k5E9xck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07" y="2013626"/>
            <a:ext cx="3832293" cy="280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77724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100" b="1" dirty="0">
                <a:solidFill>
                  <a:srgbClr val="E02B00"/>
                </a:solidFill>
                <a:latin typeface="Wrangler" pitchFamily="2" charset="0"/>
              </a:rPr>
              <a:t>Clayton Anti-Trust Act of 1914</a:t>
            </a:r>
          </a:p>
        </p:txBody>
      </p:sp>
      <p:pic>
        <p:nvPicPr>
          <p:cNvPr id="27651" name="Picture 7" descr="http://upload.wikimedia.org/wikipedia/en/1/1d/Pump191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1398588"/>
            <a:ext cx="48768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SMARTInkShape-Group19"/>
          <p:cNvGrpSpPr/>
          <p:nvPr/>
        </p:nvGrpSpPr>
        <p:grpSpPr>
          <a:xfrm>
            <a:off x="3162064" y="4777764"/>
            <a:ext cx="1418793" cy="1169365"/>
            <a:chOff x="3162064" y="4777764"/>
            <a:chExt cx="1418793" cy="1169365"/>
          </a:xfrm>
        </p:grpSpPr>
        <p:sp>
          <p:nvSpPr>
            <p:cNvPr id="28" name="SMARTInkShape-23"/>
            <p:cNvSpPr/>
            <p:nvPr>
              <p:custDataLst>
                <p:tags r:id="rId3"/>
              </p:custDataLst>
            </p:nvPr>
          </p:nvSpPr>
          <p:spPr>
            <a:xfrm>
              <a:off x="3554016" y="4884539"/>
              <a:ext cx="8930" cy="1"/>
            </a:xfrm>
            <a:custGeom>
              <a:avLst/>
              <a:gdLst/>
              <a:ahLst/>
              <a:cxnLst/>
              <a:rect l="0" t="0" r="0" b="0"/>
              <a:pathLst>
                <a:path w="8930" h="1">
                  <a:moveTo>
                    <a:pt x="0" y="0"/>
                  </a:moveTo>
                  <a:lnTo>
                    <a:pt x="0" y="0"/>
                  </a:lnTo>
                  <a:lnTo>
                    <a:pt x="8929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SMARTInkShape-24"/>
            <p:cNvSpPr/>
            <p:nvPr>
              <p:custDataLst>
                <p:tags r:id="rId4"/>
              </p:custDataLst>
            </p:nvPr>
          </p:nvSpPr>
          <p:spPr>
            <a:xfrm>
              <a:off x="3162064" y="4777764"/>
              <a:ext cx="1418793" cy="1169365"/>
            </a:xfrm>
            <a:custGeom>
              <a:avLst/>
              <a:gdLst/>
              <a:ahLst/>
              <a:cxnLst/>
              <a:rect l="0" t="0" r="0" b="0"/>
              <a:pathLst>
                <a:path w="1418793" h="1169365">
                  <a:moveTo>
                    <a:pt x="195499" y="178213"/>
                  </a:moveTo>
                  <a:lnTo>
                    <a:pt x="195499" y="178213"/>
                  </a:lnTo>
                  <a:lnTo>
                    <a:pt x="195499" y="182953"/>
                  </a:lnTo>
                  <a:lnTo>
                    <a:pt x="181240" y="200573"/>
                  </a:lnTo>
                  <a:lnTo>
                    <a:pt x="146675" y="242030"/>
                  </a:lnTo>
                  <a:lnTo>
                    <a:pt x="110392" y="285541"/>
                  </a:lnTo>
                  <a:lnTo>
                    <a:pt x="85606" y="328251"/>
                  </a:lnTo>
                  <a:lnTo>
                    <a:pt x="67578" y="364110"/>
                  </a:lnTo>
                  <a:lnTo>
                    <a:pt x="50660" y="405713"/>
                  </a:lnTo>
                  <a:lnTo>
                    <a:pt x="37931" y="448467"/>
                  </a:lnTo>
                  <a:lnTo>
                    <a:pt x="23025" y="487704"/>
                  </a:lnTo>
                  <a:lnTo>
                    <a:pt x="12875" y="530307"/>
                  </a:lnTo>
                  <a:lnTo>
                    <a:pt x="8435" y="574350"/>
                  </a:lnTo>
                  <a:lnTo>
                    <a:pt x="2268" y="617827"/>
                  </a:lnTo>
                  <a:lnTo>
                    <a:pt x="0" y="657278"/>
                  </a:lnTo>
                  <a:lnTo>
                    <a:pt x="320" y="697961"/>
                  </a:lnTo>
                  <a:lnTo>
                    <a:pt x="6169" y="742025"/>
                  </a:lnTo>
                  <a:lnTo>
                    <a:pt x="10086" y="776870"/>
                  </a:lnTo>
                  <a:lnTo>
                    <a:pt x="17530" y="812329"/>
                  </a:lnTo>
                  <a:lnTo>
                    <a:pt x="28935" y="855126"/>
                  </a:lnTo>
                  <a:lnTo>
                    <a:pt x="46879" y="892243"/>
                  </a:lnTo>
                  <a:lnTo>
                    <a:pt x="63652" y="928238"/>
                  </a:lnTo>
                  <a:lnTo>
                    <a:pt x="91595" y="966809"/>
                  </a:lnTo>
                  <a:lnTo>
                    <a:pt x="117832" y="997648"/>
                  </a:lnTo>
                  <a:lnTo>
                    <a:pt x="159232" y="1035278"/>
                  </a:lnTo>
                  <a:lnTo>
                    <a:pt x="196602" y="1065204"/>
                  </a:lnTo>
                  <a:lnTo>
                    <a:pt x="240292" y="1094990"/>
                  </a:lnTo>
                  <a:lnTo>
                    <a:pt x="284815" y="1115045"/>
                  </a:lnTo>
                  <a:lnTo>
                    <a:pt x="320518" y="1132321"/>
                  </a:lnTo>
                  <a:lnTo>
                    <a:pt x="362370" y="1146722"/>
                  </a:lnTo>
                  <a:lnTo>
                    <a:pt x="402976" y="1153241"/>
                  </a:lnTo>
                  <a:lnTo>
                    <a:pt x="437221" y="1160979"/>
                  </a:lnTo>
                  <a:lnTo>
                    <a:pt x="472503" y="1166910"/>
                  </a:lnTo>
                  <a:lnTo>
                    <a:pt x="515240" y="1168914"/>
                  </a:lnTo>
                  <a:lnTo>
                    <a:pt x="547985" y="1169262"/>
                  </a:lnTo>
                  <a:lnTo>
                    <a:pt x="587563" y="1169364"/>
                  </a:lnTo>
                  <a:lnTo>
                    <a:pt x="632115" y="1168407"/>
                  </a:lnTo>
                  <a:lnTo>
                    <a:pt x="666399" y="1163268"/>
                  </a:lnTo>
                  <a:lnTo>
                    <a:pt x="701693" y="1160312"/>
                  </a:lnTo>
                  <a:lnTo>
                    <a:pt x="738278" y="1153594"/>
                  </a:lnTo>
                  <a:lnTo>
                    <a:pt x="779104" y="1145319"/>
                  </a:lnTo>
                  <a:lnTo>
                    <a:pt x="816777" y="1136584"/>
                  </a:lnTo>
                  <a:lnTo>
                    <a:pt x="853075" y="1126719"/>
                  </a:lnTo>
                  <a:lnTo>
                    <a:pt x="888965" y="1112662"/>
                  </a:lnTo>
                  <a:lnTo>
                    <a:pt x="924735" y="1100780"/>
                  </a:lnTo>
                  <a:lnTo>
                    <a:pt x="960469" y="1085132"/>
                  </a:lnTo>
                  <a:lnTo>
                    <a:pt x="996192" y="1068921"/>
                  </a:lnTo>
                  <a:lnTo>
                    <a:pt x="1031912" y="1055408"/>
                  </a:lnTo>
                  <a:lnTo>
                    <a:pt x="1067631" y="1034427"/>
                  </a:lnTo>
                  <a:lnTo>
                    <a:pt x="1103350" y="1015202"/>
                  </a:lnTo>
                  <a:lnTo>
                    <a:pt x="1138077" y="995945"/>
                  </a:lnTo>
                  <a:lnTo>
                    <a:pt x="1176980" y="963275"/>
                  </a:lnTo>
                  <a:lnTo>
                    <a:pt x="1218069" y="928158"/>
                  </a:lnTo>
                  <a:lnTo>
                    <a:pt x="1257273" y="891566"/>
                  </a:lnTo>
                  <a:lnTo>
                    <a:pt x="1291035" y="849795"/>
                  </a:lnTo>
                  <a:lnTo>
                    <a:pt x="1321847" y="807845"/>
                  </a:lnTo>
                  <a:lnTo>
                    <a:pt x="1349468" y="767480"/>
                  </a:lnTo>
                  <a:lnTo>
                    <a:pt x="1366994" y="733921"/>
                  </a:lnTo>
                  <a:lnTo>
                    <a:pt x="1384954" y="689671"/>
                  </a:lnTo>
                  <a:lnTo>
                    <a:pt x="1402576" y="647234"/>
                  </a:lnTo>
                  <a:lnTo>
                    <a:pt x="1412496" y="612412"/>
                  </a:lnTo>
                  <a:lnTo>
                    <a:pt x="1417607" y="571227"/>
                  </a:lnTo>
                  <a:lnTo>
                    <a:pt x="1418493" y="537527"/>
                  </a:lnTo>
                  <a:lnTo>
                    <a:pt x="1418792" y="493229"/>
                  </a:lnTo>
                  <a:lnTo>
                    <a:pt x="1414111" y="450782"/>
                  </a:lnTo>
                  <a:lnTo>
                    <a:pt x="1403632" y="411308"/>
                  </a:lnTo>
                  <a:lnTo>
                    <a:pt x="1389362" y="374848"/>
                  </a:lnTo>
                  <a:lnTo>
                    <a:pt x="1367728" y="334243"/>
                  </a:lnTo>
                  <a:lnTo>
                    <a:pt x="1344346" y="295133"/>
                  </a:lnTo>
                  <a:lnTo>
                    <a:pt x="1317972" y="258744"/>
                  </a:lnTo>
                  <a:lnTo>
                    <a:pt x="1289134" y="222894"/>
                  </a:lnTo>
                  <a:lnTo>
                    <a:pt x="1256207" y="188141"/>
                  </a:lnTo>
                  <a:lnTo>
                    <a:pt x="1215161" y="161138"/>
                  </a:lnTo>
                  <a:lnTo>
                    <a:pt x="1178096" y="131956"/>
                  </a:lnTo>
                  <a:lnTo>
                    <a:pt x="1142111" y="104657"/>
                  </a:lnTo>
                  <a:lnTo>
                    <a:pt x="1103693" y="82801"/>
                  </a:lnTo>
                  <a:lnTo>
                    <a:pt x="1069828" y="69244"/>
                  </a:lnTo>
                  <a:lnTo>
                    <a:pt x="1034658" y="55306"/>
                  </a:lnTo>
                  <a:lnTo>
                    <a:pt x="999102" y="44892"/>
                  </a:lnTo>
                  <a:lnTo>
                    <a:pt x="956272" y="32484"/>
                  </a:lnTo>
                  <a:lnTo>
                    <a:pt x="923511" y="23468"/>
                  </a:lnTo>
                  <a:lnTo>
                    <a:pt x="883928" y="14512"/>
                  </a:lnTo>
                  <a:lnTo>
                    <a:pt x="845521" y="10315"/>
                  </a:lnTo>
                  <a:lnTo>
                    <a:pt x="809006" y="9072"/>
                  </a:lnTo>
                  <a:lnTo>
                    <a:pt x="773051" y="3963"/>
                  </a:lnTo>
                  <a:lnTo>
                    <a:pt x="737262" y="906"/>
                  </a:lnTo>
                  <a:lnTo>
                    <a:pt x="701523" y="0"/>
                  </a:lnTo>
                  <a:lnTo>
                    <a:pt x="665798" y="4472"/>
                  </a:lnTo>
                  <a:lnTo>
                    <a:pt x="625337" y="7340"/>
                  </a:lnTo>
                  <a:lnTo>
                    <a:pt x="586670" y="12931"/>
                  </a:lnTo>
                  <a:lnTo>
                    <a:pt x="550078" y="16131"/>
                  </a:lnTo>
                  <a:lnTo>
                    <a:pt x="514100" y="21819"/>
                  </a:lnTo>
                  <a:lnTo>
                    <a:pt x="472524" y="32630"/>
                  </a:lnTo>
                  <a:lnTo>
                    <a:pt x="438755" y="41371"/>
                  </a:lnTo>
                  <a:lnTo>
                    <a:pt x="394435" y="55858"/>
                  </a:lnTo>
                  <a:lnTo>
                    <a:pt x="351983" y="72795"/>
                  </a:lnTo>
                  <a:lnTo>
                    <a:pt x="312509" y="86686"/>
                  </a:lnTo>
                  <a:lnTo>
                    <a:pt x="276048" y="104865"/>
                  </a:lnTo>
                  <a:lnTo>
                    <a:pt x="240183" y="118304"/>
                  </a:lnTo>
                  <a:lnTo>
                    <a:pt x="205427" y="137642"/>
                  </a:lnTo>
                  <a:lnTo>
                    <a:pt x="167469" y="166451"/>
                  </a:lnTo>
                  <a:lnTo>
                    <a:pt x="127451" y="197297"/>
                  </a:lnTo>
                  <a:lnTo>
                    <a:pt x="85390" y="235013"/>
                  </a:lnTo>
                  <a:lnTo>
                    <a:pt x="68506" y="253692"/>
                  </a:lnTo>
                  <a:lnTo>
                    <a:pt x="43927" y="295613"/>
                  </a:lnTo>
                  <a:lnTo>
                    <a:pt x="31833" y="313631"/>
                  </a:lnTo>
                  <a:lnTo>
                    <a:pt x="25855" y="317773"/>
                  </a:lnTo>
                  <a:lnTo>
                    <a:pt x="16905" y="32108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SMARTInkShape-25"/>
          <p:cNvSpPr/>
          <p:nvPr>
            <p:custDataLst>
              <p:tags r:id="rId1"/>
            </p:custDataLst>
          </p:nvPr>
        </p:nvSpPr>
        <p:spPr>
          <a:xfrm>
            <a:off x="3844120" y="2357438"/>
            <a:ext cx="1022487" cy="1035058"/>
          </a:xfrm>
          <a:custGeom>
            <a:avLst/>
            <a:gdLst/>
            <a:ahLst/>
            <a:cxnLst/>
            <a:rect l="0" t="0" r="0" b="0"/>
            <a:pathLst>
              <a:path w="1022487" h="1035058">
                <a:moveTo>
                  <a:pt x="861825" y="71437"/>
                </a:moveTo>
                <a:lnTo>
                  <a:pt x="861825" y="71437"/>
                </a:lnTo>
                <a:lnTo>
                  <a:pt x="847567" y="65300"/>
                </a:lnTo>
                <a:lnTo>
                  <a:pt x="804881" y="54631"/>
                </a:lnTo>
                <a:lnTo>
                  <a:pt x="767783" y="41212"/>
                </a:lnTo>
                <a:lnTo>
                  <a:pt x="730222" y="31503"/>
                </a:lnTo>
                <a:lnTo>
                  <a:pt x="688115" y="28185"/>
                </a:lnTo>
                <a:lnTo>
                  <a:pt x="645211" y="28195"/>
                </a:lnTo>
                <a:lnTo>
                  <a:pt x="605931" y="34040"/>
                </a:lnTo>
                <a:lnTo>
                  <a:pt x="563314" y="43048"/>
                </a:lnTo>
                <a:lnTo>
                  <a:pt x="519267" y="57844"/>
                </a:lnTo>
                <a:lnTo>
                  <a:pt x="475789" y="74796"/>
                </a:lnTo>
                <a:lnTo>
                  <a:pt x="436338" y="92386"/>
                </a:lnTo>
                <a:lnTo>
                  <a:pt x="394663" y="110166"/>
                </a:lnTo>
                <a:lnTo>
                  <a:pt x="356738" y="128002"/>
                </a:lnTo>
                <a:lnTo>
                  <a:pt x="320366" y="146846"/>
                </a:lnTo>
                <a:lnTo>
                  <a:pt x="284454" y="169848"/>
                </a:lnTo>
                <a:lnTo>
                  <a:pt x="248677" y="190664"/>
                </a:lnTo>
                <a:lnTo>
                  <a:pt x="212942" y="215243"/>
                </a:lnTo>
                <a:lnTo>
                  <a:pt x="178210" y="242369"/>
                </a:lnTo>
                <a:lnTo>
                  <a:pt x="139305" y="283942"/>
                </a:lnTo>
                <a:lnTo>
                  <a:pt x="102957" y="325852"/>
                </a:lnTo>
                <a:lnTo>
                  <a:pt x="80799" y="360580"/>
                </a:lnTo>
                <a:lnTo>
                  <a:pt x="61666" y="396006"/>
                </a:lnTo>
                <a:lnTo>
                  <a:pt x="48170" y="431638"/>
                </a:lnTo>
                <a:lnTo>
                  <a:pt x="33147" y="467331"/>
                </a:lnTo>
                <a:lnTo>
                  <a:pt x="20868" y="503042"/>
                </a:lnTo>
                <a:lnTo>
                  <a:pt x="10946" y="543498"/>
                </a:lnTo>
                <a:lnTo>
                  <a:pt x="6463" y="582165"/>
                </a:lnTo>
                <a:lnTo>
                  <a:pt x="5135" y="618757"/>
                </a:lnTo>
                <a:lnTo>
                  <a:pt x="0" y="659475"/>
                </a:lnTo>
                <a:lnTo>
                  <a:pt x="1676" y="698218"/>
                </a:lnTo>
                <a:lnTo>
                  <a:pt x="8457" y="734833"/>
                </a:lnTo>
                <a:lnTo>
                  <a:pt x="16750" y="770817"/>
                </a:lnTo>
                <a:lnTo>
                  <a:pt x="34578" y="811403"/>
                </a:lnTo>
                <a:lnTo>
                  <a:pt x="47420" y="839035"/>
                </a:lnTo>
                <a:lnTo>
                  <a:pt x="74775" y="875039"/>
                </a:lnTo>
                <a:lnTo>
                  <a:pt x="96151" y="899231"/>
                </a:lnTo>
                <a:lnTo>
                  <a:pt x="138821" y="931312"/>
                </a:lnTo>
                <a:lnTo>
                  <a:pt x="176945" y="955406"/>
                </a:lnTo>
                <a:lnTo>
                  <a:pt x="210760" y="973315"/>
                </a:lnTo>
                <a:lnTo>
                  <a:pt x="245914" y="988543"/>
                </a:lnTo>
                <a:lnTo>
                  <a:pt x="281466" y="999339"/>
                </a:lnTo>
                <a:lnTo>
                  <a:pt x="317135" y="1008821"/>
                </a:lnTo>
                <a:lnTo>
                  <a:pt x="352839" y="1017915"/>
                </a:lnTo>
                <a:lnTo>
                  <a:pt x="388554" y="1026893"/>
                </a:lnTo>
                <a:lnTo>
                  <a:pt x="424271" y="1033191"/>
                </a:lnTo>
                <a:lnTo>
                  <a:pt x="459989" y="1035057"/>
                </a:lnTo>
                <a:lnTo>
                  <a:pt x="495708" y="1032964"/>
                </a:lnTo>
                <a:lnTo>
                  <a:pt x="534072" y="1026061"/>
                </a:lnTo>
                <a:lnTo>
                  <a:pt x="574213" y="1017731"/>
                </a:lnTo>
                <a:lnTo>
                  <a:pt x="613889" y="1008979"/>
                </a:lnTo>
                <a:lnTo>
                  <a:pt x="654417" y="1000102"/>
                </a:lnTo>
                <a:lnTo>
                  <a:pt x="679355" y="992177"/>
                </a:lnTo>
                <a:lnTo>
                  <a:pt x="715707" y="971973"/>
                </a:lnTo>
                <a:lnTo>
                  <a:pt x="751613" y="952978"/>
                </a:lnTo>
                <a:lnTo>
                  <a:pt x="786396" y="933790"/>
                </a:lnTo>
                <a:lnTo>
                  <a:pt x="827963" y="901142"/>
                </a:lnTo>
                <a:lnTo>
                  <a:pt x="869358" y="866030"/>
                </a:lnTo>
                <a:lnTo>
                  <a:pt x="905206" y="823302"/>
                </a:lnTo>
                <a:lnTo>
                  <a:pt x="935070" y="779290"/>
                </a:lnTo>
                <a:lnTo>
                  <a:pt x="957942" y="745515"/>
                </a:lnTo>
                <a:lnTo>
                  <a:pt x="974640" y="706734"/>
                </a:lnTo>
                <a:lnTo>
                  <a:pt x="988518" y="670108"/>
                </a:lnTo>
                <a:lnTo>
                  <a:pt x="1002551" y="634120"/>
                </a:lnTo>
                <a:lnTo>
                  <a:pt x="1012994" y="598322"/>
                </a:lnTo>
                <a:lnTo>
                  <a:pt x="1019725" y="559934"/>
                </a:lnTo>
                <a:lnTo>
                  <a:pt x="1021719" y="519786"/>
                </a:lnTo>
                <a:lnTo>
                  <a:pt x="1022310" y="480109"/>
                </a:lnTo>
                <a:lnTo>
                  <a:pt x="1022486" y="439580"/>
                </a:lnTo>
                <a:lnTo>
                  <a:pt x="1019892" y="402436"/>
                </a:lnTo>
                <a:lnTo>
                  <a:pt x="1012840" y="366294"/>
                </a:lnTo>
                <a:lnTo>
                  <a:pt x="1001820" y="330451"/>
                </a:lnTo>
                <a:lnTo>
                  <a:pt x="980319" y="287524"/>
                </a:lnTo>
                <a:lnTo>
                  <a:pt x="956963" y="244244"/>
                </a:lnTo>
                <a:lnTo>
                  <a:pt x="930595" y="206003"/>
                </a:lnTo>
                <a:lnTo>
                  <a:pt x="901758" y="169786"/>
                </a:lnTo>
                <a:lnTo>
                  <a:pt x="869823" y="133969"/>
                </a:lnTo>
                <a:lnTo>
                  <a:pt x="830724" y="94040"/>
                </a:lnTo>
                <a:lnTo>
                  <a:pt x="792466" y="55672"/>
                </a:lnTo>
                <a:lnTo>
                  <a:pt x="748838" y="16769"/>
                </a:lnTo>
                <a:lnTo>
                  <a:pt x="72788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328" name="SMARTInkShape-26"/>
          <p:cNvSpPr/>
          <p:nvPr>
            <p:custDataLst>
              <p:tags r:id="rId2"/>
            </p:custDataLst>
          </p:nvPr>
        </p:nvSpPr>
        <p:spPr>
          <a:xfrm>
            <a:off x="5532417" y="3858484"/>
            <a:ext cx="1230856" cy="1258058"/>
          </a:xfrm>
          <a:custGeom>
            <a:avLst/>
            <a:gdLst/>
            <a:ahLst/>
            <a:cxnLst/>
            <a:rect l="0" t="0" r="0" b="0"/>
            <a:pathLst>
              <a:path w="1230856" h="1258058">
                <a:moveTo>
                  <a:pt x="575488" y="61649"/>
                </a:moveTo>
                <a:lnTo>
                  <a:pt x="575488" y="61649"/>
                </a:lnTo>
                <a:lnTo>
                  <a:pt x="570749" y="61649"/>
                </a:lnTo>
                <a:lnTo>
                  <a:pt x="537330" y="53960"/>
                </a:lnTo>
                <a:lnTo>
                  <a:pt x="502577" y="52964"/>
                </a:lnTo>
                <a:lnTo>
                  <a:pt x="458524" y="55414"/>
                </a:lnTo>
                <a:lnTo>
                  <a:pt x="416345" y="65158"/>
                </a:lnTo>
                <a:lnTo>
                  <a:pt x="372221" y="78621"/>
                </a:lnTo>
                <a:lnTo>
                  <a:pt x="337109" y="98758"/>
                </a:lnTo>
                <a:lnTo>
                  <a:pt x="302562" y="119718"/>
                </a:lnTo>
                <a:lnTo>
                  <a:pt x="261074" y="158705"/>
                </a:lnTo>
                <a:lnTo>
                  <a:pt x="226675" y="191609"/>
                </a:lnTo>
                <a:lnTo>
                  <a:pt x="191348" y="232778"/>
                </a:lnTo>
                <a:lnTo>
                  <a:pt x="158391" y="276395"/>
                </a:lnTo>
                <a:lnTo>
                  <a:pt x="129774" y="320738"/>
                </a:lnTo>
                <a:lnTo>
                  <a:pt x="111487" y="351425"/>
                </a:lnTo>
                <a:lnTo>
                  <a:pt x="93438" y="384907"/>
                </a:lnTo>
                <a:lnTo>
                  <a:pt x="78140" y="419631"/>
                </a:lnTo>
                <a:lnTo>
                  <a:pt x="63734" y="453916"/>
                </a:lnTo>
                <a:lnTo>
                  <a:pt x="47410" y="485690"/>
                </a:lnTo>
                <a:lnTo>
                  <a:pt x="35524" y="518995"/>
                </a:lnTo>
                <a:lnTo>
                  <a:pt x="25942" y="553640"/>
                </a:lnTo>
                <a:lnTo>
                  <a:pt x="15069" y="588882"/>
                </a:lnTo>
                <a:lnTo>
                  <a:pt x="8913" y="624388"/>
                </a:lnTo>
                <a:lnTo>
                  <a:pt x="5186" y="660013"/>
                </a:lnTo>
                <a:lnTo>
                  <a:pt x="221" y="695690"/>
                </a:lnTo>
                <a:lnTo>
                  <a:pt x="0" y="728744"/>
                </a:lnTo>
                <a:lnTo>
                  <a:pt x="2216" y="760963"/>
                </a:lnTo>
                <a:lnTo>
                  <a:pt x="3201" y="795127"/>
                </a:lnTo>
                <a:lnTo>
                  <a:pt x="6284" y="827509"/>
                </a:lnTo>
                <a:lnTo>
                  <a:pt x="13599" y="870985"/>
                </a:lnTo>
                <a:lnTo>
                  <a:pt x="24696" y="911647"/>
                </a:lnTo>
                <a:lnTo>
                  <a:pt x="40551" y="952469"/>
                </a:lnTo>
                <a:lnTo>
                  <a:pt x="57817" y="989700"/>
                </a:lnTo>
                <a:lnTo>
                  <a:pt x="78146" y="1025867"/>
                </a:lnTo>
                <a:lnTo>
                  <a:pt x="100376" y="1061718"/>
                </a:lnTo>
                <a:lnTo>
                  <a:pt x="130406" y="1104647"/>
                </a:lnTo>
                <a:lnTo>
                  <a:pt x="171137" y="1141791"/>
                </a:lnTo>
                <a:lnTo>
                  <a:pt x="211522" y="1177791"/>
                </a:lnTo>
                <a:lnTo>
                  <a:pt x="245727" y="1201982"/>
                </a:lnTo>
                <a:lnTo>
                  <a:pt x="280998" y="1221718"/>
                </a:lnTo>
                <a:lnTo>
                  <a:pt x="319230" y="1237488"/>
                </a:lnTo>
                <a:lnTo>
                  <a:pt x="361977" y="1248444"/>
                </a:lnTo>
                <a:lnTo>
                  <a:pt x="403417" y="1255328"/>
                </a:lnTo>
                <a:lnTo>
                  <a:pt x="443476" y="1257368"/>
                </a:lnTo>
                <a:lnTo>
                  <a:pt x="473161" y="1257845"/>
                </a:lnTo>
                <a:lnTo>
                  <a:pt x="506197" y="1258057"/>
                </a:lnTo>
                <a:lnTo>
                  <a:pt x="538078" y="1255505"/>
                </a:lnTo>
                <a:lnTo>
                  <a:pt x="568784" y="1251064"/>
                </a:lnTo>
                <a:lnTo>
                  <a:pt x="598968" y="1245783"/>
                </a:lnTo>
                <a:lnTo>
                  <a:pt x="631565" y="1237483"/>
                </a:lnTo>
                <a:lnTo>
                  <a:pt x="664904" y="1227179"/>
                </a:lnTo>
                <a:lnTo>
                  <a:pt x="696257" y="1215985"/>
                </a:lnTo>
                <a:lnTo>
                  <a:pt x="729374" y="1201750"/>
                </a:lnTo>
                <a:lnTo>
                  <a:pt x="762944" y="1185500"/>
                </a:lnTo>
                <a:lnTo>
                  <a:pt x="794402" y="1168357"/>
                </a:lnTo>
                <a:lnTo>
                  <a:pt x="824919" y="1148170"/>
                </a:lnTo>
                <a:lnTo>
                  <a:pt x="856011" y="1125969"/>
                </a:lnTo>
                <a:lnTo>
                  <a:pt x="889674" y="1102872"/>
                </a:lnTo>
                <a:lnTo>
                  <a:pt x="921832" y="1079378"/>
                </a:lnTo>
                <a:lnTo>
                  <a:pt x="952662" y="1054715"/>
                </a:lnTo>
                <a:lnTo>
                  <a:pt x="982900" y="1027217"/>
                </a:lnTo>
                <a:lnTo>
                  <a:pt x="1012876" y="998460"/>
                </a:lnTo>
                <a:lnTo>
                  <a:pt x="1054996" y="954379"/>
                </a:lnTo>
                <a:lnTo>
                  <a:pt x="1092613" y="909898"/>
                </a:lnTo>
                <a:lnTo>
                  <a:pt x="1126248" y="865300"/>
                </a:lnTo>
                <a:lnTo>
                  <a:pt x="1145708" y="834554"/>
                </a:lnTo>
                <a:lnTo>
                  <a:pt x="1164279" y="801045"/>
                </a:lnTo>
                <a:lnTo>
                  <a:pt x="1182455" y="768954"/>
                </a:lnTo>
                <a:lnTo>
                  <a:pt x="1198471" y="737163"/>
                </a:lnTo>
                <a:lnTo>
                  <a:pt x="1208896" y="703189"/>
                </a:lnTo>
                <a:lnTo>
                  <a:pt x="1216837" y="668247"/>
                </a:lnTo>
                <a:lnTo>
                  <a:pt x="1223673" y="633865"/>
                </a:lnTo>
                <a:lnTo>
                  <a:pt x="1230019" y="602048"/>
                </a:lnTo>
                <a:lnTo>
                  <a:pt x="1230855" y="568724"/>
                </a:lnTo>
                <a:lnTo>
                  <a:pt x="1228911" y="535063"/>
                </a:lnTo>
                <a:lnTo>
                  <a:pt x="1228048" y="503565"/>
                </a:lnTo>
                <a:lnTo>
                  <a:pt x="1222372" y="470384"/>
                </a:lnTo>
                <a:lnTo>
                  <a:pt x="1214227" y="436785"/>
                </a:lnTo>
                <a:lnTo>
                  <a:pt x="1207300" y="405316"/>
                </a:lnTo>
                <a:lnTo>
                  <a:pt x="1195622" y="374793"/>
                </a:lnTo>
                <a:lnTo>
                  <a:pt x="1181502" y="344691"/>
                </a:lnTo>
                <a:lnTo>
                  <a:pt x="1161405" y="300845"/>
                </a:lnTo>
                <a:lnTo>
                  <a:pt x="1136047" y="261286"/>
                </a:lnTo>
                <a:lnTo>
                  <a:pt x="1103839" y="219578"/>
                </a:lnTo>
                <a:lnTo>
                  <a:pt x="1069161" y="182636"/>
                </a:lnTo>
                <a:lnTo>
                  <a:pt x="1033750" y="151406"/>
                </a:lnTo>
                <a:lnTo>
                  <a:pt x="998122" y="118450"/>
                </a:lnTo>
                <a:lnTo>
                  <a:pt x="962432" y="89393"/>
                </a:lnTo>
                <a:lnTo>
                  <a:pt x="925728" y="62924"/>
                </a:lnTo>
                <a:lnTo>
                  <a:pt x="883874" y="42072"/>
                </a:lnTo>
                <a:lnTo>
                  <a:pt x="840054" y="24319"/>
                </a:lnTo>
                <a:lnTo>
                  <a:pt x="810483" y="15953"/>
                </a:lnTo>
                <a:lnTo>
                  <a:pt x="778157" y="8928"/>
                </a:lnTo>
                <a:lnTo>
                  <a:pt x="743946" y="3491"/>
                </a:lnTo>
                <a:lnTo>
                  <a:pt x="708899" y="1074"/>
                </a:lnTo>
                <a:lnTo>
                  <a:pt x="676123" y="0"/>
                </a:lnTo>
                <a:lnTo>
                  <a:pt x="643036" y="515"/>
                </a:lnTo>
                <a:lnTo>
                  <a:pt x="605179" y="4051"/>
                </a:lnTo>
                <a:lnTo>
                  <a:pt x="570495" y="8930"/>
                </a:lnTo>
                <a:lnTo>
                  <a:pt x="528368" y="17255"/>
                </a:lnTo>
                <a:lnTo>
                  <a:pt x="495122" y="2593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7772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E02B00"/>
                </a:solidFill>
                <a:latin typeface="Wrangler" pitchFamily="2" charset="0"/>
              </a:rPr>
              <a:t>The Federal Trade Commission 1914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1954213" y="1143000"/>
            <a:ext cx="68580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>
              <a:spcBef>
                <a:spcPct val="50000"/>
              </a:spcBef>
              <a:buBlip>
                <a:blip r:embed="rId2"/>
              </a:buBlip>
            </a:pP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Enforce Anti Trust Laws</a:t>
            </a:r>
          </a:p>
          <a:p>
            <a:pPr marL="796925" lvl="1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Investigate corporations/unfair business practices</a:t>
            </a:r>
          </a:p>
          <a:p>
            <a:pPr marL="796925" lvl="1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Prevent Monopolies from forming</a:t>
            </a:r>
          </a:p>
          <a:p>
            <a:pPr marL="796925" lvl="1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Required periodic reports from corporations</a:t>
            </a: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8676" name="Picture 1028" descr="Image:FTC headquarte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478748"/>
            <a:ext cx="44688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371600" y="381000"/>
            <a:ext cx="77724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100" b="1" dirty="0">
                <a:solidFill>
                  <a:srgbClr val="E02B00"/>
                </a:solidFill>
                <a:latin typeface="Wrangler" pitchFamily="2" charset="0"/>
              </a:rPr>
              <a:t>The Underwood Act of 1913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3009900" y="1219200"/>
            <a:ext cx="44958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  <a:defRPr/>
            </a:pP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Greatly </a:t>
            </a:r>
            <a:r>
              <a:rPr lang="en-US" sz="28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reduced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 tariffs </a:t>
            </a:r>
          </a:p>
          <a:p>
            <a:pPr marL="339725" indent="-339725">
              <a:spcBef>
                <a:spcPct val="50000"/>
              </a:spcBef>
              <a:defRPr/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1442197" y="4876800"/>
            <a:ext cx="70104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>
                <a:solidFill>
                  <a:srgbClr val="E02B00"/>
                </a:solidFill>
                <a:latin typeface="Wrangler" pitchFamily="2" charset="0"/>
              </a:rPr>
              <a:t>The Sixteenth Amendment</a:t>
            </a:r>
          </a:p>
          <a:p>
            <a:pPr lvl="2">
              <a:spcBef>
                <a:spcPct val="50000"/>
              </a:spcBef>
              <a:buFontTx/>
              <a:buChar char="-"/>
            </a:pPr>
            <a: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Creates a Graduated Income Tax</a:t>
            </a:r>
          </a:p>
          <a:p>
            <a:pPr lvl="2">
              <a:spcBef>
                <a:spcPct val="50000"/>
              </a:spcBef>
              <a:buFontTx/>
              <a:buChar char="-"/>
            </a:pPr>
            <a: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Replaces money lost from tariffs</a:t>
            </a:r>
            <a:endParaRPr lang="en-US" sz="2400" b="1" dirty="0">
              <a:latin typeface="Cambria" panose="02040503050406030204" pitchFamily="18" charset="0"/>
            </a:endParaRPr>
          </a:p>
        </p:txBody>
      </p:sp>
      <p:pic>
        <p:nvPicPr>
          <p:cNvPr id="2050" name="Picture 2" descr="Image result for woodrow wilson 16th amend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188" y="1738536"/>
            <a:ext cx="706755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777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E02B00"/>
                </a:solidFill>
                <a:latin typeface="Wrangler" pitchFamily="2" charset="0"/>
              </a:rPr>
              <a:t>The Federal Reserve System (1913)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1752600" y="1143000"/>
            <a:ext cx="73914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Transfers money to banks in trouble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Regulates amount of money in circulation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Hoped to avoid “Panics</a:t>
            </a: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” which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had occurred throughout the 1800’s </a:t>
            </a: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30724" name="Picture 13" descr="http://upload.wikimedia.org/wikipedia/commons/f/f4/Federal_Reserv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3352800"/>
            <a:ext cx="43434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77724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100" b="1" dirty="0">
                <a:solidFill>
                  <a:srgbClr val="E02B00"/>
                </a:solidFill>
                <a:latin typeface="Wrangler" pitchFamily="2" charset="0"/>
              </a:rPr>
              <a:t>The Federal Reserve System (1913)</a:t>
            </a:r>
          </a:p>
        </p:txBody>
      </p:sp>
      <p:pic>
        <p:nvPicPr>
          <p:cNvPr id="31747" name="Picture 8" descr="Image:Federal Reserve Districts Ma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52600"/>
            <a:ext cx="6934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77724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100" b="1" dirty="0">
                <a:solidFill>
                  <a:srgbClr val="E02B00"/>
                </a:solidFill>
                <a:latin typeface="Wrangler" pitchFamily="2" charset="0"/>
              </a:rPr>
              <a:t>The Women’s Struggle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1752600" y="1295400"/>
            <a:ext cx="685800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By 1910, only</a:t>
            </a:r>
            <a:r>
              <a:rPr lang="en-US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5 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states allowed women to vote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Boston groups organized door to door campaign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National Women’s Party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created (Radical)</a:t>
            </a:r>
          </a:p>
          <a:p>
            <a:pPr marL="339725" indent="-339725"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	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sym typeface="Wingdings" pitchFamily="2" charset="2"/>
              </a:rPr>
              <a:t> picketed the White House</a:t>
            </a: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32772" name="Picture 4" descr="womens_suffrage_sheet_music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3200400"/>
            <a:ext cx="3810000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77724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100" b="1" dirty="0">
                <a:solidFill>
                  <a:srgbClr val="E02B00"/>
                </a:solidFill>
                <a:latin typeface="Wrangler" pitchFamily="2" charset="0"/>
              </a:rPr>
              <a:t>Success to Women’s Suffrage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1752600" y="1295400"/>
            <a:ext cx="4038600" cy="757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Active local &amp; grass root groups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New strategies to build enthusiasm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National Movement under </a:t>
            </a:r>
            <a:r>
              <a:rPr lang="en-US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Carrie Chapman Catt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19</a:t>
            </a:r>
            <a:r>
              <a:rPr lang="en-US" sz="2400" baseline="30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th</a:t>
            </a: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Amendment finally  passed in 1920</a:t>
            </a:r>
          </a:p>
          <a:p>
            <a:pPr marL="339725" indent="-339725"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</a:t>
            </a: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33796" name="Picture 7" descr="http://upload.wikimedia.org/wikipedia/en/f/fc/CarrieChapmanCat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8813" y="1600200"/>
            <a:ext cx="3000375" cy="373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219200" y="228600"/>
            <a:ext cx="7772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E02B00"/>
                </a:solidFill>
                <a:latin typeface="Wrangler" pitchFamily="2" charset="0"/>
              </a:rPr>
              <a:t>President Wilson’s Broken Promises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1752600" y="1295400"/>
            <a:ext cx="6858000" cy="634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Opposed federal anti-lynching legislation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Appointed segregationists to his Cabinet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Failed to oppose 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resegregation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of federal offices</a:t>
            </a: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Delegation of </a:t>
            </a:r>
            <a:r>
              <a:rPr lang="en-US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African-</a:t>
            </a:r>
          </a:p>
          <a:p>
            <a:pPr marL="339725" indent="-339725">
              <a:spcBef>
                <a:spcPct val="50000"/>
              </a:spcBef>
            </a:pPr>
            <a:r>
              <a:rPr lang="en-US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	Americans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told Wilson he</a:t>
            </a:r>
          </a:p>
          <a:p>
            <a:pPr marL="339725" indent="-339725"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betrayed them (11/12/1914)</a:t>
            </a: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 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William M. Trotter</a:t>
            </a: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</a:t>
            </a: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  <a:buFontTx/>
              <a:buBlip>
                <a:blip r:embed="rId2"/>
              </a:buBlip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39725" indent="-339725">
              <a:spcBef>
                <a:spcPct val="50000"/>
              </a:spcBef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34820" name="Picture 8" descr="http://www.aaregistry.com/eimage/WMTrott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048000"/>
            <a:ext cx="2844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8229600" cy="1143000"/>
          </a:xfrm>
        </p:spPr>
        <p:txBody>
          <a:bodyPr/>
          <a:lstStyle/>
          <a:p>
            <a:r>
              <a:rPr lang="en-US" dirty="0">
                <a:hlinkClick r:id="rId2"/>
              </a:rPr>
              <a:t>Wilson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81400" y="3733800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dirty="0">
                <a:hlinkClick r:id="rId3"/>
              </a:rPr>
              <a:t>Presidents</a:t>
            </a:r>
            <a:r>
              <a:rPr lang="en-US" dirty="0">
                <a:hlinkClick r:id="rId3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057400" y="457200"/>
            <a:ext cx="693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E02B00"/>
                </a:solidFill>
                <a:latin typeface="Wrangler" pitchFamily="2" charset="0"/>
              </a:rPr>
              <a:t>BIBLIOGRAPHY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981200" y="1708150"/>
            <a:ext cx="67818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spcBef>
                <a:spcPct val="50000"/>
              </a:spcBef>
              <a:buClr>
                <a:srgbClr val="B62300"/>
              </a:buClr>
              <a:buSzPct val="110000"/>
              <a:buFont typeface="Elephant" pitchFamily="18" charset="0"/>
              <a:buBlip>
                <a:blip r:embed="rId2"/>
              </a:buBlip>
              <a:defRPr/>
            </a:pPr>
            <a: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“1912—Competing Visions for America.”</a:t>
            </a:r>
            <a:b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Ohio State University.</a:t>
            </a:r>
            <a:b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hlinkClick r:id="rId3"/>
              </a:rPr>
              <a:t>http://history.osu.edu/projects/1912/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50838" indent="-350838">
              <a:spcBef>
                <a:spcPct val="50000"/>
              </a:spcBef>
              <a:buClr>
                <a:srgbClr val="B62300"/>
              </a:buClr>
              <a:buSzPct val="110000"/>
              <a:buFont typeface="Elephant" pitchFamily="18" charset="0"/>
              <a:buBlip>
                <a:blip r:embed="rId2"/>
              </a:buBlip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HarpWeek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/Elections. “Election of 1912.”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hlinkClick r:id="rId4"/>
              </a:rPr>
              <a:t>http://www.elections.harpweek.co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50838" indent="-350838">
              <a:spcBef>
                <a:spcPct val="50000"/>
              </a:spcBef>
              <a:buClr>
                <a:srgbClr val="B62300"/>
              </a:buClr>
              <a:buSzPct val="110000"/>
              <a:buFont typeface="Elephant" pitchFamily="18" charset="0"/>
              <a:buBlip>
                <a:blip r:embed="rId2"/>
              </a:buBlip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Susan M. </a:t>
            </a:r>
            <a:r>
              <a:rPr 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Pojer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– Horace Greely HS, NY</a:t>
            </a:r>
          </a:p>
          <a:p>
            <a:pPr marL="350838" indent="-350838">
              <a:spcBef>
                <a:spcPct val="50000"/>
              </a:spcBef>
              <a:buClr>
                <a:srgbClr val="B62300"/>
              </a:buClr>
              <a:buSzPct val="110000"/>
              <a:buFont typeface="Elephant" pitchFamily="18" charset="0"/>
              <a:buBlip>
                <a:blip r:embed="rId2"/>
              </a:buBlip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Chris </a:t>
            </a:r>
            <a:r>
              <a:rPr 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Balga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– Hickory Ridge HS, NC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2393</TotalTime>
  <Words>628</Words>
  <Application>Microsoft Office PowerPoint</Application>
  <PresentationFormat>On-screen Show (4:3)</PresentationFormat>
  <Paragraphs>184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Cambria</vt:lpstr>
      <vt:lpstr>Century Schoolbook</vt:lpstr>
      <vt:lpstr>Wrangler</vt:lpstr>
      <vt:lpstr>Comic Sans MS</vt:lpstr>
      <vt:lpstr>Arial</vt:lpstr>
      <vt:lpstr>Calibri</vt:lpstr>
      <vt:lpstr>PosterBodoni BT</vt:lpstr>
      <vt:lpstr>Elephant</vt:lpstr>
      <vt:lpstr>Default Design</vt:lpstr>
      <vt:lpstr>PowerPoint Presentation</vt:lpstr>
      <vt:lpstr>PowerPoint Presentation</vt:lpstr>
      <vt:lpstr>President Taft</vt:lpstr>
      <vt:lpstr>PowerPoint Presentation</vt:lpstr>
      <vt:lpstr>No Respect</vt:lpstr>
      <vt:lpstr>PowerPoint Presentation</vt:lpstr>
      <vt:lpstr>1912 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Wilson</vt:lpstr>
      <vt:lpstr>PowerPoint Presentation</vt:lpstr>
    </vt:vector>
  </TitlesOfParts>
  <Company>Horace Greeley HS   Chappaqua, 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Election of 1912</dc:title>
  <dc:creator>Susan M. Pojer</dc:creator>
  <cp:lastModifiedBy>Nicholas Hulyo</cp:lastModifiedBy>
  <cp:revision>162</cp:revision>
  <dcterms:created xsi:type="dcterms:W3CDTF">2003-08-09T03:12:44Z</dcterms:created>
  <dcterms:modified xsi:type="dcterms:W3CDTF">2019-03-08T02:25:45Z</dcterms:modified>
</cp:coreProperties>
</file>