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8BC92-0EB4-4C70-A837-C1FF3696CDE8}" type="datetimeFigureOut">
              <a:rPr lang="en-US" smtClean="0"/>
              <a:t>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C2ADC-A81E-4012-AAEE-29F77F9A1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392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8BC92-0EB4-4C70-A837-C1FF3696CDE8}" type="datetimeFigureOut">
              <a:rPr lang="en-US" smtClean="0"/>
              <a:t>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C2ADC-A81E-4012-AAEE-29F77F9A1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980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8BC92-0EB4-4C70-A837-C1FF3696CDE8}" type="datetimeFigureOut">
              <a:rPr lang="en-US" smtClean="0"/>
              <a:t>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C2ADC-A81E-4012-AAEE-29F77F9A1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569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8BC92-0EB4-4C70-A837-C1FF3696CDE8}" type="datetimeFigureOut">
              <a:rPr lang="en-US" smtClean="0"/>
              <a:t>1/15/2021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C2ADC-A81E-4012-AAEE-29F77F9A1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89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8BC92-0EB4-4C70-A837-C1FF3696CDE8}" type="datetimeFigureOut">
              <a:rPr lang="en-US" smtClean="0"/>
              <a:t>1/15/2021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C2ADC-A81E-4012-AAEE-29F77F9A1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72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8BC92-0EB4-4C70-A837-C1FF3696CDE8}" type="datetimeFigureOut">
              <a:rPr lang="en-US" smtClean="0"/>
              <a:t>1/15/2021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C2ADC-A81E-4012-AAEE-29F77F9A1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476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8BC92-0EB4-4C70-A837-C1FF3696CDE8}" type="datetimeFigureOut">
              <a:rPr lang="en-US" smtClean="0"/>
              <a:t>1/15/2021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C2ADC-A81E-4012-AAEE-29F77F9A1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615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8BC92-0EB4-4C70-A837-C1FF3696CDE8}" type="datetimeFigureOut">
              <a:rPr lang="en-US" smtClean="0"/>
              <a:t>1/15/2021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C2ADC-A81E-4012-AAEE-29F77F9A1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5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8BC92-0EB4-4C70-A837-C1FF3696CDE8}" type="datetimeFigureOut">
              <a:rPr lang="en-US" smtClean="0"/>
              <a:t>1/15/2021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C2ADC-A81E-4012-AAEE-29F77F9A1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678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8BC92-0EB4-4C70-A837-C1FF3696CDE8}" type="datetimeFigureOut">
              <a:rPr lang="en-US" smtClean="0"/>
              <a:t>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C2ADC-A81E-4012-AAEE-29F77F9A1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840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8BC92-0EB4-4C70-A837-C1FF3696CDE8}" type="datetimeFigureOut">
              <a:rPr lang="en-US" smtClean="0"/>
              <a:t>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C2ADC-A81E-4012-AAEE-29F77F9A1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127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18BC92-0EB4-4C70-A837-C1FF3696CDE8}" type="datetimeFigureOut">
              <a:rPr lang="en-US" smtClean="0"/>
              <a:t>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C2ADC-A81E-4012-AAEE-29F77F9A1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736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http://www.youtube.com/watch?v=l37ofe9haMU&amp;feature=related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04800"/>
            <a:ext cx="7924800" cy="1470025"/>
          </a:xfr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72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TIDES</a:t>
            </a:r>
            <a:endParaRPr lang="en-US" sz="72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57387"/>
            <a:ext cx="7391400" cy="4595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639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ln w="5715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US" sz="7200" dirty="0" smtClean="0"/>
              <a:t>TIDES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458200" cy="5105400"/>
          </a:xfrm>
        </p:spPr>
        <p:txBody>
          <a:bodyPr/>
          <a:lstStyle/>
          <a:p>
            <a:r>
              <a:rPr lang="en-US" dirty="0" smtClean="0"/>
              <a:t>Tides are the noticeable risings and fallings of the </a:t>
            </a:r>
            <a:r>
              <a:rPr lang="en-US" dirty="0" smtClean="0">
                <a:solidFill>
                  <a:srgbClr val="FF0000"/>
                </a:solidFill>
              </a:rPr>
              <a:t>oceans</a:t>
            </a:r>
            <a:r>
              <a:rPr lang="en-US" dirty="0" smtClean="0"/>
              <a:t>.</a:t>
            </a:r>
          </a:p>
          <a:p>
            <a:r>
              <a:rPr lang="en-US" dirty="0" smtClean="0"/>
              <a:t>Tides are caused by the gravitational pull of the </a:t>
            </a:r>
            <a:r>
              <a:rPr lang="en-US" dirty="0" smtClean="0">
                <a:solidFill>
                  <a:srgbClr val="FF0000"/>
                </a:solidFill>
              </a:rPr>
              <a:t>moon</a:t>
            </a:r>
            <a:r>
              <a:rPr lang="en-US" dirty="0" smtClean="0"/>
              <a:t> and the </a:t>
            </a:r>
            <a:r>
              <a:rPr lang="en-US" dirty="0" smtClean="0">
                <a:solidFill>
                  <a:srgbClr val="FF0000"/>
                </a:solidFill>
              </a:rPr>
              <a:t>sun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moon’s pull is much greater because it is </a:t>
            </a:r>
            <a:r>
              <a:rPr lang="en-US" dirty="0" smtClean="0">
                <a:solidFill>
                  <a:srgbClr val="FF0000"/>
                </a:solidFill>
              </a:rPr>
              <a:t>closer</a:t>
            </a:r>
            <a:r>
              <a:rPr lang="en-US" dirty="0" smtClean="0"/>
              <a:t> to the Earth than the sun is.</a:t>
            </a:r>
          </a:p>
          <a:p>
            <a:r>
              <a:rPr lang="en-US" dirty="0" smtClean="0"/>
              <a:t>The moon pulls on every</a:t>
            </a:r>
            <a:r>
              <a:rPr lang="en-US" dirty="0" smtClean="0">
                <a:solidFill>
                  <a:srgbClr val="FF0000"/>
                </a:solidFill>
              </a:rPr>
              <a:t> particle </a:t>
            </a:r>
            <a:r>
              <a:rPr lang="en-US" dirty="0" smtClean="0"/>
              <a:t>on Earth but  the pull on </a:t>
            </a:r>
            <a:r>
              <a:rPr lang="en-US" dirty="0" smtClean="0">
                <a:solidFill>
                  <a:srgbClr val="FF0000"/>
                </a:solidFill>
              </a:rPr>
              <a:t>liquids</a:t>
            </a:r>
            <a:r>
              <a:rPr lang="en-US" dirty="0" smtClean="0"/>
              <a:t> is more noticeable because they move more easily. </a:t>
            </a:r>
          </a:p>
          <a:p>
            <a:endParaRPr lang="en-US" dirty="0"/>
          </a:p>
        </p:txBody>
      </p:sp>
      <p:pic>
        <p:nvPicPr>
          <p:cNvPr id="2050" name="Picture 2" descr="C:\Users\Owner\AppData\Local\Microsoft\Windows\Temporary Internet Files\Content.IE5\OCG5J96T\MP910216390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5795859"/>
            <a:ext cx="1219200" cy="1062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4858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10600" cy="5257800"/>
          </a:xfrm>
        </p:spPr>
        <p:txBody>
          <a:bodyPr/>
          <a:lstStyle/>
          <a:p>
            <a:r>
              <a:rPr lang="en-US" dirty="0" smtClean="0"/>
              <a:t>There are </a:t>
            </a:r>
            <a:r>
              <a:rPr lang="en-US" dirty="0" smtClean="0">
                <a:solidFill>
                  <a:srgbClr val="FF0000"/>
                </a:solidFill>
              </a:rPr>
              <a:t>2</a:t>
            </a:r>
            <a:r>
              <a:rPr lang="en-US" dirty="0" smtClean="0"/>
              <a:t> high tides and </a:t>
            </a:r>
            <a:r>
              <a:rPr lang="en-US" dirty="0" smtClean="0">
                <a:solidFill>
                  <a:srgbClr val="FF0000"/>
                </a:solidFill>
              </a:rPr>
              <a:t>2</a:t>
            </a:r>
            <a:r>
              <a:rPr lang="en-US" dirty="0" smtClean="0"/>
              <a:t> low tides each day. </a:t>
            </a:r>
          </a:p>
          <a:p>
            <a:r>
              <a:rPr lang="en-US" dirty="0" smtClean="0"/>
              <a:t>When part of the ocean is directly facing the moon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, the water bulges toward the moon and it will also bulge on the opposite side. These bulges of water are called “</a:t>
            </a:r>
            <a:r>
              <a:rPr lang="en-US" dirty="0" smtClean="0">
                <a:solidFill>
                  <a:srgbClr val="FF0000"/>
                </a:solidFill>
              </a:rPr>
              <a:t>High Tide</a:t>
            </a:r>
            <a:r>
              <a:rPr lang="en-US" dirty="0" smtClean="0"/>
              <a:t>”.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Tidal</a:t>
            </a:r>
            <a:r>
              <a:rPr lang="en-US" dirty="0" smtClean="0"/>
              <a:t> Range – Difference between levels of ocean water at high tide and low tide.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ln w="5715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US" sz="7200" dirty="0" smtClean="0"/>
              <a:t>TIDES</a:t>
            </a:r>
            <a:endParaRPr lang="en-US" sz="7200" dirty="0"/>
          </a:p>
        </p:txBody>
      </p:sp>
      <p:pic>
        <p:nvPicPr>
          <p:cNvPr id="3074" name="Picture 2" descr="C:\Users\Owner\AppData\Local\Microsoft\Windows\Temporary Internet Files\Content.IE5\87Q7MR0A\MP900423052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5257800"/>
            <a:ext cx="3300797" cy="1414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5467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763000" cy="4953000"/>
          </a:xfrm>
        </p:spPr>
        <p:txBody>
          <a:bodyPr/>
          <a:lstStyle/>
          <a:p>
            <a:r>
              <a:rPr lang="en-US" dirty="0" smtClean="0">
                <a:effectLst/>
              </a:rPr>
              <a:t>The highest tides, called </a:t>
            </a:r>
            <a:r>
              <a:rPr lang="en-US" b="1" dirty="0" smtClean="0">
                <a:solidFill>
                  <a:srgbClr val="FF0000"/>
                </a:solidFill>
                <a:effectLst/>
              </a:rPr>
              <a:t>spring</a:t>
            </a:r>
            <a:r>
              <a:rPr lang="en-US" b="1" dirty="0" smtClean="0">
                <a:effectLst/>
              </a:rPr>
              <a:t> tides or extreme tides</a:t>
            </a:r>
            <a:r>
              <a:rPr lang="en-US" dirty="0" smtClean="0">
                <a:effectLst/>
              </a:rPr>
              <a:t>, are formed when the earth, </a:t>
            </a:r>
            <a:r>
              <a:rPr lang="en-US" dirty="0" smtClean="0">
                <a:solidFill>
                  <a:srgbClr val="FF0000"/>
                </a:solidFill>
                <a:effectLst/>
              </a:rPr>
              <a:t>sun</a:t>
            </a:r>
            <a:r>
              <a:rPr lang="en-US" dirty="0" smtClean="0">
                <a:effectLst/>
              </a:rPr>
              <a:t> and moon are lined up in a row. This happens every two weeks during a new moon or full moon.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ln w="5715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US" sz="7200" dirty="0" smtClean="0"/>
              <a:t>TIDES</a:t>
            </a:r>
            <a:endParaRPr lang="en-US" sz="7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3733800"/>
            <a:ext cx="5410200" cy="1524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5562600"/>
            <a:ext cx="3048000" cy="990600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>
            <a:off x="3239672" y="6057900"/>
            <a:ext cx="152400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057399" y="5866173"/>
            <a:ext cx="1163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Draw This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79942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287" y="1600200"/>
            <a:ext cx="8229600" cy="5029200"/>
          </a:xfrm>
        </p:spPr>
        <p:txBody>
          <a:bodyPr/>
          <a:lstStyle/>
          <a:p>
            <a:r>
              <a:rPr lang="en-US" dirty="0" smtClean="0">
                <a:effectLst/>
              </a:rPr>
              <a:t>Smaller tides, called </a:t>
            </a:r>
            <a:r>
              <a:rPr lang="en-US" b="1" dirty="0" smtClean="0">
                <a:solidFill>
                  <a:srgbClr val="FF0000"/>
                </a:solidFill>
                <a:effectLst/>
              </a:rPr>
              <a:t>neap</a:t>
            </a:r>
            <a:r>
              <a:rPr lang="en-US" b="1" dirty="0" smtClean="0">
                <a:effectLst/>
              </a:rPr>
              <a:t> tides</a:t>
            </a:r>
            <a:r>
              <a:rPr lang="en-US" dirty="0" smtClean="0">
                <a:effectLst/>
              </a:rPr>
              <a:t>, are formed when the earth, sun and moon form a </a:t>
            </a:r>
            <a:r>
              <a:rPr lang="en-US" dirty="0" smtClean="0">
                <a:solidFill>
                  <a:srgbClr val="FF0000"/>
                </a:solidFill>
                <a:effectLst/>
              </a:rPr>
              <a:t>right </a:t>
            </a:r>
            <a:r>
              <a:rPr lang="en-US" dirty="0" smtClean="0">
                <a:effectLst/>
              </a:rPr>
              <a:t>angle. This causes the sun and moon to pull the water in</a:t>
            </a:r>
            <a:r>
              <a:rPr lang="en-US" dirty="0" smtClean="0">
                <a:solidFill>
                  <a:srgbClr val="FF0000"/>
                </a:solidFill>
                <a:effectLst/>
              </a:rPr>
              <a:t> two </a:t>
            </a:r>
            <a:r>
              <a:rPr lang="en-US" dirty="0" smtClean="0">
                <a:effectLst/>
              </a:rPr>
              <a:t>different directions. Neap tides happen during a quarter or three-quarter moon. </a:t>
            </a:r>
            <a:endParaRPr lang="en-US" sz="1800" dirty="0" smtClean="0">
              <a:effectLst/>
            </a:endParaRPr>
          </a:p>
          <a:p>
            <a:pPr marL="0" indent="0">
              <a:buNone/>
            </a:pPr>
            <a:endParaRPr lang="en-US" sz="1800" dirty="0" smtClean="0">
              <a:effectLst/>
            </a:endParaRPr>
          </a:p>
          <a:p>
            <a:pPr marL="0" indent="0">
              <a:buNone/>
            </a:pPr>
            <a:endParaRPr lang="en-US" sz="2000" dirty="0"/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ln w="5715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US" sz="7200" dirty="0" smtClean="0"/>
              <a:t>TIDES</a:t>
            </a:r>
            <a:endParaRPr lang="en-US" sz="7200" dirty="0"/>
          </a:p>
        </p:txBody>
      </p:sp>
      <p:pic>
        <p:nvPicPr>
          <p:cNvPr id="5" name="Picture 4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4670474"/>
            <a:ext cx="3657600" cy="1828800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V="1">
            <a:off x="3505200" y="5584874"/>
            <a:ext cx="1219200" cy="9992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286000" y="54102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Draw This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1868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</TotalTime>
  <Words>225</Words>
  <Application>Microsoft Office PowerPoint</Application>
  <PresentationFormat>On-screen Show (4:3)</PresentationFormat>
  <Paragraphs>17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TIDES</vt:lpstr>
      <vt:lpstr>TIDES</vt:lpstr>
      <vt:lpstr>TIDES</vt:lpstr>
      <vt:lpstr>TIDES</vt:lpstr>
      <vt:lpstr>TIDES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TIDES</dc:title>
  <dc:creator>Owner</dc:creator>
  <cp:lastModifiedBy>Owner</cp:lastModifiedBy>
  <cp:revision>26</cp:revision>
  <dcterms:created xsi:type="dcterms:W3CDTF">2012-10-11T23:04:05Z</dcterms:created>
  <dcterms:modified xsi:type="dcterms:W3CDTF">2021-01-15T22:51:53Z</dcterms:modified>
</cp:coreProperties>
</file>