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
  </p:notesMasterIdLst>
  <p:sldIdLst>
    <p:sldId id="264" r:id="rId2"/>
    <p:sldId id="263" r:id="rId3"/>
    <p:sldId id="261" r:id="rId4"/>
    <p:sldId id="260" r:id="rId5"/>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9"/>
    <p:restoredTop sz="94665"/>
  </p:normalViewPr>
  <p:slideViewPr>
    <p:cSldViewPr snapToObjects="1">
      <p:cViewPr>
        <p:scale>
          <a:sx n="80" d="100"/>
          <a:sy n="80" d="100"/>
        </p:scale>
        <p:origin x="522" y="60"/>
      </p:cViewPr>
      <p:guideLst>
        <p:guide orient="horz" pos="3168"/>
        <p:guide pos="2448"/>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ED87F-DB32-D848-9DEC-4B1646F1B3F6}" type="datetimeFigureOut">
              <a:rPr lang="en-US" smtClean="0"/>
              <a:t>8/26/2019</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1F56AA-5463-094C-9EA2-53BE1E81D49B}" type="slidenum">
              <a:rPr lang="en-US" smtClean="0"/>
              <a:t>‹#›</a:t>
            </a:fld>
            <a:endParaRPr lang="en-US"/>
          </a:p>
        </p:txBody>
      </p:sp>
    </p:spTree>
    <p:extLst>
      <p:ext uri="{BB962C8B-B14F-4D97-AF65-F5344CB8AC3E}">
        <p14:creationId xmlns:p14="http://schemas.microsoft.com/office/powerpoint/2010/main" val="976419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57BD55-3284-B043-AF32-81FDEC0D9FE6}"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57BD55-3284-B043-AF32-81FDEC0D9FE6}"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57BD55-3284-B043-AF32-81FDEC0D9FE6}" type="datetimeFigureOut">
              <a:rPr lang="en-US" smtClean="0"/>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57BD55-3284-B043-AF32-81FDEC0D9FE6}" type="datetimeFigureOut">
              <a:rPr lang="en-US" smtClean="0"/>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7BD55-3284-B043-AF32-81FDEC0D9FE6}"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1D57BD55-3284-B043-AF32-81FDEC0D9FE6}"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1D57BD55-3284-B043-AF32-81FDEC0D9FE6}"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1D57BD55-3284-B043-AF32-81FDEC0D9FE6}" type="datetimeFigureOut">
              <a:rPr lang="en-US" smtClean="0"/>
              <a:t>8/26/2019</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17BACBAA-D80B-7A41-9686-877DEDA6080C}" type="slidenum">
              <a:rPr lang="en-US" smtClean="0"/>
              <a:t>‹#›</a:t>
            </a:fld>
            <a:endParaRPr lang="en-US"/>
          </a:p>
        </p:txBody>
      </p:sp>
    </p:spTree>
    <p:extLst>
      <p:ext uri="{BB962C8B-B14F-4D97-AF65-F5344CB8AC3E}">
        <p14:creationId xmlns:p14="http://schemas.microsoft.com/office/powerpoint/2010/main" val="6988035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www.publicdomainpictures.net/view-image.php?image=82934&amp;picture=spiral-notebook-green-clipar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cabarrus.k12.nc.us/site/Default.aspx?PageID=6108"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69900"/>
            <a:ext cx="6870700" cy="9131300"/>
          </a:xfrm>
          <a:prstGeom prst="rect">
            <a:avLst/>
          </a:prstGeom>
          <a:noFill/>
          <a:ln w="762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69398" y="914400"/>
            <a:ext cx="6064802" cy="400110"/>
          </a:xfrm>
          <a:prstGeom prst="rect">
            <a:avLst/>
          </a:prstGeom>
          <a:noFill/>
        </p:spPr>
        <p:txBody>
          <a:bodyPr wrap="none" rtlCol="0">
            <a:spAutoFit/>
          </a:bodyPr>
          <a:lstStyle/>
          <a:p>
            <a:pPr algn="ctr"/>
            <a:r>
              <a:rPr lang="en-US" sz="2000" dirty="0">
                <a:latin typeface="GBGloriaBold" charset="0"/>
                <a:ea typeface="GBGloriaBold" charset="0"/>
                <a:cs typeface="GBGloriaBold" charset="0"/>
              </a:rPr>
              <a:t>Thanks for downloading this free syllabus template!</a:t>
            </a:r>
          </a:p>
        </p:txBody>
      </p:sp>
      <p:sp>
        <p:nvSpPr>
          <p:cNvPr id="5" name="TextBox 4"/>
          <p:cNvSpPr txBox="1"/>
          <p:nvPr/>
        </p:nvSpPr>
        <p:spPr>
          <a:xfrm>
            <a:off x="913310" y="2133600"/>
            <a:ext cx="6028639" cy="6740307"/>
          </a:xfrm>
          <a:prstGeom prst="rect">
            <a:avLst/>
          </a:prstGeom>
          <a:noFill/>
        </p:spPr>
        <p:txBody>
          <a:bodyPr wrap="square" rtlCol="0">
            <a:spAutoFit/>
          </a:bodyPr>
          <a:lstStyle/>
          <a:p>
            <a:r>
              <a:rPr lang="en-US" sz="1600" dirty="0">
                <a:latin typeface="GBGloriaBold" charset="0"/>
                <a:ea typeface="GBGloriaBold" charset="0"/>
                <a:cs typeface="GBGloriaBold" charset="0"/>
              </a:rPr>
              <a:t>Please choose the slide you would like to customize, and then delete the others.</a:t>
            </a:r>
          </a:p>
          <a:p>
            <a:endParaRPr lang="en-US" sz="1600" dirty="0">
              <a:latin typeface="GBGloriaBold" charset="0"/>
              <a:ea typeface="GBGloriaBold" charset="0"/>
              <a:cs typeface="GBGloriaBold" charset="0"/>
            </a:endParaRPr>
          </a:p>
          <a:p>
            <a:endParaRPr lang="en-US" sz="1600" dirty="0">
              <a:latin typeface="GBGloriaBold" charset="0"/>
              <a:ea typeface="GBGloriaBold" charset="0"/>
              <a:cs typeface="GBGloriaBold" charset="0"/>
            </a:endParaRPr>
          </a:p>
          <a:p>
            <a:r>
              <a:rPr lang="en-US" sz="1600" dirty="0">
                <a:latin typeface="GBGloriaBold" charset="0"/>
                <a:ea typeface="GBGloriaBold" charset="0"/>
                <a:cs typeface="GBGloriaBold" charset="0"/>
              </a:rPr>
              <a:t>SLIDE 1</a:t>
            </a:r>
          </a:p>
          <a:p>
            <a:r>
              <a:rPr lang="en-US" sz="1600" dirty="0">
                <a:latin typeface="GBGloriaBold" charset="0"/>
                <a:ea typeface="GBGloriaBold" charset="0"/>
                <a:cs typeface="GBGloriaBold" charset="0"/>
              </a:rPr>
              <a:t>All of the headers are editable.  In order to make the fonts match, you will need to download the font KG One More Light from </a:t>
            </a:r>
            <a:r>
              <a:rPr lang="en-US" sz="1600" dirty="0" err="1">
                <a:latin typeface="GBGloriaBold" charset="0"/>
                <a:ea typeface="GBGloriaBold" charset="0"/>
                <a:cs typeface="GBGloriaBold" charset="0"/>
              </a:rPr>
              <a:t>TpT</a:t>
            </a:r>
            <a:r>
              <a:rPr lang="en-US" sz="1600" dirty="0">
                <a:latin typeface="GBGloriaBold" charset="0"/>
                <a:ea typeface="GBGloriaBold" charset="0"/>
                <a:cs typeface="GBGloriaBold" charset="0"/>
              </a:rPr>
              <a:t> with the link below.  This font is free. </a:t>
            </a:r>
          </a:p>
          <a:p>
            <a:endParaRPr lang="en-US" sz="1600" dirty="0">
              <a:latin typeface="GBGloriaBold" charset="0"/>
              <a:ea typeface="GBGloriaBold" charset="0"/>
              <a:cs typeface="GBGloriaBold" charset="0"/>
            </a:endParaRPr>
          </a:p>
          <a:p>
            <a:r>
              <a:rPr lang="en-US" sz="1600" dirty="0">
                <a:solidFill>
                  <a:srgbClr val="00B0F0"/>
                </a:solidFill>
                <a:latin typeface="GBGloriaBold" charset="0"/>
                <a:ea typeface="GBGloriaBold" charset="0"/>
                <a:cs typeface="GBGloriaBold" charset="0"/>
              </a:rPr>
              <a:t>https://</a:t>
            </a:r>
            <a:r>
              <a:rPr lang="en-US" sz="1600" dirty="0" err="1">
                <a:solidFill>
                  <a:srgbClr val="00B0F0"/>
                </a:solidFill>
                <a:latin typeface="GBGloriaBold" charset="0"/>
                <a:ea typeface="GBGloriaBold" charset="0"/>
                <a:cs typeface="GBGloriaBold" charset="0"/>
              </a:rPr>
              <a:t>www.teacherspayteachers.com</a:t>
            </a:r>
            <a:r>
              <a:rPr lang="en-US" sz="1600" dirty="0">
                <a:solidFill>
                  <a:srgbClr val="00B0F0"/>
                </a:solidFill>
                <a:latin typeface="GBGloriaBold" charset="0"/>
                <a:ea typeface="GBGloriaBold" charset="0"/>
                <a:cs typeface="GBGloriaBold" charset="0"/>
              </a:rPr>
              <a:t>/Product/KG-One-More-Light-Font-Personal-Use-3473029</a:t>
            </a:r>
          </a:p>
          <a:p>
            <a:endParaRPr lang="en-US" sz="1600" dirty="0">
              <a:latin typeface="GBGloriaBold" charset="0"/>
              <a:ea typeface="GBGloriaBold" charset="0"/>
              <a:cs typeface="GBGloriaBold" charset="0"/>
            </a:endParaRPr>
          </a:p>
          <a:p>
            <a:r>
              <a:rPr lang="en-US" sz="1600" dirty="0">
                <a:latin typeface="GBGloriaBold" charset="0"/>
                <a:ea typeface="GBGloriaBold" charset="0"/>
                <a:cs typeface="GBGloriaBold" charset="0"/>
              </a:rPr>
              <a:t>SLIDE 2</a:t>
            </a:r>
          </a:p>
          <a:p>
            <a:r>
              <a:rPr lang="en-US" sz="1600" dirty="0">
                <a:latin typeface="GBGloriaBold" charset="0"/>
                <a:ea typeface="GBGloriaBold" charset="0"/>
                <a:cs typeface="GBGloriaBold" charset="0"/>
              </a:rPr>
              <a:t>Only the Course Name header is editable.  In order to make the fonts match, you will need to download the font KG One More Light from </a:t>
            </a:r>
            <a:r>
              <a:rPr lang="en-US" sz="1600" dirty="0" err="1">
                <a:latin typeface="GBGloriaBold" charset="0"/>
                <a:ea typeface="GBGloriaBold" charset="0"/>
                <a:cs typeface="GBGloriaBold" charset="0"/>
              </a:rPr>
              <a:t>TpT</a:t>
            </a:r>
            <a:r>
              <a:rPr lang="en-US" sz="1600" dirty="0">
                <a:latin typeface="GBGloriaBold" charset="0"/>
                <a:ea typeface="GBGloriaBold" charset="0"/>
                <a:cs typeface="GBGloriaBold" charset="0"/>
              </a:rPr>
              <a:t> with the link below.  This font is free.</a:t>
            </a:r>
          </a:p>
          <a:p>
            <a:endParaRPr lang="en-US" sz="1600" dirty="0">
              <a:latin typeface="GBGloriaBold" charset="0"/>
              <a:ea typeface="GBGloriaBold" charset="0"/>
              <a:cs typeface="GBGloriaBold" charset="0"/>
            </a:endParaRPr>
          </a:p>
          <a:p>
            <a:r>
              <a:rPr lang="en-US" sz="1600" dirty="0">
                <a:solidFill>
                  <a:srgbClr val="00B0F0"/>
                </a:solidFill>
                <a:latin typeface="GBGloriaBold" charset="0"/>
                <a:ea typeface="GBGloriaBold" charset="0"/>
                <a:cs typeface="GBGloriaBold" charset="0"/>
              </a:rPr>
              <a:t>https://</a:t>
            </a:r>
            <a:r>
              <a:rPr lang="en-US" sz="1600" dirty="0" err="1">
                <a:solidFill>
                  <a:srgbClr val="00B0F0"/>
                </a:solidFill>
                <a:latin typeface="GBGloriaBold" charset="0"/>
                <a:ea typeface="GBGloriaBold" charset="0"/>
                <a:cs typeface="GBGloriaBold" charset="0"/>
              </a:rPr>
              <a:t>www.teacherspayteachers.com</a:t>
            </a:r>
            <a:r>
              <a:rPr lang="en-US" sz="1600" dirty="0">
                <a:solidFill>
                  <a:srgbClr val="00B0F0"/>
                </a:solidFill>
                <a:latin typeface="GBGloriaBold" charset="0"/>
                <a:ea typeface="GBGloriaBold" charset="0"/>
                <a:cs typeface="GBGloriaBold" charset="0"/>
              </a:rPr>
              <a:t>/Product/KG-One-More-Light-Font-Personal-Use-3473029</a:t>
            </a:r>
          </a:p>
          <a:p>
            <a:endParaRPr lang="en-US" sz="1600" dirty="0">
              <a:latin typeface="GBGloriaBold" charset="0"/>
              <a:ea typeface="GBGloriaBold" charset="0"/>
              <a:cs typeface="GBGloriaBold" charset="0"/>
            </a:endParaRPr>
          </a:p>
          <a:p>
            <a:r>
              <a:rPr lang="en-US" sz="1600" dirty="0">
                <a:latin typeface="GBGloriaBold" charset="0"/>
                <a:ea typeface="GBGloriaBold" charset="0"/>
                <a:cs typeface="GBGloriaBold" charset="0"/>
              </a:rPr>
              <a:t>SLIDE 3</a:t>
            </a:r>
          </a:p>
          <a:p>
            <a:r>
              <a:rPr lang="en-US" sz="1600" dirty="0">
                <a:latin typeface="GBGloriaBold" charset="0"/>
                <a:ea typeface="GBGloriaBold" charset="0"/>
                <a:cs typeface="GBGloriaBold" charset="0"/>
              </a:rPr>
              <a:t>All of the headers are editable.  In order to make the fonts match, you will need to download the font AG Running Late is My Cardio from </a:t>
            </a:r>
            <a:r>
              <a:rPr lang="en-US" sz="1600" dirty="0" err="1">
                <a:latin typeface="GBGloriaBold" charset="0"/>
                <a:ea typeface="GBGloriaBold" charset="0"/>
                <a:cs typeface="GBGloriaBold" charset="0"/>
              </a:rPr>
              <a:t>TpT</a:t>
            </a:r>
            <a:r>
              <a:rPr lang="en-US" sz="1600" dirty="0">
                <a:latin typeface="GBGloriaBold" charset="0"/>
                <a:ea typeface="GBGloriaBold" charset="0"/>
                <a:cs typeface="GBGloriaBold" charset="0"/>
              </a:rPr>
              <a:t> with the link below.  This font is $6.00.</a:t>
            </a:r>
          </a:p>
          <a:p>
            <a:endParaRPr lang="en-US" sz="1600" dirty="0">
              <a:latin typeface="GBGloriaBold" charset="0"/>
              <a:ea typeface="GBGloriaBold" charset="0"/>
              <a:cs typeface="GBGloriaBold" charset="0"/>
            </a:endParaRPr>
          </a:p>
          <a:p>
            <a:r>
              <a:rPr lang="en-US" sz="1600" dirty="0">
                <a:solidFill>
                  <a:srgbClr val="00B0F0"/>
                </a:solidFill>
                <a:latin typeface="GBGloriaBold" charset="0"/>
                <a:ea typeface="GBGloriaBold" charset="0"/>
                <a:cs typeface="GBGloriaBold" charset="0"/>
              </a:rPr>
              <a:t>https://</a:t>
            </a:r>
            <a:r>
              <a:rPr lang="en-US" sz="1600" dirty="0" err="1">
                <a:solidFill>
                  <a:srgbClr val="00B0F0"/>
                </a:solidFill>
                <a:latin typeface="GBGloriaBold" charset="0"/>
                <a:ea typeface="GBGloriaBold" charset="0"/>
                <a:cs typeface="GBGloriaBold" charset="0"/>
              </a:rPr>
              <a:t>www.teacherspayteachers.com</a:t>
            </a:r>
            <a:r>
              <a:rPr lang="en-US" sz="1600" dirty="0">
                <a:solidFill>
                  <a:srgbClr val="00B0F0"/>
                </a:solidFill>
                <a:latin typeface="GBGloriaBold" charset="0"/>
                <a:ea typeface="GBGloriaBold" charset="0"/>
                <a:cs typeface="GBGloriaBold" charset="0"/>
              </a:rPr>
              <a:t>/Product/Amy-Groesbeck-Fonts-Volume-One-2932560</a:t>
            </a:r>
            <a:endParaRPr lang="en-US" sz="1600" dirty="0">
              <a:latin typeface="GBGloriaBold" charset="0"/>
              <a:ea typeface="GBGloriaBold" charset="0"/>
              <a:cs typeface="GBGloriaBold" charset="0"/>
            </a:endParaRPr>
          </a:p>
        </p:txBody>
      </p:sp>
      <p:sp>
        <p:nvSpPr>
          <p:cNvPr id="7" name="TextBox 6"/>
          <p:cNvSpPr txBox="1"/>
          <p:nvPr/>
        </p:nvSpPr>
        <p:spPr>
          <a:xfrm>
            <a:off x="5253293" y="9357876"/>
            <a:ext cx="2074607" cy="230832"/>
          </a:xfrm>
          <a:prstGeom prst="rect">
            <a:avLst/>
          </a:prstGeom>
          <a:noFill/>
        </p:spPr>
        <p:txBody>
          <a:bodyPr wrap="none" rtlCol="0">
            <a:spAutoFit/>
          </a:bodyPr>
          <a:lstStyle/>
          <a:p>
            <a:r>
              <a:rPr lang="de-DE" sz="900" dirty="0">
                <a:latin typeface="HelloTracerSolid Medium" charset="0"/>
                <a:ea typeface="HelloTracerSolid Medium" charset="0"/>
                <a:cs typeface="HelloTracerSolid Medium" charset="0"/>
              </a:rPr>
              <a:t>©</a:t>
            </a:r>
            <a:r>
              <a:rPr lang="de-DE" sz="900" dirty="0" err="1">
                <a:latin typeface="HelloTracerSolid Medium" charset="0"/>
                <a:ea typeface="HelloTracerSolid Medium" charset="0"/>
                <a:cs typeface="HelloTracerSolid Medium" charset="0"/>
              </a:rPr>
              <a:t>Maneuvering</a:t>
            </a:r>
            <a:r>
              <a:rPr lang="de-DE" sz="900" dirty="0">
                <a:latin typeface="HelloTracerSolid Medium" charset="0"/>
                <a:ea typeface="HelloTracerSolid Medium" charset="0"/>
                <a:cs typeface="HelloTracerSolid Medium" charset="0"/>
              </a:rPr>
              <a:t> </a:t>
            </a:r>
            <a:r>
              <a:rPr lang="de-DE" sz="900" dirty="0" err="1">
                <a:latin typeface="HelloTracerSolid Medium" charset="0"/>
                <a:ea typeface="HelloTracerSolid Medium" charset="0"/>
                <a:cs typeface="HelloTracerSolid Medium" charset="0"/>
              </a:rPr>
              <a:t>the</a:t>
            </a:r>
            <a:r>
              <a:rPr lang="de-DE" sz="900" dirty="0">
                <a:latin typeface="HelloTracerSolid Medium" charset="0"/>
                <a:ea typeface="HelloTracerSolid Medium" charset="0"/>
                <a:cs typeface="HelloTracerSolid Medium" charset="0"/>
              </a:rPr>
              <a:t> </a:t>
            </a:r>
            <a:r>
              <a:rPr lang="de-DE" sz="900" dirty="0" err="1">
                <a:latin typeface="HelloTracerSolid Medium" charset="0"/>
                <a:ea typeface="HelloTracerSolid Medium" charset="0"/>
                <a:cs typeface="HelloTracerSolid Medium" charset="0"/>
              </a:rPr>
              <a:t>Middle</a:t>
            </a:r>
            <a:r>
              <a:rPr lang="de-DE" sz="900" dirty="0">
                <a:latin typeface="HelloTracerSolid Medium" charset="0"/>
                <a:ea typeface="HelloTracerSolid Medium" charset="0"/>
                <a:cs typeface="HelloTracerSolid Medium" charset="0"/>
              </a:rPr>
              <a:t> LLC, 2018</a:t>
            </a:r>
            <a:endParaRPr lang="en-US" sz="900" dirty="0">
              <a:latin typeface="HelloTracerSolid Medium" charset="0"/>
              <a:ea typeface="HelloTracerSolid Medium" charset="0"/>
              <a:cs typeface="HelloTracerSolid Medium" charset="0"/>
            </a:endParaRPr>
          </a:p>
        </p:txBody>
      </p:sp>
    </p:spTree>
    <p:extLst>
      <p:ext uri="{BB962C8B-B14F-4D97-AF65-F5344CB8AC3E}">
        <p14:creationId xmlns:p14="http://schemas.microsoft.com/office/powerpoint/2010/main" val="320745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10057486"/>
          </a:xfrm>
          <a:prstGeom prst="rect">
            <a:avLst/>
          </a:prstGeom>
        </p:spPr>
      </p:pic>
      <p:sp>
        <p:nvSpPr>
          <p:cNvPr id="3" name="TextBox 2"/>
          <p:cNvSpPr txBox="1"/>
          <p:nvPr/>
        </p:nvSpPr>
        <p:spPr>
          <a:xfrm>
            <a:off x="4721631" y="3080263"/>
            <a:ext cx="1496289" cy="461665"/>
          </a:xfrm>
          <a:prstGeom prst="rect">
            <a:avLst/>
          </a:prstGeom>
          <a:noFill/>
        </p:spPr>
        <p:txBody>
          <a:bodyPr wrap="square" rtlCol="0">
            <a:spAutoFit/>
          </a:bodyPr>
          <a:lstStyle/>
          <a:p>
            <a:pPr algn="ctr"/>
            <a:r>
              <a:rPr lang="en-US" sz="2400" dirty="0">
                <a:latin typeface="KG One More Light" charset="0"/>
                <a:ea typeface="KG One More Light" charset="0"/>
                <a:cs typeface="KG One More Light" charset="0"/>
              </a:rPr>
              <a:t>Contact</a:t>
            </a:r>
          </a:p>
        </p:txBody>
      </p:sp>
      <p:sp>
        <p:nvSpPr>
          <p:cNvPr id="4" name="TextBox 3"/>
          <p:cNvSpPr txBox="1"/>
          <p:nvPr/>
        </p:nvSpPr>
        <p:spPr>
          <a:xfrm>
            <a:off x="282630" y="3788776"/>
            <a:ext cx="4222871" cy="800219"/>
          </a:xfrm>
          <a:prstGeom prst="rect">
            <a:avLst/>
          </a:prstGeom>
          <a:noFill/>
        </p:spPr>
        <p:txBody>
          <a:bodyPr wrap="square" rtlCol="0">
            <a:spAutoFit/>
          </a:bodyPr>
          <a:lstStyle/>
          <a:p>
            <a:pPr algn="ctr"/>
            <a:r>
              <a:rPr lang="en-US" sz="4600" dirty="0">
                <a:latin typeface="KG One More Light" charset="0"/>
                <a:ea typeface="KG One More Light" charset="0"/>
                <a:cs typeface="KG One More Light" charset="0"/>
              </a:rPr>
              <a:t>6</a:t>
            </a:r>
            <a:r>
              <a:rPr lang="en-US" sz="4600" baseline="30000" dirty="0">
                <a:latin typeface="KG One More Light" charset="0"/>
                <a:ea typeface="KG One More Light" charset="0"/>
                <a:cs typeface="KG One More Light" charset="0"/>
              </a:rPr>
              <a:t>th</a:t>
            </a:r>
            <a:r>
              <a:rPr lang="en-US" sz="4600" dirty="0">
                <a:latin typeface="KG One More Light" charset="0"/>
                <a:ea typeface="KG One More Light" charset="0"/>
                <a:cs typeface="KG One More Light" charset="0"/>
              </a:rPr>
              <a:t> Grade ELA</a:t>
            </a:r>
          </a:p>
        </p:txBody>
      </p:sp>
      <p:sp>
        <p:nvSpPr>
          <p:cNvPr id="5" name="TextBox 4"/>
          <p:cNvSpPr txBox="1"/>
          <p:nvPr/>
        </p:nvSpPr>
        <p:spPr>
          <a:xfrm>
            <a:off x="282630" y="5064508"/>
            <a:ext cx="2177933" cy="492443"/>
          </a:xfrm>
          <a:prstGeom prst="rect">
            <a:avLst/>
          </a:prstGeom>
          <a:noFill/>
        </p:spPr>
        <p:txBody>
          <a:bodyPr wrap="square" rtlCol="0">
            <a:spAutoFit/>
          </a:bodyPr>
          <a:lstStyle/>
          <a:p>
            <a:r>
              <a:rPr lang="en-US" sz="2500" dirty="0" err="1">
                <a:latin typeface="KG One More Light" charset="0"/>
                <a:ea typeface="KG One More Light" charset="0"/>
                <a:cs typeface="KG One More Light" charset="0"/>
              </a:rPr>
              <a:t>vOCABULARY</a:t>
            </a:r>
            <a:endParaRPr lang="en-US" sz="2500" dirty="0">
              <a:latin typeface="KG One More Light" charset="0"/>
              <a:ea typeface="KG One More Light" charset="0"/>
              <a:cs typeface="KG One More Light" charset="0"/>
            </a:endParaRPr>
          </a:p>
        </p:txBody>
      </p:sp>
      <p:sp>
        <p:nvSpPr>
          <p:cNvPr id="6" name="TextBox 5"/>
          <p:cNvSpPr txBox="1"/>
          <p:nvPr/>
        </p:nvSpPr>
        <p:spPr>
          <a:xfrm>
            <a:off x="282630" y="486629"/>
            <a:ext cx="4222870" cy="492443"/>
          </a:xfrm>
          <a:prstGeom prst="rect">
            <a:avLst/>
          </a:prstGeom>
          <a:noFill/>
        </p:spPr>
        <p:txBody>
          <a:bodyPr wrap="square" rtlCol="0">
            <a:spAutoFit/>
          </a:bodyPr>
          <a:lstStyle/>
          <a:p>
            <a:pPr algn="ctr"/>
            <a:r>
              <a:rPr lang="en-US" sz="2600" dirty="0">
                <a:latin typeface="KG One More Light" charset="0"/>
                <a:ea typeface="KG One More Light" charset="0"/>
                <a:cs typeface="KG One More Light" charset="0"/>
              </a:rPr>
              <a:t>Homework expectations</a:t>
            </a:r>
          </a:p>
        </p:txBody>
      </p:sp>
      <p:sp>
        <p:nvSpPr>
          <p:cNvPr id="7" name="TextBox 6"/>
          <p:cNvSpPr txBox="1"/>
          <p:nvPr/>
        </p:nvSpPr>
        <p:spPr>
          <a:xfrm>
            <a:off x="4893614" y="515143"/>
            <a:ext cx="2766628" cy="430887"/>
          </a:xfrm>
          <a:prstGeom prst="rect">
            <a:avLst/>
          </a:prstGeom>
          <a:noFill/>
        </p:spPr>
        <p:txBody>
          <a:bodyPr wrap="square" rtlCol="0">
            <a:spAutoFit/>
          </a:bodyPr>
          <a:lstStyle/>
          <a:p>
            <a:pPr algn="ctr"/>
            <a:r>
              <a:rPr lang="en-US" sz="2100" dirty="0">
                <a:latin typeface="KG One More Light" charset="0"/>
                <a:ea typeface="KG One More Light" charset="0"/>
                <a:cs typeface="KG One More Light" charset="0"/>
              </a:rPr>
              <a:t>Units of study</a:t>
            </a:r>
          </a:p>
        </p:txBody>
      </p:sp>
      <p:sp>
        <p:nvSpPr>
          <p:cNvPr id="8" name="TextBox 7"/>
          <p:cNvSpPr txBox="1"/>
          <p:nvPr/>
        </p:nvSpPr>
        <p:spPr>
          <a:xfrm rot="16200000">
            <a:off x="2334640" y="5526788"/>
            <a:ext cx="1539837" cy="492443"/>
          </a:xfrm>
          <a:prstGeom prst="rect">
            <a:avLst/>
          </a:prstGeom>
          <a:noFill/>
        </p:spPr>
        <p:txBody>
          <a:bodyPr wrap="square" rtlCol="0">
            <a:spAutoFit/>
          </a:bodyPr>
          <a:lstStyle/>
          <a:p>
            <a:pPr algn="ctr"/>
            <a:r>
              <a:rPr lang="en-US" sz="2600" dirty="0">
                <a:latin typeface="KG One More Light" charset="0"/>
                <a:ea typeface="KG One More Light" charset="0"/>
                <a:cs typeface="KG One More Light" charset="0"/>
              </a:rPr>
              <a:t>grading</a:t>
            </a:r>
          </a:p>
        </p:txBody>
      </p:sp>
      <p:sp>
        <p:nvSpPr>
          <p:cNvPr id="9" name="TextBox 8"/>
          <p:cNvSpPr txBox="1"/>
          <p:nvPr/>
        </p:nvSpPr>
        <p:spPr>
          <a:xfrm>
            <a:off x="282630" y="8343762"/>
            <a:ext cx="1911933" cy="492443"/>
          </a:xfrm>
          <a:prstGeom prst="rect">
            <a:avLst/>
          </a:prstGeom>
          <a:noFill/>
        </p:spPr>
        <p:txBody>
          <a:bodyPr wrap="square" rtlCol="0">
            <a:spAutoFit/>
          </a:bodyPr>
          <a:lstStyle/>
          <a:p>
            <a:r>
              <a:rPr lang="en-US" sz="2600" dirty="0">
                <a:latin typeface="KG One More Light" charset="0"/>
                <a:ea typeface="KG One More Light" charset="0"/>
                <a:cs typeface="KG One More Light" charset="0"/>
              </a:rPr>
              <a:t>Sign here</a:t>
            </a:r>
          </a:p>
        </p:txBody>
      </p:sp>
      <p:sp>
        <p:nvSpPr>
          <p:cNvPr id="10" name="TextBox 9"/>
          <p:cNvSpPr txBox="1"/>
          <p:nvPr/>
        </p:nvSpPr>
        <p:spPr>
          <a:xfrm>
            <a:off x="2809699" y="6764442"/>
            <a:ext cx="2766628" cy="492443"/>
          </a:xfrm>
          <a:prstGeom prst="rect">
            <a:avLst/>
          </a:prstGeom>
          <a:noFill/>
        </p:spPr>
        <p:txBody>
          <a:bodyPr wrap="square" rtlCol="0">
            <a:spAutoFit/>
          </a:bodyPr>
          <a:lstStyle/>
          <a:p>
            <a:r>
              <a:rPr lang="en-US" sz="2600" dirty="0">
                <a:latin typeface="KG One More Light" charset="0"/>
                <a:ea typeface="KG One More Light" charset="0"/>
                <a:cs typeface="KG One More Light" charset="0"/>
              </a:rPr>
              <a:t>Class website</a:t>
            </a:r>
          </a:p>
        </p:txBody>
      </p:sp>
      <p:sp>
        <p:nvSpPr>
          <p:cNvPr id="11" name="TextBox 10"/>
          <p:cNvSpPr txBox="1"/>
          <p:nvPr/>
        </p:nvSpPr>
        <p:spPr>
          <a:xfrm>
            <a:off x="4826233" y="3499149"/>
            <a:ext cx="2589194" cy="1200329"/>
          </a:xfrm>
          <a:prstGeom prst="rect">
            <a:avLst/>
          </a:prstGeom>
          <a:noFill/>
        </p:spPr>
        <p:txBody>
          <a:bodyPr wrap="square" rtlCol="0">
            <a:spAutoFit/>
          </a:bodyPr>
          <a:lstStyle/>
          <a:p>
            <a:r>
              <a:rPr lang="en-US" dirty="0">
                <a:latin typeface="Calibri" charset="0"/>
                <a:ea typeface="Calibri" charset="0"/>
                <a:cs typeface="Calibri" charset="0"/>
              </a:rPr>
              <a:t>Nicky Locklear</a:t>
            </a:r>
          </a:p>
          <a:p>
            <a:r>
              <a:rPr lang="en-US" dirty="0">
                <a:latin typeface="Calibri" charset="0"/>
                <a:ea typeface="Calibri" charset="0"/>
                <a:cs typeface="Calibri" charset="0"/>
              </a:rPr>
              <a:t>704.260.6490 (</a:t>
            </a:r>
            <a:r>
              <a:rPr lang="en-US" dirty="0" err="1">
                <a:latin typeface="Calibri" charset="0"/>
                <a:ea typeface="Calibri" charset="0"/>
                <a:cs typeface="Calibri" charset="0"/>
              </a:rPr>
              <a:t>ext</a:t>
            </a:r>
            <a:r>
              <a:rPr lang="en-US" dirty="0">
                <a:latin typeface="Calibri" charset="0"/>
                <a:ea typeface="Calibri" charset="0"/>
                <a:cs typeface="Calibri" charset="0"/>
              </a:rPr>
              <a:t> 36615)</a:t>
            </a:r>
          </a:p>
          <a:p>
            <a:r>
              <a:rPr lang="en-US" dirty="0" err="1">
                <a:latin typeface="Calibri" charset="0"/>
                <a:ea typeface="Calibri" charset="0"/>
                <a:cs typeface="Calibri" charset="0"/>
              </a:rPr>
              <a:t>nicole.locklear</a:t>
            </a:r>
            <a:r>
              <a:rPr lang="en-US" dirty="0">
                <a:latin typeface="Calibri" charset="0"/>
                <a:ea typeface="Calibri" charset="0"/>
                <a:cs typeface="Calibri" charset="0"/>
              </a:rPr>
              <a:t>@</a:t>
            </a:r>
          </a:p>
          <a:p>
            <a:r>
              <a:rPr lang="en-US" dirty="0">
                <a:latin typeface="Calibri" charset="0"/>
                <a:ea typeface="Calibri" charset="0"/>
                <a:cs typeface="Calibri" charset="0"/>
              </a:rPr>
              <a:t>cabarrus.k12.nc.us</a:t>
            </a:r>
          </a:p>
        </p:txBody>
      </p:sp>
      <p:sp>
        <p:nvSpPr>
          <p:cNvPr id="12" name="TextBox 11"/>
          <p:cNvSpPr txBox="1"/>
          <p:nvPr/>
        </p:nvSpPr>
        <p:spPr>
          <a:xfrm>
            <a:off x="400165" y="988709"/>
            <a:ext cx="3987799" cy="2123658"/>
          </a:xfrm>
          <a:prstGeom prst="rect">
            <a:avLst/>
          </a:prstGeom>
          <a:noFill/>
        </p:spPr>
        <p:txBody>
          <a:bodyPr wrap="square" rtlCol="0">
            <a:spAutoFit/>
          </a:bodyPr>
          <a:lstStyle/>
          <a:p>
            <a:r>
              <a:rPr lang="en-US" sz="1200" dirty="0"/>
              <a:t>Two types of homework will be assigned each week:</a:t>
            </a:r>
          </a:p>
          <a:p>
            <a:pPr marL="228600" indent="-228600">
              <a:buAutoNum type="arabicParenR"/>
            </a:pPr>
            <a:r>
              <a:rPr lang="en-US" sz="1200" dirty="0"/>
              <a:t>Article of the Week: Each Monday, students will receive an Article of the Week, along with an assignment to complete.  The assignment will be Friday.</a:t>
            </a:r>
          </a:p>
          <a:p>
            <a:r>
              <a:rPr lang="en-US" sz="1200" dirty="0"/>
              <a:t>      *These will only be assigned on 5-day weeks.*</a:t>
            </a:r>
          </a:p>
          <a:p>
            <a:endParaRPr lang="en-US" sz="1200" dirty="0"/>
          </a:p>
          <a:p>
            <a:pPr marL="228600" indent="-228600">
              <a:buAutoNum type="arabicParenR" startAt="2"/>
            </a:pPr>
            <a:r>
              <a:rPr lang="en-US" sz="1200" dirty="0"/>
              <a:t>Independent Reading:  In addition to reading in class,</a:t>
            </a:r>
          </a:p>
          <a:p>
            <a:r>
              <a:rPr lang="en-US" sz="1200" dirty="0"/>
              <a:t>      students will read his/her Independent Reading Book at  </a:t>
            </a:r>
          </a:p>
          <a:p>
            <a:r>
              <a:rPr lang="en-US" sz="1200" dirty="0"/>
              <a:t>      home AT LEAST 3 nights each week.  Not sure if this </a:t>
            </a:r>
          </a:p>
          <a:p>
            <a:r>
              <a:rPr lang="en-US" sz="1200" dirty="0"/>
              <a:t>      matters? Check out the info about nightly reading on </a:t>
            </a:r>
          </a:p>
          <a:p>
            <a:r>
              <a:rPr lang="en-US" sz="1200" dirty="0"/>
              <a:t>      my website.  </a:t>
            </a:r>
            <a:r>
              <a:rPr lang="en-US" sz="1200" dirty="0">
                <a:sym typeface="Wingdings" panose="05000000000000000000" pitchFamily="2" charset="2"/>
              </a:rPr>
              <a:t></a:t>
            </a:r>
            <a:endParaRPr lang="en-US" sz="1200" dirty="0"/>
          </a:p>
        </p:txBody>
      </p:sp>
      <p:sp>
        <p:nvSpPr>
          <p:cNvPr id="13" name="TextBox 12"/>
          <p:cNvSpPr txBox="1"/>
          <p:nvPr/>
        </p:nvSpPr>
        <p:spPr>
          <a:xfrm>
            <a:off x="4849184" y="999922"/>
            <a:ext cx="2528143" cy="1815882"/>
          </a:xfrm>
          <a:prstGeom prst="rect">
            <a:avLst/>
          </a:prstGeom>
          <a:noFill/>
        </p:spPr>
        <p:txBody>
          <a:bodyPr wrap="square" rtlCol="0">
            <a:spAutoFit/>
          </a:bodyPr>
          <a:lstStyle/>
          <a:p>
            <a:pPr marL="285750" indent="-285750">
              <a:buFont typeface="Arial" charset="0"/>
              <a:buChar char="•"/>
            </a:pPr>
            <a:r>
              <a:rPr lang="en-US" sz="1600" dirty="0"/>
              <a:t>Investigating Characters</a:t>
            </a:r>
          </a:p>
          <a:p>
            <a:pPr marL="285750" indent="-285750">
              <a:buFont typeface="Arial" charset="0"/>
              <a:buChar char="•"/>
            </a:pPr>
            <a:r>
              <a:rPr lang="en-US" sz="1600" dirty="0"/>
              <a:t>Narrative Writing</a:t>
            </a:r>
          </a:p>
          <a:p>
            <a:pPr marL="285750" indent="-285750">
              <a:buFont typeface="Arial" charset="0"/>
              <a:buChar char="•"/>
            </a:pPr>
            <a:r>
              <a:rPr lang="en-US" sz="1600" dirty="0"/>
              <a:t>Nonfiction Reading</a:t>
            </a:r>
          </a:p>
          <a:p>
            <a:pPr marL="285750" indent="-285750">
              <a:buFont typeface="Arial" charset="0"/>
              <a:buChar char="•"/>
            </a:pPr>
            <a:r>
              <a:rPr lang="en-US" sz="1600" dirty="0"/>
              <a:t>Nonfiction Writing</a:t>
            </a:r>
          </a:p>
          <a:p>
            <a:pPr marL="285750" indent="-285750">
              <a:buFont typeface="Arial" charset="0"/>
              <a:buChar char="•"/>
            </a:pPr>
            <a:r>
              <a:rPr lang="en-US" sz="1600" dirty="0"/>
              <a:t>Developing a Critical Lens for Nonfiction</a:t>
            </a:r>
          </a:p>
          <a:p>
            <a:pPr marL="285750" indent="-285750">
              <a:buFont typeface="Arial" charset="0"/>
              <a:buChar char="•"/>
            </a:pPr>
            <a:r>
              <a:rPr lang="en-US" sz="1600" dirty="0"/>
              <a:t>Tackling Complex Texts</a:t>
            </a:r>
            <a:endParaRPr lang="en-US" sz="1500" dirty="0"/>
          </a:p>
        </p:txBody>
      </p:sp>
      <p:sp>
        <p:nvSpPr>
          <p:cNvPr id="14" name="TextBox 13"/>
          <p:cNvSpPr txBox="1"/>
          <p:nvPr/>
        </p:nvSpPr>
        <p:spPr>
          <a:xfrm>
            <a:off x="3366843" y="5110539"/>
            <a:ext cx="3466544" cy="1200329"/>
          </a:xfrm>
          <a:prstGeom prst="rect">
            <a:avLst/>
          </a:prstGeom>
          <a:noFill/>
        </p:spPr>
        <p:txBody>
          <a:bodyPr wrap="square" rtlCol="0">
            <a:spAutoFit/>
          </a:bodyPr>
          <a:lstStyle/>
          <a:p>
            <a:r>
              <a:rPr lang="en-US" dirty="0"/>
              <a:t>Tests/Projects – Count 3 times</a:t>
            </a:r>
          </a:p>
          <a:p>
            <a:r>
              <a:rPr lang="en-US" dirty="0"/>
              <a:t>Quizzes – Count 2 times</a:t>
            </a:r>
          </a:p>
          <a:p>
            <a:r>
              <a:rPr lang="en-US" dirty="0"/>
              <a:t>Classwork/Homework – Counts 1 time</a:t>
            </a:r>
          </a:p>
        </p:txBody>
      </p:sp>
      <p:sp>
        <p:nvSpPr>
          <p:cNvPr id="15" name="TextBox 14"/>
          <p:cNvSpPr txBox="1"/>
          <p:nvPr/>
        </p:nvSpPr>
        <p:spPr>
          <a:xfrm>
            <a:off x="282630" y="5479714"/>
            <a:ext cx="2296948" cy="2893100"/>
          </a:xfrm>
          <a:prstGeom prst="rect">
            <a:avLst/>
          </a:prstGeom>
          <a:noFill/>
        </p:spPr>
        <p:txBody>
          <a:bodyPr wrap="square" rtlCol="0">
            <a:spAutoFit/>
          </a:bodyPr>
          <a:lstStyle/>
          <a:p>
            <a:r>
              <a:rPr lang="en-US" sz="1400" dirty="0"/>
              <a:t>September 16</a:t>
            </a:r>
            <a:r>
              <a:rPr lang="en-US" sz="1400" baseline="30000" dirty="0"/>
              <a:t>th</a:t>
            </a:r>
            <a:r>
              <a:rPr lang="en-US" sz="1400" dirty="0"/>
              <a:t> we will begin Vocabulary.  Vocabulary lists will be based on the most common Greek and Latin roots and bases in the English language.  We will study these words for two weeks in class.  Students should also be studying these words at home.  The quiz format will fill-in-the-blank sentences.</a:t>
            </a:r>
          </a:p>
          <a:p>
            <a:pPr marL="285750" indent="-285750">
              <a:buFont typeface="Arial" charset="0"/>
              <a:buChar char="•"/>
            </a:pPr>
            <a:endParaRPr lang="en-US" sz="1400" dirty="0"/>
          </a:p>
        </p:txBody>
      </p:sp>
      <p:sp>
        <p:nvSpPr>
          <p:cNvPr id="16" name="TextBox 15"/>
          <p:cNvSpPr txBox="1"/>
          <p:nvPr/>
        </p:nvSpPr>
        <p:spPr>
          <a:xfrm>
            <a:off x="2893283" y="7153814"/>
            <a:ext cx="4625117" cy="830997"/>
          </a:xfrm>
          <a:prstGeom prst="rect">
            <a:avLst/>
          </a:prstGeom>
          <a:noFill/>
        </p:spPr>
        <p:txBody>
          <a:bodyPr wrap="square" rtlCol="0">
            <a:spAutoFit/>
          </a:bodyPr>
          <a:lstStyle/>
          <a:p>
            <a:r>
              <a:rPr lang="en-US" sz="1600" dirty="0"/>
              <a:t>Go to the Hickory Ridge Middle webpage, go to Faculty/Staff Directory.  Find Nicole Locklear.</a:t>
            </a:r>
          </a:p>
          <a:p>
            <a:r>
              <a:rPr lang="en-US" sz="1600" dirty="0"/>
              <a:t>Check here for homework and class updates!</a:t>
            </a:r>
          </a:p>
        </p:txBody>
      </p:sp>
      <p:sp>
        <p:nvSpPr>
          <p:cNvPr id="19" name="TextBox 18"/>
          <p:cNvSpPr txBox="1"/>
          <p:nvPr/>
        </p:nvSpPr>
        <p:spPr>
          <a:xfrm>
            <a:off x="2078182" y="9246402"/>
            <a:ext cx="2471320" cy="307777"/>
          </a:xfrm>
          <a:prstGeom prst="rect">
            <a:avLst/>
          </a:prstGeom>
          <a:noFill/>
        </p:spPr>
        <p:txBody>
          <a:bodyPr wrap="square" rtlCol="0">
            <a:spAutoFit/>
          </a:bodyPr>
          <a:lstStyle/>
          <a:p>
            <a:pPr algn="ctr"/>
            <a:r>
              <a:rPr lang="en-US" sz="1400" dirty="0">
                <a:latin typeface="KG Sorry Not Sorry Chub" charset="0"/>
                <a:ea typeface="KG Sorry Not Sorry Chub" charset="0"/>
                <a:cs typeface="KG Sorry Not Sorry Chub" charset="0"/>
              </a:rPr>
              <a:t>Parent signature</a:t>
            </a:r>
          </a:p>
        </p:txBody>
      </p:sp>
      <p:sp>
        <p:nvSpPr>
          <p:cNvPr id="20" name="TextBox 19"/>
          <p:cNvSpPr txBox="1"/>
          <p:nvPr/>
        </p:nvSpPr>
        <p:spPr>
          <a:xfrm>
            <a:off x="4813533" y="9249496"/>
            <a:ext cx="2427318" cy="307777"/>
          </a:xfrm>
          <a:prstGeom prst="rect">
            <a:avLst/>
          </a:prstGeom>
          <a:noFill/>
        </p:spPr>
        <p:txBody>
          <a:bodyPr wrap="square" rtlCol="0">
            <a:spAutoFit/>
          </a:bodyPr>
          <a:lstStyle/>
          <a:p>
            <a:pPr algn="ctr"/>
            <a:r>
              <a:rPr lang="en-US" sz="1400">
                <a:latin typeface="KG Sorry Not Sorry Chub" charset="0"/>
                <a:ea typeface="KG Sorry Not Sorry Chub" charset="0"/>
                <a:cs typeface="KG Sorry Not Sorry Chub" charset="0"/>
              </a:rPr>
              <a:t>student signature</a:t>
            </a:r>
            <a:endParaRPr lang="en-US" sz="1400" dirty="0">
              <a:latin typeface="KG Sorry Not Sorry Chub" charset="0"/>
              <a:ea typeface="KG Sorry Not Sorry Chub" charset="0"/>
              <a:cs typeface="KG Sorry Not Sorry Chub" charset="0"/>
            </a:endParaRPr>
          </a:p>
        </p:txBody>
      </p:sp>
      <p:pic>
        <p:nvPicPr>
          <p:cNvPr id="17" name="Picture 16" descr="A close up of a logo&#10;&#10;Description automatically generated">
            <a:extLst>
              <a:ext uri="{FF2B5EF4-FFF2-40B4-BE49-F238E27FC236}">
                <a16:creationId xmlns:a16="http://schemas.microsoft.com/office/drawing/2014/main" id="{52FDCB46-8B31-45BA-BEE1-67DB1B16B3F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127189" y="5016113"/>
            <a:ext cx="409597" cy="511996"/>
          </a:xfrm>
          <a:prstGeom prst="rect">
            <a:avLst/>
          </a:prstGeom>
        </p:spPr>
      </p:pic>
    </p:spTree>
    <p:extLst>
      <p:ext uri="{BB962C8B-B14F-4D97-AF65-F5344CB8AC3E}">
        <p14:creationId xmlns:p14="http://schemas.microsoft.com/office/powerpoint/2010/main" val="297858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10057486"/>
          </a:xfrm>
          <a:prstGeom prst="rect">
            <a:avLst/>
          </a:prstGeom>
        </p:spPr>
      </p:pic>
      <p:sp>
        <p:nvSpPr>
          <p:cNvPr id="3" name="TextBox 2"/>
          <p:cNvSpPr txBox="1"/>
          <p:nvPr/>
        </p:nvSpPr>
        <p:spPr>
          <a:xfrm>
            <a:off x="275928" y="3784036"/>
            <a:ext cx="4222871" cy="800219"/>
          </a:xfrm>
          <a:prstGeom prst="rect">
            <a:avLst/>
          </a:prstGeom>
          <a:noFill/>
        </p:spPr>
        <p:txBody>
          <a:bodyPr wrap="square" rtlCol="0">
            <a:spAutoFit/>
          </a:bodyPr>
          <a:lstStyle/>
          <a:p>
            <a:pPr algn="ctr"/>
            <a:r>
              <a:rPr lang="en-US" sz="4600" dirty="0">
                <a:latin typeface="KG One More Light" charset="0"/>
                <a:ea typeface="KG One More Light" charset="0"/>
                <a:cs typeface="KG One More Light" charset="0"/>
              </a:rPr>
              <a:t>6</a:t>
            </a:r>
            <a:r>
              <a:rPr lang="en-US" sz="4600" baseline="30000" dirty="0">
                <a:latin typeface="KG One More Light" charset="0"/>
                <a:ea typeface="KG One More Light" charset="0"/>
                <a:cs typeface="KG One More Light" charset="0"/>
              </a:rPr>
              <a:t>th</a:t>
            </a:r>
            <a:r>
              <a:rPr lang="en-US" sz="4600" dirty="0">
                <a:latin typeface="KG One More Light" charset="0"/>
                <a:ea typeface="KG One More Light" charset="0"/>
                <a:cs typeface="KG One More Light" charset="0"/>
              </a:rPr>
              <a:t> Grade ELA</a:t>
            </a:r>
          </a:p>
        </p:txBody>
      </p:sp>
      <p:sp>
        <p:nvSpPr>
          <p:cNvPr id="4" name="TextBox 3"/>
          <p:cNvSpPr txBox="1"/>
          <p:nvPr/>
        </p:nvSpPr>
        <p:spPr>
          <a:xfrm>
            <a:off x="4826233" y="3499149"/>
            <a:ext cx="2589194" cy="1292662"/>
          </a:xfrm>
          <a:prstGeom prst="rect">
            <a:avLst/>
          </a:prstGeom>
          <a:noFill/>
        </p:spPr>
        <p:txBody>
          <a:bodyPr wrap="square" rtlCol="0">
            <a:spAutoFit/>
          </a:bodyPr>
          <a:lstStyle/>
          <a:p>
            <a:r>
              <a:rPr lang="en-US" sz="2400" dirty="0">
                <a:latin typeface="Calibri" charset="0"/>
                <a:ea typeface="Calibri" charset="0"/>
                <a:cs typeface="Calibri" charset="0"/>
              </a:rPr>
              <a:t>Nicky Locklear</a:t>
            </a:r>
          </a:p>
          <a:p>
            <a:r>
              <a:rPr lang="en-US" dirty="0">
                <a:latin typeface="Calibri" charset="0"/>
                <a:ea typeface="Calibri" charset="0"/>
                <a:cs typeface="Calibri" charset="0"/>
              </a:rPr>
              <a:t>704.260.6490 (</a:t>
            </a:r>
            <a:r>
              <a:rPr lang="en-US" dirty="0" err="1">
                <a:latin typeface="Calibri" charset="0"/>
                <a:ea typeface="Calibri" charset="0"/>
                <a:cs typeface="Calibri" charset="0"/>
              </a:rPr>
              <a:t>ext</a:t>
            </a:r>
            <a:r>
              <a:rPr lang="en-US" dirty="0">
                <a:latin typeface="Calibri" charset="0"/>
                <a:ea typeface="Calibri" charset="0"/>
                <a:cs typeface="Calibri" charset="0"/>
              </a:rPr>
              <a:t> 36615)</a:t>
            </a:r>
          </a:p>
          <a:p>
            <a:r>
              <a:rPr lang="en-US" dirty="0" err="1">
                <a:latin typeface="Calibri" charset="0"/>
                <a:ea typeface="Calibri" charset="0"/>
                <a:cs typeface="Calibri" charset="0"/>
              </a:rPr>
              <a:t>nicole.locklear</a:t>
            </a:r>
            <a:r>
              <a:rPr lang="en-US" dirty="0">
                <a:latin typeface="Calibri" charset="0"/>
                <a:ea typeface="Calibri" charset="0"/>
                <a:cs typeface="Calibri" charset="0"/>
              </a:rPr>
              <a:t>@</a:t>
            </a:r>
          </a:p>
          <a:p>
            <a:r>
              <a:rPr lang="en-US" dirty="0">
                <a:latin typeface="Calibri" charset="0"/>
                <a:ea typeface="Calibri" charset="0"/>
                <a:cs typeface="Calibri" charset="0"/>
              </a:rPr>
              <a:t>cabarrus.k12.nc.us</a:t>
            </a:r>
          </a:p>
        </p:txBody>
      </p:sp>
      <p:sp>
        <p:nvSpPr>
          <p:cNvPr id="5" name="TextBox 4"/>
          <p:cNvSpPr txBox="1"/>
          <p:nvPr/>
        </p:nvSpPr>
        <p:spPr>
          <a:xfrm>
            <a:off x="400165" y="988709"/>
            <a:ext cx="3987799" cy="1938992"/>
          </a:xfrm>
          <a:prstGeom prst="rect">
            <a:avLst/>
          </a:prstGeom>
          <a:noFill/>
        </p:spPr>
        <p:txBody>
          <a:bodyPr wrap="square" rtlCol="0">
            <a:spAutoFit/>
          </a:bodyPr>
          <a:lstStyle/>
          <a:p>
            <a:r>
              <a:rPr lang="en-US" sz="1200" dirty="0"/>
              <a:t>Two types of homework will be assigned each week:</a:t>
            </a:r>
          </a:p>
          <a:p>
            <a:pPr marL="228600" indent="-228600">
              <a:buAutoNum type="arabicParenR"/>
            </a:pPr>
            <a:r>
              <a:rPr lang="en-US" sz="1200" dirty="0"/>
              <a:t>Article of the Week: Each Friday, students will receive an Article of the Week, along with an assignment to complete.  The assignment will be due the following Friday. *These will only be assigned on 5 day weeks.*</a:t>
            </a:r>
          </a:p>
          <a:p>
            <a:pPr marL="228600" indent="-228600">
              <a:buAutoNum type="arabicParenR"/>
            </a:pPr>
            <a:r>
              <a:rPr lang="en-US" sz="1200" dirty="0"/>
              <a:t>Independent Reading:  In addition to reading in class, students will read his/her Independent Reading Book at home AT LEAST 3 nights each week.  Not sure if this matters? Check out the info about nightly reading on my website.  </a:t>
            </a:r>
            <a:r>
              <a:rPr lang="en-US" sz="1200" dirty="0">
                <a:sym typeface="Wingdings" panose="05000000000000000000" pitchFamily="2" charset="2"/>
              </a:rPr>
              <a:t></a:t>
            </a:r>
            <a:endParaRPr lang="en-US" sz="1200" dirty="0"/>
          </a:p>
        </p:txBody>
      </p:sp>
      <p:sp>
        <p:nvSpPr>
          <p:cNvPr id="6" name="TextBox 5"/>
          <p:cNvSpPr txBox="1"/>
          <p:nvPr/>
        </p:nvSpPr>
        <p:spPr>
          <a:xfrm>
            <a:off x="4849184" y="999922"/>
            <a:ext cx="2528143" cy="1800493"/>
          </a:xfrm>
          <a:prstGeom prst="rect">
            <a:avLst/>
          </a:prstGeom>
          <a:noFill/>
        </p:spPr>
        <p:txBody>
          <a:bodyPr wrap="square" rtlCol="0">
            <a:spAutoFit/>
          </a:bodyPr>
          <a:lstStyle/>
          <a:p>
            <a:pPr marL="285750" indent="-285750">
              <a:buFont typeface="Arial" charset="0"/>
              <a:buChar char="•"/>
            </a:pPr>
            <a:r>
              <a:rPr lang="en-US" sz="1600" dirty="0"/>
              <a:t>Investigating Characters</a:t>
            </a:r>
          </a:p>
          <a:p>
            <a:pPr marL="285750" indent="-285750">
              <a:buFont typeface="Arial" charset="0"/>
              <a:buChar char="•"/>
            </a:pPr>
            <a:r>
              <a:rPr lang="en-US" sz="1600" dirty="0"/>
              <a:t>Narrative Writing</a:t>
            </a:r>
          </a:p>
          <a:p>
            <a:pPr marL="285750" indent="-285750">
              <a:buFont typeface="Arial" charset="0"/>
              <a:buChar char="•"/>
            </a:pPr>
            <a:r>
              <a:rPr lang="en-US" sz="1600" dirty="0"/>
              <a:t>Nonfiction Reading</a:t>
            </a:r>
          </a:p>
          <a:p>
            <a:pPr marL="285750" indent="-285750">
              <a:buFont typeface="Arial" charset="0"/>
              <a:buChar char="•"/>
            </a:pPr>
            <a:r>
              <a:rPr lang="en-US" sz="1600" dirty="0"/>
              <a:t>Nonfiction Writing</a:t>
            </a:r>
          </a:p>
          <a:p>
            <a:pPr marL="285750" indent="-285750">
              <a:buFont typeface="Arial" charset="0"/>
              <a:buChar char="•"/>
            </a:pPr>
            <a:r>
              <a:rPr lang="en-US" sz="1600" dirty="0"/>
              <a:t>Developing a Critical Lens for Nonfiction</a:t>
            </a:r>
          </a:p>
          <a:p>
            <a:pPr marL="285750" indent="-285750">
              <a:buFont typeface="Arial" charset="0"/>
              <a:buChar char="•"/>
            </a:pPr>
            <a:r>
              <a:rPr lang="en-US" sz="1600" dirty="0"/>
              <a:t>Tackling Complex Texts</a:t>
            </a:r>
            <a:endParaRPr lang="en-US" sz="1500" dirty="0"/>
          </a:p>
        </p:txBody>
      </p:sp>
      <p:sp>
        <p:nvSpPr>
          <p:cNvPr id="7" name="TextBox 6"/>
          <p:cNvSpPr txBox="1"/>
          <p:nvPr/>
        </p:nvSpPr>
        <p:spPr>
          <a:xfrm>
            <a:off x="3333860" y="5259219"/>
            <a:ext cx="4151558" cy="1015663"/>
          </a:xfrm>
          <a:prstGeom prst="rect">
            <a:avLst/>
          </a:prstGeom>
          <a:noFill/>
        </p:spPr>
        <p:txBody>
          <a:bodyPr wrap="square" rtlCol="0">
            <a:spAutoFit/>
          </a:bodyPr>
          <a:lstStyle/>
          <a:p>
            <a:r>
              <a:rPr lang="en-US" sz="2000" dirty="0"/>
              <a:t>Tests/Projects – Count 3 times</a:t>
            </a:r>
          </a:p>
          <a:p>
            <a:r>
              <a:rPr lang="en-US" sz="2000" dirty="0"/>
              <a:t>Quizzes – Count 2 times</a:t>
            </a:r>
          </a:p>
          <a:p>
            <a:r>
              <a:rPr lang="en-US" sz="2000" dirty="0"/>
              <a:t>Classwork/Homework – Count 1 time</a:t>
            </a:r>
          </a:p>
        </p:txBody>
      </p:sp>
      <p:sp>
        <p:nvSpPr>
          <p:cNvPr id="8" name="TextBox 7"/>
          <p:cNvSpPr txBox="1"/>
          <p:nvPr/>
        </p:nvSpPr>
        <p:spPr>
          <a:xfrm>
            <a:off x="394314" y="5585025"/>
            <a:ext cx="2125953" cy="2677656"/>
          </a:xfrm>
          <a:prstGeom prst="rect">
            <a:avLst/>
          </a:prstGeom>
          <a:noFill/>
        </p:spPr>
        <p:txBody>
          <a:bodyPr wrap="square" rtlCol="0">
            <a:spAutoFit/>
          </a:bodyPr>
          <a:lstStyle/>
          <a:p>
            <a:r>
              <a:rPr lang="en-US" sz="1400" dirty="0"/>
              <a:t>The following supplies should be brought to class daily:</a:t>
            </a:r>
          </a:p>
          <a:p>
            <a:pPr marL="285750" indent="-285750">
              <a:buFont typeface="Arial" panose="020B0604020202020204" pitchFamily="34" charset="0"/>
              <a:buChar char="•"/>
            </a:pPr>
            <a:r>
              <a:rPr lang="en-US" sz="1400" dirty="0"/>
              <a:t>Pencil</a:t>
            </a:r>
          </a:p>
          <a:p>
            <a:pPr marL="285750" indent="-285750">
              <a:buFont typeface="Arial" panose="020B0604020202020204" pitchFamily="34" charset="0"/>
              <a:buChar char="•"/>
            </a:pPr>
            <a:r>
              <a:rPr lang="en-US" sz="1400" dirty="0"/>
              <a:t>2 marble composition books</a:t>
            </a:r>
          </a:p>
          <a:p>
            <a:pPr marL="285750" indent="-285750">
              <a:buFont typeface="Arial" panose="020B0604020202020204" pitchFamily="34" charset="0"/>
              <a:buChar char="•"/>
            </a:pPr>
            <a:r>
              <a:rPr lang="en-US" sz="1400" dirty="0"/>
              <a:t>Independent Reading Book (IRB)</a:t>
            </a:r>
          </a:p>
          <a:p>
            <a:pPr marL="285750" indent="-285750">
              <a:buFont typeface="Arial" panose="020B0604020202020204" pitchFamily="34" charset="0"/>
              <a:buChar char="•"/>
            </a:pPr>
            <a:r>
              <a:rPr lang="en-US" sz="1400" dirty="0"/>
              <a:t>Colored Pencils</a:t>
            </a:r>
          </a:p>
          <a:p>
            <a:pPr marL="285750" indent="-285750">
              <a:buFont typeface="Arial" panose="020B0604020202020204" pitchFamily="34" charset="0"/>
              <a:buChar char="•"/>
            </a:pPr>
            <a:r>
              <a:rPr lang="en-US" sz="1400" dirty="0"/>
              <a:t>Colored Pens (optional for taking notes)</a:t>
            </a:r>
          </a:p>
          <a:p>
            <a:pPr marL="285750" indent="-285750">
              <a:buFont typeface="Arial" charset="0"/>
              <a:buChar char="•"/>
            </a:pPr>
            <a:endParaRPr lang="en-US" sz="1400" dirty="0"/>
          </a:p>
        </p:txBody>
      </p:sp>
      <p:sp>
        <p:nvSpPr>
          <p:cNvPr id="9" name="TextBox 8"/>
          <p:cNvSpPr txBox="1"/>
          <p:nvPr/>
        </p:nvSpPr>
        <p:spPr>
          <a:xfrm>
            <a:off x="2893283" y="7153814"/>
            <a:ext cx="4625117" cy="1107996"/>
          </a:xfrm>
          <a:prstGeom prst="rect">
            <a:avLst/>
          </a:prstGeom>
          <a:noFill/>
        </p:spPr>
        <p:txBody>
          <a:bodyPr wrap="square" rtlCol="0">
            <a:spAutoFit/>
          </a:bodyPr>
          <a:lstStyle/>
          <a:p>
            <a:r>
              <a:rPr lang="en-US" sz="1600" dirty="0">
                <a:hlinkClick r:id="rId3"/>
              </a:rPr>
              <a:t>https://www.cabarrus.k12.nc.us//site/Default.aspx?PageID=6108</a:t>
            </a:r>
            <a:endParaRPr lang="en-US" sz="1600" dirty="0"/>
          </a:p>
          <a:p>
            <a:r>
              <a:rPr lang="en-US" sz="1600" dirty="0"/>
              <a:t>Check here for homework and class updates!</a:t>
            </a:r>
          </a:p>
          <a:p>
            <a:endParaRPr lang="en-US" dirty="0"/>
          </a:p>
        </p:txBody>
      </p:sp>
      <p:sp>
        <p:nvSpPr>
          <p:cNvPr id="10" name="TextBox 9"/>
          <p:cNvSpPr txBox="1"/>
          <p:nvPr/>
        </p:nvSpPr>
        <p:spPr>
          <a:xfrm>
            <a:off x="5545393" y="9675168"/>
            <a:ext cx="2074607" cy="230832"/>
          </a:xfrm>
          <a:prstGeom prst="rect">
            <a:avLst/>
          </a:prstGeom>
          <a:noFill/>
        </p:spPr>
        <p:txBody>
          <a:bodyPr wrap="none" rtlCol="0">
            <a:spAutoFit/>
          </a:bodyPr>
          <a:lstStyle/>
          <a:p>
            <a:r>
              <a:rPr lang="de-DE" sz="900" dirty="0">
                <a:latin typeface="HelloTracerSolid Medium" charset="0"/>
                <a:ea typeface="HelloTracerSolid Medium" charset="0"/>
                <a:cs typeface="HelloTracerSolid Medium" charset="0"/>
              </a:rPr>
              <a:t>©</a:t>
            </a:r>
            <a:r>
              <a:rPr lang="de-DE" sz="900" dirty="0" err="1">
                <a:latin typeface="HelloTracerSolid Medium" charset="0"/>
                <a:ea typeface="HelloTracerSolid Medium" charset="0"/>
                <a:cs typeface="HelloTracerSolid Medium" charset="0"/>
              </a:rPr>
              <a:t>Maneuvering</a:t>
            </a:r>
            <a:r>
              <a:rPr lang="de-DE" sz="900" dirty="0">
                <a:latin typeface="HelloTracerSolid Medium" charset="0"/>
                <a:ea typeface="HelloTracerSolid Medium" charset="0"/>
                <a:cs typeface="HelloTracerSolid Medium" charset="0"/>
              </a:rPr>
              <a:t> </a:t>
            </a:r>
            <a:r>
              <a:rPr lang="de-DE" sz="900" dirty="0" err="1">
                <a:latin typeface="HelloTracerSolid Medium" charset="0"/>
                <a:ea typeface="HelloTracerSolid Medium" charset="0"/>
                <a:cs typeface="HelloTracerSolid Medium" charset="0"/>
              </a:rPr>
              <a:t>the</a:t>
            </a:r>
            <a:r>
              <a:rPr lang="de-DE" sz="900" dirty="0">
                <a:latin typeface="HelloTracerSolid Medium" charset="0"/>
                <a:ea typeface="HelloTracerSolid Medium" charset="0"/>
                <a:cs typeface="HelloTracerSolid Medium" charset="0"/>
              </a:rPr>
              <a:t> </a:t>
            </a:r>
            <a:r>
              <a:rPr lang="de-DE" sz="900" dirty="0" err="1">
                <a:latin typeface="HelloTracerSolid Medium" charset="0"/>
                <a:ea typeface="HelloTracerSolid Medium" charset="0"/>
                <a:cs typeface="HelloTracerSolid Medium" charset="0"/>
              </a:rPr>
              <a:t>Middle</a:t>
            </a:r>
            <a:r>
              <a:rPr lang="de-DE" sz="900" dirty="0">
                <a:latin typeface="HelloTracerSolid Medium" charset="0"/>
                <a:ea typeface="HelloTracerSolid Medium" charset="0"/>
                <a:cs typeface="HelloTracerSolid Medium" charset="0"/>
              </a:rPr>
              <a:t> LLC, 2018</a:t>
            </a:r>
            <a:endParaRPr lang="en-US" sz="900" dirty="0">
              <a:latin typeface="HelloTracerSolid Medium" charset="0"/>
              <a:ea typeface="HelloTracerSolid Medium" charset="0"/>
              <a:cs typeface="HelloTracerSolid Medium" charset="0"/>
            </a:endParaRPr>
          </a:p>
        </p:txBody>
      </p:sp>
    </p:spTree>
    <p:extLst>
      <p:ext uri="{BB962C8B-B14F-4D97-AF65-F5344CB8AC3E}">
        <p14:creationId xmlns:p14="http://schemas.microsoft.com/office/powerpoint/2010/main" val="1264071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10057486"/>
          </a:xfrm>
          <a:prstGeom prst="rect">
            <a:avLst/>
          </a:prstGeom>
        </p:spPr>
      </p:pic>
      <p:sp>
        <p:nvSpPr>
          <p:cNvPr id="4" name="TextBox 3"/>
          <p:cNvSpPr txBox="1"/>
          <p:nvPr/>
        </p:nvSpPr>
        <p:spPr>
          <a:xfrm>
            <a:off x="4826233" y="3499149"/>
            <a:ext cx="2589194" cy="461665"/>
          </a:xfrm>
          <a:prstGeom prst="rect">
            <a:avLst/>
          </a:prstGeom>
          <a:noFill/>
        </p:spPr>
        <p:txBody>
          <a:bodyPr wrap="square" rtlCol="0">
            <a:spAutoFit/>
          </a:bodyPr>
          <a:lstStyle/>
          <a:p>
            <a:r>
              <a:rPr lang="en-US" sz="2400" dirty="0">
                <a:latin typeface="Calibri" charset="0"/>
                <a:ea typeface="Calibri" charset="0"/>
                <a:cs typeface="Calibri" charset="0"/>
              </a:rPr>
              <a:t>type text here</a:t>
            </a:r>
          </a:p>
        </p:txBody>
      </p:sp>
      <p:sp>
        <p:nvSpPr>
          <p:cNvPr id="5" name="TextBox 4"/>
          <p:cNvSpPr txBox="1"/>
          <p:nvPr/>
        </p:nvSpPr>
        <p:spPr>
          <a:xfrm>
            <a:off x="282630" y="3788477"/>
            <a:ext cx="4222871" cy="800219"/>
          </a:xfrm>
          <a:prstGeom prst="rect">
            <a:avLst/>
          </a:prstGeom>
          <a:noFill/>
        </p:spPr>
        <p:txBody>
          <a:bodyPr wrap="square" rtlCol="0">
            <a:spAutoFit/>
          </a:bodyPr>
          <a:lstStyle/>
          <a:p>
            <a:pPr algn="ctr"/>
            <a:r>
              <a:rPr lang="en-US" sz="4600" b="1" dirty="0">
                <a:latin typeface="AGRunningLateIsMyCardio Medium" charset="0"/>
                <a:ea typeface="AGRunningLateIsMyCardio Medium" charset="0"/>
                <a:cs typeface="AGRunningLateIsMyCardio Medium" charset="0"/>
              </a:rPr>
              <a:t>course name</a:t>
            </a:r>
          </a:p>
        </p:txBody>
      </p:sp>
      <p:sp>
        <p:nvSpPr>
          <p:cNvPr id="6" name="TextBox 5"/>
          <p:cNvSpPr txBox="1"/>
          <p:nvPr/>
        </p:nvSpPr>
        <p:spPr>
          <a:xfrm>
            <a:off x="400165" y="988709"/>
            <a:ext cx="3987799" cy="276999"/>
          </a:xfrm>
          <a:prstGeom prst="rect">
            <a:avLst/>
          </a:prstGeom>
          <a:noFill/>
        </p:spPr>
        <p:txBody>
          <a:bodyPr wrap="square" rtlCol="0">
            <a:spAutoFit/>
          </a:bodyPr>
          <a:lstStyle/>
          <a:p>
            <a:r>
              <a:rPr lang="en-US" sz="1200" dirty="0"/>
              <a:t>type text here</a:t>
            </a:r>
          </a:p>
        </p:txBody>
      </p:sp>
      <p:sp>
        <p:nvSpPr>
          <p:cNvPr id="7" name="TextBox 6"/>
          <p:cNvSpPr txBox="1"/>
          <p:nvPr/>
        </p:nvSpPr>
        <p:spPr>
          <a:xfrm>
            <a:off x="4849184" y="999922"/>
            <a:ext cx="2528143" cy="338554"/>
          </a:xfrm>
          <a:prstGeom prst="rect">
            <a:avLst/>
          </a:prstGeom>
          <a:noFill/>
        </p:spPr>
        <p:txBody>
          <a:bodyPr wrap="square" rtlCol="0">
            <a:spAutoFit/>
          </a:bodyPr>
          <a:lstStyle/>
          <a:p>
            <a:pPr marL="285750" indent="-285750">
              <a:buFont typeface="Arial" charset="0"/>
              <a:buChar char="•"/>
            </a:pPr>
            <a:r>
              <a:rPr lang="en-US" sz="1600" dirty="0"/>
              <a:t>type text here</a:t>
            </a:r>
            <a:endParaRPr lang="en-US" sz="1500" dirty="0"/>
          </a:p>
        </p:txBody>
      </p:sp>
      <p:sp>
        <p:nvSpPr>
          <p:cNvPr id="8" name="TextBox 7"/>
          <p:cNvSpPr txBox="1"/>
          <p:nvPr/>
        </p:nvSpPr>
        <p:spPr>
          <a:xfrm>
            <a:off x="3366843" y="5110539"/>
            <a:ext cx="3466544" cy="369332"/>
          </a:xfrm>
          <a:prstGeom prst="rect">
            <a:avLst/>
          </a:prstGeom>
          <a:noFill/>
        </p:spPr>
        <p:txBody>
          <a:bodyPr wrap="square" rtlCol="0">
            <a:spAutoFit/>
          </a:bodyPr>
          <a:lstStyle/>
          <a:p>
            <a:r>
              <a:rPr lang="en-US" dirty="0"/>
              <a:t>type text here</a:t>
            </a:r>
          </a:p>
        </p:txBody>
      </p:sp>
      <p:sp>
        <p:nvSpPr>
          <p:cNvPr id="10" name="TextBox 9"/>
          <p:cNvSpPr txBox="1"/>
          <p:nvPr/>
        </p:nvSpPr>
        <p:spPr>
          <a:xfrm>
            <a:off x="394314" y="5585025"/>
            <a:ext cx="2125953" cy="523220"/>
          </a:xfrm>
          <a:prstGeom prst="rect">
            <a:avLst/>
          </a:prstGeom>
          <a:noFill/>
        </p:spPr>
        <p:txBody>
          <a:bodyPr wrap="square" rtlCol="0">
            <a:spAutoFit/>
          </a:bodyPr>
          <a:lstStyle/>
          <a:p>
            <a:r>
              <a:rPr lang="en-US" sz="1400" dirty="0"/>
              <a:t>type text here</a:t>
            </a:r>
          </a:p>
          <a:p>
            <a:pPr marL="285750" indent="-285750">
              <a:buFont typeface="Arial" charset="0"/>
              <a:buChar char="•"/>
            </a:pPr>
            <a:endParaRPr lang="en-US" sz="1400" dirty="0"/>
          </a:p>
        </p:txBody>
      </p:sp>
      <p:sp>
        <p:nvSpPr>
          <p:cNvPr id="11" name="TextBox 10"/>
          <p:cNvSpPr txBox="1"/>
          <p:nvPr/>
        </p:nvSpPr>
        <p:spPr>
          <a:xfrm>
            <a:off x="2893283" y="7153814"/>
            <a:ext cx="4625117" cy="338554"/>
          </a:xfrm>
          <a:prstGeom prst="rect">
            <a:avLst/>
          </a:prstGeom>
          <a:noFill/>
        </p:spPr>
        <p:txBody>
          <a:bodyPr wrap="square" rtlCol="0">
            <a:spAutoFit/>
          </a:bodyPr>
          <a:lstStyle/>
          <a:p>
            <a:r>
              <a:rPr lang="en-US" sz="1600" dirty="0"/>
              <a:t>type text here</a:t>
            </a:r>
            <a:endParaRPr lang="en-US" dirty="0"/>
          </a:p>
        </p:txBody>
      </p:sp>
      <p:sp>
        <p:nvSpPr>
          <p:cNvPr id="14" name="TextBox 13"/>
          <p:cNvSpPr txBox="1"/>
          <p:nvPr/>
        </p:nvSpPr>
        <p:spPr>
          <a:xfrm>
            <a:off x="4721631" y="3080263"/>
            <a:ext cx="1496289" cy="461665"/>
          </a:xfrm>
          <a:prstGeom prst="rect">
            <a:avLst/>
          </a:prstGeom>
          <a:noFill/>
        </p:spPr>
        <p:txBody>
          <a:bodyPr wrap="square" rtlCol="0">
            <a:spAutoFit/>
          </a:bodyPr>
          <a:lstStyle/>
          <a:p>
            <a:pPr algn="ctr"/>
            <a:r>
              <a:rPr lang="en-US" sz="2400" b="1" dirty="0">
                <a:latin typeface="AGRunningLateIsMyCardio Medium" charset="0"/>
                <a:ea typeface="AGRunningLateIsMyCardio Medium" charset="0"/>
                <a:cs typeface="AGRunningLateIsMyCardio Medium" charset="0"/>
              </a:rPr>
              <a:t>Contact</a:t>
            </a:r>
          </a:p>
        </p:txBody>
      </p:sp>
      <p:sp>
        <p:nvSpPr>
          <p:cNvPr id="16" name="TextBox 15"/>
          <p:cNvSpPr txBox="1"/>
          <p:nvPr/>
        </p:nvSpPr>
        <p:spPr>
          <a:xfrm>
            <a:off x="260236" y="5049926"/>
            <a:ext cx="2177933" cy="492443"/>
          </a:xfrm>
          <a:prstGeom prst="rect">
            <a:avLst/>
          </a:prstGeom>
          <a:noFill/>
        </p:spPr>
        <p:txBody>
          <a:bodyPr wrap="square" rtlCol="0">
            <a:spAutoFit/>
          </a:bodyPr>
          <a:lstStyle/>
          <a:p>
            <a:r>
              <a:rPr lang="en-US" sz="2500" b="1" dirty="0">
                <a:latin typeface="AGRunningLateIsMyCardio Medium" charset="0"/>
                <a:ea typeface="AGRunningLateIsMyCardio Medium" charset="0"/>
                <a:cs typeface="AGRunningLateIsMyCardio Medium" charset="0"/>
              </a:rPr>
              <a:t>Supply List</a:t>
            </a:r>
          </a:p>
        </p:txBody>
      </p:sp>
      <p:sp>
        <p:nvSpPr>
          <p:cNvPr id="17" name="TextBox 16"/>
          <p:cNvSpPr txBox="1"/>
          <p:nvPr/>
        </p:nvSpPr>
        <p:spPr>
          <a:xfrm>
            <a:off x="282630" y="486629"/>
            <a:ext cx="4222870" cy="492443"/>
          </a:xfrm>
          <a:prstGeom prst="rect">
            <a:avLst/>
          </a:prstGeom>
          <a:noFill/>
        </p:spPr>
        <p:txBody>
          <a:bodyPr wrap="square" rtlCol="0">
            <a:spAutoFit/>
          </a:bodyPr>
          <a:lstStyle/>
          <a:p>
            <a:pPr algn="ctr"/>
            <a:r>
              <a:rPr lang="en-US" sz="2600" b="1" dirty="0">
                <a:latin typeface="AGRunningLateIsMyCardio Medium" charset="0"/>
                <a:ea typeface="AGRunningLateIsMyCardio Medium" charset="0"/>
                <a:cs typeface="AGRunningLateIsMyCardio Medium" charset="0"/>
              </a:rPr>
              <a:t>Homework expectations</a:t>
            </a:r>
          </a:p>
        </p:txBody>
      </p:sp>
      <p:sp>
        <p:nvSpPr>
          <p:cNvPr id="18" name="TextBox 17"/>
          <p:cNvSpPr txBox="1"/>
          <p:nvPr/>
        </p:nvSpPr>
        <p:spPr>
          <a:xfrm>
            <a:off x="4893614" y="515143"/>
            <a:ext cx="2766628" cy="430887"/>
          </a:xfrm>
          <a:prstGeom prst="rect">
            <a:avLst/>
          </a:prstGeom>
          <a:noFill/>
        </p:spPr>
        <p:txBody>
          <a:bodyPr wrap="square" rtlCol="0">
            <a:spAutoFit/>
          </a:bodyPr>
          <a:lstStyle/>
          <a:p>
            <a:pPr algn="ctr"/>
            <a:r>
              <a:rPr lang="en-US" sz="2100" b="1" dirty="0">
                <a:latin typeface="AGRunningLateIsMyCardio Medium" charset="0"/>
                <a:ea typeface="AGRunningLateIsMyCardio Medium" charset="0"/>
                <a:cs typeface="AGRunningLateIsMyCardio Medium" charset="0"/>
              </a:rPr>
              <a:t>Tutoring schedule</a:t>
            </a:r>
          </a:p>
        </p:txBody>
      </p:sp>
      <p:sp>
        <p:nvSpPr>
          <p:cNvPr id="19" name="TextBox 18"/>
          <p:cNvSpPr txBox="1"/>
          <p:nvPr/>
        </p:nvSpPr>
        <p:spPr>
          <a:xfrm rot="16200000">
            <a:off x="2334640" y="5526788"/>
            <a:ext cx="1539837" cy="492443"/>
          </a:xfrm>
          <a:prstGeom prst="rect">
            <a:avLst/>
          </a:prstGeom>
          <a:noFill/>
        </p:spPr>
        <p:txBody>
          <a:bodyPr wrap="square" rtlCol="0">
            <a:spAutoFit/>
          </a:bodyPr>
          <a:lstStyle/>
          <a:p>
            <a:pPr algn="ctr"/>
            <a:r>
              <a:rPr lang="en-US" sz="2600" b="1" dirty="0">
                <a:latin typeface="AGRunningLateIsMyCardio Medium" charset="0"/>
                <a:ea typeface="AGRunningLateIsMyCardio Medium" charset="0"/>
                <a:cs typeface="AGRunningLateIsMyCardio Medium" charset="0"/>
              </a:rPr>
              <a:t>grading</a:t>
            </a:r>
          </a:p>
        </p:txBody>
      </p:sp>
      <p:sp>
        <p:nvSpPr>
          <p:cNvPr id="20" name="TextBox 19"/>
          <p:cNvSpPr txBox="1"/>
          <p:nvPr/>
        </p:nvSpPr>
        <p:spPr>
          <a:xfrm>
            <a:off x="282630" y="8343762"/>
            <a:ext cx="1911933" cy="492443"/>
          </a:xfrm>
          <a:prstGeom prst="rect">
            <a:avLst/>
          </a:prstGeom>
          <a:noFill/>
        </p:spPr>
        <p:txBody>
          <a:bodyPr wrap="square" rtlCol="0">
            <a:spAutoFit/>
          </a:bodyPr>
          <a:lstStyle/>
          <a:p>
            <a:r>
              <a:rPr lang="en-US" sz="2600" b="1" dirty="0">
                <a:latin typeface="AGRunningLateIsMyCardio Medium" charset="0"/>
                <a:ea typeface="AGRunningLateIsMyCardio Medium" charset="0"/>
                <a:cs typeface="AGRunningLateIsMyCardio Medium" charset="0"/>
              </a:rPr>
              <a:t>Sign here</a:t>
            </a:r>
          </a:p>
        </p:txBody>
      </p:sp>
      <p:sp>
        <p:nvSpPr>
          <p:cNvPr id="21" name="TextBox 20"/>
          <p:cNvSpPr txBox="1"/>
          <p:nvPr/>
        </p:nvSpPr>
        <p:spPr>
          <a:xfrm>
            <a:off x="2809699" y="6764442"/>
            <a:ext cx="2766628" cy="492443"/>
          </a:xfrm>
          <a:prstGeom prst="rect">
            <a:avLst/>
          </a:prstGeom>
          <a:noFill/>
        </p:spPr>
        <p:txBody>
          <a:bodyPr wrap="square" rtlCol="0">
            <a:spAutoFit/>
          </a:bodyPr>
          <a:lstStyle/>
          <a:p>
            <a:r>
              <a:rPr lang="en-US" sz="2600" b="1" dirty="0">
                <a:latin typeface="AGRunningLateIsMyCardio Medium" charset="0"/>
                <a:ea typeface="AGRunningLateIsMyCardio Medium" charset="0"/>
                <a:cs typeface="AGRunningLateIsMyCardio Medium" charset="0"/>
              </a:rPr>
              <a:t>Class website</a:t>
            </a:r>
          </a:p>
        </p:txBody>
      </p:sp>
      <p:sp>
        <p:nvSpPr>
          <p:cNvPr id="22" name="TextBox 21"/>
          <p:cNvSpPr txBox="1"/>
          <p:nvPr/>
        </p:nvSpPr>
        <p:spPr>
          <a:xfrm>
            <a:off x="2078182" y="9246402"/>
            <a:ext cx="2471320" cy="307777"/>
          </a:xfrm>
          <a:prstGeom prst="rect">
            <a:avLst/>
          </a:prstGeom>
          <a:noFill/>
        </p:spPr>
        <p:txBody>
          <a:bodyPr wrap="square" rtlCol="0">
            <a:spAutoFit/>
          </a:bodyPr>
          <a:lstStyle/>
          <a:p>
            <a:pPr algn="ctr"/>
            <a:r>
              <a:rPr lang="en-US" sz="1400" b="1" dirty="0">
                <a:latin typeface="AGRunningLateIsMyCardio Medium" charset="0"/>
                <a:ea typeface="AGRunningLateIsMyCardio Medium" charset="0"/>
                <a:cs typeface="AGRunningLateIsMyCardio Medium" charset="0"/>
              </a:rPr>
              <a:t>Parent signature</a:t>
            </a:r>
          </a:p>
        </p:txBody>
      </p:sp>
      <p:sp>
        <p:nvSpPr>
          <p:cNvPr id="23" name="TextBox 22"/>
          <p:cNvSpPr txBox="1"/>
          <p:nvPr/>
        </p:nvSpPr>
        <p:spPr>
          <a:xfrm>
            <a:off x="4813533" y="9249496"/>
            <a:ext cx="2427318" cy="307777"/>
          </a:xfrm>
          <a:prstGeom prst="rect">
            <a:avLst/>
          </a:prstGeom>
          <a:noFill/>
        </p:spPr>
        <p:txBody>
          <a:bodyPr wrap="square" rtlCol="0">
            <a:spAutoFit/>
          </a:bodyPr>
          <a:lstStyle/>
          <a:p>
            <a:pPr algn="ctr"/>
            <a:r>
              <a:rPr lang="en-US" sz="1400" b="1" dirty="0">
                <a:latin typeface="AGRunningLateIsMyCardio Medium" charset="0"/>
                <a:ea typeface="AGRunningLateIsMyCardio Medium" charset="0"/>
                <a:cs typeface="AGRunningLateIsMyCardio Medium" charset="0"/>
              </a:rPr>
              <a:t>student signature</a:t>
            </a:r>
          </a:p>
        </p:txBody>
      </p:sp>
    </p:spTree>
    <p:extLst>
      <p:ext uri="{BB962C8B-B14F-4D97-AF65-F5344CB8AC3E}">
        <p14:creationId xmlns:p14="http://schemas.microsoft.com/office/powerpoint/2010/main" val="18312692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11705</TotalTime>
  <Words>704</Words>
  <Application>Microsoft Office PowerPoint</Application>
  <PresentationFormat>Custom</PresentationFormat>
  <Paragraphs>96</Paragraphs>
  <Slides>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AGRunningLateIsMyCardio Medium</vt:lpstr>
      <vt:lpstr>Arial</vt:lpstr>
      <vt:lpstr>Calibri</vt:lpstr>
      <vt:lpstr>Calibri Light</vt:lpstr>
      <vt:lpstr>GBGloriaBold</vt:lpstr>
      <vt:lpstr>HelloTracerSolid Medium</vt:lpstr>
      <vt:lpstr>KG One More Light</vt:lpstr>
      <vt:lpstr>KG Sorry Not Sorry Chub</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Tyne Brack</dc:creator>
  <cp:lastModifiedBy>Nicole Locklear</cp:lastModifiedBy>
  <cp:revision>45</cp:revision>
  <cp:lastPrinted>2018-05-29T14:51:09Z</cp:lastPrinted>
  <dcterms:created xsi:type="dcterms:W3CDTF">2018-05-23T17:16:45Z</dcterms:created>
  <dcterms:modified xsi:type="dcterms:W3CDTF">2019-08-26T20:33:00Z</dcterms:modified>
</cp:coreProperties>
</file>