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78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475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267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885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482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66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62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155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413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293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529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1823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121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614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617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38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515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0003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415" y="106391"/>
            <a:ext cx="4553585" cy="638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30181"/>
            <a:ext cx="2038635" cy="790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38" y="186434"/>
            <a:ext cx="8701368" cy="6671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1789" y="3724977"/>
            <a:ext cx="139572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Diaphysis</a:t>
            </a:r>
            <a:endParaRPr lang="en-US" sz="2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29625" y="900908"/>
            <a:ext cx="139572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Compact </a:t>
            </a:r>
            <a:b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Bone</a:t>
            </a:r>
            <a:endParaRPr lang="en-US" sz="2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52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5" y="0"/>
            <a:ext cx="3336958" cy="1325563"/>
          </a:xfrm>
        </p:spPr>
        <p:txBody>
          <a:bodyPr>
            <a:normAutofit/>
          </a:bodyPr>
          <a:lstStyle/>
          <a:p>
            <a:r>
              <a:rPr lang="en-US" sz="5400" i="1" dirty="0" smtClean="0">
                <a:latin typeface="Impact" panose="020B0806030902050204" pitchFamily="34" charset="0"/>
              </a:rPr>
              <a:t>DIAPHYSIS</a:t>
            </a:r>
            <a:endParaRPr lang="en-US" sz="5400" i="1" dirty="0">
              <a:latin typeface="Impact" panose="020B080603090205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1258186"/>
            <a:ext cx="8268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Shaft/midsection </a:t>
            </a:r>
            <a:r>
              <a:rPr lang="en-US" sz="32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of a long bone </a:t>
            </a: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consisting </a:t>
            </a:r>
            <a:r>
              <a:rPr lang="en-US" sz="32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of mostly </a:t>
            </a: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compact/hard bone.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" y="3252911"/>
            <a:ext cx="7603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u="sng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Compact bone </a:t>
            </a: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is relatively solid and dense.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755194"/>
            <a:ext cx="76039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Has few spaces and is also found in the outer layer of most other types of bones.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408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415" y="106391"/>
            <a:ext cx="4553585" cy="638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30181"/>
            <a:ext cx="2038635" cy="790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38" y="186434"/>
            <a:ext cx="8701368" cy="6671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1789" y="3724977"/>
            <a:ext cx="139572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Diaphysis</a:t>
            </a:r>
            <a:endParaRPr lang="en-US" sz="2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438" y="1118547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Proximal</a:t>
            </a:r>
          </a:p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Epiphysis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661" y="5977700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Distal</a:t>
            </a:r>
          </a:p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Epiphysis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94687" y="5893444"/>
            <a:ext cx="202220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Epiphysis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04135" y="1231916"/>
            <a:ext cx="139572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Spongy</a:t>
            </a:r>
            <a:b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Bone</a:t>
            </a:r>
            <a:endParaRPr lang="en-US" sz="2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2623" y="864079"/>
            <a:ext cx="139572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Compact</a:t>
            </a:r>
            <a:br>
              <a:rPr lang="en-US" sz="2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</a:br>
            <a:r>
              <a:rPr lang="en-US" sz="2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Bone</a:t>
            </a:r>
            <a:endParaRPr lang="en-US" sz="2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09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5" y="0"/>
            <a:ext cx="8727106" cy="1325563"/>
          </a:xfrm>
        </p:spPr>
        <p:txBody>
          <a:bodyPr>
            <a:normAutofit/>
          </a:bodyPr>
          <a:lstStyle/>
          <a:p>
            <a:r>
              <a:rPr lang="en-US" sz="5400" i="1" dirty="0" smtClean="0">
                <a:latin typeface="Impact" panose="020B0806030902050204" pitchFamily="34" charset="0"/>
              </a:rPr>
              <a:t>EPIPHYSIS (Proximal &amp; Distal)</a:t>
            </a:r>
            <a:endParaRPr lang="en-US" sz="5400" i="1" dirty="0">
              <a:latin typeface="Impact" panose="020B080603090205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1258186"/>
            <a:ext cx="8268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Made up of </a:t>
            </a:r>
            <a:r>
              <a:rPr lang="en-US" sz="3200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cancellous</a:t>
            </a: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 or spongy bone.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" y="2055493"/>
            <a:ext cx="76039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u="sng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Cancellous/Spongy bone </a:t>
            </a: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has an irregular latticework structure (like honeycomb) where there are many spaces.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223862"/>
            <a:ext cx="7603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It is also found in short, flat and irregular bones.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" y="5407347"/>
            <a:ext cx="7603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Red marrow is stored there, blood cell production occurs here.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40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415" y="106391"/>
            <a:ext cx="4553585" cy="638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30181"/>
            <a:ext cx="2038635" cy="790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38" y="186434"/>
            <a:ext cx="8701368" cy="6671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1789" y="3724977"/>
            <a:ext cx="139572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Diaphysis</a:t>
            </a:r>
            <a:endParaRPr lang="en-US" sz="2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438" y="1118547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Proximal</a:t>
            </a:r>
          </a:p>
          <a:p>
            <a:pPr algn="ctr"/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Epiphysis</a:t>
            </a:r>
            <a:endParaRPr lang="en-US" sz="2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661" y="5977700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Distal</a:t>
            </a:r>
          </a:p>
          <a:p>
            <a:pPr algn="ctr"/>
            <a:r>
              <a:rPr lang="en-US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Epiphysis</a:t>
            </a:r>
            <a:endParaRPr lang="en-US" sz="2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94687" y="5893444"/>
            <a:ext cx="202220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Epiphysis</a:t>
            </a:r>
            <a:endParaRPr lang="en-US" sz="24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03256" y="148450"/>
            <a:ext cx="22633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Articular </a:t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Cartilage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4600" y="811857"/>
            <a:ext cx="202220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Compact</a:t>
            </a:r>
          </a:p>
          <a:p>
            <a:pPr algn="ctr"/>
            <a:r>
              <a:rPr lang="en-US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Bone</a:t>
            </a:r>
            <a:endParaRPr lang="en-US" sz="24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68209" y="1227355"/>
            <a:ext cx="202220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Spongy</a:t>
            </a:r>
            <a:br>
              <a:rPr lang="en-US" sz="2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</a:br>
            <a:r>
              <a:rPr lang="en-US" sz="2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Bone</a:t>
            </a:r>
            <a:endParaRPr lang="en-US" sz="2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820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5" y="0"/>
            <a:ext cx="8727106" cy="1325563"/>
          </a:xfrm>
        </p:spPr>
        <p:txBody>
          <a:bodyPr>
            <a:normAutofit/>
          </a:bodyPr>
          <a:lstStyle/>
          <a:p>
            <a:r>
              <a:rPr lang="en-US" sz="5400" i="1" dirty="0" smtClean="0">
                <a:latin typeface="Impact" panose="020B0806030902050204" pitchFamily="34" charset="0"/>
              </a:rPr>
              <a:t>ARTICULAR CARTILAGE</a:t>
            </a:r>
            <a:endParaRPr lang="en-US" sz="5400" i="1" dirty="0">
              <a:latin typeface="Impact" panose="020B080603090205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1258186"/>
            <a:ext cx="8268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Thin layer covers the ends of the bone where they articulate with other bones to form joints.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2924451"/>
            <a:ext cx="76039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Main functions are to reduce friction between the bones and absorb shock.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" y="4590716"/>
            <a:ext cx="7603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Red marrow is stored there, blood cell production occurs here.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550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415" y="106391"/>
            <a:ext cx="4553585" cy="638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30181"/>
            <a:ext cx="2038635" cy="790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38" y="186434"/>
            <a:ext cx="8701368" cy="6671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1789" y="3724977"/>
            <a:ext cx="139572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75000"/>
                  </a:schemeClr>
                </a:solidFill>
              </a:rPr>
              <a:t>Diaphysis</a:t>
            </a:r>
            <a:endParaRPr lang="en-US" sz="22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438" y="1118547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Proximal</a:t>
            </a:r>
          </a:p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Epiphysis</a:t>
            </a: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661" y="5977700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Distal</a:t>
            </a:r>
          </a:p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Epiphysis</a:t>
            </a: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94687" y="5893444"/>
            <a:ext cx="202220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Epiphysis</a:t>
            </a:r>
            <a:endParaRPr lang="en-US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03256" y="148450"/>
            <a:ext cx="22633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Articular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Cartilage</a:t>
            </a: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2556" y="4478213"/>
            <a:ext cx="22633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accent5">
                    <a:lumMod val="75000"/>
                  </a:schemeClr>
                </a:solidFill>
              </a:rPr>
              <a:t>Periosteum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68209" y="1267104"/>
            <a:ext cx="202220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tx1">
                    <a:lumMod val="75000"/>
                  </a:schemeClr>
                </a:solidFill>
              </a:rPr>
              <a:t>Spongy</a:t>
            </a:r>
          </a:p>
          <a:p>
            <a:pPr algn="ctr"/>
            <a:r>
              <a:rPr lang="en-US" sz="2200" b="1" dirty="0" smtClean="0">
                <a:solidFill>
                  <a:schemeClr val="tx1">
                    <a:lumMod val="75000"/>
                  </a:schemeClr>
                </a:solidFill>
              </a:rPr>
              <a:t>Bone</a:t>
            </a:r>
            <a:endParaRPr lang="en-US" sz="22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94600" y="856336"/>
            <a:ext cx="202220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Compact</a:t>
            </a:r>
            <a:b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Bone</a:t>
            </a:r>
            <a:endParaRPr lang="en-US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729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5" y="0"/>
            <a:ext cx="8727106" cy="1325563"/>
          </a:xfrm>
        </p:spPr>
        <p:txBody>
          <a:bodyPr>
            <a:normAutofit/>
          </a:bodyPr>
          <a:lstStyle/>
          <a:p>
            <a:r>
              <a:rPr lang="en-US" sz="5400" i="1" dirty="0" smtClean="0">
                <a:latin typeface="Impact" panose="020B0806030902050204" pitchFamily="34" charset="0"/>
              </a:rPr>
              <a:t>PERIOSTEUM</a:t>
            </a:r>
            <a:endParaRPr lang="en-US" sz="5400" i="1" dirty="0">
              <a:latin typeface="Impact" panose="020B080603090205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1258186"/>
            <a:ext cx="8268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The area of the bone not covered by cartilage but instead by a thin, shiny white membrane. 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3376839"/>
            <a:ext cx="76039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This forms the outer lining of the bone and is important for bone growth, repair, nutrition and attachment of ligaments and tendons.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315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415" y="106391"/>
            <a:ext cx="4553585" cy="638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30181"/>
            <a:ext cx="2038635" cy="790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38" y="186434"/>
            <a:ext cx="8701368" cy="6671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1789" y="3724977"/>
            <a:ext cx="139572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75000"/>
                  </a:schemeClr>
                </a:solidFill>
              </a:rPr>
              <a:t>Diaphysis</a:t>
            </a:r>
            <a:endParaRPr lang="en-US" sz="22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438" y="1118547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Proximal</a:t>
            </a:r>
          </a:p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Epiphysis</a:t>
            </a: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661" y="5977700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Distal</a:t>
            </a:r>
          </a:p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Epiphysis</a:t>
            </a: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94687" y="5893444"/>
            <a:ext cx="202220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Epiphysis</a:t>
            </a:r>
            <a:endParaRPr lang="en-US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03256" y="148450"/>
            <a:ext cx="22633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Articular </a:t>
            </a:r>
            <a:b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Cartilage</a:t>
            </a: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2556" y="4478213"/>
            <a:ext cx="22633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tx1">
                    <a:lumMod val="75000"/>
                  </a:schemeClr>
                </a:solidFill>
              </a:rPr>
              <a:t>Periosteum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</a:b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04262" y="2909266"/>
            <a:ext cx="226338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Medullary</a:t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(Marrow)</a:t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Cavity </a:t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2776" y="3570985"/>
            <a:ext cx="195369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Yellow Bone</a:t>
            </a:r>
            <a:b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Marrow</a:t>
            </a:r>
            <a:endParaRPr lang="en-US" sz="2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0738" y="5893444"/>
            <a:ext cx="139572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Blood</a:t>
            </a:r>
            <a:b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Vessels</a:t>
            </a:r>
            <a:endParaRPr lang="en-US" sz="2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7062808" y="5893444"/>
            <a:ext cx="117638" cy="38472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061244" y="5946923"/>
            <a:ext cx="297886" cy="33124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68209" y="1248527"/>
            <a:ext cx="202220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tx1">
                    <a:lumMod val="75000"/>
                  </a:schemeClr>
                </a:solidFill>
              </a:rPr>
              <a:t>Spongy</a:t>
            </a:r>
            <a:br>
              <a:rPr lang="en-US" sz="2200" b="1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tx1">
                    <a:lumMod val="75000"/>
                  </a:schemeClr>
                </a:solidFill>
              </a:rPr>
              <a:t>Bone</a:t>
            </a:r>
            <a:endParaRPr lang="en-US" sz="22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94600" y="856336"/>
            <a:ext cx="202220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Compact</a:t>
            </a:r>
            <a:b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Bone</a:t>
            </a:r>
            <a:endParaRPr lang="en-US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526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5" y="0"/>
            <a:ext cx="8727106" cy="1325563"/>
          </a:xfrm>
        </p:spPr>
        <p:txBody>
          <a:bodyPr>
            <a:normAutofit/>
          </a:bodyPr>
          <a:lstStyle/>
          <a:p>
            <a:r>
              <a:rPr lang="en-US" sz="5400" i="1" dirty="0" smtClean="0">
                <a:latin typeface="Impact" panose="020B0806030902050204" pitchFamily="34" charset="0"/>
              </a:rPr>
              <a:t>MEDULLARY (MARROW) CAVITY</a:t>
            </a:r>
            <a:endParaRPr lang="en-US" sz="5400" i="1" dirty="0">
              <a:latin typeface="Impact" panose="020B080603090205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1258186"/>
            <a:ext cx="82681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Space within the diaphysis where </a:t>
            </a:r>
            <a:r>
              <a:rPr lang="en-US" sz="3200" u="sng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yellow bone marrow</a:t>
            </a:r>
            <a:r>
              <a:rPr lang="en-US" sz="32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 is stored. </a:t>
            </a:r>
            <a:endParaRPr lang="en-US" sz="32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" y="4512644"/>
            <a:ext cx="61024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u="sng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Blood vessels</a:t>
            </a:r>
            <a:r>
              <a:rPr lang="en-US" sz="28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rPr>
              <a:t> pass through here, enter the medullary cavity and provide the marrow and compact bone with blood and nutrients.</a:t>
            </a:r>
            <a:endParaRPr lang="en-US" sz="28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48640" y="2735446"/>
            <a:ext cx="8393229" cy="3095451"/>
            <a:chOff x="548640" y="2735446"/>
            <a:chExt cx="8393229" cy="309545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l="57262" t="4264" r="23159" b="62683"/>
            <a:stretch/>
          </p:blipFill>
          <p:spPr>
            <a:xfrm>
              <a:off x="6497052" y="2735446"/>
              <a:ext cx="2444817" cy="30954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548640" y="2735446"/>
              <a:ext cx="58025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Eras Demi ITC" panose="020B0805030504020804" pitchFamily="34" charset="0"/>
                </a:rPr>
                <a:t>There is a small opening in the diaphysis called the </a:t>
              </a:r>
              <a:r>
                <a:rPr lang="en-US" sz="3200" u="sng" dirty="0" smtClean="0"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Eras Demi ITC" panose="020B0805030504020804" pitchFamily="34" charset="0"/>
                </a:rPr>
                <a:t>nutrient foramen</a:t>
              </a:r>
              <a:r>
                <a:rPr lang="en-US" sz="3200" dirty="0" smtClean="0"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Eras Demi ITC" panose="020B0805030504020804" pitchFamily="34" charset="0"/>
                </a:rPr>
                <a:t>.</a:t>
              </a:r>
              <a:endParaRPr lang="en-US" sz="32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Eras Demi ITC" panose="020B0805030504020804" pitchFamily="34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5640404" y="3705726"/>
              <a:ext cx="2098308" cy="134753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7642459" y="4957011"/>
              <a:ext cx="211756" cy="21175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5510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415" y="106391"/>
            <a:ext cx="4553585" cy="638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30181"/>
            <a:ext cx="2038635" cy="790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38" y="186434"/>
            <a:ext cx="8701368" cy="6671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1789" y="3724977"/>
            <a:ext cx="139572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Diaphysis</a:t>
            </a:r>
            <a:endParaRPr lang="en-US" sz="2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438" y="1118547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Proximal</a:t>
            </a:r>
          </a:p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Epiphysis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661" y="5977700"/>
            <a:ext cx="1395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Distal</a:t>
            </a:r>
          </a:p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Epiphysis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94687" y="5893444"/>
            <a:ext cx="202220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Epiphysis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03256" y="148450"/>
            <a:ext cx="22633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Articular </a:t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Cartilage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2556" y="4478213"/>
            <a:ext cx="22633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accent5">
                    <a:lumMod val="75000"/>
                  </a:schemeClr>
                </a:solidFill>
              </a:rPr>
              <a:t>Periosteum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04262" y="2909266"/>
            <a:ext cx="226338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Medullary</a:t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(Marrow)</a:t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Cavity </a:t>
            </a:r>
            <a:b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16893" y="5893444"/>
            <a:ext cx="202220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Blood </a:t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Vessels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6636" y="3555474"/>
            <a:ext cx="202220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Yellow Bone</a:t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Marrow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67207" y="794718"/>
            <a:ext cx="202220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Compact</a:t>
            </a:r>
          </a:p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Bone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68209" y="1210216"/>
            <a:ext cx="202220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Spongy</a:t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Bone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217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4551"/>
      </a:dk2>
      <a:lt2>
        <a:srgbClr val="F2ACD2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3016C5A4-E631-4977-A608-ACFB475526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124</TotalTime>
  <Words>294</Words>
  <Application>Microsoft Office PowerPoint</Application>
  <PresentationFormat>On-screen Show (4:3)</PresentationFormat>
  <Paragraphs>78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Corbel</vt:lpstr>
      <vt:lpstr>Eras Demi ITC</vt:lpstr>
      <vt:lpstr>Impact</vt:lpstr>
      <vt:lpstr>Wingdings</vt:lpstr>
      <vt:lpstr>Depth</vt:lpstr>
      <vt:lpstr>PowerPoint Presentation</vt:lpstr>
      <vt:lpstr>DIAPHYSIS</vt:lpstr>
      <vt:lpstr>PowerPoint Presentation</vt:lpstr>
      <vt:lpstr>EPIPHYSIS (Proximal &amp; Distal)</vt:lpstr>
      <vt:lpstr>PowerPoint Presentation</vt:lpstr>
      <vt:lpstr>ARTICULAR CARTILAGE</vt:lpstr>
      <vt:lpstr>PowerPoint Presentation</vt:lpstr>
      <vt:lpstr>PERIOSTEUM</vt:lpstr>
      <vt:lpstr>PowerPoint Presentation</vt:lpstr>
      <vt:lpstr>MEDULLARY (MARROW) CAVITY</vt:lpstr>
      <vt:lpstr>PowerPoint Presentation</vt:lpstr>
    </vt:vector>
  </TitlesOfParts>
  <Company>MCPS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Campbell, Maigan S</dc:creator>
  <cp:lastModifiedBy>Julia Porter</cp:lastModifiedBy>
  <cp:revision>42</cp:revision>
  <dcterms:created xsi:type="dcterms:W3CDTF">2014-08-29T15:25:54Z</dcterms:created>
  <dcterms:modified xsi:type="dcterms:W3CDTF">2015-08-28T12:53:35Z</dcterms:modified>
</cp:coreProperties>
</file>