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840" autoAdjust="0"/>
  </p:normalViewPr>
  <p:slideViewPr>
    <p:cSldViewPr snapToGrid="0">
      <p:cViewPr varScale="1">
        <p:scale>
          <a:sx n="35" d="100"/>
          <a:sy n="35" d="100"/>
        </p:scale>
        <p:origin x="50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21" tIns="47110" rIns="94221" bIns="471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1" tIns="47110" rIns="94221" bIns="471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82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5CE0A-8907-4B80-8242-2E62277C59A1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354B0-FA40-4A77-A2D1-8C19EAC3E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4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354B0-FA40-4A77-A2D1-8C19EAC3EF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354B0-FA40-4A77-A2D1-8C19EAC3EF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0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8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7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1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5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7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3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4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2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4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4641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12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20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1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7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7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2/3/2018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All images are available on WikiMedia Commons with a Creative Commons 0 License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6D4FB-8A37-458B-88EC-6759FE51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29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FDC3884-AF10-42EC-A828-643B6154F9F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s://upload.wikimedia.org/wikipedia/commons/thumb/2/2c/Steps.svg/2000px-Step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90498" y="962903"/>
            <a:ext cx="2369532" cy="23695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5F9A4C-CE51-400D-AA82-922F56589F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44" y="4097048"/>
            <a:ext cx="2115842" cy="1232476"/>
          </a:xfrm>
          <a:prstGeom prst="rect">
            <a:avLst/>
          </a:prstGeom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230" y="1394810"/>
            <a:ext cx="3039745" cy="1504673"/>
          </a:xfrm>
          <a:prstGeom prst="rect">
            <a:avLst/>
          </a:prstGeom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D5797-1607-4ABF-BDD1-6DA518C558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30" y="4045066"/>
            <a:ext cx="3039745" cy="1337487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10623" y="1447800"/>
            <a:ext cx="3333676" cy="3096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/>
              <a:t>Steps to Making Yeast Bread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53850" y="6355021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All images are available on </a:t>
            </a:r>
            <a:r>
              <a:rPr lang="en-US" sz="700" err="1"/>
              <a:t>WikiMedia</a:t>
            </a:r>
            <a:r>
              <a:rPr lang="en-US" sz="700"/>
              <a:t>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230244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03312" y="561474"/>
            <a:ext cx="8946541" cy="568692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MIXING</a:t>
            </a:r>
          </a:p>
          <a:p>
            <a:r>
              <a:rPr lang="en-US" sz="5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KNEADING</a:t>
            </a:r>
          </a:p>
          <a:p>
            <a:r>
              <a:rPr lang="en-US" sz="5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RISING (Fermentation)</a:t>
            </a:r>
          </a:p>
          <a:p>
            <a:r>
              <a:rPr lang="en-US" sz="5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PUNCHING, SHAPING &amp; PROOFING</a:t>
            </a:r>
          </a:p>
          <a:p>
            <a:r>
              <a:rPr lang="en-US" sz="5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BAKING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2B87B-A0B6-4B1B-849A-E6689302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254454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MIXING:  </a:t>
            </a:r>
            <a:r>
              <a:rPr lang="en-US" u="sng" dirty="0"/>
              <a:t>Traditional</a:t>
            </a:r>
            <a:r>
              <a:rPr lang="en-US" dirty="0"/>
              <a:t> Mixing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88168"/>
            <a:ext cx="8946541" cy="4660231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3200" dirty="0"/>
              <a:t>Dissolve </a:t>
            </a:r>
            <a:r>
              <a:rPr lang="en-US" sz="3200" u="sng" dirty="0"/>
              <a:t>active dry </a:t>
            </a:r>
            <a:r>
              <a:rPr lang="en-US" sz="3200" dirty="0"/>
              <a:t>yeast in water that is between </a:t>
            </a:r>
            <a:r>
              <a:rPr lang="en-US" sz="3200" u="sng" dirty="0"/>
              <a:t>105°F</a:t>
            </a:r>
            <a:r>
              <a:rPr lang="en-US" sz="3200" dirty="0"/>
              <a:t> and </a:t>
            </a:r>
            <a:r>
              <a:rPr lang="en-US" sz="3200" u="sng" dirty="0"/>
              <a:t>115°F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3200" dirty="0"/>
              <a:t>Separately, combine </a:t>
            </a:r>
            <a:r>
              <a:rPr lang="en-US" sz="3200" u="sng" dirty="0"/>
              <a:t>sugar</a:t>
            </a:r>
            <a:r>
              <a:rPr lang="en-US" sz="3200" dirty="0"/>
              <a:t> with additional </a:t>
            </a:r>
            <a:r>
              <a:rPr lang="en-US" sz="3200" u="sng" dirty="0"/>
              <a:t>liquid</a:t>
            </a:r>
            <a:r>
              <a:rPr lang="en-US" sz="3200" dirty="0"/>
              <a:t> (also 105°-115°) and </a:t>
            </a:r>
            <a:r>
              <a:rPr lang="en-US" sz="3200" u="sng" dirty="0"/>
              <a:t>melted fat </a:t>
            </a:r>
            <a:r>
              <a:rPr lang="en-US" sz="3200" dirty="0"/>
              <a:t>(if using)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3200" dirty="0"/>
              <a:t>Add </a:t>
            </a:r>
            <a:r>
              <a:rPr lang="en-US" sz="3200" u="sng" dirty="0"/>
              <a:t>yeast</a:t>
            </a:r>
            <a:r>
              <a:rPr lang="en-US" sz="3200" dirty="0"/>
              <a:t> &amp; </a:t>
            </a:r>
            <a:r>
              <a:rPr lang="en-US" sz="3200" u="sng" dirty="0"/>
              <a:t>eggs</a:t>
            </a:r>
            <a:r>
              <a:rPr lang="en-US" sz="3200" dirty="0"/>
              <a:t> (if using) to bowl </a:t>
            </a:r>
          </a:p>
          <a:p>
            <a:pPr marL="0" lvl="0" indent="0">
              <a:buNone/>
            </a:pPr>
            <a:r>
              <a:rPr lang="en-US" sz="3200" dirty="0"/>
              <a:t>with liquids</a:t>
            </a:r>
          </a:p>
          <a:p>
            <a:pPr marL="514350" lvl="0" indent="-514350">
              <a:buFont typeface="+mj-lt"/>
              <a:buAutoNum type="arabicPeriod" startAt="4"/>
            </a:pPr>
            <a:r>
              <a:rPr lang="en-US" sz="3200" dirty="0"/>
              <a:t>Add </a:t>
            </a:r>
            <a:r>
              <a:rPr lang="en-US" sz="3200" u="sng" dirty="0"/>
              <a:t>flour</a:t>
            </a:r>
            <a:r>
              <a:rPr lang="en-US" sz="3200" dirty="0"/>
              <a:t> to form dough</a:t>
            </a:r>
          </a:p>
        </p:txBody>
      </p:sp>
      <p:sp>
        <p:nvSpPr>
          <p:cNvPr id="4" name="12-Point Star 3"/>
          <p:cNvSpPr/>
          <p:nvPr/>
        </p:nvSpPr>
        <p:spPr>
          <a:xfrm rot="1193631">
            <a:off x="9119411" y="3256548"/>
            <a:ext cx="2775285" cy="2711116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This dough will RISE TWICE!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18E60-9750-4FC5-ADB3-DD27EF67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189106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MIXING:  </a:t>
            </a:r>
            <a:r>
              <a:rPr lang="en-US" u="sng" dirty="0"/>
              <a:t>Quick-Mix</a:t>
            </a:r>
            <a:r>
              <a:rPr lang="en-US" dirty="0"/>
              <a:t> Mixing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88168"/>
            <a:ext cx="8946541" cy="466023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Mix </a:t>
            </a:r>
            <a:r>
              <a:rPr lang="en-US" sz="3200" u="sng" dirty="0"/>
              <a:t>rapid-rise</a:t>
            </a:r>
            <a:r>
              <a:rPr lang="en-US" sz="3200" dirty="0"/>
              <a:t> yeast with </a:t>
            </a:r>
            <a:r>
              <a:rPr lang="en-US" sz="3200" u="sng" dirty="0"/>
              <a:t>SOME</a:t>
            </a:r>
            <a:r>
              <a:rPr lang="en-US" sz="3200" dirty="0"/>
              <a:t> flour, sugar, and salt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Heat liquid and fat to </a:t>
            </a:r>
            <a:r>
              <a:rPr lang="en-US" sz="3200" u="sng" dirty="0"/>
              <a:t>120°F-130°F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Add liquids to dry ingredients;                   </a:t>
            </a:r>
            <a:r>
              <a:rPr lang="en-US" sz="3200" u="sng" dirty="0"/>
              <a:t>beat until blended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Add </a:t>
            </a:r>
            <a:r>
              <a:rPr lang="en-US" sz="3200" u="sng" dirty="0"/>
              <a:t>remaining flour </a:t>
            </a:r>
            <a:r>
              <a:rPr lang="en-US" sz="3200" dirty="0"/>
              <a:t>to form dough</a:t>
            </a:r>
          </a:p>
        </p:txBody>
      </p:sp>
      <p:sp>
        <p:nvSpPr>
          <p:cNvPr id="4" name="12-Point Star 3"/>
          <p:cNvSpPr/>
          <p:nvPr/>
        </p:nvSpPr>
        <p:spPr>
          <a:xfrm rot="1193631">
            <a:off x="9119411" y="3256548"/>
            <a:ext cx="2775285" cy="2711116"/>
          </a:xfrm>
          <a:prstGeom prst="star12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This dough will often </a:t>
            </a:r>
            <a:r>
              <a:rPr lang="en-US" sz="2800" dirty="0"/>
              <a:t>RISE ONCE!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17206-0121-47B4-BBE5-DDD7388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28934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5913" y="1475874"/>
            <a:ext cx="8422106" cy="4772525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Remember:  we </a:t>
            </a:r>
            <a:r>
              <a:rPr lang="en-US" sz="2800" u="sng" dirty="0"/>
              <a:t>knead</a:t>
            </a:r>
            <a:r>
              <a:rPr lang="en-US" sz="2800" dirty="0"/>
              <a:t> to activate </a:t>
            </a:r>
            <a:r>
              <a:rPr lang="en-US" sz="2800" u="sng" dirty="0"/>
              <a:t>GLUTEN</a:t>
            </a:r>
            <a:r>
              <a:rPr lang="en-US" sz="2800" dirty="0"/>
              <a:t>!  </a:t>
            </a:r>
          </a:p>
          <a:p>
            <a:pPr lvl="0"/>
            <a:r>
              <a:rPr lang="en-US" sz="2800" dirty="0"/>
              <a:t>Your dough should go from a rough, sticky mess to a </a:t>
            </a:r>
            <a:r>
              <a:rPr lang="en-US" sz="2800" u="sng" dirty="0"/>
              <a:t>smooth</a:t>
            </a:r>
            <a:r>
              <a:rPr lang="en-US" sz="2800" dirty="0"/>
              <a:t>, </a:t>
            </a:r>
            <a:r>
              <a:rPr lang="en-US" sz="2800" u="sng" dirty="0"/>
              <a:t>glossy</a:t>
            </a:r>
            <a:r>
              <a:rPr lang="en-US" sz="2800" dirty="0"/>
              <a:t>, and </a:t>
            </a:r>
            <a:r>
              <a:rPr lang="en-US" sz="2800" u="sng" dirty="0"/>
              <a:t>elastic</a:t>
            </a:r>
            <a:r>
              <a:rPr lang="en-US" sz="2800" dirty="0"/>
              <a:t> ball.  </a:t>
            </a:r>
          </a:p>
          <a:p>
            <a:pPr lvl="0"/>
            <a:r>
              <a:rPr lang="en-US" sz="2800" dirty="0"/>
              <a:t>Can </a:t>
            </a:r>
            <a:r>
              <a:rPr lang="en-US" sz="2800" u="sng" dirty="0"/>
              <a:t>press</a:t>
            </a:r>
            <a:r>
              <a:rPr lang="en-US" sz="2800" dirty="0"/>
              <a:t>, </a:t>
            </a:r>
            <a:r>
              <a:rPr lang="en-US" sz="2800" u="sng" dirty="0"/>
              <a:t>fold</a:t>
            </a:r>
            <a:r>
              <a:rPr lang="en-US" sz="2800" dirty="0"/>
              <a:t>, and </a:t>
            </a:r>
            <a:r>
              <a:rPr lang="en-US" sz="2800" u="sng" dirty="0"/>
              <a:t>turn</a:t>
            </a:r>
            <a:r>
              <a:rPr lang="en-US" sz="2800" dirty="0"/>
              <a:t> the dough with your hands for </a:t>
            </a:r>
            <a:r>
              <a:rPr lang="en-US" sz="2800" u="sng" dirty="0"/>
              <a:t>8-10</a:t>
            </a:r>
            <a:r>
              <a:rPr lang="en-US" sz="2800" dirty="0"/>
              <a:t> minutes </a:t>
            </a:r>
          </a:p>
          <a:p>
            <a:pPr lvl="1"/>
            <a:r>
              <a:rPr lang="en-US" sz="2400" dirty="0"/>
              <a:t>Flour counter &amp; hands first, but avoid adding too much flour! </a:t>
            </a:r>
          </a:p>
          <a:p>
            <a:pPr lvl="0"/>
            <a:r>
              <a:rPr lang="en-US" sz="2800" dirty="0"/>
              <a:t>OR use </a:t>
            </a:r>
            <a:r>
              <a:rPr lang="en-US" sz="2800" u="sng" dirty="0"/>
              <a:t>dough hook</a:t>
            </a:r>
            <a:r>
              <a:rPr lang="en-US" sz="2800" dirty="0"/>
              <a:t> &amp; </a:t>
            </a:r>
            <a:r>
              <a:rPr lang="en-US" sz="2800" u="sng" dirty="0"/>
              <a:t>stand mixer</a:t>
            </a:r>
          </a:p>
          <a:p>
            <a:r>
              <a:rPr lang="en-US" sz="2800" dirty="0"/>
              <a:t>Recipes with only one rise need to </a:t>
            </a:r>
            <a:r>
              <a:rPr lang="en-US" sz="2800" u="sng" dirty="0"/>
              <a:t>REST</a:t>
            </a:r>
            <a:r>
              <a:rPr lang="en-US" sz="2800" dirty="0"/>
              <a:t> (5-10 min) before shaping</a:t>
            </a:r>
          </a:p>
        </p:txBody>
      </p:sp>
      <p:pic>
        <p:nvPicPr>
          <p:cNvPr id="1026" name="Picture 2" descr="https://cdn.pixabay.com/photo/2015/04/16/16/32/bread-725874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02" y="3106497"/>
            <a:ext cx="2837411" cy="188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02173" y="6248399"/>
            <a:ext cx="6186221" cy="470591"/>
          </a:xfrm>
        </p:spPr>
        <p:txBody>
          <a:bodyPr/>
          <a:lstStyle/>
          <a:p>
            <a:r>
              <a:rPr lang="en-US" dirty="0"/>
              <a:t>All images are available on </a:t>
            </a:r>
            <a:r>
              <a:rPr lang="en-US" dirty="0" err="1"/>
              <a:t>WikiMedia</a:t>
            </a:r>
            <a:r>
              <a:rPr lang="en-US" dirty="0"/>
              <a:t>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349814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RISING (Fermentation)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119" y="1524000"/>
            <a:ext cx="9416715" cy="4772525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Remember:  we are allowing </a:t>
            </a:r>
            <a:r>
              <a:rPr lang="en-US" sz="2800" u="sng" dirty="0"/>
              <a:t>FERMENTATION</a:t>
            </a:r>
            <a:r>
              <a:rPr lang="en-US" sz="2800" dirty="0"/>
              <a:t> to occur!</a:t>
            </a:r>
          </a:p>
          <a:p>
            <a:pPr lvl="0"/>
            <a:r>
              <a:rPr lang="en-US" sz="2800" dirty="0"/>
              <a:t>Transfer dough to a greased bowl covered with plastic wrap</a:t>
            </a:r>
          </a:p>
          <a:p>
            <a:pPr lvl="0"/>
            <a:r>
              <a:rPr lang="en-US" sz="2800" dirty="0"/>
              <a:t>Let dough rise in a </a:t>
            </a:r>
            <a:r>
              <a:rPr lang="en-US" sz="2800" u="sng" dirty="0"/>
              <a:t>warm</a:t>
            </a:r>
            <a:r>
              <a:rPr lang="en-US" sz="2800" dirty="0"/>
              <a:t> place until the dough has </a:t>
            </a:r>
            <a:r>
              <a:rPr lang="en-US" sz="2800" u="sng" dirty="0"/>
              <a:t>doubled</a:t>
            </a:r>
            <a:r>
              <a:rPr lang="en-US" sz="2800" dirty="0"/>
              <a:t> in size</a:t>
            </a:r>
          </a:p>
          <a:p>
            <a:pPr lvl="1"/>
            <a:r>
              <a:rPr lang="en-US" sz="2400" dirty="0"/>
              <a:t>How long? At least </a:t>
            </a:r>
            <a:r>
              <a:rPr lang="en-US" sz="2400" u="sng" dirty="0"/>
              <a:t>45 min</a:t>
            </a:r>
            <a:r>
              <a:rPr lang="en-US" sz="2400" dirty="0"/>
              <a:t>. up to </a:t>
            </a:r>
            <a:r>
              <a:rPr lang="en-US" sz="2400" u="sng" dirty="0"/>
              <a:t>several hours</a:t>
            </a:r>
          </a:p>
          <a:p>
            <a:pPr lvl="2"/>
            <a:r>
              <a:rPr lang="en-US" sz="2000" dirty="0"/>
              <a:t>Rapid-rise yeast- smaller granules, 50% faster rise</a:t>
            </a:r>
          </a:p>
          <a:p>
            <a:pPr lvl="1"/>
            <a:r>
              <a:rPr lang="en-US" sz="2400" dirty="0"/>
              <a:t>Can use oven turned off with the light on</a:t>
            </a:r>
          </a:p>
          <a:p>
            <a:r>
              <a:rPr lang="en-US" sz="2800" u="sng" dirty="0"/>
              <a:t>Longer</a:t>
            </a:r>
            <a:r>
              <a:rPr lang="en-US" sz="2800" dirty="0"/>
              <a:t> rising (overnight/refrigerator) = more </a:t>
            </a:r>
            <a:r>
              <a:rPr lang="en-US" sz="2800" u="sng" dirty="0"/>
              <a:t>flavor</a:t>
            </a:r>
            <a:endParaRPr lang="en-US" sz="6000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A966E2-A157-4980-ACA8-317432EA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images are available on WikiMedia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311213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52" y="1712421"/>
            <a:ext cx="4361947" cy="44678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576" y="1712421"/>
            <a:ext cx="4394714" cy="4467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RISING (Fermentation)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646898" y="6180276"/>
            <a:ext cx="6186221" cy="470591"/>
          </a:xfrm>
        </p:spPr>
        <p:txBody>
          <a:bodyPr/>
          <a:lstStyle/>
          <a:p>
            <a:r>
              <a:rPr lang="en-US" dirty="0"/>
              <a:t>All images are available on </a:t>
            </a:r>
            <a:r>
              <a:rPr lang="en-US" dirty="0" err="1"/>
              <a:t>WikiMedia</a:t>
            </a:r>
            <a:r>
              <a:rPr lang="en-US" dirty="0"/>
              <a:t>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366616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PUNCHING, SHAPING, &amp; PROOFING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817" y="1475874"/>
            <a:ext cx="8946541" cy="498107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u="sng" dirty="0"/>
              <a:t>PUNCHING</a:t>
            </a:r>
            <a:r>
              <a:rPr lang="en-US" sz="3200" dirty="0"/>
              <a:t>: redistribution of </a:t>
            </a:r>
            <a:r>
              <a:rPr lang="en-US" sz="3200" u="sng" dirty="0"/>
              <a:t>CO</a:t>
            </a:r>
            <a:r>
              <a:rPr lang="en-US" sz="3200" u="sng" baseline="-25000" dirty="0"/>
              <a:t>2</a:t>
            </a:r>
            <a:r>
              <a:rPr lang="en-US" sz="3200" dirty="0"/>
              <a:t> before shaping</a:t>
            </a:r>
          </a:p>
          <a:p>
            <a:pPr lvl="1"/>
            <a:r>
              <a:rPr lang="en-US" sz="2800" dirty="0"/>
              <a:t>Don’t need to literally punch… lightly drop in bowl or </a:t>
            </a:r>
            <a:r>
              <a:rPr lang="en-US" sz="2800" u="sng" dirty="0"/>
              <a:t>fold</a:t>
            </a:r>
          </a:p>
          <a:p>
            <a:pPr lvl="0"/>
            <a:r>
              <a:rPr lang="en-US" sz="3200" u="sng" dirty="0"/>
              <a:t>SHAPING</a:t>
            </a:r>
            <a:r>
              <a:rPr lang="en-US" sz="3200" dirty="0"/>
              <a:t>: could be folding dough into loaf pan, dividing &amp; shaping dough into rolls, etc. – lots of options! </a:t>
            </a:r>
          </a:p>
          <a:p>
            <a:pPr lvl="0"/>
            <a:r>
              <a:rPr lang="en-US" sz="3200" u="sng" dirty="0"/>
              <a:t>PROOFING</a:t>
            </a:r>
            <a:r>
              <a:rPr lang="en-US" sz="3200" dirty="0"/>
              <a:t>:  2</a:t>
            </a:r>
            <a:r>
              <a:rPr lang="en-US" sz="3200" baseline="30000" dirty="0"/>
              <a:t>nd</a:t>
            </a:r>
            <a:r>
              <a:rPr lang="en-US" sz="3200" dirty="0"/>
              <a:t> rise that occurs </a:t>
            </a:r>
            <a:r>
              <a:rPr lang="en-US" sz="3200" u="sng" dirty="0"/>
              <a:t>after</a:t>
            </a:r>
            <a:r>
              <a:rPr lang="en-US" sz="3200" dirty="0"/>
              <a:t> dough is shaped but </a:t>
            </a:r>
            <a:r>
              <a:rPr lang="en-US" sz="3200" u="sng" dirty="0"/>
              <a:t>before</a:t>
            </a:r>
            <a:r>
              <a:rPr lang="en-US" sz="3200" dirty="0"/>
              <a:t> baking</a:t>
            </a:r>
          </a:p>
          <a:p>
            <a:pPr lvl="1"/>
            <a:r>
              <a:rPr lang="en-US" sz="2800" dirty="0"/>
              <a:t>Dough should double in size again</a:t>
            </a:r>
          </a:p>
          <a:p>
            <a:r>
              <a:rPr lang="en-US" sz="3200" u="sng" dirty="0"/>
              <a:t>One-rise</a:t>
            </a:r>
            <a:r>
              <a:rPr lang="en-US" sz="3200" dirty="0"/>
              <a:t> recipes – this is the only rise!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18" y="1475874"/>
            <a:ext cx="2624099" cy="1749399"/>
          </a:xfrm>
          <a:prstGeom prst="rect">
            <a:avLst/>
          </a:prstGeom>
        </p:spPr>
      </p:pic>
      <p:pic>
        <p:nvPicPr>
          <p:cNvPr id="2050" name="Picture 2" descr="https://upload.wikimedia.org/wikipedia/commons/0/0b/Loaf_pa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8" y="3674226"/>
            <a:ext cx="2624099" cy="196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580137" y="6221651"/>
            <a:ext cx="6186221" cy="470591"/>
          </a:xfrm>
        </p:spPr>
        <p:txBody>
          <a:bodyPr/>
          <a:lstStyle/>
          <a:p>
            <a:r>
              <a:rPr lang="en-US" dirty="0"/>
              <a:t>All images are available on </a:t>
            </a:r>
            <a:r>
              <a:rPr lang="en-US" dirty="0" err="1"/>
              <a:t>WikiMedia</a:t>
            </a:r>
            <a:r>
              <a:rPr lang="en-US" dirty="0"/>
              <a:t>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255024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305" y="1459832"/>
            <a:ext cx="7996463" cy="4981073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Oven should be </a:t>
            </a:r>
            <a:r>
              <a:rPr lang="en-US" sz="3200" u="sng" dirty="0"/>
              <a:t>pre-heated</a:t>
            </a:r>
            <a:r>
              <a:rPr lang="en-US" sz="3200" dirty="0"/>
              <a:t> so </a:t>
            </a:r>
            <a:r>
              <a:rPr lang="en-US" sz="3200" u="sng" dirty="0"/>
              <a:t>OVEN SPRING</a:t>
            </a:r>
            <a:r>
              <a:rPr lang="en-US" sz="3200" dirty="0"/>
              <a:t> (rapid rising in first minutes of baking) occurs</a:t>
            </a:r>
          </a:p>
          <a:p>
            <a:pPr lvl="0"/>
            <a:r>
              <a:rPr lang="en-US" sz="3200" dirty="0"/>
              <a:t>If crust begins to look too </a:t>
            </a:r>
            <a:r>
              <a:rPr lang="en-US" sz="3200" u="sng" dirty="0"/>
              <a:t>brown</a:t>
            </a:r>
            <a:r>
              <a:rPr lang="en-US" sz="3200" dirty="0"/>
              <a:t>, add aluminum foil to top</a:t>
            </a:r>
          </a:p>
          <a:p>
            <a:pPr lvl="0"/>
            <a:r>
              <a:rPr lang="en-US" sz="3200" dirty="0"/>
              <a:t>How to know if bread is done?  </a:t>
            </a:r>
            <a:r>
              <a:rPr lang="en-US" sz="3200" u="sng" dirty="0"/>
              <a:t>Tap</a:t>
            </a:r>
            <a:r>
              <a:rPr lang="en-US" sz="3200" dirty="0"/>
              <a:t> the bottom – should sound </a:t>
            </a:r>
            <a:r>
              <a:rPr lang="en-US" sz="3200" u="sng" dirty="0"/>
              <a:t>hollow</a:t>
            </a:r>
          </a:p>
          <a:p>
            <a:r>
              <a:rPr lang="en-US" sz="3200" dirty="0"/>
              <a:t>Allow to </a:t>
            </a:r>
            <a:r>
              <a:rPr lang="en-US" sz="3200" u="sng" dirty="0"/>
              <a:t>cool</a:t>
            </a:r>
            <a:r>
              <a:rPr lang="en-US" sz="3200" dirty="0"/>
              <a:t> completely before slicing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7" y="3890358"/>
            <a:ext cx="3550245" cy="2261062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646898" y="6205609"/>
            <a:ext cx="6186221" cy="470591"/>
          </a:xfrm>
        </p:spPr>
        <p:txBody>
          <a:bodyPr/>
          <a:lstStyle/>
          <a:p>
            <a:r>
              <a:rPr lang="en-US" dirty="0"/>
              <a:t>All images are available on </a:t>
            </a:r>
            <a:r>
              <a:rPr lang="en-US" dirty="0" err="1"/>
              <a:t>WikiMedia</a:t>
            </a:r>
            <a:r>
              <a:rPr lang="en-US" dirty="0"/>
              <a:t> Commons with a Creative Commons 0 License</a:t>
            </a:r>
          </a:p>
        </p:txBody>
      </p:sp>
    </p:spTree>
    <p:extLst>
      <p:ext uri="{BB962C8B-B14F-4D97-AF65-F5344CB8AC3E}">
        <p14:creationId xmlns:p14="http://schemas.microsoft.com/office/powerpoint/2010/main" val="3733135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199</TotalTime>
  <Words>536</Words>
  <Application>Microsoft Office PowerPoint</Application>
  <PresentationFormat>Widescreen</PresentationFormat>
  <Paragraphs>58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Steps to Making Yeast Bread</vt:lpstr>
      <vt:lpstr>PowerPoint Presentation</vt:lpstr>
      <vt:lpstr>MIXING:  Traditional Mixing Method</vt:lpstr>
      <vt:lpstr>MIXING:  Quick-Mix Mixing Method</vt:lpstr>
      <vt:lpstr>KNEADING</vt:lpstr>
      <vt:lpstr>RISING (Fermentation)</vt:lpstr>
      <vt:lpstr>PowerPoint Presentation</vt:lpstr>
      <vt:lpstr>PUNCHING, SHAPING, &amp; PROOFING</vt:lpstr>
      <vt:lpstr>BAKING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to Making Yeast Bread</dc:title>
  <dc:creator>Church, Leigh Anne</dc:creator>
  <cp:lastModifiedBy>Eva McCorkle</cp:lastModifiedBy>
  <cp:revision>10</cp:revision>
  <cp:lastPrinted>2018-02-04T02:53:18Z</cp:lastPrinted>
  <dcterms:created xsi:type="dcterms:W3CDTF">2017-12-14T00:24:08Z</dcterms:created>
  <dcterms:modified xsi:type="dcterms:W3CDTF">2019-12-15T22:17:02Z</dcterms:modified>
</cp:coreProperties>
</file>