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6" r:id="rId6"/>
    <p:sldId id="263" r:id="rId7"/>
    <p:sldId id="264" r:id="rId8"/>
    <p:sldId id="258" r:id="rId9"/>
    <p:sldId id="267" r:id="rId10"/>
    <p:sldId id="268" r:id="rId11"/>
    <p:sldId id="269" r:id="rId12"/>
    <p:sldId id="270" r:id="rId13"/>
    <p:sldId id="259" r:id="rId14"/>
    <p:sldId id="260" r:id="rId15"/>
    <p:sldId id="261" r:id="rId16"/>
    <p:sldId id="271" r:id="rId17"/>
    <p:sldId id="272" r:id="rId18"/>
    <p:sldId id="274" r:id="rId19"/>
    <p:sldId id="276" r:id="rId20"/>
    <p:sldId id="277" r:id="rId21"/>
    <p:sldId id="278" r:id="rId22"/>
    <p:sldId id="275" r:id="rId23"/>
    <p:sldId id="279" r:id="rId24"/>
    <p:sldId id="284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85C07-4113-4634-8CB4-C2139069854E}" type="datetimeFigureOut">
              <a:rPr lang="en-US" smtClean="0"/>
              <a:pPr/>
              <a:t>8/26/2015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DB7AD-899D-46E3-B497-9D62B352E829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al3.fmc.flinders.edu.au/BTECskills/excel/Errorbars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ean" TargetMode="External"/><Relationship Id="rId2" Type="http://schemas.openxmlformats.org/officeDocument/2006/relationships/hyperlink" Target="http://en.wikipedia.org/wiki/Statistical_dispersio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Normal_distribu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imensionless_numb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ortsci.org/resource/stats/precision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Statistical analysis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000" dirty="0" smtClean="0"/>
              <a:t>6.1.1 Outline </a:t>
            </a:r>
            <a:r>
              <a:rPr lang="en-GB" sz="4000" dirty="0"/>
              <a:t>that error bars are a graphical</a:t>
            </a:r>
            <a:r>
              <a:rPr lang="en-AU" sz="4000" dirty="0"/>
              <a:t/>
            </a:r>
            <a:br>
              <a:rPr lang="en-AU" sz="4000" dirty="0"/>
            </a:br>
            <a:r>
              <a:rPr lang="en-GB" sz="4000" dirty="0"/>
              <a:t>representation of the variability </a:t>
            </a:r>
            <a:r>
              <a:rPr lang="en-GB" sz="4000" dirty="0" smtClean="0"/>
              <a:t>of data</a:t>
            </a:r>
            <a:r>
              <a:rPr lang="en-GB" sz="4000" dirty="0"/>
              <a:t>.</a:t>
            </a:r>
            <a:r>
              <a:rPr lang="en-GB" sz="4000" b="1" dirty="0"/>
              <a:t>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smtClean="0"/>
              <a:t>The knowledge that any individual measurement you make in a lab will lack perfect precision often leads a researcher to choose to take multiple measurements at some independent variable level. </a:t>
            </a:r>
          </a:p>
          <a:p>
            <a:r>
              <a:rPr lang="en-AU" dirty="0" smtClean="0"/>
              <a:t>Though no one of these measurements are likely to be more precise than any other, this group of values, it is hoped, will </a:t>
            </a:r>
            <a:r>
              <a:rPr lang="en-AU" i="1" dirty="0" smtClean="0"/>
              <a:t>cluster</a:t>
            </a:r>
            <a:r>
              <a:rPr lang="en-AU" dirty="0" smtClean="0"/>
              <a:t> about the true value you are trying to measure. </a:t>
            </a:r>
          </a:p>
          <a:p>
            <a:r>
              <a:rPr lang="en-AU" dirty="0" smtClean="0"/>
              <a:t>This distribution of data values is often represented by showing a single data point, representing the </a:t>
            </a:r>
            <a:r>
              <a:rPr lang="en-AU" i="1" dirty="0" smtClean="0">
                <a:solidFill>
                  <a:srgbClr val="FF0000"/>
                </a:solidFill>
              </a:rPr>
              <a:t>mean</a:t>
            </a:r>
            <a:r>
              <a:rPr lang="en-AU" dirty="0" smtClean="0"/>
              <a:t> value of the data, and </a:t>
            </a:r>
            <a:r>
              <a:rPr lang="en-AU" i="1" dirty="0" smtClean="0">
                <a:solidFill>
                  <a:srgbClr val="FF0000"/>
                </a:solidFill>
              </a:rPr>
              <a:t>error bars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dirty="0" smtClean="0"/>
              <a:t>to represent the </a:t>
            </a:r>
            <a:r>
              <a:rPr lang="en-AU" dirty="0" smtClean="0">
                <a:solidFill>
                  <a:srgbClr val="FF0000"/>
                </a:solidFill>
              </a:rPr>
              <a:t>overall </a:t>
            </a:r>
            <a:r>
              <a:rPr lang="en-AU" i="1" dirty="0" smtClean="0">
                <a:solidFill>
                  <a:srgbClr val="FF0000"/>
                </a:solidFill>
              </a:rPr>
              <a:t>distribution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dirty="0" smtClean="0"/>
              <a:t>of the data. 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mean, or average, of a group of values </a:t>
            </a:r>
            <a:r>
              <a:rPr lang="en-AU" dirty="0" smtClean="0">
                <a:solidFill>
                  <a:srgbClr val="FF0000"/>
                </a:solidFill>
              </a:rPr>
              <a:t>describes a middle point</a:t>
            </a:r>
            <a:r>
              <a:rPr lang="en-AU" dirty="0" smtClean="0"/>
              <a:t>, or central tendency, about which data points vary. </a:t>
            </a:r>
          </a:p>
          <a:p>
            <a:r>
              <a:rPr lang="en-AU" dirty="0"/>
              <a:t>T</a:t>
            </a:r>
            <a:r>
              <a:rPr lang="en-AU" dirty="0" smtClean="0"/>
              <a:t>he mean is a way of summarizing a group of data and </a:t>
            </a:r>
            <a:r>
              <a:rPr lang="en-AU" dirty="0" smtClean="0">
                <a:solidFill>
                  <a:srgbClr val="FF0000"/>
                </a:solidFill>
              </a:rPr>
              <a:t>stating a best guess </a:t>
            </a:r>
            <a:r>
              <a:rPr lang="en-AU" dirty="0" smtClean="0"/>
              <a:t>at what the true value of the dependent variable value is for that independent variable level.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351" t="43564" r="54933" b="35917"/>
          <a:stretch>
            <a:fillRect/>
          </a:stretch>
        </p:blipFill>
        <p:spPr bwMode="auto">
          <a:xfrm>
            <a:off x="785786" y="1581816"/>
            <a:ext cx="8072494" cy="499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216" t="40407" r="35202" b="32760"/>
          <a:stretch>
            <a:fillRect/>
          </a:stretch>
        </p:blipFill>
        <p:spPr bwMode="auto">
          <a:xfrm>
            <a:off x="285720" y="1357298"/>
            <a:ext cx="8362448" cy="458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error bars shown in a line graph represent a description of how </a:t>
            </a:r>
            <a:r>
              <a:rPr lang="en-AU" dirty="0" smtClean="0">
                <a:solidFill>
                  <a:srgbClr val="FF0000"/>
                </a:solidFill>
              </a:rPr>
              <a:t>confident </a:t>
            </a:r>
            <a:r>
              <a:rPr lang="en-AU" dirty="0" smtClean="0"/>
              <a:t>you are that the </a:t>
            </a:r>
            <a:r>
              <a:rPr lang="en-AU" dirty="0" smtClean="0">
                <a:solidFill>
                  <a:srgbClr val="FF0000"/>
                </a:solidFill>
              </a:rPr>
              <a:t>mean represents the true value</a:t>
            </a:r>
            <a:r>
              <a:rPr lang="en-AU" dirty="0" smtClean="0"/>
              <a:t>. </a:t>
            </a:r>
          </a:p>
          <a:p>
            <a:r>
              <a:rPr lang="en-AU" dirty="0" smtClean="0"/>
              <a:t>The more the original data values </a:t>
            </a:r>
            <a:r>
              <a:rPr lang="en-AU" dirty="0" smtClean="0">
                <a:solidFill>
                  <a:srgbClr val="FF0000"/>
                </a:solidFill>
              </a:rPr>
              <a:t>range </a:t>
            </a:r>
            <a:r>
              <a:rPr lang="en-AU" dirty="0" smtClean="0"/>
              <a:t>above and below the mean, the </a:t>
            </a:r>
            <a:r>
              <a:rPr lang="en-AU" dirty="0" smtClean="0">
                <a:solidFill>
                  <a:srgbClr val="FF0000"/>
                </a:solidFill>
              </a:rPr>
              <a:t>wider </a:t>
            </a:r>
            <a:r>
              <a:rPr lang="en-AU" dirty="0" smtClean="0"/>
              <a:t>the error bars and </a:t>
            </a:r>
            <a:r>
              <a:rPr lang="en-AU" dirty="0" smtClean="0">
                <a:solidFill>
                  <a:srgbClr val="FF0000"/>
                </a:solidFill>
              </a:rPr>
              <a:t>less confident </a:t>
            </a:r>
            <a:r>
              <a:rPr lang="en-AU" dirty="0" smtClean="0"/>
              <a:t>you are in a particular value.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Adding error bars in </a:t>
            </a:r>
            <a:r>
              <a:rPr lang="en-AU" dirty="0" err="1" smtClean="0"/>
              <a:t>excell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On the </a:t>
            </a:r>
            <a:r>
              <a:rPr lang="en-AU" b="1" dirty="0" smtClean="0"/>
              <a:t>Format</a:t>
            </a:r>
            <a:r>
              <a:rPr lang="en-AU" dirty="0" smtClean="0"/>
              <a:t> menu, click </a:t>
            </a:r>
            <a:r>
              <a:rPr lang="en-AU" b="1" dirty="0" smtClean="0"/>
              <a:t>Selected Data Series</a:t>
            </a:r>
            <a:r>
              <a:rPr lang="en-AU" dirty="0" smtClean="0"/>
              <a:t>. </a:t>
            </a:r>
          </a:p>
          <a:p>
            <a:r>
              <a:rPr lang="en-AU" dirty="0" smtClean="0"/>
              <a:t>On the </a:t>
            </a:r>
            <a:r>
              <a:rPr lang="en-AU" b="1" dirty="0" smtClean="0"/>
              <a:t>X Error Bars</a:t>
            </a:r>
            <a:r>
              <a:rPr lang="en-AU" dirty="0" smtClean="0"/>
              <a:t> tab or the </a:t>
            </a:r>
            <a:r>
              <a:rPr lang="en-AU" b="1" dirty="0" smtClean="0"/>
              <a:t>Y Error Bars</a:t>
            </a:r>
            <a:r>
              <a:rPr lang="en-AU" dirty="0" smtClean="0"/>
              <a:t> tab, select the options you want. </a:t>
            </a:r>
          </a:p>
          <a:p>
            <a:endParaRPr lang="en-AU" dirty="0" smtClean="0"/>
          </a:p>
          <a:p>
            <a:r>
              <a:rPr lang="en-AU" dirty="0" smtClean="0">
                <a:solidFill>
                  <a:srgbClr val="FF0000"/>
                </a:solidFill>
                <a:hlinkClick r:id="rId2"/>
              </a:rPr>
              <a:t>http://cal3.fmc.flinders.edu.au/BTECskills/excel/Errorbars.htm</a:t>
            </a:r>
            <a:endParaRPr lang="en-AU" dirty="0" smtClean="0">
              <a:solidFill>
                <a:srgbClr val="FF0000"/>
              </a:solidFill>
            </a:endParaRPr>
          </a:p>
          <a:p>
            <a:endParaRPr lang="en-A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6.1.2 Calculate the mean and standard </a:t>
            </a:r>
            <a:r>
              <a:rPr lang="en-GB" dirty="0" smtClean="0"/>
              <a:t>deviation</a:t>
            </a:r>
            <a:r>
              <a:rPr lang="en-AU" dirty="0" smtClean="0"/>
              <a:t> </a:t>
            </a:r>
            <a:r>
              <a:rPr lang="en-GB" dirty="0" smtClean="0"/>
              <a:t>of </a:t>
            </a:r>
            <a:r>
              <a:rPr lang="en-GB" dirty="0"/>
              <a:t>a set of values</a:t>
            </a:r>
            <a:r>
              <a:rPr lang="en-GB" dirty="0" smtClean="0"/>
              <a:t>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Students should specify the sample standard deviation not the population.</a:t>
            </a:r>
          </a:p>
          <a:p>
            <a:r>
              <a:rPr lang="en-AU" dirty="0" smtClean="0"/>
              <a:t>Students are not expected to know the formulas. They will be expected to use the statistics function of a scientific calculator. 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</a:t>
            </a:r>
            <a:r>
              <a:rPr lang="en-AU" b="1" dirty="0" smtClean="0"/>
              <a:t>tandard deviation</a:t>
            </a:r>
            <a:r>
              <a:rPr lang="en-AU" dirty="0" smtClean="0"/>
              <a:t> is a simple measure of the variability or </a:t>
            </a:r>
            <a:r>
              <a:rPr lang="en-AU" dirty="0" smtClean="0">
                <a:solidFill>
                  <a:srgbClr val="FF0000"/>
                </a:solidFill>
                <a:hlinkClick r:id="rId2" tooltip="Statistical dispersion"/>
              </a:rPr>
              <a:t>dispersion</a:t>
            </a:r>
            <a:r>
              <a:rPr lang="en-AU" dirty="0" smtClean="0"/>
              <a:t> of a data set. </a:t>
            </a:r>
          </a:p>
          <a:p>
            <a:r>
              <a:rPr lang="en-AU" dirty="0" smtClean="0"/>
              <a:t>A low standard deviation indicates that the data points tend to be very close to the same value (the </a:t>
            </a:r>
            <a:r>
              <a:rPr lang="en-AU" dirty="0" smtClean="0">
                <a:hlinkClick r:id="rId3" tooltip="Mean"/>
              </a:rPr>
              <a:t>mean</a:t>
            </a:r>
            <a:r>
              <a:rPr lang="en-AU" dirty="0" smtClean="0"/>
              <a:t>), </a:t>
            </a:r>
          </a:p>
          <a:p>
            <a:r>
              <a:rPr lang="en-AU" dirty="0" smtClean="0"/>
              <a:t>while high standard deviation indicates that the data are “spread out” over a large range of values.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For example, the average height for adult men in the United States is about 70 inches, with a standard deviation of around 3 inches. This means that most men (about 68%, assuming a </a:t>
            </a:r>
            <a:r>
              <a:rPr lang="en-AU" dirty="0" smtClean="0">
                <a:hlinkClick r:id="rId2" tooltip="Normal distribution"/>
              </a:rPr>
              <a:t>normal distribution</a:t>
            </a:r>
            <a:r>
              <a:rPr lang="en-AU" dirty="0" smtClean="0"/>
              <a:t>) have a height within 3 inches of the mean (67 inches – 73 inches), </a:t>
            </a:r>
          </a:p>
          <a:p>
            <a:r>
              <a:rPr lang="en-AU" dirty="0" smtClean="0"/>
              <a:t>while almost all men (about 95%) have a height within 6 inches of the mean (64 inches – 76 inches).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If the standard deviation were zero, then all men would be exactly 70 inches high. </a:t>
            </a:r>
          </a:p>
          <a:p>
            <a:r>
              <a:rPr lang="en-AU" dirty="0" smtClean="0"/>
              <a:t>If the standard deviation were 20 inches, then men would have much more </a:t>
            </a:r>
            <a:r>
              <a:rPr lang="en-AU" dirty="0" smtClean="0">
                <a:solidFill>
                  <a:srgbClr val="FF0000"/>
                </a:solidFill>
              </a:rPr>
              <a:t>variable</a:t>
            </a:r>
            <a:r>
              <a:rPr lang="en-AU" dirty="0" smtClean="0"/>
              <a:t> heights, with a typical range of about 50 to 90 inches.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Calculate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x </a:t>
            </a:r>
            <a:r>
              <a:rPr lang="en-AU" dirty="0" smtClean="0"/>
              <a:t>= one value in your set of data</a:t>
            </a:r>
            <a:br>
              <a:rPr lang="en-AU" dirty="0" smtClean="0"/>
            </a:br>
            <a:r>
              <a:rPr lang="en-AU" dirty="0" err="1" smtClean="0">
                <a:solidFill>
                  <a:srgbClr val="FF0000"/>
                </a:solidFill>
              </a:rPr>
              <a:t>avg</a:t>
            </a:r>
            <a:r>
              <a:rPr lang="en-AU" dirty="0" smtClean="0">
                <a:solidFill>
                  <a:srgbClr val="FF0000"/>
                </a:solidFill>
              </a:rPr>
              <a:t> (x) </a:t>
            </a:r>
            <a:r>
              <a:rPr lang="en-AU" dirty="0" smtClean="0"/>
              <a:t>= the mean (average) of all values x in your set of data</a:t>
            </a:r>
            <a:br>
              <a:rPr lang="en-AU" dirty="0" smtClean="0"/>
            </a:br>
            <a:r>
              <a:rPr lang="en-AU" dirty="0" smtClean="0">
                <a:solidFill>
                  <a:srgbClr val="FF0000"/>
                </a:solidFill>
              </a:rPr>
              <a:t>n </a:t>
            </a:r>
            <a:r>
              <a:rPr lang="en-AU" dirty="0" smtClean="0"/>
              <a:t>= the number of values x in your set of data</a:t>
            </a:r>
            <a:br>
              <a:rPr lang="en-AU" dirty="0" smtClean="0"/>
            </a:br>
            <a:endParaRPr lang="en-AU" dirty="0" smtClean="0"/>
          </a:p>
          <a:p>
            <a:r>
              <a:rPr lang="en-AU" dirty="0" smtClean="0"/>
              <a:t>For each value x, subtract the overall </a:t>
            </a:r>
            <a:r>
              <a:rPr lang="en-AU" dirty="0" err="1" smtClean="0"/>
              <a:t>avg</a:t>
            </a:r>
            <a:r>
              <a:rPr lang="en-AU" dirty="0" smtClean="0"/>
              <a:t> (x) from x, then multiply that result by itself (otherwise known as determining the square of that value). </a:t>
            </a:r>
          </a:p>
          <a:p>
            <a:r>
              <a:rPr lang="en-AU" dirty="0" smtClean="0"/>
              <a:t>Sum up all those squared values. Then divide </a:t>
            </a:r>
            <a:r>
              <a:rPr lang="en-AU" b="1" dirty="0" smtClean="0"/>
              <a:t>that</a:t>
            </a:r>
            <a:r>
              <a:rPr lang="en-AU" dirty="0" smtClean="0"/>
              <a:t> result by (n-1). </a:t>
            </a:r>
          </a:p>
          <a:p>
            <a:r>
              <a:rPr lang="en-AU" dirty="0" smtClean="0"/>
              <a:t>find the square root of that last number. </a:t>
            </a:r>
            <a:r>
              <a:rPr lang="en-AU" b="1" dirty="0" smtClean="0"/>
              <a:t>That's</a:t>
            </a:r>
            <a:r>
              <a:rPr lang="en-AU" dirty="0" smtClean="0"/>
              <a:t> the standard deviation of your set of data.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pPr algn="l"/>
            <a:r>
              <a:rPr lang="en-GB" sz="2000" dirty="0"/>
              <a:t>6.1.3 State that the statistic standard deviation </a:t>
            </a:r>
            <a:r>
              <a:rPr lang="en-GB" sz="2000" dirty="0" smtClean="0"/>
              <a:t>is</a:t>
            </a:r>
            <a:r>
              <a:rPr lang="en-AU" sz="2000" dirty="0" smtClean="0"/>
              <a:t> </a:t>
            </a:r>
            <a:r>
              <a:rPr lang="en-GB" sz="2000" dirty="0" smtClean="0"/>
              <a:t>used </a:t>
            </a:r>
            <a:r>
              <a:rPr lang="en-GB" sz="2000" dirty="0"/>
              <a:t>to summarize the spread of </a:t>
            </a:r>
            <a:r>
              <a:rPr lang="en-GB" sz="2000" dirty="0" smtClean="0"/>
              <a:t>values</a:t>
            </a:r>
            <a:r>
              <a:rPr lang="en-AU" sz="2000" dirty="0" smtClean="0"/>
              <a:t> </a:t>
            </a:r>
            <a:r>
              <a:rPr lang="en-GB" sz="2000" dirty="0" smtClean="0"/>
              <a:t>around </a:t>
            </a:r>
            <a:r>
              <a:rPr lang="en-GB" sz="2000" dirty="0"/>
              <a:t>the mean, and that within a </a:t>
            </a:r>
            <a:r>
              <a:rPr lang="en-GB" sz="2000" dirty="0" smtClean="0"/>
              <a:t>normal</a:t>
            </a:r>
            <a:r>
              <a:rPr lang="en-AU" sz="2000" dirty="0" smtClean="0"/>
              <a:t> </a:t>
            </a:r>
            <a:r>
              <a:rPr lang="en-GB" sz="2000" dirty="0" smtClean="0"/>
              <a:t>distribution </a:t>
            </a:r>
            <a:r>
              <a:rPr lang="en-GB" sz="2000" dirty="0"/>
              <a:t>approximately 68% and 95% </a:t>
            </a:r>
            <a:r>
              <a:rPr lang="en-GB" sz="2000" dirty="0" smtClean="0"/>
              <a:t>of</a:t>
            </a:r>
            <a:r>
              <a:rPr lang="en-AU" sz="2000" dirty="0" smtClean="0"/>
              <a:t> </a:t>
            </a:r>
            <a:r>
              <a:rPr lang="en-GB" sz="2000" dirty="0" smtClean="0"/>
              <a:t>the </a:t>
            </a:r>
            <a:r>
              <a:rPr lang="en-GB" sz="2000" dirty="0"/>
              <a:t>values fall within plus or minus one or</a:t>
            </a:r>
            <a:r>
              <a:rPr lang="en-AU" sz="2000" dirty="0"/>
              <a:t/>
            </a:r>
            <a:br>
              <a:rPr lang="en-AU" sz="2000" dirty="0"/>
            </a:br>
            <a:r>
              <a:rPr lang="en-GB" sz="2000" dirty="0"/>
              <a:t>two standard deviations respectively.</a:t>
            </a:r>
            <a:r>
              <a:rPr lang="en-AU" sz="2000" dirty="0"/>
              <a:t/>
            </a:r>
            <a:br>
              <a:rPr lang="en-AU" sz="2000" dirty="0"/>
            </a:br>
            <a:endParaRPr lang="en-AU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0717" t="26201" b="43809"/>
          <a:stretch>
            <a:fillRect/>
          </a:stretch>
        </p:blipFill>
        <p:spPr bwMode="auto">
          <a:xfrm>
            <a:off x="785786" y="1688643"/>
            <a:ext cx="7406984" cy="474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200" dirty="0"/>
              <a:t>6.1.4 Explain how the standard deviation </a:t>
            </a:r>
            <a:r>
              <a:rPr lang="en-GB" sz="3200" dirty="0" smtClean="0"/>
              <a:t>is useful</a:t>
            </a:r>
            <a:r>
              <a:rPr lang="en-AU" sz="3200" dirty="0" smtClean="0"/>
              <a:t> </a:t>
            </a:r>
            <a:r>
              <a:rPr lang="en-GB" sz="3200" dirty="0" smtClean="0"/>
              <a:t>for </a:t>
            </a:r>
            <a:r>
              <a:rPr lang="en-GB" sz="3200" dirty="0"/>
              <a:t>comparing the means and </a:t>
            </a:r>
            <a:r>
              <a:rPr lang="en-GB" sz="3200" dirty="0" smtClean="0"/>
              <a:t>the spread of</a:t>
            </a:r>
            <a:r>
              <a:rPr lang="en-AU" sz="3200" dirty="0" smtClean="0"/>
              <a:t> </a:t>
            </a:r>
            <a:r>
              <a:rPr lang="en-GB" sz="3200" dirty="0" smtClean="0"/>
              <a:t>data </a:t>
            </a:r>
            <a:r>
              <a:rPr lang="en-GB" sz="3200" dirty="0"/>
              <a:t>between two or more samples.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</a:t>
            </a:r>
            <a:r>
              <a:rPr lang="en-AU" dirty="0" smtClean="0">
                <a:solidFill>
                  <a:srgbClr val="FF0000"/>
                </a:solidFill>
              </a:rPr>
              <a:t>small standard deviation </a:t>
            </a:r>
            <a:r>
              <a:rPr lang="en-AU" dirty="0" smtClean="0"/>
              <a:t>indicates that the data is </a:t>
            </a:r>
            <a:r>
              <a:rPr lang="en-AU" dirty="0" smtClean="0">
                <a:solidFill>
                  <a:srgbClr val="FF0000"/>
                </a:solidFill>
              </a:rPr>
              <a:t>clustered closely </a:t>
            </a:r>
            <a:r>
              <a:rPr lang="en-AU" dirty="0" smtClean="0"/>
              <a:t>around the mean value. </a:t>
            </a:r>
          </a:p>
          <a:p>
            <a:r>
              <a:rPr lang="en-AU" dirty="0" smtClean="0"/>
              <a:t>Conversely, </a:t>
            </a:r>
            <a:r>
              <a:rPr lang="en-AU" dirty="0" smtClean="0">
                <a:solidFill>
                  <a:srgbClr val="FF0000"/>
                </a:solidFill>
              </a:rPr>
              <a:t>a large standard deviation </a:t>
            </a:r>
            <a:r>
              <a:rPr lang="en-AU" dirty="0" smtClean="0"/>
              <a:t>indicates a </a:t>
            </a:r>
            <a:r>
              <a:rPr lang="en-AU" dirty="0" smtClean="0">
                <a:solidFill>
                  <a:srgbClr val="FF0000"/>
                </a:solidFill>
              </a:rPr>
              <a:t>wider spread </a:t>
            </a:r>
            <a:r>
              <a:rPr lang="en-AU" dirty="0" smtClean="0"/>
              <a:t>around the mean.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6.1.5 Outline the meaning of coefficient </a:t>
            </a:r>
            <a:r>
              <a:rPr lang="en-GB" dirty="0" smtClean="0"/>
              <a:t>of</a:t>
            </a:r>
            <a:r>
              <a:rPr lang="en-AU" dirty="0" smtClean="0"/>
              <a:t> </a:t>
            </a:r>
            <a:r>
              <a:rPr lang="en-GB" dirty="0" smtClean="0"/>
              <a:t>variation.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coefficient of variation is useful because the standard deviation of data must always be understood in the context of the mean of the data. The coefficient of variation is a </a:t>
            </a:r>
            <a:r>
              <a:rPr lang="en-AU" dirty="0" smtClean="0">
                <a:hlinkClick r:id="rId2" tooltip="Dimensionless number"/>
              </a:rPr>
              <a:t>dimensionless number</a:t>
            </a:r>
            <a:r>
              <a:rPr lang="en-AU" dirty="0" smtClean="0"/>
              <a:t>. </a:t>
            </a:r>
          </a:p>
          <a:p>
            <a:endParaRPr lang="en-AU" dirty="0"/>
          </a:p>
          <a:p>
            <a:r>
              <a:rPr lang="en-AU" dirty="0" smtClean="0"/>
              <a:t>Coefficient of variation is the standard deviation expressed as a percentage.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When the SD and mean come from repeated measurements of a single subject, the resulting coefficient of variation is an important </a:t>
            </a:r>
            <a:r>
              <a:rPr lang="en-AU" dirty="0" smtClean="0">
                <a:hlinkClick r:id="rId2"/>
              </a:rPr>
              <a:t>measure of reliability</a:t>
            </a:r>
            <a:r>
              <a:rPr lang="en-AU" dirty="0" smtClean="0"/>
              <a:t>. </a:t>
            </a:r>
          </a:p>
          <a:p>
            <a:r>
              <a:rPr lang="en-AU" dirty="0" smtClean="0"/>
              <a:t>This form of within-subject variation is particularly valuable for sport scientists interested in the </a:t>
            </a:r>
            <a:r>
              <a:rPr lang="en-AU" dirty="0" smtClean="0">
                <a:solidFill>
                  <a:srgbClr val="FF0000"/>
                </a:solidFill>
              </a:rPr>
              <a:t>variability an individual athlete's performance </a:t>
            </a:r>
            <a:r>
              <a:rPr lang="en-AU" dirty="0" smtClean="0"/>
              <a:t>from competition to competition or from field test to field test. The coefficient of variation of an individual athlete's performance is typically a few percent.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For example, if the coefficient of variation for a runner performing a 10,000-m time trial is 2.0%, a runner who does the test in 30 minutes has a typical variation from test to test of 0.6 minutes.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6.1.6 Deduce the significance of the difference</a:t>
            </a:r>
            <a:r>
              <a:rPr lang="en-AU" sz="2800" dirty="0" smtClean="0"/>
              <a:t/>
            </a:r>
            <a:br>
              <a:rPr lang="en-AU" sz="2800" dirty="0" smtClean="0"/>
            </a:br>
            <a:r>
              <a:rPr lang="en-GB" sz="2800" dirty="0" smtClean="0"/>
              <a:t>between two sets of data using calculated</a:t>
            </a:r>
            <a:r>
              <a:rPr lang="en-AU" sz="2800" dirty="0" smtClean="0"/>
              <a:t/>
            </a:r>
            <a:br>
              <a:rPr lang="en-AU" sz="2800" dirty="0" smtClean="0"/>
            </a:br>
            <a:r>
              <a:rPr lang="en-GB" sz="2800" dirty="0" smtClean="0"/>
              <a:t>values for </a:t>
            </a:r>
            <a:r>
              <a:rPr lang="en-GB" sz="2800" i="1" dirty="0" smtClean="0"/>
              <a:t>t </a:t>
            </a:r>
            <a:r>
              <a:rPr lang="en-GB" sz="2800" dirty="0" smtClean="0"/>
              <a:t>and the appropriate tables.</a:t>
            </a:r>
            <a:r>
              <a:rPr lang="en-AU" sz="2800" dirty="0" smtClean="0"/>
              <a:t/>
            </a:r>
            <a:br>
              <a:rPr lang="en-AU" sz="2800" dirty="0" smtClean="0"/>
            </a:b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The t-test can be used to measure whether there is a </a:t>
            </a:r>
            <a:r>
              <a:rPr lang="en-AU" dirty="0" smtClean="0">
                <a:solidFill>
                  <a:srgbClr val="FF0000"/>
                </a:solidFill>
              </a:rPr>
              <a:t>significant difference between </a:t>
            </a:r>
            <a:r>
              <a:rPr lang="en-AU" dirty="0" smtClean="0"/>
              <a:t>the means of two populations. </a:t>
            </a:r>
          </a:p>
          <a:p>
            <a:r>
              <a:rPr lang="en-AU" dirty="0" smtClean="0"/>
              <a:t>For example if you measure the weight of the inhabitants on two islands the t-test formula will work out whether there is a significant difference based on the difference between the means and the degree of variation among them. 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table of critical t values is used to determine the probability that the difference is simply random chance.</a:t>
            </a:r>
          </a:p>
          <a:p>
            <a:endParaRPr lang="en-AU" dirty="0" smtClean="0"/>
          </a:p>
          <a:p>
            <a:r>
              <a:rPr lang="en-AU" dirty="0" smtClean="0"/>
              <a:t>See example of t test between a sample and a population mean.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Independent t test</a:t>
            </a:r>
            <a:r>
              <a:rPr lang="en-AU" dirty="0" smtClean="0"/>
              <a:t>: The most frequently used t test determines whether two sample means differ reliably from each other. </a:t>
            </a:r>
          </a:p>
          <a:p>
            <a:pPr lvl="1"/>
            <a:r>
              <a:rPr lang="en-AU" dirty="0" smtClean="0"/>
              <a:t>Do two groups training at different levels of intensity differ from each other on a measure of </a:t>
            </a:r>
            <a:r>
              <a:rPr lang="en-AU" dirty="0" err="1" smtClean="0"/>
              <a:t>cardiorespiratory</a:t>
            </a:r>
            <a:r>
              <a:rPr lang="en-AU" dirty="0" smtClean="0"/>
              <a:t> endurance?</a:t>
            </a:r>
          </a:p>
          <a:p>
            <a:endParaRPr lang="en-AU" dirty="0" smtClean="0"/>
          </a:p>
          <a:p>
            <a:r>
              <a:rPr lang="en-AU" dirty="0" smtClean="0">
                <a:solidFill>
                  <a:srgbClr val="FF0000"/>
                </a:solidFill>
              </a:rPr>
              <a:t>Dependent t test</a:t>
            </a:r>
            <a:r>
              <a:rPr lang="en-AU" dirty="0" smtClean="0"/>
              <a:t>: The two group of scores are related in some way. </a:t>
            </a:r>
          </a:p>
          <a:p>
            <a:pPr lvl="1"/>
            <a:r>
              <a:rPr lang="en-AU" dirty="0" smtClean="0"/>
              <a:t>Two groups of subjects are matched on one or more characteristics OR</a:t>
            </a:r>
          </a:p>
          <a:p>
            <a:pPr lvl="1"/>
            <a:r>
              <a:rPr lang="en-AU" dirty="0" smtClean="0"/>
              <a:t>One group of subjects is tested twice on the same variable.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Two tailed t test</a:t>
            </a:r>
            <a:r>
              <a:rPr lang="en-AU" dirty="0" smtClean="0"/>
              <a:t>: it is assumed that the difference between the means could favour either mean.</a:t>
            </a:r>
          </a:p>
          <a:p>
            <a:r>
              <a:rPr lang="en-AU" dirty="0" smtClean="0">
                <a:solidFill>
                  <a:srgbClr val="FF0000"/>
                </a:solidFill>
              </a:rPr>
              <a:t>One tailed test</a:t>
            </a:r>
            <a:r>
              <a:rPr lang="en-AU" dirty="0" smtClean="0"/>
              <a:t>: can do only one direction.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6.1.7 Explain that the existence of a correlation</a:t>
            </a:r>
            <a:r>
              <a:rPr lang="en-AU" sz="2800" dirty="0" smtClean="0"/>
              <a:t/>
            </a:r>
            <a:br>
              <a:rPr lang="en-AU" sz="2800" dirty="0" smtClean="0"/>
            </a:br>
            <a:r>
              <a:rPr lang="en-GB" sz="2800" dirty="0" smtClean="0"/>
              <a:t>does not establish that there is a causal relationship between two variables.</a:t>
            </a:r>
            <a:r>
              <a:rPr lang="en-AU" sz="2800" dirty="0" smtClean="0"/>
              <a:t/>
            </a:r>
            <a:br>
              <a:rPr lang="en-AU" sz="2800" dirty="0" smtClean="0"/>
            </a:br>
            <a:r>
              <a:rPr lang="en-GB" sz="2800" dirty="0" smtClean="0"/>
              <a:t> </a:t>
            </a:r>
            <a:r>
              <a:rPr lang="en-AU" sz="2800" dirty="0" smtClean="0"/>
              <a:t/>
            </a:r>
            <a:br>
              <a:rPr lang="en-AU" sz="2800" dirty="0" smtClean="0"/>
            </a:b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b="1" dirty="0" smtClean="0"/>
              <a:t>Correlation</a:t>
            </a:r>
            <a:r>
              <a:rPr lang="en-AU" dirty="0" smtClean="0"/>
              <a:t> (co-relation) is a term which is used to define the extent of relatedness or relationship between two variables. </a:t>
            </a:r>
          </a:p>
          <a:p>
            <a:r>
              <a:rPr lang="en-AU" dirty="0" smtClean="0"/>
              <a:t>Are the two variables related in such a way that random chance cannot account for the relationship?</a:t>
            </a:r>
          </a:p>
          <a:p>
            <a:r>
              <a:rPr lang="en-AU" dirty="0" smtClean="0"/>
              <a:t> It should be noted that just because you can mathematically determine how related two variables are one cannot use correlation to validate a cause and effect relationship between the two variables.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Therefore correlation is not sufficient for validity of the relationship. This concept is loosely phrased “</a:t>
            </a:r>
            <a:r>
              <a:rPr lang="en-AU" b="1" dirty="0" smtClean="0"/>
              <a:t>correlation does not imply causation</a:t>
            </a:r>
            <a:r>
              <a:rPr lang="en-AU" dirty="0" smtClean="0"/>
              <a:t>.”</a:t>
            </a:r>
          </a:p>
          <a:p>
            <a:r>
              <a:rPr lang="en-AU" dirty="0" smtClean="0"/>
              <a:t>They can indicate only </a:t>
            </a:r>
            <a:r>
              <a:rPr lang="en-AU" dirty="0" smtClean="0">
                <a:solidFill>
                  <a:srgbClr val="FF0000"/>
                </a:solidFill>
              </a:rPr>
              <a:t>how or to what extent variables are associated with each other</a:t>
            </a:r>
            <a:r>
              <a:rPr lang="en-AU" dirty="0" smtClean="0"/>
              <a:t>. The correlation coefficient measures only the degree of linear association between two variables.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3574" r="70717" b="48544"/>
          <a:stretch>
            <a:fillRect/>
          </a:stretch>
        </p:blipFill>
        <p:spPr bwMode="auto">
          <a:xfrm>
            <a:off x="951229" y="943865"/>
            <a:ext cx="7121233" cy="5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b="1" dirty="0" smtClean="0"/>
              <a:t>Pearson product-moment correlation coefficient (r)</a:t>
            </a:r>
            <a:r>
              <a:rPr lang="en-AU" dirty="0" smtClean="0"/>
              <a:t> is the correlation between two variables (X and Y) </a:t>
            </a:r>
          </a:p>
          <a:p>
            <a:r>
              <a:rPr lang="en-AU" dirty="0" smtClean="0"/>
              <a:t>This calculation provides a measure of the linear relationship between the two variables. Does X and Y increase or decrease together or is it relationship due to random chance. </a:t>
            </a:r>
          </a:p>
          <a:p>
            <a:r>
              <a:rPr lang="en-AU" dirty="0" smtClean="0"/>
              <a:t>The correlation coefficient will be a value between +1.000 and -1.000. </a:t>
            </a:r>
          </a:p>
          <a:p>
            <a:r>
              <a:rPr lang="en-AU" dirty="0" smtClean="0"/>
              <a:t>The closer the number is to 0 the less likely there is a linear relationship with a value of 0 is there is no linear relationship between X and Y. 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closer the number is to 1 the more likely there is a linear relationship between X and Y with a value of 1.0 indicating a perfect linear relationship. The sign (+ or -) indicates the direction of the relationship. A plus (+) sign tells you that as X increase so does Y. A minus (-) sign tells you as X increases, Y decreases or as X decrease, Y increases.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b="1" dirty="0" smtClean="0"/>
              <a:t>Coefficient of determination (r</a:t>
            </a:r>
            <a:r>
              <a:rPr lang="en-AU" b="1" baseline="30000" dirty="0" smtClean="0"/>
              <a:t>2</a:t>
            </a:r>
            <a:r>
              <a:rPr lang="en-AU" b="1" dirty="0" smtClean="0"/>
              <a:t>)</a:t>
            </a:r>
            <a:r>
              <a:rPr lang="en-AU" dirty="0" smtClean="0"/>
              <a:t> is the proportion of the variance of one variable which is predictable from the other variable. In other words this helps determine (in percentage) how much the variation of Y is based on the variation of X. Is the variation in Y related to the linear relationship between X and Y.  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Example</a:t>
            </a:r>
          </a:p>
          <a:p>
            <a:r>
              <a:rPr lang="en-AU" dirty="0" smtClean="0"/>
              <a:t>“If your r = 0.922, then r2 = 0.850, which means that 85% of the total variation in y can be explained by the linear relationship between X and Y (as described by the regression equation). </a:t>
            </a:r>
          </a:p>
          <a:p>
            <a:r>
              <a:rPr lang="en-AU" dirty="0" smtClean="0"/>
              <a:t>The other 15% of the total amount of variation in Y remains unexplained.”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tatistical analysi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6.1.1 Outline that error bars are a graphical&amp;#x0D;&amp;#x0A;representation of the variability of data. &amp;quot;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62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3&quot;/&gt;&lt;/object&gt;&lt;object type=&quot;3&quot; unique_id=&quot;10010&quot;&gt;&lt;property id=&quot;20148&quot; value=&quot;5&quot;/&gt;&lt;property id=&quot;20300&quot; value=&quot;Slide 7 - &amp;quot;Adding error bars in excell&amp;quot;&quot;/&gt;&lt;property id=&quot;20307&quot; value=&quot;264&quot;/&gt;&lt;/object&gt;&lt;object type=&quot;3&quot; unique_id=&quot;10011&quot;&gt;&lt;property id=&quot;20148&quot; value=&quot;5&quot;/&gt;&lt;property id=&quot;20300&quot; value=&quot;Slide 8 - &amp;quot;6.1.2 Calculate the mean and standard deviation of a set of values.&amp;quot;&quot;/&gt;&lt;property id=&quot;20307&quot; value=&quot;258&quot;/&gt;&lt;/object&gt;&lt;object type=&quot;3&quot; unique_id=&quot;10012&quot;&gt;&lt;property id=&quot;20148&quot; value=&quot;5&quot;/&gt;&lt;property id=&quot;20300&quot; value=&quot;Slide 9&quot;/&gt;&lt;property id=&quot;20307&quot; value=&quot;267&quot;/&gt;&lt;/object&gt;&lt;object type=&quot;3&quot; unique_id=&quot;10013&quot;&gt;&lt;property id=&quot;20148&quot; value=&quot;5&quot;/&gt;&lt;property id=&quot;20300&quot; value=&quot;Slide 10&quot;/&gt;&lt;property id=&quot;20307&quot; value=&quot;268&quot;/&gt;&lt;/object&gt;&lt;object type=&quot;3&quot; unique_id=&quot;10014&quot;&gt;&lt;property id=&quot;20148&quot; value=&quot;5&quot;/&gt;&lt;property id=&quot;20300&quot; value=&quot;Slide 11&quot;/&gt;&lt;property id=&quot;20307&quot; value=&quot;269&quot;/&gt;&lt;/object&gt;&lt;object type=&quot;3&quot; unique_id=&quot;10015&quot;&gt;&lt;property id=&quot;20148&quot; value=&quot;5&quot;/&gt;&lt;property id=&quot;20300&quot; value=&quot;Slide 12 - &amp;quot;Calculate&amp;quot;&quot;/&gt;&lt;property id=&quot;20307&quot; value=&quot;270&quot;/&gt;&lt;/object&gt;&lt;object type=&quot;3&quot; unique_id=&quot;10016&quot;&gt;&lt;property id=&quot;20148&quot; value=&quot;5&quot;/&gt;&lt;property id=&quot;20300&quot; value=&quot;Slide 13 - &amp;quot;6.1.3 State that the statistic standard deviation is used to summarize the spread of values around the mean, and t&quot;/&gt;&lt;property id=&quot;20307&quot; value=&quot;259&quot;/&gt;&lt;/object&gt;&lt;object type=&quot;3&quot; unique_id=&quot;10017&quot;&gt;&lt;property id=&quot;20148&quot; value=&quot;5&quot;/&gt;&lt;property id=&quot;20300&quot; value=&quot;Slide 14 - &amp;quot;6.1.4 Explain how the standard deviation is useful for comparing the means and the spread of data between two or m&quot;/&gt;&lt;property id=&quot;20307&quot; value=&quot;260&quot;/&gt;&lt;/object&gt;&lt;object type=&quot;3&quot; unique_id=&quot;10018&quot;&gt;&lt;property id=&quot;20148&quot; value=&quot;5&quot;/&gt;&lt;property id=&quot;20300&quot; value=&quot;Slide 15 - &amp;quot;6.1.5 Outline the meaning of coefficient of variation.&amp;quot;&quot;/&gt;&lt;property id=&quot;20307&quot; value=&quot;261&quot;/&gt;&lt;/object&gt;&lt;object type=&quot;3&quot; unique_id=&quot;10019&quot;&gt;&lt;property id=&quot;20148&quot; value=&quot;5&quot;/&gt;&lt;property id=&quot;20300&quot; value=&quot;Slide 16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 - &amp;quot;6.1.6 Deduce the significance of the difference&amp;#x0D;&amp;#x0A;between two sets of data using calculated&amp;#x0D;&amp;#x0A;values for t and the app&quot;/&gt;&lt;property id=&quot;20307&quot; value=&quot;274&quot;/&gt;&lt;/object&gt;&lt;object type=&quot;3&quot; unique_id=&quot;10022&quot;&gt;&lt;property id=&quot;20148&quot; value=&quot;5&quot;/&gt;&lt;property id=&quot;20300&quot; value=&quot;Slide 19&quot;/&gt;&lt;property id=&quot;20307&quot; value=&quot;276&quot;/&gt;&lt;/object&gt;&lt;object type=&quot;3&quot; unique_id=&quot;10023&quot;&gt;&lt;property id=&quot;20148&quot; value=&quot;5&quot;/&gt;&lt;property id=&quot;20300&quot; value=&quot;Slide 20&quot;/&gt;&lt;property id=&quot;20307&quot; value=&quot;277&quot;/&gt;&lt;/object&gt;&lt;object type=&quot;3&quot; unique_id=&quot;10024&quot;&gt;&lt;property id=&quot;20148&quot; value=&quot;5&quot;/&gt;&lt;property id=&quot;20300&quot; value=&quot;Slide 21&quot;/&gt;&lt;property id=&quot;20307&quot; value=&quot;278&quot;/&gt;&lt;/object&gt;&lt;object type=&quot;3&quot; unique_id=&quot;10025&quot;&gt;&lt;property id=&quot;20148&quot; value=&quot;5&quot;/&gt;&lt;property id=&quot;20300&quot; value=&quot;Slide 22 - &amp;quot;&amp;#x0D;&amp;#x0A;&amp;#x0D;&amp;#x0A;6.1.7 Explain that the existence of a correlation&amp;#x0D;&amp;#x0A;does not establish that there is a causal relationship between&quot;/&gt;&lt;property id=&quot;20307&quot; value=&quot;275&quot;/&gt;&lt;/object&gt;&lt;object type=&quot;3&quot; unique_id=&quot;10026&quot;&gt;&lt;property id=&quot;20148&quot; value=&quot;5&quot;/&gt;&lt;property id=&quot;20300&quot; value=&quot;Slide 23&quot;/&gt;&lt;property id=&quot;20307&quot; value=&quot;279&quot;/&gt;&lt;/object&gt;&lt;object type=&quot;3&quot; unique_id=&quot;10027&quot;&gt;&lt;property id=&quot;20148&quot; value=&quot;5&quot;/&gt;&lt;property id=&quot;20300&quot; value=&quot;Slide 24&quot;/&gt;&lt;property id=&quot;20307&quot; value=&quot;284&quot;/&gt;&lt;/object&gt;&lt;object type=&quot;3&quot; unique_id=&quot;10028&quot;&gt;&lt;property id=&quot;20148&quot; value=&quot;5&quot;/&gt;&lt;property id=&quot;20300&quot; value=&quot;Slide 25&quot;/&gt;&lt;property id=&quot;20307&quot; value=&quot;280&quot;/&gt;&lt;/object&gt;&lt;object type=&quot;3&quot; unique_id=&quot;10029&quot;&gt;&lt;property id=&quot;20148&quot; value=&quot;5&quot;/&gt;&lt;property id=&quot;20300&quot; value=&quot;Slide 26&quot;/&gt;&lt;property id=&quot;20307&quot; value=&quot;281&quot;/&gt;&lt;/object&gt;&lt;object type=&quot;3&quot; unique_id=&quot;10030&quot;&gt;&lt;property id=&quot;20148&quot; value=&quot;5&quot;/&gt;&lt;property id=&quot;20300&quot; value=&quot;Slide 27&quot;/&gt;&lt;property id=&quot;20307&quot; value=&quot;282&quot;/&gt;&lt;/object&gt;&lt;object type=&quot;3&quot; unique_id=&quot;10031&quot;&gt;&lt;property id=&quot;20148&quot; value=&quot;5&quot;/&gt;&lt;property id=&quot;20300&quot; value=&quot;Slide 28&quot;/&gt;&lt;property id=&quot;20307&quot; value=&quot;283&quot;/&gt;&lt;/object&gt;&lt;/object&gt;&lt;/object&gt;&lt;/database&gt;"/>
</p:tagLst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1389</Words>
  <Application>Microsoft Office PowerPoint</Application>
  <PresentationFormat>On-screen Show (4:3)</PresentationFormat>
  <Paragraphs>69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Statistical analysis</vt:lpstr>
      <vt:lpstr>6.1.1 Outline that error bars are a graphical representation of the variability of data. </vt:lpstr>
      <vt:lpstr>PowerPoint Presentation</vt:lpstr>
      <vt:lpstr>PowerPoint Presentation</vt:lpstr>
      <vt:lpstr>PowerPoint Presentation</vt:lpstr>
      <vt:lpstr>PowerPoint Presentation</vt:lpstr>
      <vt:lpstr>Adding error bars in excell</vt:lpstr>
      <vt:lpstr>6.1.2 Calculate the mean and standard deviation of a set of values.</vt:lpstr>
      <vt:lpstr>PowerPoint Presentation</vt:lpstr>
      <vt:lpstr>PowerPoint Presentation</vt:lpstr>
      <vt:lpstr>PowerPoint Presentation</vt:lpstr>
      <vt:lpstr>Calculate</vt:lpstr>
      <vt:lpstr>6.1.3 State that the statistic standard deviation is used to summarize the spread of values around the mean, and that within a normal distribution approximately 68% and 95% of the values fall within plus or minus one or two standard deviations respectively. </vt:lpstr>
      <vt:lpstr>6.1.4 Explain how the standard deviation is useful for comparing the means and the spread of data between two or more samples.</vt:lpstr>
      <vt:lpstr>6.1.5 Outline the meaning of coefficient of variation.</vt:lpstr>
      <vt:lpstr>PowerPoint Presentation</vt:lpstr>
      <vt:lpstr>PowerPoint Presentation</vt:lpstr>
      <vt:lpstr>6.1.6 Deduce the significance of the difference between two sets of data using calculated values for t and the appropriate tables. </vt:lpstr>
      <vt:lpstr>PowerPoint Presentation</vt:lpstr>
      <vt:lpstr>PowerPoint Presentation</vt:lpstr>
      <vt:lpstr>PowerPoint Presentation</vt:lpstr>
      <vt:lpstr>  6.1.7 Explain that the existence of a correlation does not establish that there is a causal relationship between two variables. 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analysis</dc:title>
  <dc:creator>Michael Davies</dc:creator>
  <cp:lastModifiedBy>Julia Porter</cp:lastModifiedBy>
  <cp:revision>24</cp:revision>
  <dcterms:created xsi:type="dcterms:W3CDTF">2009-03-18T10:03:08Z</dcterms:created>
  <dcterms:modified xsi:type="dcterms:W3CDTF">2015-08-26T18:04:54Z</dcterms:modified>
</cp:coreProperties>
</file>