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11"/>
    <p:restoredTop sz="50000"/>
  </p:normalViewPr>
  <p:slideViewPr>
    <p:cSldViewPr snapToGrid="0" snapToObjects="1">
      <p:cViewPr varScale="1">
        <p:scale>
          <a:sx n="33" d="100"/>
          <a:sy n="33" d="100"/>
        </p:scale>
        <p:origin x="-928" y="-1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F3BBE5-2DA2-A148-A0D0-E2605C4C3848}" type="datetimeFigureOut">
              <a:rPr lang="en-US" smtClean="0"/>
              <a:t>11/3/16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A28E7A-2241-D84E-BB87-DEE3D04A7E58}" type="slidenum">
              <a:rPr lang="en-US" smtClean="0"/>
              <a:t>‹#›</a:t>
            </a:fld>
            <a:endParaRPr lang="en-US"/>
          </a:p>
        </p:txBody>
      </p:sp>
    </p:spTree>
    <p:extLst>
      <p:ext uri="{BB962C8B-B14F-4D97-AF65-F5344CB8AC3E}">
        <p14:creationId xmlns:p14="http://schemas.microsoft.com/office/powerpoint/2010/main" val="1789291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1</a:t>
            </a:fld>
            <a:endParaRPr lang="en-US"/>
          </a:p>
        </p:txBody>
      </p:sp>
    </p:spTree>
    <p:extLst>
      <p:ext uri="{BB962C8B-B14F-4D97-AF65-F5344CB8AC3E}">
        <p14:creationId xmlns:p14="http://schemas.microsoft.com/office/powerpoint/2010/main" val="1408260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3</a:t>
            </a:fld>
            <a:endParaRPr lang="en-US"/>
          </a:p>
        </p:txBody>
      </p:sp>
    </p:spTree>
    <p:extLst>
      <p:ext uri="{BB962C8B-B14F-4D97-AF65-F5344CB8AC3E}">
        <p14:creationId xmlns:p14="http://schemas.microsoft.com/office/powerpoint/2010/main" val="137721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4</a:t>
            </a:fld>
            <a:endParaRPr lang="en-US"/>
          </a:p>
        </p:txBody>
      </p:sp>
    </p:spTree>
    <p:extLst>
      <p:ext uri="{BB962C8B-B14F-4D97-AF65-F5344CB8AC3E}">
        <p14:creationId xmlns:p14="http://schemas.microsoft.com/office/powerpoint/2010/main" val="636969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7</a:t>
            </a:fld>
            <a:endParaRPr lang="en-US"/>
          </a:p>
        </p:txBody>
      </p:sp>
    </p:spTree>
    <p:extLst>
      <p:ext uri="{BB962C8B-B14F-4D97-AF65-F5344CB8AC3E}">
        <p14:creationId xmlns:p14="http://schemas.microsoft.com/office/powerpoint/2010/main" val="186402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9</a:t>
            </a:fld>
            <a:endParaRPr lang="en-US"/>
          </a:p>
        </p:txBody>
      </p:sp>
    </p:spTree>
    <p:extLst>
      <p:ext uri="{BB962C8B-B14F-4D97-AF65-F5344CB8AC3E}">
        <p14:creationId xmlns:p14="http://schemas.microsoft.com/office/powerpoint/2010/main" val="325650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A28E7A-2241-D84E-BB87-DEE3D04A7E58}" type="slidenum">
              <a:rPr lang="en-US" smtClean="0"/>
              <a:t>12</a:t>
            </a:fld>
            <a:endParaRPr lang="en-US"/>
          </a:p>
        </p:txBody>
      </p:sp>
    </p:spTree>
    <p:extLst>
      <p:ext uri="{BB962C8B-B14F-4D97-AF65-F5344CB8AC3E}">
        <p14:creationId xmlns:p14="http://schemas.microsoft.com/office/powerpoint/2010/main" val="1359847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9557FF9-194D-0646-ADA3-0D5C02745A8E}"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8D00A7-39C2-7146-B2F1-9294DFE7138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36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557FF9-194D-0646-ADA3-0D5C02745A8E}"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201845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557FF9-194D-0646-ADA3-0D5C02745A8E}"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8D00A7-39C2-7146-B2F1-9294DFE7138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021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9557FF9-194D-0646-ADA3-0D5C02745A8E}" type="datetimeFigureOut">
              <a:rPr lang="en-US" smtClean="0"/>
              <a:t>11/3/16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871416903"/>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9557FF9-194D-0646-ADA3-0D5C02745A8E}" type="datetimeFigureOut">
              <a:rPr lang="en-US" smtClean="0"/>
              <a:t>11/3/16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65416181"/>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9557FF9-194D-0646-ADA3-0D5C02745A8E}" type="datetimeFigureOut">
              <a:rPr lang="en-US" smtClean="0"/>
              <a:t>11/3/16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208561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9557FF9-194D-0646-ADA3-0D5C02745A8E}" type="datetimeFigureOut">
              <a:rPr lang="en-US" smtClean="0"/>
              <a:t>11/3/16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1626746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9557FF9-194D-0646-ADA3-0D5C02745A8E}" type="datetimeFigureOut">
              <a:rPr lang="en-US" smtClean="0"/>
              <a:t>11/3/16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78D00A7-39C2-7146-B2F1-9294DFE71381}" type="slidenum">
              <a:rPr lang="en-US" smtClean="0"/>
              <a:t>‹#›</a:t>
            </a:fld>
            <a:endParaRPr lang="en-US"/>
          </a:p>
        </p:txBody>
      </p:sp>
    </p:spTree>
    <p:extLst>
      <p:ext uri="{BB962C8B-B14F-4D97-AF65-F5344CB8AC3E}">
        <p14:creationId xmlns:p14="http://schemas.microsoft.com/office/powerpoint/2010/main" val="1119426555"/>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557FF9-194D-0646-ADA3-0D5C02745A8E}" type="datetimeFigureOut">
              <a:rPr lang="en-US" smtClean="0"/>
              <a:t>11/3/16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9787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557FF9-194D-0646-ADA3-0D5C02745A8E}"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71778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557FF9-194D-0646-ADA3-0D5C02745A8E}"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8D00A7-39C2-7146-B2F1-9294DFE71381}" type="slidenum">
              <a:rPr lang="en-US" smtClean="0"/>
              <a:t>‹#›</a:t>
            </a:fld>
            <a:endParaRPr lang="en-US"/>
          </a:p>
        </p:txBody>
      </p:sp>
    </p:spTree>
    <p:extLst>
      <p:ext uri="{BB962C8B-B14F-4D97-AF65-F5344CB8AC3E}">
        <p14:creationId xmlns:p14="http://schemas.microsoft.com/office/powerpoint/2010/main" val="16416462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9557FF9-194D-0646-ADA3-0D5C02745A8E}" type="datetimeFigureOut">
              <a:rPr lang="en-US" smtClean="0"/>
              <a:t>11/3/16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78D00A7-39C2-7146-B2F1-9294DFE7138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45384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youtube.com/watch?v=tPJLFDekxZ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000" dirty="0" smtClean="0">
                <a:solidFill>
                  <a:srgbClr val="0070C0"/>
                </a:solidFill>
              </a:rPr>
              <a:t>Expansion and Contraction of Solids, Liquids, and Gases</a:t>
            </a:r>
            <a:endParaRPr lang="en-US" sz="6000" dirty="0">
              <a:solidFill>
                <a:srgbClr val="0070C0"/>
              </a:solidFill>
            </a:endParaRPr>
          </a:p>
        </p:txBody>
      </p:sp>
      <p:sp>
        <p:nvSpPr>
          <p:cNvPr id="3" name="Subtitle 2"/>
          <p:cNvSpPr>
            <a:spLocks noGrp="1"/>
          </p:cNvSpPr>
          <p:nvPr>
            <p:ph type="subTitle" idx="1"/>
          </p:nvPr>
        </p:nvSpPr>
        <p:spPr/>
        <p:txBody>
          <a:bodyPr>
            <a:normAutofit/>
          </a:bodyPr>
          <a:lstStyle/>
          <a:p>
            <a:pPr algn="ctr"/>
            <a:r>
              <a:rPr lang="en-US" sz="2800" b="1" dirty="0" smtClean="0">
                <a:solidFill>
                  <a:srgbClr val="C00000"/>
                </a:solidFill>
              </a:rPr>
              <a:t>Carl A </a:t>
            </a:r>
            <a:r>
              <a:rPr lang="en-US" sz="2800" b="1" dirty="0" err="1" smtClean="0">
                <a:solidFill>
                  <a:srgbClr val="C00000"/>
                </a:solidFill>
              </a:rPr>
              <a:t>Furr</a:t>
            </a:r>
            <a:r>
              <a:rPr lang="en-US" sz="2800" b="1" dirty="0" smtClean="0">
                <a:solidFill>
                  <a:srgbClr val="C00000"/>
                </a:solidFill>
              </a:rPr>
              <a:t>-Grade 5</a:t>
            </a:r>
            <a:endParaRPr lang="en-US" sz="2800" b="1" dirty="0">
              <a:solidFill>
                <a:srgbClr val="C00000"/>
              </a:solidFill>
            </a:endParaRPr>
          </a:p>
        </p:txBody>
      </p:sp>
    </p:spTree>
    <p:extLst>
      <p:ext uri="{BB962C8B-B14F-4D97-AF65-F5344CB8AC3E}">
        <p14:creationId xmlns:p14="http://schemas.microsoft.com/office/powerpoint/2010/main" val="9280983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solidFill>
                  <a:srgbClr val="0070C0"/>
                </a:solidFill>
              </a:rPr>
              <a:t>Important Vocabulary</a:t>
            </a:r>
            <a:endParaRPr lang="en-US" sz="5400" b="1" u="sng" dirty="0">
              <a:solidFill>
                <a:srgbClr val="0070C0"/>
              </a:solidFill>
            </a:endParaRPr>
          </a:p>
        </p:txBody>
      </p:sp>
      <p:sp>
        <p:nvSpPr>
          <p:cNvPr id="3" name="Content Placeholder 2"/>
          <p:cNvSpPr>
            <a:spLocks noGrp="1"/>
          </p:cNvSpPr>
          <p:nvPr>
            <p:ph idx="1"/>
          </p:nvPr>
        </p:nvSpPr>
        <p:spPr/>
        <p:txBody>
          <a:bodyPr>
            <a:normAutofit/>
          </a:bodyPr>
          <a:lstStyle/>
          <a:p>
            <a:r>
              <a:rPr lang="en-US" sz="4400" b="1" dirty="0" smtClean="0"/>
              <a:t>Expansion</a:t>
            </a:r>
            <a:r>
              <a:rPr lang="en-US" sz="4400" dirty="0" smtClean="0"/>
              <a:t>-the condition of making something larger. </a:t>
            </a:r>
          </a:p>
          <a:p>
            <a:pPr marL="0" indent="0">
              <a:buNone/>
            </a:pPr>
            <a:endParaRPr lang="en-US" sz="4400" dirty="0" smtClean="0"/>
          </a:p>
          <a:p>
            <a:pPr marL="0" indent="0">
              <a:buNone/>
            </a:pPr>
            <a:r>
              <a:rPr lang="en-US" sz="4400" b="1" dirty="0" smtClean="0"/>
              <a:t>Contraction</a:t>
            </a:r>
            <a:r>
              <a:rPr lang="en-US" sz="4400" dirty="0" smtClean="0"/>
              <a:t>-the condition of making something smaller. </a:t>
            </a:r>
          </a:p>
          <a:p>
            <a:pPr marL="0" indent="0">
              <a:buNone/>
            </a:pPr>
            <a:endParaRPr lang="en-US" sz="4000" dirty="0" smtClean="0"/>
          </a:p>
        </p:txBody>
      </p:sp>
    </p:spTree>
    <p:extLst>
      <p:ext uri="{BB962C8B-B14F-4D97-AF65-F5344CB8AC3E}">
        <p14:creationId xmlns:p14="http://schemas.microsoft.com/office/powerpoint/2010/main" val="14652340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0070C0"/>
                </a:solidFill>
              </a:rPr>
              <a:t>What happens to a solid when it is heated?</a:t>
            </a:r>
            <a:endParaRPr lang="en-US" b="1" dirty="0">
              <a:solidFill>
                <a:srgbClr val="0070C0"/>
              </a:solidFill>
            </a:endParaRPr>
          </a:p>
        </p:txBody>
      </p:sp>
      <p:sp>
        <p:nvSpPr>
          <p:cNvPr id="3" name="Content Placeholder 2"/>
          <p:cNvSpPr>
            <a:spLocks noGrp="1"/>
          </p:cNvSpPr>
          <p:nvPr>
            <p:ph idx="1"/>
          </p:nvPr>
        </p:nvSpPr>
        <p:spPr>
          <a:xfrm>
            <a:off x="840259" y="1737360"/>
            <a:ext cx="10315421" cy="5120640"/>
          </a:xfrm>
        </p:spPr>
        <p:txBody>
          <a:bodyPr>
            <a:normAutofit/>
          </a:bodyPr>
          <a:lstStyle/>
          <a:p>
            <a:r>
              <a:rPr lang="en-US" sz="3600" dirty="0" smtClean="0"/>
              <a:t>When a solid is heated, it will EXPAND (get longer or appear larger). The molecules spread out. </a:t>
            </a:r>
          </a:p>
          <a:p>
            <a:endParaRPr lang="en-US" sz="3600" dirty="0"/>
          </a:p>
          <a:p>
            <a:r>
              <a:rPr lang="en-US" sz="3600" dirty="0" smtClean="0"/>
              <a:t>When a solid is cooled, it will CONTRACT (get shorter or appear smaller).The molecules become tightly packed. </a:t>
            </a:r>
          </a:p>
          <a:p>
            <a:pPr marL="0" indent="0">
              <a:buNone/>
            </a:pPr>
            <a:r>
              <a:rPr lang="en-US" sz="3600" dirty="0" smtClean="0"/>
              <a:t> </a:t>
            </a:r>
            <a:r>
              <a:rPr lang="en-US" sz="3600" dirty="0" smtClean="0">
                <a:hlinkClick r:id="rId3"/>
              </a:rPr>
              <a:t>Video</a:t>
            </a:r>
            <a:endParaRPr lang="en-US" sz="4000" dirty="0"/>
          </a:p>
          <a:p>
            <a:endParaRPr lang="en-US" sz="4000" dirty="0"/>
          </a:p>
        </p:txBody>
      </p:sp>
    </p:spTree>
    <p:extLst>
      <p:ext uri="{BB962C8B-B14F-4D97-AF65-F5344CB8AC3E}">
        <p14:creationId xmlns:p14="http://schemas.microsoft.com/office/powerpoint/2010/main" val="8463502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solidFill>
                  <a:srgbClr val="0070C0"/>
                </a:solidFill>
              </a:rPr>
              <a:t>Real World Example</a:t>
            </a:r>
            <a:br>
              <a:rPr lang="en-US" b="1" u="sng" dirty="0" smtClean="0">
                <a:solidFill>
                  <a:srgbClr val="0070C0"/>
                </a:solidFill>
              </a:rPr>
            </a:br>
            <a:endParaRPr lang="en-US" b="1" u="sng" dirty="0">
              <a:solidFill>
                <a:srgbClr val="0070C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7280" y="1440798"/>
            <a:ext cx="4097139" cy="266164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2778" y="1389656"/>
            <a:ext cx="4062902" cy="2763928"/>
          </a:xfrm>
          <a:prstGeom prst="rect">
            <a:avLst/>
          </a:prstGeom>
        </p:spPr>
      </p:pic>
      <p:sp>
        <p:nvSpPr>
          <p:cNvPr id="6" name="TextBox 5"/>
          <p:cNvSpPr txBox="1"/>
          <p:nvPr/>
        </p:nvSpPr>
        <p:spPr>
          <a:xfrm>
            <a:off x="247136" y="4102444"/>
            <a:ext cx="11714206" cy="3293209"/>
          </a:xfrm>
          <a:prstGeom prst="rect">
            <a:avLst/>
          </a:prstGeom>
          <a:noFill/>
        </p:spPr>
        <p:txBody>
          <a:bodyPr wrap="square" rtlCol="0">
            <a:spAutoFit/>
          </a:bodyPr>
          <a:lstStyle/>
          <a:p>
            <a:r>
              <a:rPr lang="en-US" sz="3200" dirty="0" smtClean="0"/>
              <a:t>                   BEFORE 					      AFTER</a:t>
            </a:r>
            <a:endParaRPr lang="en-US" sz="3200" dirty="0"/>
          </a:p>
          <a:p>
            <a:r>
              <a:rPr lang="en-US" sz="3600" dirty="0" smtClean="0"/>
              <a:t>Railroad tracks are made with gaps because when they are heated by the sun, extreme heat or friction from the train, they get longer. What do you think would happen if they gap wasn’t there?</a:t>
            </a:r>
          </a:p>
          <a:p>
            <a:endParaRPr lang="en-US" sz="3200" dirty="0"/>
          </a:p>
        </p:txBody>
      </p:sp>
    </p:spTree>
    <p:extLst>
      <p:ext uri="{BB962C8B-B14F-4D97-AF65-F5344CB8AC3E}">
        <p14:creationId xmlns:p14="http://schemas.microsoft.com/office/powerpoint/2010/main" val="8090500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rPr>
              <a:t>Buckling (bending) can cause the train to derail and crash</a:t>
            </a:r>
            <a:endParaRPr lang="en-US" b="1" dirty="0">
              <a:solidFill>
                <a:srgbClr val="0070C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0934" y="1737360"/>
            <a:ext cx="4751682" cy="362547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4136" y="1737360"/>
            <a:ext cx="6083832" cy="3427764"/>
          </a:xfrm>
          <a:prstGeom prst="rect">
            <a:avLst/>
          </a:prstGeom>
        </p:spPr>
      </p:pic>
    </p:spTree>
    <p:extLst>
      <p:ext uri="{BB962C8B-B14F-4D97-AF65-F5344CB8AC3E}">
        <p14:creationId xmlns:p14="http://schemas.microsoft.com/office/powerpoint/2010/main" val="2200669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rPr>
              <a:t>More Examples</a:t>
            </a:r>
            <a:endParaRPr lang="en-US" b="1" dirty="0">
              <a:solidFill>
                <a:srgbClr val="0070C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4778" y="1737360"/>
            <a:ext cx="4137917" cy="350190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8457" y="1737360"/>
            <a:ext cx="3999805" cy="3501904"/>
          </a:xfrm>
          <a:prstGeom prst="rect">
            <a:avLst/>
          </a:prstGeom>
        </p:spPr>
      </p:pic>
      <p:sp>
        <p:nvSpPr>
          <p:cNvPr id="6" name="TextBox 5"/>
          <p:cNvSpPr txBox="1"/>
          <p:nvPr/>
        </p:nvSpPr>
        <p:spPr>
          <a:xfrm>
            <a:off x="601362" y="5461686"/>
            <a:ext cx="11590638" cy="1200329"/>
          </a:xfrm>
          <a:prstGeom prst="rect">
            <a:avLst/>
          </a:prstGeom>
          <a:noFill/>
        </p:spPr>
        <p:txBody>
          <a:bodyPr wrap="square" rtlCol="0">
            <a:spAutoFit/>
          </a:bodyPr>
          <a:lstStyle/>
          <a:p>
            <a:r>
              <a:rPr lang="en-US" sz="3600" dirty="0" smtClean="0"/>
              <a:t>                    Bridges                                   Opening a jar						         </a:t>
            </a:r>
            <a:endParaRPr lang="en-US" sz="3600" dirty="0"/>
          </a:p>
        </p:txBody>
      </p:sp>
    </p:spTree>
    <p:extLst>
      <p:ext uri="{BB962C8B-B14F-4D97-AF65-F5344CB8AC3E}">
        <p14:creationId xmlns:p14="http://schemas.microsoft.com/office/powerpoint/2010/main" val="3979969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rPr>
              <a:t>What happens to a gas when it is heated?</a:t>
            </a:r>
            <a:endParaRPr lang="en-US" b="1" dirty="0">
              <a:solidFill>
                <a:srgbClr val="0070C0"/>
              </a:solidFill>
            </a:endParaRPr>
          </a:p>
        </p:txBody>
      </p:sp>
      <p:sp>
        <p:nvSpPr>
          <p:cNvPr id="3" name="Content Placeholder 2"/>
          <p:cNvSpPr>
            <a:spLocks noGrp="1"/>
          </p:cNvSpPr>
          <p:nvPr>
            <p:ph idx="1"/>
          </p:nvPr>
        </p:nvSpPr>
        <p:spPr/>
        <p:txBody>
          <a:bodyPr>
            <a:normAutofit/>
          </a:bodyPr>
          <a:lstStyle/>
          <a:p>
            <a:r>
              <a:rPr lang="en-US" sz="3600" dirty="0" smtClean="0"/>
              <a:t>When a gas is heated, it</a:t>
            </a:r>
            <a:r>
              <a:rPr lang="en-US" sz="3600" dirty="0"/>
              <a:t>s</a:t>
            </a:r>
            <a:r>
              <a:rPr lang="en-US" sz="3600" dirty="0" smtClean="0"/>
              <a:t> molecules move rapidly causing the gas to disperse (spread out). </a:t>
            </a:r>
            <a:endParaRPr lang="en-US" sz="3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2110" y="3304745"/>
            <a:ext cx="5666603" cy="2375800"/>
          </a:xfrm>
          <a:prstGeom prst="rect">
            <a:avLst/>
          </a:prstGeom>
        </p:spPr>
      </p:pic>
    </p:spTree>
    <p:extLst>
      <p:ext uri="{BB962C8B-B14F-4D97-AF65-F5344CB8AC3E}">
        <p14:creationId xmlns:p14="http://schemas.microsoft.com/office/powerpoint/2010/main" val="2110203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u="sng" dirty="0" smtClean="0">
                <a:solidFill>
                  <a:srgbClr val="0070C0"/>
                </a:solidFill>
              </a:rPr>
              <a:t>What happens to liquids as heat is added or taken away? </a:t>
            </a:r>
            <a:endParaRPr lang="en-US" sz="4400" b="1" u="sng" dirty="0">
              <a:solidFill>
                <a:srgbClr val="0070C0"/>
              </a:solidFill>
            </a:endParaRPr>
          </a:p>
        </p:txBody>
      </p:sp>
      <p:sp>
        <p:nvSpPr>
          <p:cNvPr id="3" name="Content Placeholder 2"/>
          <p:cNvSpPr>
            <a:spLocks noGrp="1"/>
          </p:cNvSpPr>
          <p:nvPr>
            <p:ph idx="1"/>
          </p:nvPr>
        </p:nvSpPr>
        <p:spPr>
          <a:xfrm>
            <a:off x="1156592" y="1737360"/>
            <a:ext cx="10058400" cy="4023360"/>
          </a:xfrm>
        </p:spPr>
        <p:txBody>
          <a:bodyPr>
            <a:normAutofit/>
          </a:bodyPr>
          <a:lstStyle/>
          <a:p>
            <a:pPr marL="0" indent="0">
              <a:buNone/>
            </a:pPr>
            <a:r>
              <a:rPr lang="en-US" sz="4000" dirty="0" smtClean="0"/>
              <a:t>Liquids, such as water, have a special molecular bond. Unlike solids, liquids expand when they are cooled and contract when they are heated. </a:t>
            </a:r>
          </a:p>
          <a:p>
            <a:pPr marL="0" indent="0">
              <a:buNone/>
            </a:pPr>
            <a:r>
              <a:rPr lang="en-US" sz="4000" dirty="0" smtClean="0"/>
              <a:t>Have you ever put a water bottle in the freezer on a hot summer day? What happened to the bottle once it was frozen?</a:t>
            </a:r>
          </a:p>
          <a:p>
            <a:pPr marL="0" indent="0">
              <a:buNone/>
            </a:pPr>
            <a:endParaRPr lang="en-US" sz="4000" dirty="0" smtClean="0"/>
          </a:p>
          <a:p>
            <a:pPr marL="0" indent="0">
              <a:buNone/>
            </a:pPr>
            <a:endParaRPr lang="en-US" sz="4000" dirty="0" smtClean="0"/>
          </a:p>
        </p:txBody>
      </p:sp>
      <p:sp>
        <p:nvSpPr>
          <p:cNvPr id="4" name="SMARTINK"/>
          <p:cNvSpPr/>
          <p:nvPr/>
        </p:nvSpPr>
        <p:spPr>
          <a:xfrm>
            <a:off x="7025640" y="2880360"/>
            <a:ext cx="1143001" cy="30481"/>
          </a:xfrm>
          <a:custGeom>
            <a:avLst/>
            <a:gdLst/>
            <a:ahLst/>
            <a:cxnLst/>
            <a:rect l="0" t="0" r="0" b="0"/>
            <a:pathLst>
              <a:path w="1143001" h="30481">
                <a:moveTo>
                  <a:pt x="0" y="0"/>
                </a:moveTo>
                <a:lnTo>
                  <a:pt x="60960" y="15240"/>
                </a:lnTo>
                <a:lnTo>
                  <a:pt x="121920" y="15240"/>
                </a:lnTo>
                <a:lnTo>
                  <a:pt x="167640" y="30480"/>
                </a:lnTo>
                <a:lnTo>
                  <a:pt x="213360" y="30480"/>
                </a:lnTo>
                <a:lnTo>
                  <a:pt x="274320" y="30480"/>
                </a:lnTo>
                <a:lnTo>
                  <a:pt x="335280" y="30480"/>
                </a:lnTo>
                <a:lnTo>
                  <a:pt x="396240" y="30480"/>
                </a:lnTo>
                <a:lnTo>
                  <a:pt x="472440" y="30480"/>
                </a:lnTo>
                <a:lnTo>
                  <a:pt x="533400" y="30480"/>
                </a:lnTo>
                <a:lnTo>
                  <a:pt x="594360" y="15240"/>
                </a:lnTo>
                <a:lnTo>
                  <a:pt x="655320" y="15240"/>
                </a:lnTo>
                <a:lnTo>
                  <a:pt x="716280" y="15240"/>
                </a:lnTo>
                <a:lnTo>
                  <a:pt x="777240" y="15240"/>
                </a:lnTo>
                <a:lnTo>
                  <a:pt x="838200" y="15240"/>
                </a:lnTo>
                <a:lnTo>
                  <a:pt x="914400" y="15240"/>
                </a:lnTo>
                <a:lnTo>
                  <a:pt x="975360" y="15240"/>
                </a:lnTo>
                <a:lnTo>
                  <a:pt x="1051560" y="15240"/>
                </a:lnTo>
                <a:lnTo>
                  <a:pt x="1112520" y="15240"/>
                </a:lnTo>
                <a:lnTo>
                  <a:pt x="1127760" y="15240"/>
                </a:lnTo>
                <a:lnTo>
                  <a:pt x="1143000" y="30480"/>
                </a:lnTo>
              </a:path>
            </a:pathLst>
          </a:custGeom>
          <a:ln w="38100" cap="flat" cmpd="sng" algn="ctr">
            <a:solidFill>
              <a:srgbClr val="0000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SMARTINK"/>
          <p:cNvSpPr/>
          <p:nvPr/>
        </p:nvSpPr>
        <p:spPr>
          <a:xfrm>
            <a:off x="4480560" y="3383280"/>
            <a:ext cx="1219201" cy="45721"/>
          </a:xfrm>
          <a:custGeom>
            <a:avLst/>
            <a:gdLst/>
            <a:ahLst/>
            <a:cxnLst/>
            <a:rect l="0" t="0" r="0" b="0"/>
            <a:pathLst>
              <a:path w="1219201" h="45721">
                <a:moveTo>
                  <a:pt x="0" y="45720"/>
                </a:moveTo>
                <a:lnTo>
                  <a:pt x="30480" y="15240"/>
                </a:lnTo>
                <a:lnTo>
                  <a:pt x="91440" y="15240"/>
                </a:lnTo>
                <a:lnTo>
                  <a:pt x="167640" y="0"/>
                </a:lnTo>
                <a:lnTo>
                  <a:pt x="213360" y="0"/>
                </a:lnTo>
                <a:lnTo>
                  <a:pt x="274320" y="0"/>
                </a:lnTo>
                <a:lnTo>
                  <a:pt x="335280" y="0"/>
                </a:lnTo>
                <a:lnTo>
                  <a:pt x="411480" y="0"/>
                </a:lnTo>
                <a:lnTo>
                  <a:pt x="487680" y="0"/>
                </a:lnTo>
                <a:lnTo>
                  <a:pt x="548640" y="0"/>
                </a:lnTo>
                <a:lnTo>
                  <a:pt x="609600" y="0"/>
                </a:lnTo>
                <a:lnTo>
                  <a:pt x="670560" y="0"/>
                </a:lnTo>
                <a:lnTo>
                  <a:pt x="731520" y="0"/>
                </a:lnTo>
                <a:lnTo>
                  <a:pt x="792480" y="15240"/>
                </a:lnTo>
                <a:lnTo>
                  <a:pt x="853440" y="15240"/>
                </a:lnTo>
                <a:lnTo>
                  <a:pt x="914400" y="15240"/>
                </a:lnTo>
                <a:lnTo>
                  <a:pt x="975360" y="15240"/>
                </a:lnTo>
                <a:lnTo>
                  <a:pt x="1036320" y="15240"/>
                </a:lnTo>
                <a:lnTo>
                  <a:pt x="1097280" y="15240"/>
                </a:lnTo>
                <a:lnTo>
                  <a:pt x="1173480" y="30480"/>
                </a:lnTo>
                <a:lnTo>
                  <a:pt x="1219200" y="45720"/>
                </a:lnTo>
              </a:path>
            </a:pathLst>
          </a:custGeom>
          <a:ln w="38100" cap="flat" cmpd="sng" algn="ctr">
            <a:solidFill>
              <a:srgbClr val="0000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766474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solidFill>
                  <a:srgbClr val="0070C0"/>
                </a:solidFill>
              </a:rPr>
              <a:t>Ice Cube Tray</a:t>
            </a:r>
            <a:endParaRPr lang="en-US" b="1" u="sng" dirty="0">
              <a:solidFill>
                <a:srgbClr val="0070C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7280" y="1737360"/>
            <a:ext cx="3202871" cy="3472993"/>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5253" y="1737361"/>
            <a:ext cx="5570427" cy="3444125"/>
          </a:xfrm>
          <a:prstGeom prst="rect">
            <a:avLst/>
          </a:prstGeom>
        </p:spPr>
      </p:pic>
      <p:sp>
        <p:nvSpPr>
          <p:cNvPr id="6" name="TextBox 5"/>
          <p:cNvSpPr txBox="1"/>
          <p:nvPr/>
        </p:nvSpPr>
        <p:spPr>
          <a:xfrm>
            <a:off x="593124" y="5181486"/>
            <a:ext cx="11121081" cy="1200329"/>
          </a:xfrm>
          <a:prstGeom prst="rect">
            <a:avLst/>
          </a:prstGeom>
          <a:noFill/>
        </p:spPr>
        <p:txBody>
          <a:bodyPr wrap="square" rtlCol="0">
            <a:spAutoFit/>
          </a:bodyPr>
          <a:lstStyle/>
          <a:p>
            <a:r>
              <a:rPr lang="en-US" dirty="0" smtClean="0"/>
              <a:t>                  </a:t>
            </a:r>
            <a:r>
              <a:rPr lang="en-US" sz="3600" dirty="0" smtClean="0"/>
              <a:t>BEFORE                                            AFTER</a:t>
            </a:r>
          </a:p>
          <a:p>
            <a:r>
              <a:rPr lang="en-US" sz="3600" dirty="0" smtClean="0"/>
              <a:t>What do you see? What happened? </a:t>
            </a:r>
            <a:endParaRPr lang="en-US" dirty="0"/>
          </a:p>
        </p:txBody>
      </p:sp>
    </p:spTree>
    <p:extLst>
      <p:ext uri="{BB962C8B-B14F-4D97-AF65-F5344CB8AC3E}">
        <p14:creationId xmlns:p14="http://schemas.microsoft.com/office/powerpoint/2010/main" val="7335836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solidFill>
                  <a:srgbClr val="0070C0"/>
                </a:solidFill>
              </a:rPr>
              <a:t>Real World Damage Caused by Water</a:t>
            </a:r>
            <a:endParaRPr lang="en-US" b="1" u="sng" dirty="0">
              <a:solidFill>
                <a:srgbClr val="0070C0"/>
              </a:solidFill>
            </a:endParaRPr>
          </a:p>
        </p:txBody>
      </p:sp>
      <p:sp>
        <p:nvSpPr>
          <p:cNvPr id="3" name="Content Placeholder 2"/>
          <p:cNvSpPr>
            <a:spLocks noGrp="1"/>
          </p:cNvSpPr>
          <p:nvPr>
            <p:ph idx="1"/>
          </p:nvPr>
        </p:nvSpPr>
        <p:spPr/>
        <p:txBody>
          <a:bodyPr>
            <a:normAutofit/>
          </a:bodyPr>
          <a:lstStyle/>
          <a:p>
            <a:pPr marL="0" indent="0">
              <a:buNone/>
            </a:pPr>
            <a:r>
              <a:rPr lang="en-US" sz="3600" dirty="0" smtClean="0"/>
              <a:t>In the winter, when it rains, the water seeps into the cracks in the roads and sidewalks. Once the temperature falls below freezing (32 degrees Fahrenheit), what do you think happens to the water in the ground? </a:t>
            </a:r>
          </a:p>
          <a:p>
            <a:pPr marL="0" indent="0">
              <a:buNone/>
            </a:pPr>
            <a:endParaRPr lang="en-US" sz="3600" dirty="0"/>
          </a:p>
          <a:p>
            <a:pPr marL="0" indent="0">
              <a:buNone/>
            </a:pPr>
            <a:r>
              <a:rPr lang="en-US" sz="3600" dirty="0" smtClean="0"/>
              <a:t>Think about the ice cube tray and the water bottle. </a:t>
            </a:r>
          </a:p>
          <a:p>
            <a:pPr marL="0" indent="0">
              <a:buNone/>
            </a:pPr>
            <a:endParaRPr lang="en-US" sz="3600" dirty="0"/>
          </a:p>
        </p:txBody>
      </p:sp>
    </p:spTree>
    <p:extLst>
      <p:ext uri="{BB962C8B-B14F-4D97-AF65-F5344CB8AC3E}">
        <p14:creationId xmlns:p14="http://schemas.microsoft.com/office/powerpoint/2010/main" val="10931692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solidFill>
                  <a:srgbClr val="0070C0"/>
                </a:solidFill>
              </a:rPr>
              <a:t>Cracks and Potholes</a:t>
            </a:r>
            <a:endParaRPr lang="en-US" b="1" u="sng" dirty="0">
              <a:solidFill>
                <a:srgbClr val="0070C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2782" y="1737360"/>
            <a:ext cx="5764376" cy="335362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158" y="1737360"/>
            <a:ext cx="5181600" cy="3822700"/>
          </a:xfrm>
          <a:prstGeom prst="rect">
            <a:avLst/>
          </a:prstGeom>
        </p:spPr>
      </p:pic>
    </p:spTree>
    <p:extLst>
      <p:ext uri="{BB962C8B-B14F-4D97-AF65-F5344CB8AC3E}">
        <p14:creationId xmlns:p14="http://schemas.microsoft.com/office/powerpoint/2010/main" val="40315343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solidFill>
                  <a:srgbClr val="0070C0"/>
                </a:solidFill>
              </a:rPr>
              <a:t>Conclusion</a:t>
            </a:r>
            <a:endParaRPr lang="en-US" sz="5400" b="1" u="sng" dirty="0">
              <a:solidFill>
                <a:srgbClr val="0070C0"/>
              </a:solidFill>
            </a:endParaRPr>
          </a:p>
        </p:txBody>
      </p:sp>
      <p:sp>
        <p:nvSpPr>
          <p:cNvPr id="3" name="Content Placeholder 2"/>
          <p:cNvSpPr>
            <a:spLocks noGrp="1"/>
          </p:cNvSpPr>
          <p:nvPr>
            <p:ph idx="1"/>
          </p:nvPr>
        </p:nvSpPr>
        <p:spPr/>
        <p:txBody>
          <a:bodyPr>
            <a:normAutofit/>
          </a:bodyPr>
          <a:lstStyle/>
          <a:p>
            <a:r>
              <a:rPr lang="en-US" sz="4400" dirty="0" smtClean="0"/>
              <a:t>Solids, liquids, and gases are affected by the </a:t>
            </a:r>
            <a:r>
              <a:rPr lang="en-US" sz="4400" b="1" dirty="0" smtClean="0"/>
              <a:t>change in temperature</a:t>
            </a:r>
            <a:r>
              <a:rPr lang="en-US" sz="4400" dirty="0" smtClean="0"/>
              <a:t>. </a:t>
            </a:r>
          </a:p>
          <a:p>
            <a:r>
              <a:rPr lang="en-US" sz="4400" dirty="0" smtClean="0"/>
              <a:t>Temperature can cause things to:</a:t>
            </a:r>
          </a:p>
          <a:p>
            <a:r>
              <a:rPr lang="en-US" sz="4400" b="1" dirty="0" smtClean="0"/>
              <a:t>Expand</a:t>
            </a:r>
            <a:r>
              <a:rPr lang="en-US" sz="4400" dirty="0" smtClean="0"/>
              <a:t>-get longer or larger </a:t>
            </a:r>
          </a:p>
          <a:p>
            <a:r>
              <a:rPr lang="en-US" sz="4400" b="1" dirty="0" smtClean="0"/>
              <a:t>Contract</a:t>
            </a:r>
            <a:r>
              <a:rPr lang="en-US" sz="4400" dirty="0" smtClean="0"/>
              <a:t>-get shorter or smaller</a:t>
            </a:r>
          </a:p>
        </p:txBody>
      </p:sp>
    </p:spTree>
    <p:extLst>
      <p:ext uri="{BB962C8B-B14F-4D97-AF65-F5344CB8AC3E}">
        <p14:creationId xmlns:p14="http://schemas.microsoft.com/office/powerpoint/2010/main" val="185020717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761</TotalTime>
  <Words>330</Words>
  <Application>Microsoft Macintosh PowerPoint</Application>
  <PresentationFormat>Custom</PresentationFormat>
  <Paragraphs>41</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Retrospect</vt:lpstr>
      <vt:lpstr>Expansion and Contraction of Solids, Liquids, and Gases</vt:lpstr>
      <vt:lpstr>Important Vocabulary</vt:lpstr>
      <vt:lpstr>What happens to a solid when it is heated?</vt:lpstr>
      <vt:lpstr>Real World Example </vt:lpstr>
      <vt:lpstr>Buckling (bending) can cause the train to derail and crash</vt:lpstr>
      <vt:lpstr>More Examples</vt:lpstr>
      <vt:lpstr>What happens to a gas when it is heated?</vt:lpstr>
      <vt:lpstr>What happens to liquids as heat is added or taken away? </vt:lpstr>
      <vt:lpstr>Ice Cube Tray</vt:lpstr>
      <vt:lpstr>Real World Damage Caused by Water</vt:lpstr>
      <vt:lpstr>Cracks and Potholes</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Expansion and Contraction of Solids, Liquids, and Gases</dc:title>
  <dc:creator>Microsoft Office User</dc:creator>
  <cp:lastModifiedBy>dock</cp:lastModifiedBy>
  <cp:revision>19</cp:revision>
  <dcterms:created xsi:type="dcterms:W3CDTF">2016-11-01T15:02:25Z</dcterms:created>
  <dcterms:modified xsi:type="dcterms:W3CDTF">2016-11-03T16:21:43Z</dcterms:modified>
</cp:coreProperties>
</file>