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Old Standard TT"/>
      <p:regular r:id="rId15"/>
      <p:bold r:id="rId16"/>
      <p: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7804712B-54FE-4B1E-834B-A9AB9D86A67B}">
  <a:tblStyle styleId="{7804712B-54FE-4B1E-834B-A9AB9D86A67B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ldStandardTT-regular.fntdata"/><Relationship Id="rId14" Type="http://schemas.openxmlformats.org/officeDocument/2006/relationships/font" Target="fonts/PlayfairDisplay-boldItalic.fntdata"/><Relationship Id="rId17" Type="http://schemas.openxmlformats.org/officeDocument/2006/relationships/font" Target="fonts/OldStandardTT-italic.fntdata"/><Relationship Id="rId16" Type="http://schemas.openxmlformats.org/officeDocument/2006/relationships/font" Target="fonts/OldStandardT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1" name="Shape 11"/>
          <p:cNvCxnSpPr/>
          <p:nvPr/>
        </p:nvCxnSpPr>
        <p:spPr>
          <a:xfrm>
            <a:off x="641934" y="3597500"/>
            <a:ext cx="39029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" name="Shape 1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hape 16"/>
          <p:cNvCxnSpPr/>
          <p:nvPr/>
        </p:nvCxnSpPr>
        <p:spPr>
          <a:xfrm>
            <a:off x="641934" y="3597500"/>
            <a:ext cx="390299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" name="Shape 17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" name="Shape 42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" type="subTitle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44" name="Shape 4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b="1" sz="14000"/>
            </a:lvl1pPr>
            <a:lvl2pPr lvl="1" algn="ctr">
              <a:spcBef>
                <a:spcPts val="0"/>
              </a:spcBef>
              <a:buSzPct val="100000"/>
              <a:defRPr b="1" sz="14000"/>
            </a:lvl2pPr>
            <a:lvl3pPr lvl="2" algn="ctr">
              <a:spcBef>
                <a:spcPts val="0"/>
              </a:spcBef>
              <a:buSzPct val="100000"/>
              <a:defRPr b="1" sz="14000"/>
            </a:lvl3pPr>
            <a:lvl4pPr lvl="3" algn="ctr">
              <a:spcBef>
                <a:spcPts val="0"/>
              </a:spcBef>
              <a:buSzPct val="100000"/>
              <a:defRPr b="1" sz="14000"/>
            </a:lvl4pPr>
            <a:lvl5pPr lvl="4" algn="ctr">
              <a:spcBef>
                <a:spcPts val="0"/>
              </a:spcBef>
              <a:buSzPct val="100000"/>
              <a:defRPr b="1" sz="14000"/>
            </a:lvl5pPr>
            <a:lvl6pPr lvl="5" algn="ctr">
              <a:spcBef>
                <a:spcPts val="0"/>
              </a:spcBef>
              <a:buSzPct val="100000"/>
              <a:defRPr b="1" sz="14000"/>
            </a:lvl6pPr>
            <a:lvl7pPr lvl="6" algn="ctr">
              <a:spcBef>
                <a:spcPts val="0"/>
              </a:spcBef>
              <a:buSzPct val="100000"/>
              <a:defRPr b="1" sz="14000"/>
            </a:lvl7pPr>
            <a:lvl8pPr lvl="7" algn="ctr">
              <a:spcBef>
                <a:spcPts val="0"/>
              </a:spcBef>
              <a:buSzPct val="100000"/>
              <a:defRPr b="1" sz="14000"/>
            </a:lvl8pPr>
            <a:lvl9pPr lvl="8" algn="ctr">
              <a:spcBef>
                <a:spcPts val="0"/>
              </a:spcBef>
              <a:buSzPct val="100000"/>
              <a:defRPr b="1" sz="14000"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ld Standard TT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ld Standard TT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twigcarolina.com/film/what-plants-need-to-grow-3344/" TargetMode="External"/><Relationship Id="rId4" Type="http://schemas.openxmlformats.org/officeDocument/2006/relationships/image" Target="../media/image0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Soil and Water</a:t>
            </a:r>
          </a:p>
        </p:txBody>
      </p:sp>
      <p:sp>
        <p:nvSpPr>
          <p:cNvPr id="60" name="Shape 60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6th Grade PBL Colonizing a Planet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311700" y="161250"/>
            <a:ext cx="8520600" cy="61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do plants need to grow?</a:t>
            </a:r>
          </a:p>
        </p:txBody>
      </p:sp>
      <p:pic>
        <p:nvPicPr>
          <p:cNvPr id="66" name="Shape 6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8024" y="1058225"/>
            <a:ext cx="4304275" cy="35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Shape 77"/>
          <p:cNvGraphicFramePr/>
          <p:nvPr/>
        </p:nvGraphicFramePr>
        <p:xfrm>
          <a:off x="176825" y="154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{7804712B-54FE-4B1E-834B-A9AB9D86A67B}</a:tableStyleId>
              </a:tblPr>
              <a:tblGrid>
                <a:gridCol w="1652375"/>
                <a:gridCol w="2283675"/>
                <a:gridCol w="2513225"/>
                <a:gridCol w="2341075"/>
              </a:tblGrid>
              <a:tr h="3141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Planet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Structure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Surface Description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Geological Features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Mercury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Liquid Iron core, mantle and very thin crust with cracks in it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Cliffs and valleys with lots of craters with some filling with lava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Impact Craters and Tidal Bulges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Venus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Iron core, mantle of hot rock, and thin crust of rock on top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Mountains, valleys and lots of volcanoes. Two highland areas located at north polar and at the equator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90 % of surface covered by Volcanoes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Mars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Core, mantle, and crust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Iron in soil and rocks make it look red. Soil and rock show oxygen, silicon, iron, magnesium, calcium, and sodium.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Largest Volcano, lots of dormant volcanoes, Valles Marineris (series of canyons) and an old impact crater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Jupiter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Liquid metal that surrounds a very hot inner core made up of mostly iron and silicate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Sea of liquid hydrogen and lots of gases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Powerful magnetic field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Saturn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Center is core of rock, ice, and water surrounded by liquid metallic hydrogen 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Swirling gases and liquids like liquid hydrogen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Uranus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Small rocky core that is surrounded by hot dense fluid of “icy” materials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Swirling gases with a layer of fluid, icelike mixture- ammonia, hydrogen sulphide, methane, and water.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Neptune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10000"/>
                        <a:buFont typeface="Arial"/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Mixture of hydrogen , helium, and methane gas over a layer of melted ice over an Earth-size melted rock core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1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Gases and Melted ice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Shape 82"/>
          <p:cNvGraphicFramePr/>
          <p:nvPr/>
        </p:nvGraphicFramePr>
        <p:xfrm>
          <a:off x="176825" y="94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{7804712B-54FE-4B1E-834B-A9AB9D86A67B}</a:tableStyleId>
              </a:tblPr>
              <a:tblGrid>
                <a:gridCol w="1652375"/>
                <a:gridCol w="2283675"/>
                <a:gridCol w="2513225"/>
                <a:gridCol w="2341075"/>
              </a:tblGrid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Titan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Rocky core surrounded by a surface of ice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Surface of ice with layer of liquid water beneath it.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1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Europa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Rocky core surrounded by a surface of ice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Entire surface is ice with craters fill with water from below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Gravity of Jupiter and moons causes flexing from tidal force which creates heat to melt ice.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TRAPPIST-1f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Core, thick mantle, and crust that holds both land and ocean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Canals filled with water. The surface is covered with craters, volcanoes, and plains.  </a:t>
                      </a:r>
                      <a:r>
                        <a:rPr lang="en" sz="1100">
                          <a:solidFill>
                            <a:schemeClr val="dk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Soil shows oxygen, silicon, iron, magnesium, calcium, and sodium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Volcanoes-mostly under the ocean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Proxima Cen B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Core, mantle, and crust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Liquid Ocean covering surface and stretching 124 miles deep 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1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818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Kepler-22b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</a:t>
                      </a:r>
                      <a:r>
                        <a:rPr lang="en" sz="1100">
                          <a:solidFill>
                            <a:schemeClr val="dk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Core, mantle, and crust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World-wide ocean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1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" name="Shape 83"/>
          <p:cNvGraphicFramePr/>
          <p:nvPr/>
        </p:nvGraphicFramePr>
        <p:xfrm>
          <a:off x="176825" y="59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{7804712B-54FE-4B1E-834B-A9AB9D86A67B}</a:tableStyleId>
              </a:tblPr>
              <a:tblGrid>
                <a:gridCol w="1652375"/>
                <a:gridCol w="2283675"/>
                <a:gridCol w="2513225"/>
                <a:gridCol w="2341075"/>
              </a:tblGrid>
              <a:tr h="3141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Planet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Structure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Surface Description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b="1" lang="en" sz="11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Geological Features</a:t>
                      </a: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