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73" r:id="rId4"/>
  </p:sldMasterIdLst>
  <p:sldIdLst>
    <p:sldId id="257" r:id="rId5"/>
    <p:sldId id="270" r:id="rId6"/>
    <p:sldId id="262" r:id="rId7"/>
    <p:sldId id="263" r:id="rId8"/>
    <p:sldId id="264" r:id="rId9"/>
    <p:sldId id="265" r:id="rId10"/>
    <p:sldId id="266" r:id="rId11"/>
    <p:sldId id="267" r:id="rId12"/>
    <p:sldId id="271" r:id="rId13"/>
    <p:sldId id="268" r:id="rId14"/>
    <p:sldId id="269"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44529"/>
    <a:srgbClr val="2B3922"/>
    <a:srgbClr val="2E3722"/>
    <a:srgbClr val="FCF7F1"/>
    <a:srgbClr val="B8D233"/>
    <a:srgbClr val="5CC6D6"/>
    <a:srgbClr val="F8D22F"/>
    <a:srgbClr val="F03F2B"/>
    <a:srgbClr val="3488A0"/>
    <a:srgbClr val="57903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19" autoAdjust="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oup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629103" y="2244830"/>
            <a:ext cx="8933796" cy="2437232"/>
          </a:xfrm>
        </p:spPr>
        <p:txBody>
          <a:bodyPr tIns="45720" bIns="45720" anchor="ctr">
            <a:normAutofit/>
          </a:bodyPr>
          <a:lstStyle>
            <a:lvl1pPr algn="ctr">
              <a:lnSpc>
                <a:spcPct val="83000"/>
              </a:lnSpc>
              <a:defRPr lang="en-US" sz="68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629101" y="4682062"/>
            <a:ext cx="8936846" cy="457201"/>
          </a:xfrm>
        </p:spPr>
        <p:txBody>
          <a:bodyPr>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6"/>
            <a:ext cx="1554480" cy="485546"/>
          </a:xfrm>
        </p:spPr>
        <p:txBody>
          <a:bodyPr/>
          <a:lstStyle>
            <a:lvl1pPr algn="ctr">
              <a:defRPr sz="1300" spc="0" baseline="0">
                <a:solidFill>
                  <a:srgbClr val="FFFFFF"/>
                </a:solidFill>
                <a:latin typeface="+mn-lt"/>
              </a:defRPr>
            </a:lvl1pPr>
          </a:lstStyle>
          <a:p>
            <a:fld id="{EA0C0817-A112-4847-8014-A94B7D2A4EA3}" type="datetime1">
              <a:rPr lang="en-US" smtClean="0"/>
              <a:t>3/30/2020</a:t>
            </a:fld>
            <a:endParaRPr lang="en-US" dirty="0"/>
          </a:p>
        </p:txBody>
      </p:sp>
      <p:sp>
        <p:nvSpPr>
          <p:cNvPr id="21" name="Footer Placeholder 20"/>
          <p:cNvSpPr>
            <a:spLocks noGrp="1"/>
          </p:cNvSpPr>
          <p:nvPr>
            <p:ph type="ftr" sz="quarter" idx="11"/>
          </p:nvPr>
        </p:nvSpPr>
        <p:spPr>
          <a:xfrm>
            <a:off x="1629100" y="5177408"/>
            <a:ext cx="5730295" cy="228600"/>
          </a:xfrm>
        </p:spPr>
        <p:txBody>
          <a:bodyPr/>
          <a:lstStyle>
            <a:lvl1pPr algn="l">
              <a:defRPr>
                <a:solidFill>
                  <a:schemeClr val="tx1">
                    <a:lumMod val="85000"/>
                    <a:lumOff val="15000"/>
                  </a:schemeClr>
                </a:solidFill>
              </a:defRPr>
            </a:lvl1pPr>
          </a:lstStyle>
          <a:p>
            <a:endParaRPr lang="en-US" dirty="0"/>
          </a:p>
        </p:txBody>
      </p:sp>
      <p:sp>
        <p:nvSpPr>
          <p:cNvPr id="22" name="Slide Number Placeholder 21"/>
          <p:cNvSpPr>
            <a:spLocks noGrp="1"/>
          </p:cNvSpPr>
          <p:nvPr>
            <p:ph type="sldNum" sz="quarter" idx="12"/>
          </p:nvPr>
        </p:nvSpPr>
        <p:spPr>
          <a:xfrm>
            <a:off x="8606920" y="5177408"/>
            <a:ext cx="1955980"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41477701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t>3/30/2020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1537087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23" name="Rectangle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9156" y="2275165"/>
            <a:ext cx="8933688" cy="2406895"/>
          </a:xfrm>
        </p:spPr>
        <p:txBody>
          <a:bodyPr anchor="ctr">
            <a:normAutofit/>
          </a:bodyPr>
          <a:lstStyle>
            <a:lvl1pPr algn="ctr">
              <a:lnSpc>
                <a:spcPct val="83000"/>
              </a:lnSpc>
              <a:defRPr lang="en-US" sz="68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grpSp>
        <p:nvGrpSpPr>
          <p:cNvPr id="16" name="Group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Straight Connector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1629156" y="4682062"/>
            <a:ext cx="8939784" cy="457200"/>
          </a:xfrm>
        </p:spPr>
        <p:txBody>
          <a:bodyPr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18760" y="1344502"/>
            <a:ext cx="1554480" cy="498781"/>
          </a:xfrm>
        </p:spPr>
        <p:txBody>
          <a:bodyPr/>
          <a:lstStyle>
            <a:lvl1pPr algn="ctr">
              <a:defRPr lang="en-US" sz="1300" kern="1200" spc="0" baseline="0">
                <a:solidFill>
                  <a:srgbClr val="FFFFFF"/>
                </a:solidFill>
                <a:latin typeface="+mn-lt"/>
                <a:ea typeface="+mn-ea"/>
                <a:cs typeface="+mn-cs"/>
              </a:defRPr>
            </a:lvl1pPr>
          </a:lstStyle>
          <a:p>
            <a:fld id="{D9C646AA-F36E-4540-911D-FFFC0A0EF24A}" type="datetime1">
              <a:rPr lang="en-US" smtClean="0"/>
              <a:t>3/30/2020</a:t>
            </a:fld>
            <a:endParaRPr lang="en-US" dirty="0"/>
          </a:p>
        </p:txBody>
      </p:sp>
      <p:sp>
        <p:nvSpPr>
          <p:cNvPr id="5" name="Footer Placeholder 4"/>
          <p:cNvSpPr>
            <a:spLocks noGrp="1"/>
          </p:cNvSpPr>
          <p:nvPr>
            <p:ph type="ftr" sz="quarter" idx="11"/>
          </p:nvPr>
        </p:nvSpPr>
        <p:spPr>
          <a:xfrm>
            <a:off x="1629157" y="5177408"/>
            <a:ext cx="5660134" cy="228600"/>
          </a:xfrm>
        </p:spPr>
        <p:txBody>
          <a:bodyPr/>
          <a:lstStyle>
            <a:lvl1pPr algn="l">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8604504" y="5177408"/>
            <a:ext cx="1958339"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6060714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6176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t>3/30/2020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7446721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663440" cy="640080"/>
          </a:xfrm>
        </p:spPr>
        <p:txBody>
          <a:bodyPr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92472"/>
            <a:ext cx="4663440" cy="3163825"/>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58712" y="2074334"/>
            <a:ext cx="4663440" cy="640080"/>
          </a:xfrm>
        </p:spPr>
        <p:txBody>
          <a:bodyPr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58712" y="2792471"/>
            <a:ext cx="4663440"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A7F15D8-96D1-4781-BC50-CA8A088B2FE4}" type="datetime1">
              <a:rPr lang="en-US" smtClean="0"/>
              <a:t>3/30/2020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9299607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t>3/30/2020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6674131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t>3/30/2020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907247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68580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58200" y="2336800"/>
            <a:ext cx="3161963" cy="3606800"/>
          </a:xfrm>
        </p:spPr>
        <p:txBody>
          <a:bodyPr>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a:xfrm>
            <a:off x="5588000" y="6035040"/>
            <a:ext cx="1955800" cy="365760"/>
          </a:xfrm>
        </p:spPr>
        <p:txBody>
          <a:bodyPr/>
          <a:lstStyle>
            <a:lvl1pPr>
              <a:defRPr>
                <a:solidFill>
                  <a:schemeClr val="tx1">
                    <a:lumMod val="85000"/>
                    <a:lumOff val="15000"/>
                  </a:schemeClr>
                </a:solidFill>
              </a:defRPr>
            </a:lvl1pPr>
          </a:lstStyle>
          <a:p>
            <a:fld id="{7E8D12A6-918A-48BD-8CB9-CA713993B0EA}" type="datetime1">
              <a:rPr lang="en-US" smtClean="0"/>
              <a:t>3/30/2020</a:t>
            </a:fld>
            <a:endParaRPr lang="en-US" dirty="0"/>
          </a:p>
        </p:txBody>
      </p:sp>
      <p:sp>
        <p:nvSpPr>
          <p:cNvPr id="9" name="Footer Placeholder 8"/>
          <p:cNvSpPr>
            <a:spLocks noGrp="1"/>
          </p:cNvSpPr>
          <p:nvPr>
            <p:ph type="ftr" sz="quarter" idx="11"/>
          </p:nvPr>
        </p:nvSpPr>
        <p:spPr>
          <a:xfrm>
            <a:off x="685801" y="6035040"/>
            <a:ext cx="4584700" cy="365760"/>
          </a:xfrm>
        </p:spPr>
        <p:txBody>
          <a:bodyPr/>
          <a:lstStyle>
            <a:lvl1pPr algn="l">
              <a:defRPr/>
            </a:lvl1pPr>
          </a:lstStyle>
          <a:p>
            <a:endParaRPr lang="en-US" dirty="0"/>
          </a:p>
        </p:txBody>
      </p:sp>
      <p:sp>
        <p:nvSpPr>
          <p:cNvPr id="11" name="Slide Number Placeholder 10"/>
          <p:cNvSpPr>
            <a:spLocks noGrp="1"/>
          </p:cNvSpPr>
          <p:nvPr>
            <p:ph type="sldNum" sz="quarter" idx="12"/>
          </p:nvPr>
        </p:nvSpPr>
        <p:spPr>
          <a:xfrm>
            <a:off x="10396728" y="6035040"/>
            <a:ext cx="1223435" cy="36576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24886021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a:xfrm>
            <a:off x="5662337" y="6035040"/>
            <a:ext cx="2071963" cy="365760"/>
          </a:xfrm>
        </p:spPr>
        <p:txBody>
          <a:bodyPr/>
          <a:lstStyle>
            <a:lvl1pPr>
              <a:defRPr b="1">
                <a:solidFill>
                  <a:srgbClr val="FFFFFF"/>
                </a:solidFill>
                <a:effectLst>
                  <a:outerShdw blurRad="19050" dist="6350" dir="2700000" algn="tl" rotWithShape="0">
                    <a:prstClr val="black">
                      <a:alpha val="40000"/>
                    </a:prstClr>
                  </a:outerShdw>
                </a:effectLst>
              </a:defRPr>
            </a:lvl1pPr>
          </a:lstStyle>
          <a:p>
            <a:fld id="{E778CE86-875F-4587-BCF6-FA054AFC0D53}" type="datetime1">
              <a:rPr lang="en-US" smtClean="0"/>
              <a:pPr/>
              <a:t>3/30/2020</a:t>
            </a:fld>
            <a:endParaRPr lang="en-US" dirty="0"/>
          </a:p>
        </p:txBody>
      </p:sp>
      <p:sp>
        <p:nvSpPr>
          <p:cNvPr id="6" name="Footer Placeholder 5"/>
          <p:cNvSpPr>
            <a:spLocks noGrp="1"/>
          </p:cNvSpPr>
          <p:nvPr>
            <p:ph type="ftr" sz="quarter" idx="11"/>
          </p:nvPr>
        </p:nvSpPr>
        <p:spPr>
          <a:xfrm>
            <a:off x="612648" y="6035040"/>
            <a:ext cx="4588002" cy="365760"/>
          </a:xfrm>
        </p:spPr>
        <p:txBody>
          <a:bodyPr/>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a:endParaRPr lang="en-US" dirty="0"/>
          </a:p>
        </p:txBody>
      </p:sp>
      <p:sp>
        <p:nvSpPr>
          <p:cNvPr id="7" name="Slide Number Placeholder 6"/>
          <p:cNvSpPr>
            <a:spLocks noGrp="1"/>
          </p:cNvSpPr>
          <p:nvPr>
            <p:ph type="sldNum" sz="quarter" idx="12"/>
          </p:nvPr>
        </p:nvSpPr>
        <p:spPr>
          <a:xfrm>
            <a:off x="10396728" y="6035040"/>
            <a:ext cx="1225296" cy="365760"/>
          </a:xfrm>
        </p:spPr>
        <p:txBody>
          <a:bodyPr/>
          <a:lstStyle/>
          <a:p>
            <a:fld id="{34B7E4EF-A1BD-40F4-AB7B-04F084DD991D}" type="slidenum">
              <a:rPr lang="en-US" smtClean="0"/>
              <a:t>‹#›</a:t>
            </a:fld>
            <a:endParaRPr lang="en-US" dirty="0"/>
          </a:p>
        </p:txBody>
      </p:sp>
      <p:sp>
        <p:nvSpPr>
          <p:cNvPr id="12" name="Rectangle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77250" y="603504"/>
            <a:ext cx="3144774" cy="1645920"/>
          </a:xfrm>
        </p:spPr>
        <p:txBody>
          <a:bodyPr anchor="b">
            <a:noAutofit/>
          </a:bodyPr>
          <a:lstStyle>
            <a:lvl1pPr algn="l">
              <a:lnSpc>
                <a:spcPct val="100000"/>
              </a:lnSpc>
              <a:defRPr sz="3200" b="0">
                <a:solidFill>
                  <a:schemeClr val="tx1"/>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8477250" y="2386584"/>
            <a:ext cx="3144774" cy="3511296"/>
          </a:xfrm>
        </p:spPr>
        <p:txBody>
          <a:bodyPr>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6782230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ctangle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F6FA2B21-3FCD-4721-B95C-427943F61125}" type="datetime1">
              <a:rPr lang="en-US" smtClean="0"/>
              <a:t>3/30/2020</a:t>
            </a:fld>
            <a:endParaRPr lang="en-US" dirty="0"/>
          </a:p>
        </p:txBody>
      </p:sp>
      <p:sp>
        <p:nvSpPr>
          <p:cNvPr id="5" name="Footer Placeholder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80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3811577630"/>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65" r:id="rId5"/>
    <p:sldLayoutId id="2147483671" r:id="rId6"/>
    <p:sldLayoutId id="2147483672" r:id="rId7"/>
    <p:sldLayoutId id="2147483662" r:id="rId8"/>
    <p:sldLayoutId id="2147483663" r:id="rId9"/>
  </p:sldLayoutIdLst>
  <p:hf sldNum="0" hdr="0" ftr="0" dt="0"/>
  <p:txStyles>
    <p:titleStyle>
      <a:lvl1pPr algn="l" defTabSz="914400" rtl="0" eaLnBrk="1" latinLnBrk="0" hangingPunct="1">
        <a:lnSpc>
          <a:spcPct val="90000"/>
        </a:lnSpc>
        <a:spcBef>
          <a:spcPct val="0"/>
        </a:spcBef>
        <a:buNone/>
        <a:defRPr lang="en-US" sz="4000" i="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itchFamily="18" charset="0"/>
        <a:buChar char="◦"/>
        <a:defRPr sz="15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s://apcentral.collegeboard.org/courses/ap-world-history/course"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youtube.com/watch?v=__uWpuNWzko"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abstract image">
            <a:extLst>
              <a:ext uri="{FF2B5EF4-FFF2-40B4-BE49-F238E27FC236}">
                <a16:creationId xmlns:a16="http://schemas.microsoft.com/office/drawing/2014/main" id="{8045422F-7258-40AC-BD2E-2469AA448922}"/>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20" y="10"/>
            <a:ext cx="12191980" cy="6857990"/>
          </a:xfrm>
          <a:prstGeom prst="rect">
            <a:avLst/>
          </a:prstGeom>
        </p:spPr>
      </p:pic>
      <p:sp>
        <p:nvSpPr>
          <p:cNvPr id="82" name="Rectangle 81">
            <a:extLst>
              <a:ext uri="{FF2B5EF4-FFF2-40B4-BE49-F238E27FC236}">
                <a16:creationId xmlns:a16="http://schemas.microsoft.com/office/drawing/2014/main" id="{2644B391-9BFE-445C-A9EC-F544BB85FB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5067" y="1808532"/>
            <a:ext cx="5452527" cy="3240936"/>
          </a:xfrm>
          <a:prstGeom prst="rect">
            <a:avLst/>
          </a:prstGeom>
          <a:solidFill>
            <a:schemeClr val="bg1">
              <a:lumMod val="75000"/>
              <a:lumOff val="25000"/>
            </a:schemeClr>
          </a:solidFill>
          <a:ln w="6350" cap="sq" cmpd="sng" algn="ctr">
            <a:noFill/>
            <a:prstDash val="solid"/>
            <a:miter lim="800000"/>
          </a:ln>
          <a:effectLst/>
        </p:spPr>
      </p:sp>
      <p:sp>
        <p:nvSpPr>
          <p:cNvPr id="84" name="Rectangle 83">
            <a:extLst>
              <a:ext uri="{FF2B5EF4-FFF2-40B4-BE49-F238E27FC236}">
                <a16:creationId xmlns:a16="http://schemas.microsoft.com/office/drawing/2014/main" id="{80F26E69-87D9-4655-AE7B-280A87AA3C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61010" y="1975104"/>
            <a:ext cx="5120640" cy="2907792"/>
          </a:xfrm>
          <a:prstGeom prst="rect">
            <a:avLst/>
          </a:prstGeom>
          <a:noFill/>
          <a:ln w="6350" cap="sq" cmpd="sng" algn="ctr">
            <a:solidFill>
              <a:schemeClr val="tx1"/>
            </a:solidFill>
            <a:prstDash val="solid"/>
            <a:miter lim="800000"/>
          </a:ln>
          <a:effectLst>
            <a:softEdge rad="0"/>
          </a:effectLst>
        </p:spPr>
      </p:sp>
      <p:sp>
        <p:nvSpPr>
          <p:cNvPr id="2" name="Title 1">
            <a:extLst>
              <a:ext uri="{FF2B5EF4-FFF2-40B4-BE49-F238E27FC236}">
                <a16:creationId xmlns:a16="http://schemas.microsoft.com/office/drawing/2014/main" id="{18C3B467-088C-4F3D-A9A7-105C4E1E20CD}"/>
              </a:ext>
            </a:extLst>
          </p:cNvPr>
          <p:cNvSpPr>
            <a:spLocks noGrp="1"/>
          </p:cNvSpPr>
          <p:nvPr>
            <p:ph type="ctrTitle"/>
          </p:nvPr>
        </p:nvSpPr>
        <p:spPr>
          <a:xfrm>
            <a:off x="6033793" y="2355458"/>
            <a:ext cx="4775075" cy="1630907"/>
          </a:xfrm>
        </p:spPr>
        <p:txBody>
          <a:bodyPr>
            <a:normAutofit fontScale="90000"/>
          </a:bodyPr>
          <a:lstStyle/>
          <a:p>
            <a:r>
              <a:rPr lang="en-US" sz="4400" dirty="0">
                <a:solidFill>
                  <a:schemeClr val="tx1"/>
                </a:solidFill>
              </a:rPr>
              <a:t>So What is a Historical Thinking Skill?</a:t>
            </a:r>
          </a:p>
        </p:txBody>
      </p:sp>
      <p:sp>
        <p:nvSpPr>
          <p:cNvPr id="3" name="Subtitle 2">
            <a:extLst>
              <a:ext uri="{FF2B5EF4-FFF2-40B4-BE49-F238E27FC236}">
                <a16:creationId xmlns:a16="http://schemas.microsoft.com/office/drawing/2014/main" id="{C8722DDC-8EEE-4A06-8DFE-B44871EAA2CF}"/>
              </a:ext>
            </a:extLst>
          </p:cNvPr>
          <p:cNvSpPr>
            <a:spLocks noGrp="1"/>
          </p:cNvSpPr>
          <p:nvPr>
            <p:ph type="subTitle" idx="1"/>
          </p:nvPr>
        </p:nvSpPr>
        <p:spPr>
          <a:xfrm>
            <a:off x="6033793" y="3995988"/>
            <a:ext cx="4775075" cy="559656"/>
          </a:xfrm>
        </p:spPr>
        <p:txBody>
          <a:bodyPr>
            <a:normAutofit fontScale="92500" lnSpcReduction="20000"/>
          </a:bodyPr>
          <a:lstStyle/>
          <a:p>
            <a:pPr>
              <a:spcAft>
                <a:spcPts val="600"/>
              </a:spcAft>
            </a:pPr>
            <a:r>
              <a:rPr lang="en-US" dirty="0">
                <a:solidFill>
                  <a:schemeClr val="tx1"/>
                </a:solidFill>
              </a:rPr>
              <a:t>Historical Thinking Skills Review with Mrs. Sell</a:t>
            </a:r>
          </a:p>
        </p:txBody>
      </p:sp>
    </p:spTree>
    <p:extLst>
      <p:ext uri="{BB962C8B-B14F-4D97-AF65-F5344CB8AC3E}">
        <p14:creationId xmlns:p14="http://schemas.microsoft.com/office/powerpoint/2010/main" val="2584280759"/>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FF621-B724-48C0-B726-FD80D8DE6B1B}"/>
              </a:ext>
            </a:extLst>
          </p:cNvPr>
          <p:cNvSpPr>
            <a:spLocks noGrp="1"/>
          </p:cNvSpPr>
          <p:nvPr>
            <p:ph type="title"/>
          </p:nvPr>
        </p:nvSpPr>
        <p:spPr/>
        <p:txBody>
          <a:bodyPr/>
          <a:lstStyle/>
          <a:p>
            <a:pPr algn="ctr"/>
            <a:r>
              <a:rPr lang="en-US" dirty="0"/>
              <a:t>Product</a:t>
            </a:r>
          </a:p>
        </p:txBody>
      </p:sp>
      <p:sp>
        <p:nvSpPr>
          <p:cNvPr id="3" name="Content Placeholder 2">
            <a:extLst>
              <a:ext uri="{FF2B5EF4-FFF2-40B4-BE49-F238E27FC236}">
                <a16:creationId xmlns:a16="http://schemas.microsoft.com/office/drawing/2014/main" id="{EAA55457-BCEF-44CB-9168-C504DB46190E}"/>
              </a:ext>
            </a:extLst>
          </p:cNvPr>
          <p:cNvSpPr>
            <a:spLocks noGrp="1"/>
          </p:cNvSpPr>
          <p:nvPr>
            <p:ph idx="1"/>
          </p:nvPr>
        </p:nvSpPr>
        <p:spPr/>
        <p:txBody>
          <a:bodyPr>
            <a:normAutofit/>
          </a:bodyPr>
          <a:lstStyle/>
          <a:p>
            <a:r>
              <a:rPr lang="en-US" sz="3600" dirty="0"/>
              <a:t>Open a Google document.  You will be placing answers in this document and then submitting it in Schoology.</a:t>
            </a:r>
          </a:p>
        </p:txBody>
      </p:sp>
    </p:spTree>
    <p:extLst>
      <p:ext uri="{BB962C8B-B14F-4D97-AF65-F5344CB8AC3E}">
        <p14:creationId xmlns:p14="http://schemas.microsoft.com/office/powerpoint/2010/main" val="36597685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377A5-679A-4BFF-AEA0-F7A94D439C6A}"/>
              </a:ext>
            </a:extLst>
          </p:cNvPr>
          <p:cNvSpPr>
            <a:spLocks noGrp="1"/>
          </p:cNvSpPr>
          <p:nvPr>
            <p:ph type="title"/>
          </p:nvPr>
        </p:nvSpPr>
        <p:spPr/>
        <p:txBody>
          <a:bodyPr/>
          <a:lstStyle/>
          <a:p>
            <a:r>
              <a:rPr lang="en-US" dirty="0"/>
              <a:t>Historical Thinking Skills</a:t>
            </a:r>
          </a:p>
        </p:txBody>
      </p:sp>
      <p:sp>
        <p:nvSpPr>
          <p:cNvPr id="3" name="Content Placeholder 2">
            <a:extLst>
              <a:ext uri="{FF2B5EF4-FFF2-40B4-BE49-F238E27FC236}">
                <a16:creationId xmlns:a16="http://schemas.microsoft.com/office/drawing/2014/main" id="{75223B6F-62D3-4EDE-BBCD-D3E7AA0CE5B9}"/>
              </a:ext>
            </a:extLst>
          </p:cNvPr>
          <p:cNvSpPr>
            <a:spLocks noGrp="1"/>
          </p:cNvSpPr>
          <p:nvPr>
            <p:ph idx="1"/>
          </p:nvPr>
        </p:nvSpPr>
        <p:spPr/>
        <p:txBody>
          <a:bodyPr>
            <a:normAutofit/>
          </a:bodyPr>
          <a:lstStyle/>
          <a:p>
            <a:r>
              <a:rPr lang="en-US" sz="2000" dirty="0">
                <a:latin typeface="Comic Sans MS" panose="030F0702030302020204" pitchFamily="66" charset="0"/>
              </a:rPr>
              <a:t>Write down a list of historical thinking skills.</a:t>
            </a:r>
          </a:p>
          <a:p>
            <a:pPr marL="0" indent="0">
              <a:buNone/>
            </a:pPr>
            <a:endParaRPr lang="en-US" sz="2000" dirty="0">
              <a:latin typeface="Comic Sans MS" panose="030F0702030302020204" pitchFamily="66" charset="0"/>
            </a:endParaRPr>
          </a:p>
          <a:p>
            <a:r>
              <a:rPr lang="en-US" sz="2000" dirty="0">
                <a:latin typeface="Comic Sans MS" panose="030F0702030302020204" pitchFamily="66" charset="0"/>
              </a:rPr>
              <a:t>Below each skill write down an example.</a:t>
            </a:r>
          </a:p>
          <a:p>
            <a:pPr marL="0" indent="0">
              <a:buNone/>
            </a:pPr>
            <a:endParaRPr lang="en-US" sz="2000" dirty="0">
              <a:latin typeface="Comic Sans MS" panose="030F0702030302020204" pitchFamily="66" charset="0"/>
            </a:endParaRPr>
          </a:p>
          <a:p>
            <a:r>
              <a:rPr lang="en-US" sz="2000" dirty="0">
                <a:latin typeface="Comic Sans MS" panose="030F0702030302020204" pitchFamily="66" charset="0"/>
              </a:rPr>
              <a:t>Next to your HTS and example, write down how comfortable you are with the skill on a scale from 1-10.  1 being not comfortable at all (you would be in bad shape if you were tested on it) and 10 being most comfortable (you are hoping that the entire AP exam is focused on this one skill, if it were, you’d make a 5 for sure).</a:t>
            </a:r>
          </a:p>
        </p:txBody>
      </p:sp>
    </p:spTree>
    <p:extLst>
      <p:ext uri="{BB962C8B-B14F-4D97-AF65-F5344CB8AC3E}">
        <p14:creationId xmlns:p14="http://schemas.microsoft.com/office/powerpoint/2010/main" val="20511252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BDB01-4AF0-4A67-9251-A13DE86F9A9D}"/>
              </a:ext>
            </a:extLst>
          </p:cNvPr>
          <p:cNvSpPr>
            <a:spLocks noGrp="1"/>
          </p:cNvSpPr>
          <p:nvPr>
            <p:ph type="title"/>
          </p:nvPr>
        </p:nvSpPr>
        <p:spPr/>
        <p:txBody>
          <a:bodyPr/>
          <a:lstStyle/>
          <a:p>
            <a:r>
              <a:rPr lang="en-US" dirty="0"/>
              <a:t>Where can I find a list of Historical Thinking Skills to Use for Reference?</a:t>
            </a:r>
          </a:p>
        </p:txBody>
      </p:sp>
      <p:sp>
        <p:nvSpPr>
          <p:cNvPr id="3" name="Content Placeholder 2">
            <a:extLst>
              <a:ext uri="{FF2B5EF4-FFF2-40B4-BE49-F238E27FC236}">
                <a16:creationId xmlns:a16="http://schemas.microsoft.com/office/drawing/2014/main" id="{9D054FDA-18CC-453D-9E3E-4C3753E66905}"/>
              </a:ext>
            </a:extLst>
          </p:cNvPr>
          <p:cNvSpPr>
            <a:spLocks noGrp="1"/>
          </p:cNvSpPr>
          <p:nvPr>
            <p:ph idx="1"/>
          </p:nvPr>
        </p:nvSpPr>
        <p:spPr/>
        <p:txBody>
          <a:bodyPr>
            <a:normAutofit lnSpcReduction="10000"/>
          </a:bodyPr>
          <a:lstStyle/>
          <a:p>
            <a:r>
              <a:rPr lang="en-US" sz="2800" dirty="0"/>
              <a:t>Your Syllabus</a:t>
            </a:r>
          </a:p>
          <a:p>
            <a:endParaRPr lang="en-US" sz="2800" dirty="0"/>
          </a:p>
          <a:p>
            <a:endParaRPr lang="en-US" sz="2800" dirty="0"/>
          </a:p>
          <a:p>
            <a:endParaRPr lang="en-US" sz="2800" dirty="0"/>
          </a:p>
          <a:p>
            <a:r>
              <a:rPr lang="en-US" sz="2800" dirty="0"/>
              <a:t>On the AP Website here</a:t>
            </a:r>
          </a:p>
          <a:p>
            <a:r>
              <a:rPr lang="en-US" sz="2800" dirty="0"/>
              <a:t> </a:t>
            </a:r>
            <a:r>
              <a:rPr lang="en-US" sz="2800" dirty="0">
                <a:hlinkClick r:id="rId2"/>
              </a:rPr>
              <a:t>https://apcentral.collegeboard.org/courses/ap-world-history/course</a:t>
            </a:r>
            <a:endParaRPr lang="en-US" sz="2800" dirty="0"/>
          </a:p>
        </p:txBody>
      </p:sp>
      <p:pic>
        <p:nvPicPr>
          <p:cNvPr id="1026" name="Picture 2" descr="Image result for its in the syllabus meme">
            <a:extLst>
              <a:ext uri="{FF2B5EF4-FFF2-40B4-BE49-F238E27FC236}">
                <a16:creationId xmlns:a16="http://schemas.microsoft.com/office/drawing/2014/main" id="{1FF4C4FE-34FA-48A2-B08C-3301A25272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0794" y="2103120"/>
            <a:ext cx="2377440" cy="24476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07266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071E3-FFD1-41C3-81FB-11C869FECE98}"/>
              </a:ext>
            </a:extLst>
          </p:cNvPr>
          <p:cNvSpPr>
            <a:spLocks noGrp="1"/>
          </p:cNvSpPr>
          <p:nvPr>
            <p:ph type="title"/>
          </p:nvPr>
        </p:nvSpPr>
        <p:spPr/>
        <p:txBody>
          <a:bodyPr/>
          <a:lstStyle/>
          <a:p>
            <a:r>
              <a:rPr lang="en-US" dirty="0"/>
              <a:t>1.  Developments and Processes</a:t>
            </a:r>
          </a:p>
        </p:txBody>
      </p:sp>
      <p:sp>
        <p:nvSpPr>
          <p:cNvPr id="3" name="Content Placeholder 2">
            <a:extLst>
              <a:ext uri="{FF2B5EF4-FFF2-40B4-BE49-F238E27FC236}">
                <a16:creationId xmlns:a16="http://schemas.microsoft.com/office/drawing/2014/main" id="{B9BEDFE0-F394-4C36-B6FF-9186B6D8A8FD}"/>
              </a:ext>
            </a:extLst>
          </p:cNvPr>
          <p:cNvSpPr>
            <a:spLocks noGrp="1"/>
          </p:cNvSpPr>
          <p:nvPr>
            <p:ph idx="1"/>
          </p:nvPr>
        </p:nvSpPr>
        <p:spPr/>
        <p:txBody>
          <a:bodyPr/>
          <a:lstStyle/>
          <a:p>
            <a:r>
              <a:rPr lang="en-US" dirty="0"/>
              <a:t>According to the College Board, this is the definition:  </a:t>
            </a:r>
            <a:r>
              <a:rPr lang="en-US" b="1" dirty="0"/>
              <a:t>Identify and explain historical developments and processes.</a:t>
            </a:r>
          </a:p>
          <a:p>
            <a:r>
              <a:rPr lang="en-US" b="1" dirty="0"/>
              <a:t>Examples:</a:t>
            </a:r>
          </a:p>
          <a:p>
            <a:r>
              <a:rPr lang="en-US" b="1" dirty="0"/>
              <a:t>Continuity and Change Over Time </a:t>
            </a:r>
            <a:r>
              <a:rPr lang="en-US" dirty="0"/>
              <a:t>(continuities and changes of empire building over time)</a:t>
            </a:r>
          </a:p>
          <a:p>
            <a:r>
              <a:rPr lang="en-US" b="1" dirty="0"/>
              <a:t>Cause and Effect </a:t>
            </a:r>
            <a:r>
              <a:rPr lang="en-US" dirty="0"/>
              <a:t>(causes and consequences.  You can also think thematically for this too.  Causes and consequence of political developments made in the Ottoman Empire)</a:t>
            </a:r>
          </a:p>
          <a:p>
            <a:r>
              <a:rPr lang="en-US" b="1" dirty="0"/>
              <a:t>Historical Patterns </a:t>
            </a:r>
            <a:r>
              <a:rPr lang="en-US" dirty="0"/>
              <a:t>(think thematically, historical patterns within a social lens for example)</a:t>
            </a:r>
          </a:p>
          <a:p>
            <a:r>
              <a:rPr lang="en-US" dirty="0"/>
              <a:t>A grasp on this will help you with historical analysis that is needed in essay writing.</a:t>
            </a:r>
          </a:p>
          <a:p>
            <a:r>
              <a:rPr lang="en-US" sz="3200" b="1" dirty="0"/>
              <a:t>Practice: Write down your own specific example of developments and processes.</a:t>
            </a:r>
          </a:p>
        </p:txBody>
      </p:sp>
    </p:spTree>
    <p:extLst>
      <p:ext uri="{BB962C8B-B14F-4D97-AF65-F5344CB8AC3E}">
        <p14:creationId xmlns:p14="http://schemas.microsoft.com/office/powerpoint/2010/main" val="11939339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8DCE2-515A-4349-80F1-5987B868DAE8}"/>
              </a:ext>
            </a:extLst>
          </p:cNvPr>
          <p:cNvSpPr>
            <a:spLocks noGrp="1"/>
          </p:cNvSpPr>
          <p:nvPr>
            <p:ph type="title"/>
          </p:nvPr>
        </p:nvSpPr>
        <p:spPr>
          <a:xfrm>
            <a:off x="1066800" y="642594"/>
            <a:ext cx="10058400" cy="1371600"/>
          </a:xfrm>
        </p:spPr>
        <p:txBody>
          <a:bodyPr anchor="ctr">
            <a:normAutofit/>
          </a:bodyPr>
          <a:lstStyle/>
          <a:p>
            <a:r>
              <a:rPr lang="en-US" dirty="0"/>
              <a:t>2. Sourcing and Situation </a:t>
            </a:r>
          </a:p>
        </p:txBody>
      </p:sp>
      <p:pic>
        <p:nvPicPr>
          <p:cNvPr id="2050" name="Picture 2" descr="Image result for document clip art">
            <a:extLst>
              <a:ext uri="{FF2B5EF4-FFF2-40B4-BE49-F238E27FC236}">
                <a16:creationId xmlns:a16="http://schemas.microsoft.com/office/drawing/2014/main" id="{DC1715A6-0717-4D84-96BE-8895B82D7B68}"/>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66800" y="2129752"/>
            <a:ext cx="4663440" cy="3695776"/>
          </a:xfrm>
          <a:prstGeom prst="rect">
            <a:avLst/>
          </a:prstGeom>
          <a:solidFill>
            <a:srgbClr val="FFFFFF"/>
          </a:solidFill>
        </p:spPr>
      </p:pic>
      <p:sp>
        <p:nvSpPr>
          <p:cNvPr id="3" name="Content Placeholder 2">
            <a:extLst>
              <a:ext uri="{FF2B5EF4-FFF2-40B4-BE49-F238E27FC236}">
                <a16:creationId xmlns:a16="http://schemas.microsoft.com/office/drawing/2014/main" id="{EDBFA6A4-282B-49B7-AA58-A5264AFC3CF7}"/>
              </a:ext>
            </a:extLst>
          </p:cNvPr>
          <p:cNvSpPr>
            <a:spLocks noGrp="1"/>
          </p:cNvSpPr>
          <p:nvPr>
            <p:ph sz="half" idx="2"/>
          </p:nvPr>
        </p:nvSpPr>
        <p:spPr>
          <a:xfrm>
            <a:off x="6461760" y="2103120"/>
            <a:ext cx="4663440" cy="3749040"/>
          </a:xfrm>
        </p:spPr>
        <p:txBody>
          <a:bodyPr>
            <a:noAutofit/>
          </a:bodyPr>
          <a:lstStyle/>
          <a:p>
            <a:r>
              <a:rPr lang="en-US" sz="2400" dirty="0">
                <a:latin typeface="Arial Narrow" panose="020B0606020202030204" pitchFamily="34" charset="0"/>
              </a:rPr>
              <a:t>This is pretty much DBQ writing and analysis.  </a:t>
            </a:r>
          </a:p>
          <a:p>
            <a:r>
              <a:rPr lang="en-US" sz="2400" dirty="0">
                <a:latin typeface="Arial Narrow" panose="020B0606020202030204" pitchFamily="34" charset="0"/>
              </a:rPr>
              <a:t>Rather than just describing a source, you need to:</a:t>
            </a:r>
          </a:p>
          <a:p>
            <a:pPr lvl="1"/>
            <a:r>
              <a:rPr lang="en-US" sz="2400" dirty="0">
                <a:latin typeface="Arial Narrow" panose="020B0606020202030204" pitchFamily="34" charset="0"/>
              </a:rPr>
              <a:t>Establish Context</a:t>
            </a:r>
          </a:p>
          <a:p>
            <a:pPr lvl="1"/>
            <a:r>
              <a:rPr lang="en-US" sz="2400" dirty="0">
                <a:latin typeface="Arial Narrow" panose="020B0606020202030204" pitchFamily="34" charset="0"/>
              </a:rPr>
              <a:t>Establish POV</a:t>
            </a:r>
          </a:p>
          <a:p>
            <a:pPr lvl="1"/>
            <a:r>
              <a:rPr lang="en-US" sz="2400" dirty="0">
                <a:latin typeface="Arial Narrow" panose="020B0606020202030204" pitchFamily="34" charset="0"/>
              </a:rPr>
              <a:t>Use documents efficiently to answer a historical question and support a historical argument.</a:t>
            </a:r>
          </a:p>
        </p:txBody>
      </p:sp>
    </p:spTree>
    <p:extLst>
      <p:ext uri="{BB962C8B-B14F-4D97-AF65-F5344CB8AC3E}">
        <p14:creationId xmlns:p14="http://schemas.microsoft.com/office/powerpoint/2010/main" val="12115157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653BD-4C29-4046-8F0F-3958BB1C7EE0}"/>
              </a:ext>
            </a:extLst>
          </p:cNvPr>
          <p:cNvSpPr>
            <a:spLocks noGrp="1"/>
          </p:cNvSpPr>
          <p:nvPr>
            <p:ph type="title"/>
          </p:nvPr>
        </p:nvSpPr>
        <p:spPr/>
        <p:txBody>
          <a:bodyPr/>
          <a:lstStyle/>
          <a:p>
            <a:r>
              <a:rPr lang="en-US" dirty="0"/>
              <a:t>3.  Claims and Evidence in Sources</a:t>
            </a:r>
          </a:p>
        </p:txBody>
      </p:sp>
      <p:sp>
        <p:nvSpPr>
          <p:cNvPr id="3" name="Content Placeholder 2">
            <a:extLst>
              <a:ext uri="{FF2B5EF4-FFF2-40B4-BE49-F238E27FC236}">
                <a16:creationId xmlns:a16="http://schemas.microsoft.com/office/drawing/2014/main" id="{511D3E79-DC9C-4BAF-9213-F81D492DF8F8}"/>
              </a:ext>
            </a:extLst>
          </p:cNvPr>
          <p:cNvSpPr>
            <a:spLocks noGrp="1"/>
          </p:cNvSpPr>
          <p:nvPr>
            <p:ph idx="1"/>
          </p:nvPr>
        </p:nvSpPr>
        <p:spPr/>
        <p:txBody>
          <a:bodyPr/>
          <a:lstStyle/>
          <a:p>
            <a:r>
              <a:rPr lang="en-US" sz="1800" dirty="0"/>
              <a:t>The ability to identify a historical claim in a document.  Remember our Exploration seminar?  What claims were being made in the documents I assigned?  What did Kirkpatrick Sale use as evidence to support his claims about Columbus?</a:t>
            </a:r>
          </a:p>
          <a:p>
            <a:endParaRPr lang="en-US" dirty="0"/>
          </a:p>
          <a:p>
            <a:r>
              <a:rPr lang="en-US" sz="3200" b="1" dirty="0"/>
              <a:t>Practice:  Find a document you’ve used this semester in class.  Write down the author’s claims and historical evidence. (Hint: The Equiano analysis is a good example).</a:t>
            </a:r>
          </a:p>
        </p:txBody>
      </p:sp>
    </p:spTree>
    <p:extLst>
      <p:ext uri="{BB962C8B-B14F-4D97-AF65-F5344CB8AC3E}">
        <p14:creationId xmlns:p14="http://schemas.microsoft.com/office/powerpoint/2010/main" val="38516390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D58A1-A728-4B89-BFE1-08DF53B888DC}"/>
              </a:ext>
            </a:extLst>
          </p:cNvPr>
          <p:cNvSpPr>
            <a:spLocks noGrp="1"/>
          </p:cNvSpPr>
          <p:nvPr>
            <p:ph type="title"/>
          </p:nvPr>
        </p:nvSpPr>
        <p:spPr/>
        <p:txBody>
          <a:bodyPr/>
          <a:lstStyle/>
          <a:p>
            <a:r>
              <a:rPr lang="en-US" dirty="0"/>
              <a:t>4.  Contextualization</a:t>
            </a:r>
          </a:p>
        </p:txBody>
      </p:sp>
      <p:sp>
        <p:nvSpPr>
          <p:cNvPr id="3" name="Content Placeholder 2">
            <a:extLst>
              <a:ext uri="{FF2B5EF4-FFF2-40B4-BE49-F238E27FC236}">
                <a16:creationId xmlns:a16="http://schemas.microsoft.com/office/drawing/2014/main" id="{71EEE007-D878-4AE2-B8EC-EE446E964D99}"/>
              </a:ext>
            </a:extLst>
          </p:cNvPr>
          <p:cNvSpPr>
            <a:spLocks noGrp="1"/>
          </p:cNvSpPr>
          <p:nvPr>
            <p:ph idx="1"/>
          </p:nvPr>
        </p:nvSpPr>
        <p:spPr/>
        <p:txBody>
          <a:bodyPr/>
          <a:lstStyle/>
          <a:p>
            <a:r>
              <a:rPr lang="en-US" dirty="0"/>
              <a:t>This video will be helpful, hopefully! </a:t>
            </a:r>
            <a:r>
              <a:rPr lang="en-US" dirty="0">
                <a:hlinkClick r:id="rId2"/>
              </a:rPr>
              <a:t>https://www.youtube.com/watch?v=__uWpuNWzko</a:t>
            </a:r>
            <a:endParaRPr lang="en-US" dirty="0"/>
          </a:p>
          <a:p>
            <a:r>
              <a:rPr lang="en-US" dirty="0"/>
              <a:t>Here is a breakdown:</a:t>
            </a:r>
          </a:p>
          <a:p>
            <a:pPr lvl="1"/>
            <a:r>
              <a:rPr lang="en-US" dirty="0"/>
              <a:t>The ability to situate and event, pattern, process in a broader context.  </a:t>
            </a:r>
          </a:p>
          <a:p>
            <a:pPr lvl="1"/>
            <a:r>
              <a:rPr lang="en-US" dirty="0"/>
              <a:t>Example: What had to happen for European exploration of the new world to be possible?  You could set this up with descriptions of early exploration (with specifics), you could also discussion the Muslim Golden Age and new technology that brought about the Renaissance.</a:t>
            </a:r>
          </a:p>
          <a:p>
            <a:pPr lvl="1"/>
            <a:r>
              <a:rPr lang="en-US" dirty="0"/>
              <a:t>Context is always SPECIFIC</a:t>
            </a:r>
          </a:p>
          <a:p>
            <a:pPr lvl="1"/>
            <a:r>
              <a:rPr lang="en-US" dirty="0"/>
              <a:t>An example of vague context: There were a few people who explored areas like Africa prior to this.  The Europeans had new technology and stuff which made exploration possible.</a:t>
            </a:r>
          </a:p>
          <a:p>
            <a:pPr lvl="1"/>
            <a:endParaRPr lang="en-US" dirty="0"/>
          </a:p>
          <a:p>
            <a:pPr lvl="1"/>
            <a:r>
              <a:rPr lang="en-US" b="1" dirty="0"/>
              <a:t>Practice: Place the European Age of Exploration into a broader historical context using specific examples.</a:t>
            </a:r>
          </a:p>
        </p:txBody>
      </p:sp>
    </p:spTree>
    <p:extLst>
      <p:ext uri="{BB962C8B-B14F-4D97-AF65-F5344CB8AC3E}">
        <p14:creationId xmlns:p14="http://schemas.microsoft.com/office/powerpoint/2010/main" val="42372078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7DB5DE-944D-4353-B86F-3C5D1AA8AC09}"/>
              </a:ext>
            </a:extLst>
          </p:cNvPr>
          <p:cNvSpPr>
            <a:spLocks noGrp="1"/>
          </p:cNvSpPr>
          <p:nvPr>
            <p:ph type="title"/>
          </p:nvPr>
        </p:nvSpPr>
        <p:spPr/>
        <p:txBody>
          <a:bodyPr/>
          <a:lstStyle/>
          <a:p>
            <a:r>
              <a:rPr lang="en-US" dirty="0"/>
              <a:t>5.  Making Connections</a:t>
            </a:r>
          </a:p>
        </p:txBody>
      </p:sp>
      <p:sp>
        <p:nvSpPr>
          <p:cNvPr id="3" name="Content Placeholder 2">
            <a:extLst>
              <a:ext uri="{FF2B5EF4-FFF2-40B4-BE49-F238E27FC236}">
                <a16:creationId xmlns:a16="http://schemas.microsoft.com/office/drawing/2014/main" id="{1BC086F5-55D1-46F8-BCAB-B12B8D14DE85}"/>
              </a:ext>
            </a:extLst>
          </p:cNvPr>
          <p:cNvSpPr>
            <a:spLocks noGrp="1"/>
          </p:cNvSpPr>
          <p:nvPr>
            <p:ph idx="1"/>
          </p:nvPr>
        </p:nvSpPr>
        <p:spPr/>
        <p:txBody>
          <a:bodyPr/>
          <a:lstStyle/>
          <a:p>
            <a:pPr fontAlgn="base"/>
            <a:r>
              <a:rPr lang="en-US" dirty="0"/>
              <a:t>Using historical reasoning processes (</a:t>
            </a:r>
            <a:r>
              <a:rPr lang="en-US" i="1" dirty="0"/>
              <a:t>comparison, causation, continuity and change</a:t>
            </a:r>
            <a:r>
              <a:rPr lang="en-US" dirty="0"/>
              <a:t>), analyze patterns and connections between and among historical developments and processes.​</a:t>
            </a:r>
          </a:p>
          <a:p>
            <a:pPr fontAlgn="base"/>
            <a:r>
              <a:rPr lang="en-US" dirty="0"/>
              <a:t>These are essentially our course themes! ​</a:t>
            </a:r>
          </a:p>
          <a:p>
            <a:pPr fontAlgn="base"/>
            <a:r>
              <a:rPr lang="en-US" dirty="0"/>
              <a:t>Example: ​</a:t>
            </a:r>
          </a:p>
          <a:p>
            <a:pPr fontAlgn="base"/>
            <a:r>
              <a:rPr lang="en-US" dirty="0"/>
              <a:t>Globalization from Silk Road trade to the Age of Exploration.</a:t>
            </a:r>
          </a:p>
          <a:p>
            <a:pPr fontAlgn="base"/>
            <a:r>
              <a:rPr lang="en-US" dirty="0"/>
              <a:t>The emergence and development of global empires.</a:t>
            </a:r>
          </a:p>
          <a:p>
            <a:pPr fontAlgn="base"/>
            <a:r>
              <a:rPr lang="en-US" b="1" dirty="0"/>
              <a:t>Practice: Describe a pattern that you’ve seen develop in World History up until this point in our course.</a:t>
            </a:r>
            <a:endParaRPr lang="en-US" dirty="0"/>
          </a:p>
        </p:txBody>
      </p:sp>
    </p:spTree>
    <p:extLst>
      <p:ext uri="{BB962C8B-B14F-4D97-AF65-F5344CB8AC3E}">
        <p14:creationId xmlns:p14="http://schemas.microsoft.com/office/powerpoint/2010/main" val="10232883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1D7A5-17EE-4A7F-9532-A67AF29159A0}"/>
              </a:ext>
            </a:extLst>
          </p:cNvPr>
          <p:cNvSpPr>
            <a:spLocks noGrp="1"/>
          </p:cNvSpPr>
          <p:nvPr>
            <p:ph type="title"/>
          </p:nvPr>
        </p:nvSpPr>
        <p:spPr/>
        <p:txBody>
          <a:bodyPr/>
          <a:lstStyle/>
          <a:p>
            <a:r>
              <a:rPr lang="en-US" dirty="0"/>
              <a:t>6. Argumentation	</a:t>
            </a:r>
          </a:p>
        </p:txBody>
      </p:sp>
      <p:sp>
        <p:nvSpPr>
          <p:cNvPr id="3" name="Content Placeholder 2">
            <a:extLst>
              <a:ext uri="{FF2B5EF4-FFF2-40B4-BE49-F238E27FC236}">
                <a16:creationId xmlns:a16="http://schemas.microsoft.com/office/drawing/2014/main" id="{A8163E7E-CC16-4847-B098-2D95FB330F1D}"/>
              </a:ext>
            </a:extLst>
          </p:cNvPr>
          <p:cNvSpPr>
            <a:spLocks noGrp="1"/>
          </p:cNvSpPr>
          <p:nvPr>
            <p:ph idx="1"/>
          </p:nvPr>
        </p:nvSpPr>
        <p:spPr/>
        <p:txBody>
          <a:bodyPr/>
          <a:lstStyle/>
          <a:p>
            <a:r>
              <a:rPr lang="en-US" dirty="0"/>
              <a:t>The ability to develop a historical argument and support it using a variety of historical thinking skills.</a:t>
            </a:r>
          </a:p>
          <a:p>
            <a:r>
              <a:rPr lang="en-US" dirty="0"/>
              <a:t>Examples:</a:t>
            </a:r>
          </a:p>
          <a:p>
            <a:r>
              <a:rPr lang="en-US" dirty="0"/>
              <a:t>The decline of Silk Road based trade enabled European exploration and brought about an economic boom in Europe.</a:t>
            </a:r>
          </a:p>
          <a:p>
            <a:r>
              <a:rPr lang="en-US" dirty="0"/>
              <a:t>Of the gunpowder empires, the Ottoman Empire proved themselves the strongest economically,  socially, and militarily.</a:t>
            </a:r>
          </a:p>
          <a:p>
            <a:endParaRPr lang="en-US" b="1" dirty="0"/>
          </a:p>
          <a:p>
            <a:r>
              <a:rPr lang="en-US" b="1" dirty="0"/>
              <a:t>Practice:  Write your own historical argument.  To maximize review, use an example from our most recent unit centered around European Exploration.  Under your argument, write down three specific pieces of historical evidence that prove your point.</a:t>
            </a:r>
          </a:p>
        </p:txBody>
      </p:sp>
    </p:spTree>
    <p:extLst>
      <p:ext uri="{BB962C8B-B14F-4D97-AF65-F5344CB8AC3E}">
        <p14:creationId xmlns:p14="http://schemas.microsoft.com/office/powerpoint/2010/main" val="6621814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BB1B6-FED4-49D4-B345-3A70DF06ACC4}"/>
              </a:ext>
            </a:extLst>
          </p:cNvPr>
          <p:cNvSpPr>
            <a:spLocks noGrp="1"/>
          </p:cNvSpPr>
          <p:nvPr>
            <p:ph type="title"/>
          </p:nvPr>
        </p:nvSpPr>
        <p:spPr>
          <a:xfrm>
            <a:off x="1066800" y="642594"/>
            <a:ext cx="10058400" cy="1371600"/>
          </a:xfrm>
        </p:spPr>
        <p:txBody>
          <a:bodyPr anchor="ctr">
            <a:normAutofit fontScale="90000"/>
          </a:bodyPr>
          <a:lstStyle/>
          <a:p>
            <a:r>
              <a:rPr lang="en-US" dirty="0"/>
              <a:t>Questions?</a:t>
            </a:r>
            <a:br>
              <a:rPr lang="en-US" dirty="0"/>
            </a:br>
            <a:r>
              <a:rPr lang="en-US" b="1" dirty="0"/>
              <a:t>We will now chat on Schoology on the discussion board for this activity</a:t>
            </a:r>
            <a:r>
              <a:rPr lang="en-US" dirty="0"/>
              <a:t>.</a:t>
            </a:r>
          </a:p>
        </p:txBody>
      </p:sp>
      <p:sp>
        <p:nvSpPr>
          <p:cNvPr id="3" name="Content Placeholder 2">
            <a:extLst>
              <a:ext uri="{FF2B5EF4-FFF2-40B4-BE49-F238E27FC236}">
                <a16:creationId xmlns:a16="http://schemas.microsoft.com/office/drawing/2014/main" id="{13B6E379-8B3C-4F82-BEF4-99D35FFB42B7}"/>
              </a:ext>
            </a:extLst>
          </p:cNvPr>
          <p:cNvSpPr>
            <a:spLocks noGrp="1"/>
          </p:cNvSpPr>
          <p:nvPr>
            <p:ph sz="half" idx="1"/>
          </p:nvPr>
        </p:nvSpPr>
        <p:spPr>
          <a:xfrm>
            <a:off x="1066800" y="2103120"/>
            <a:ext cx="4663440" cy="3749040"/>
          </a:xfrm>
        </p:spPr>
        <p:txBody>
          <a:bodyPr>
            <a:normAutofit/>
          </a:bodyPr>
          <a:lstStyle/>
          <a:p>
            <a:pPr fontAlgn="base"/>
            <a:r>
              <a:rPr lang="en-US" sz="2800" dirty="0"/>
              <a:t>Jot them down in your Google Doc. ​</a:t>
            </a:r>
          </a:p>
          <a:p>
            <a:pPr fontAlgn="base"/>
            <a:r>
              <a:rPr lang="en-US" sz="2800" dirty="0"/>
              <a:t>Join me on Wednesday for Office Hours! </a:t>
            </a:r>
          </a:p>
          <a:p>
            <a:pPr fontAlgn="base"/>
            <a:r>
              <a:rPr lang="en-US" sz="2800" dirty="0"/>
              <a:t>3</a:t>
            </a:r>
            <a:r>
              <a:rPr lang="en-US" sz="2800" baseline="30000" dirty="0"/>
              <a:t>rd</a:t>
            </a:r>
            <a:r>
              <a:rPr lang="en-US" sz="2800" dirty="0"/>
              <a:t> Block-12-12:30</a:t>
            </a:r>
          </a:p>
          <a:p>
            <a:pPr fontAlgn="base"/>
            <a:r>
              <a:rPr lang="en-US" sz="2800" dirty="0"/>
              <a:t>4</a:t>
            </a:r>
            <a:r>
              <a:rPr lang="en-US" sz="2800" baseline="30000" dirty="0"/>
              <a:t>th</a:t>
            </a:r>
            <a:r>
              <a:rPr lang="en-US" sz="2800" dirty="0"/>
              <a:t> Block-1-1:30</a:t>
            </a:r>
          </a:p>
          <a:p>
            <a:endParaRPr lang="en-US" sz="2800" dirty="0"/>
          </a:p>
        </p:txBody>
      </p:sp>
      <p:pic>
        <p:nvPicPr>
          <p:cNvPr id="3074" name="Picture 2" descr="Image result for clip art question mark">
            <a:extLst>
              <a:ext uri="{FF2B5EF4-FFF2-40B4-BE49-F238E27FC236}">
                <a16:creationId xmlns:a16="http://schemas.microsoft.com/office/drawing/2014/main" id="{E2E531CE-6EDC-48BF-813E-3D5C43AF3B9D}"/>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904795" y="2103120"/>
            <a:ext cx="3777370" cy="3749040"/>
          </a:xfrm>
          <a:prstGeom prst="rect">
            <a:avLst/>
          </a:prstGeom>
          <a:solidFill>
            <a:srgbClr val="FFFFFF"/>
          </a:solidFill>
        </p:spPr>
      </p:pic>
    </p:spTree>
    <p:extLst>
      <p:ext uri="{BB962C8B-B14F-4D97-AF65-F5344CB8AC3E}">
        <p14:creationId xmlns:p14="http://schemas.microsoft.com/office/powerpoint/2010/main" val="39674191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FIVE">
      <a:dk1>
        <a:sysClr val="windowText" lastClr="000000"/>
      </a:dk1>
      <a:lt1>
        <a:sysClr val="window" lastClr="FFFFFF"/>
      </a:lt1>
      <a:dk2>
        <a:srgbClr val="505046"/>
      </a:dk2>
      <a:lt2>
        <a:srgbClr val="F5F6F4"/>
      </a:lt2>
      <a:accent1>
        <a:srgbClr val="57903F"/>
      </a:accent1>
      <a:accent2>
        <a:srgbClr val="F03F2B"/>
      </a:accent2>
      <a:accent3>
        <a:srgbClr val="3488A0"/>
      </a:accent3>
      <a:accent4>
        <a:srgbClr val="F8D22F"/>
      </a:accent4>
      <a:accent5>
        <a:srgbClr val="5CC6D6"/>
      </a:accent5>
      <a:accent6>
        <a:srgbClr val="B8D233"/>
      </a:accent6>
      <a:hlink>
        <a:srgbClr val="00B0F0"/>
      </a:hlink>
      <a:folHlink>
        <a:srgbClr val="B2B2B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Original 5_01_Win32" id="{77344C68-A3F1-476B-8680-97D7F429B46B}" vid="{89780073-58E8-4DFF-BF29-BA99F8052841}"/>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37651BA-F45C-4845-9AB3-E0A65B39F5E1}">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CDB58277-F8DF-46FF-84EC-EF41B835E69F}">
  <ds:schemaRefs>
    <ds:schemaRef ds:uri="http://schemas.microsoft.com/sharepoint/v3/contenttype/forms"/>
  </ds:schemaRefs>
</ds:datastoreItem>
</file>

<file path=customXml/itemProps3.xml><?xml version="1.0" encoding="utf-8"?>
<ds:datastoreItem xmlns:ds="http://schemas.openxmlformats.org/officeDocument/2006/customXml" ds:itemID="{2D276E62-80A3-44DD-9BCC-97ED2B99B57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772</Words>
  <Application>Microsoft Office PowerPoint</Application>
  <PresentationFormat>Widescreen</PresentationFormat>
  <Paragraphs>63</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 Narrow</vt:lpstr>
      <vt:lpstr>Century Gothic</vt:lpstr>
      <vt:lpstr>Comic Sans MS</vt:lpstr>
      <vt:lpstr>Garamond</vt:lpstr>
      <vt:lpstr>SavonVTI</vt:lpstr>
      <vt:lpstr>So What is a Historical Thinking Skill?</vt:lpstr>
      <vt:lpstr>Product</vt:lpstr>
      <vt:lpstr>Historical Thinking Skills</vt:lpstr>
      <vt:lpstr>Where can I find a list of Historical Thinking Skills to Use for Reference?</vt:lpstr>
      <vt:lpstr>1.  Developments and Processes</vt:lpstr>
      <vt:lpstr>2. Sourcing and Situation </vt:lpstr>
      <vt:lpstr>3.  Claims and Evidence in Sources</vt:lpstr>
      <vt:lpstr>4.  Contextualization</vt:lpstr>
      <vt:lpstr>5.  Making Connections</vt:lpstr>
      <vt:lpstr>6. Argumentation </vt:lpstr>
      <vt:lpstr>Questions? We will now chat on Schoology on the discussion board for this activity.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2020-03-26T19:07:24Z</dcterms:created>
  <dcterms:modified xsi:type="dcterms:W3CDTF">2020-03-31T12:13:15Z</dcterms:modified>
</cp:coreProperties>
</file>