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3"/>
  </p:handoutMasterIdLst>
  <p:sldIdLst>
    <p:sldId id="380" r:id="rId2"/>
    <p:sldId id="381" r:id="rId3"/>
    <p:sldId id="383" r:id="rId4"/>
    <p:sldId id="432" r:id="rId5"/>
    <p:sldId id="384" r:id="rId6"/>
    <p:sldId id="385" r:id="rId7"/>
    <p:sldId id="433" r:id="rId8"/>
    <p:sldId id="386" r:id="rId9"/>
    <p:sldId id="387" r:id="rId10"/>
    <p:sldId id="388" r:id="rId11"/>
    <p:sldId id="389" r:id="rId12"/>
    <p:sldId id="390" r:id="rId13"/>
    <p:sldId id="392" r:id="rId14"/>
    <p:sldId id="393" r:id="rId15"/>
    <p:sldId id="394" r:id="rId16"/>
    <p:sldId id="395" r:id="rId17"/>
    <p:sldId id="434" r:id="rId18"/>
    <p:sldId id="396" r:id="rId19"/>
    <p:sldId id="397" r:id="rId20"/>
    <p:sldId id="398" r:id="rId21"/>
    <p:sldId id="400" r:id="rId22"/>
    <p:sldId id="401" r:id="rId23"/>
    <p:sldId id="402" r:id="rId24"/>
    <p:sldId id="404" r:id="rId25"/>
    <p:sldId id="403" r:id="rId26"/>
    <p:sldId id="407" r:id="rId27"/>
    <p:sldId id="408" r:id="rId28"/>
    <p:sldId id="409" r:id="rId29"/>
    <p:sldId id="410" r:id="rId30"/>
    <p:sldId id="412" r:id="rId31"/>
    <p:sldId id="411" r:id="rId32"/>
    <p:sldId id="414" r:id="rId33"/>
    <p:sldId id="415" r:id="rId34"/>
    <p:sldId id="416" r:id="rId35"/>
    <p:sldId id="417" r:id="rId36"/>
    <p:sldId id="413" r:id="rId37"/>
    <p:sldId id="418" r:id="rId38"/>
    <p:sldId id="419" r:id="rId39"/>
    <p:sldId id="420" r:id="rId40"/>
    <p:sldId id="421" r:id="rId41"/>
    <p:sldId id="423" r:id="rId42"/>
    <p:sldId id="424" r:id="rId43"/>
    <p:sldId id="435" r:id="rId44"/>
    <p:sldId id="436" r:id="rId45"/>
    <p:sldId id="425" r:id="rId46"/>
    <p:sldId id="426" r:id="rId47"/>
    <p:sldId id="427" r:id="rId48"/>
    <p:sldId id="428" r:id="rId49"/>
    <p:sldId id="429" r:id="rId50"/>
    <p:sldId id="430" r:id="rId51"/>
    <p:sldId id="431" r:id="rId52"/>
  </p:sldIdLst>
  <p:sldSz cx="9144000" cy="6858000" type="screen4x3"/>
  <p:notesSz cx="6797675" cy="9874250"/>
  <p:defaultTextStyle>
    <a:defPPr>
      <a:defRPr lang="en-AU"/>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FF3399"/>
    <a:srgbClr val="FF0000"/>
    <a:srgbClr val="00FF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00" autoAdjust="0"/>
    <p:restoredTop sz="98713" autoAdjust="0"/>
  </p:normalViewPr>
  <p:slideViewPr>
    <p:cSldViewPr>
      <p:cViewPr varScale="1">
        <p:scale>
          <a:sx n="109" d="100"/>
          <a:sy n="109" d="100"/>
        </p:scale>
        <p:origin x="200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0818"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AU" dirty="0"/>
          </a:p>
        </p:txBody>
      </p:sp>
      <p:sp>
        <p:nvSpPr>
          <p:cNvPr id="290819" name="Rectangle 3"/>
          <p:cNvSpPr>
            <a:spLocks noGrp="1" noChangeArrowheads="1"/>
          </p:cNvSpPr>
          <p:nvPr>
            <p:ph type="dt" sz="quarter" idx="1"/>
          </p:nvPr>
        </p:nvSpPr>
        <p:spPr bwMode="auto">
          <a:xfrm>
            <a:off x="3851275"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AU" dirty="0"/>
          </a:p>
        </p:txBody>
      </p:sp>
      <p:sp>
        <p:nvSpPr>
          <p:cNvPr id="290820" name="Rectangle 4"/>
          <p:cNvSpPr>
            <a:spLocks noGrp="1" noChangeArrowheads="1"/>
          </p:cNvSpPr>
          <p:nvPr>
            <p:ph type="ftr" sz="quarter" idx="2"/>
          </p:nvPr>
        </p:nvSpPr>
        <p:spPr bwMode="auto">
          <a:xfrm>
            <a:off x="0" y="9380538"/>
            <a:ext cx="2946400"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AU" dirty="0"/>
          </a:p>
        </p:txBody>
      </p:sp>
      <p:sp>
        <p:nvSpPr>
          <p:cNvPr id="290821" name="Rectangle 5"/>
          <p:cNvSpPr>
            <a:spLocks noGrp="1" noChangeArrowheads="1"/>
          </p:cNvSpPr>
          <p:nvPr>
            <p:ph type="sldNum" sz="quarter" idx="3"/>
          </p:nvPr>
        </p:nvSpPr>
        <p:spPr bwMode="auto">
          <a:xfrm>
            <a:off x="3851275" y="9380538"/>
            <a:ext cx="2946400"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08C5744-D3FD-46BA-82CB-16C78DF97A1A}" type="slidenum">
              <a:rPr lang="en-AU"/>
              <a:pPr/>
              <a:t>‹#›</a:t>
            </a:fld>
            <a:endParaRPr lang="en-AU" dirty="0"/>
          </a:p>
        </p:txBody>
      </p:sp>
    </p:spTree>
    <p:extLst>
      <p:ext uri="{BB962C8B-B14F-4D97-AF65-F5344CB8AC3E}">
        <p14:creationId xmlns:p14="http://schemas.microsoft.com/office/powerpoint/2010/main" val="32829128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AU" dirty="0"/>
          </a:p>
        </p:txBody>
      </p:sp>
      <p:sp>
        <p:nvSpPr>
          <p:cNvPr id="5" name="Footer Placeholder 4"/>
          <p:cNvSpPr>
            <a:spLocks noGrp="1"/>
          </p:cNvSpPr>
          <p:nvPr>
            <p:ph type="ftr" sz="quarter" idx="11"/>
          </p:nvPr>
        </p:nvSpPr>
        <p:spPr/>
        <p:txBody>
          <a:bodyPr/>
          <a:lstStyle>
            <a:lvl1pPr>
              <a:defRPr/>
            </a:lvl1pPr>
          </a:lstStyle>
          <a:p>
            <a:endParaRPr lang="en-AU" dirty="0"/>
          </a:p>
        </p:txBody>
      </p:sp>
      <p:sp>
        <p:nvSpPr>
          <p:cNvPr id="6" name="Slide Number Placeholder 5"/>
          <p:cNvSpPr>
            <a:spLocks noGrp="1"/>
          </p:cNvSpPr>
          <p:nvPr>
            <p:ph type="sldNum" sz="quarter" idx="12"/>
          </p:nvPr>
        </p:nvSpPr>
        <p:spPr/>
        <p:txBody>
          <a:bodyPr/>
          <a:lstStyle>
            <a:lvl1pPr>
              <a:defRPr/>
            </a:lvl1pPr>
          </a:lstStyle>
          <a:p>
            <a:fld id="{7E9C9E28-530F-4673-A13B-B3EDEE28D7BF}" type="slidenum">
              <a:rPr lang="en-AU"/>
              <a:pPr/>
              <a:t>‹#›</a:t>
            </a:fld>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dirty="0"/>
          </a:p>
        </p:txBody>
      </p:sp>
      <p:sp>
        <p:nvSpPr>
          <p:cNvPr id="5" name="Footer Placeholder 4"/>
          <p:cNvSpPr>
            <a:spLocks noGrp="1"/>
          </p:cNvSpPr>
          <p:nvPr>
            <p:ph type="ftr" sz="quarter" idx="11"/>
          </p:nvPr>
        </p:nvSpPr>
        <p:spPr/>
        <p:txBody>
          <a:bodyPr/>
          <a:lstStyle>
            <a:lvl1pPr>
              <a:defRPr/>
            </a:lvl1pPr>
          </a:lstStyle>
          <a:p>
            <a:endParaRPr lang="en-AU" dirty="0"/>
          </a:p>
        </p:txBody>
      </p:sp>
      <p:sp>
        <p:nvSpPr>
          <p:cNvPr id="6" name="Slide Number Placeholder 5"/>
          <p:cNvSpPr>
            <a:spLocks noGrp="1"/>
          </p:cNvSpPr>
          <p:nvPr>
            <p:ph type="sldNum" sz="quarter" idx="12"/>
          </p:nvPr>
        </p:nvSpPr>
        <p:spPr/>
        <p:txBody>
          <a:bodyPr/>
          <a:lstStyle>
            <a:lvl1pPr>
              <a:defRPr/>
            </a:lvl1pPr>
          </a:lstStyle>
          <a:p>
            <a:fld id="{C8C8DE28-148C-41B8-8FFB-C5587374E337}" type="slidenum">
              <a:rPr lang="en-AU"/>
              <a:pPr/>
              <a:t>‹#›</a:t>
            </a:fld>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AU" dirty="0"/>
          </a:p>
        </p:txBody>
      </p:sp>
      <p:sp>
        <p:nvSpPr>
          <p:cNvPr id="5" name="Footer Placeholder 4"/>
          <p:cNvSpPr>
            <a:spLocks noGrp="1"/>
          </p:cNvSpPr>
          <p:nvPr>
            <p:ph type="ftr" sz="quarter" idx="11"/>
          </p:nvPr>
        </p:nvSpPr>
        <p:spPr/>
        <p:txBody>
          <a:bodyPr/>
          <a:lstStyle>
            <a:lvl1pPr>
              <a:defRPr/>
            </a:lvl1pPr>
          </a:lstStyle>
          <a:p>
            <a:endParaRPr lang="en-AU" dirty="0"/>
          </a:p>
        </p:txBody>
      </p:sp>
      <p:sp>
        <p:nvSpPr>
          <p:cNvPr id="6" name="Slide Number Placeholder 5"/>
          <p:cNvSpPr>
            <a:spLocks noGrp="1"/>
          </p:cNvSpPr>
          <p:nvPr>
            <p:ph type="sldNum" sz="quarter" idx="12"/>
          </p:nvPr>
        </p:nvSpPr>
        <p:spPr/>
        <p:txBody>
          <a:bodyPr/>
          <a:lstStyle>
            <a:lvl1pPr>
              <a:defRPr/>
            </a:lvl1pPr>
          </a:lstStyle>
          <a:p>
            <a:fld id="{4ED30DB4-14B3-4084-8DC3-79718D437737}" type="slidenum">
              <a:rPr lang="en-AU"/>
              <a:pPr/>
              <a:t>‹#›</a:t>
            </a:fld>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AU" dirty="0"/>
          </a:p>
        </p:txBody>
      </p:sp>
      <p:sp>
        <p:nvSpPr>
          <p:cNvPr id="6" name="Footer Placeholder 5"/>
          <p:cNvSpPr>
            <a:spLocks noGrp="1"/>
          </p:cNvSpPr>
          <p:nvPr>
            <p:ph type="ftr" sz="quarter" idx="11"/>
          </p:nvPr>
        </p:nvSpPr>
        <p:spPr/>
        <p:txBody>
          <a:bodyPr/>
          <a:lstStyle>
            <a:lvl1pPr>
              <a:defRPr/>
            </a:lvl1pPr>
          </a:lstStyle>
          <a:p>
            <a:endParaRPr lang="en-AU" dirty="0"/>
          </a:p>
        </p:txBody>
      </p:sp>
      <p:sp>
        <p:nvSpPr>
          <p:cNvPr id="7" name="Slide Number Placeholder 6"/>
          <p:cNvSpPr>
            <a:spLocks noGrp="1"/>
          </p:cNvSpPr>
          <p:nvPr>
            <p:ph type="sldNum" sz="quarter" idx="12"/>
          </p:nvPr>
        </p:nvSpPr>
        <p:spPr/>
        <p:txBody>
          <a:bodyPr/>
          <a:lstStyle>
            <a:lvl1pPr>
              <a:defRPr/>
            </a:lvl1pPr>
          </a:lstStyle>
          <a:p>
            <a:fld id="{F0E6A017-0B63-4B49-877E-4BB64F055196}" type="slidenum">
              <a:rPr lang="en-AU"/>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AU" dirty="0"/>
          </a:p>
        </p:txBody>
      </p:sp>
      <p:sp>
        <p:nvSpPr>
          <p:cNvPr id="8" name="Footer Placeholder 7"/>
          <p:cNvSpPr>
            <a:spLocks noGrp="1"/>
          </p:cNvSpPr>
          <p:nvPr>
            <p:ph type="ftr" sz="quarter" idx="11"/>
          </p:nvPr>
        </p:nvSpPr>
        <p:spPr/>
        <p:txBody>
          <a:bodyPr/>
          <a:lstStyle>
            <a:lvl1pPr>
              <a:defRPr/>
            </a:lvl1pPr>
          </a:lstStyle>
          <a:p>
            <a:endParaRPr lang="en-AU" dirty="0"/>
          </a:p>
        </p:txBody>
      </p:sp>
      <p:sp>
        <p:nvSpPr>
          <p:cNvPr id="9" name="Slide Number Placeholder 8"/>
          <p:cNvSpPr>
            <a:spLocks noGrp="1"/>
          </p:cNvSpPr>
          <p:nvPr>
            <p:ph type="sldNum" sz="quarter" idx="12"/>
          </p:nvPr>
        </p:nvSpPr>
        <p:spPr/>
        <p:txBody>
          <a:bodyPr/>
          <a:lstStyle>
            <a:lvl1pPr>
              <a:defRPr/>
            </a:lvl1pPr>
          </a:lstStyle>
          <a:p>
            <a:fld id="{80EB3925-7737-4795-895A-5DF0AB849B8E}" type="slidenum">
              <a:rPr lang="en-AU"/>
              <a:pPr/>
              <a:t>‹#›</a:t>
            </a:fld>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AU" dirty="0"/>
          </a:p>
        </p:txBody>
      </p:sp>
      <p:sp>
        <p:nvSpPr>
          <p:cNvPr id="4" name="Footer Placeholder 3"/>
          <p:cNvSpPr>
            <a:spLocks noGrp="1"/>
          </p:cNvSpPr>
          <p:nvPr>
            <p:ph type="ftr" sz="quarter" idx="11"/>
          </p:nvPr>
        </p:nvSpPr>
        <p:spPr/>
        <p:txBody>
          <a:bodyPr/>
          <a:lstStyle>
            <a:lvl1pPr>
              <a:defRPr/>
            </a:lvl1pPr>
          </a:lstStyle>
          <a:p>
            <a:endParaRPr lang="en-AU" dirty="0"/>
          </a:p>
        </p:txBody>
      </p:sp>
      <p:sp>
        <p:nvSpPr>
          <p:cNvPr id="5" name="Slide Number Placeholder 4"/>
          <p:cNvSpPr>
            <a:spLocks noGrp="1"/>
          </p:cNvSpPr>
          <p:nvPr>
            <p:ph type="sldNum" sz="quarter" idx="12"/>
          </p:nvPr>
        </p:nvSpPr>
        <p:spPr/>
        <p:txBody>
          <a:bodyPr/>
          <a:lstStyle>
            <a:lvl1pPr>
              <a:defRPr/>
            </a:lvl1pPr>
          </a:lstStyle>
          <a:p>
            <a:fld id="{7E9FBE49-9B16-40B7-AEC0-226FC763BE9B}" type="slidenum">
              <a:rPr lang="en-AU"/>
              <a:pPr/>
              <a:t>‹#›</a:t>
            </a:fld>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dirty="0"/>
          </a:p>
        </p:txBody>
      </p:sp>
      <p:sp>
        <p:nvSpPr>
          <p:cNvPr id="3" name="Footer Placeholder 2"/>
          <p:cNvSpPr>
            <a:spLocks noGrp="1"/>
          </p:cNvSpPr>
          <p:nvPr>
            <p:ph type="ftr" sz="quarter" idx="11"/>
          </p:nvPr>
        </p:nvSpPr>
        <p:spPr/>
        <p:txBody>
          <a:bodyPr/>
          <a:lstStyle>
            <a:lvl1pPr>
              <a:defRPr/>
            </a:lvl1pPr>
          </a:lstStyle>
          <a:p>
            <a:endParaRPr lang="en-AU" dirty="0"/>
          </a:p>
        </p:txBody>
      </p:sp>
      <p:sp>
        <p:nvSpPr>
          <p:cNvPr id="4" name="Slide Number Placeholder 3"/>
          <p:cNvSpPr>
            <a:spLocks noGrp="1"/>
          </p:cNvSpPr>
          <p:nvPr>
            <p:ph type="sldNum" sz="quarter" idx="12"/>
          </p:nvPr>
        </p:nvSpPr>
        <p:spPr/>
        <p:txBody>
          <a:bodyPr/>
          <a:lstStyle>
            <a:lvl1pPr>
              <a:defRPr/>
            </a:lvl1pPr>
          </a:lstStyle>
          <a:p>
            <a:fld id="{BAE936E6-DC74-486F-9198-C1149B3E5974}" type="slidenum">
              <a:rPr lang="en-AU"/>
              <a:pPr/>
              <a:t>‹#›</a:t>
            </a:fld>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AU" dirty="0"/>
          </a:p>
        </p:txBody>
      </p:sp>
      <p:sp>
        <p:nvSpPr>
          <p:cNvPr id="6" name="Footer Placeholder 5"/>
          <p:cNvSpPr>
            <a:spLocks noGrp="1"/>
          </p:cNvSpPr>
          <p:nvPr>
            <p:ph type="ftr" sz="quarter" idx="11"/>
          </p:nvPr>
        </p:nvSpPr>
        <p:spPr/>
        <p:txBody>
          <a:bodyPr/>
          <a:lstStyle>
            <a:lvl1pPr>
              <a:defRPr/>
            </a:lvl1pPr>
          </a:lstStyle>
          <a:p>
            <a:endParaRPr lang="en-AU" dirty="0"/>
          </a:p>
        </p:txBody>
      </p:sp>
      <p:sp>
        <p:nvSpPr>
          <p:cNvPr id="7" name="Slide Number Placeholder 6"/>
          <p:cNvSpPr>
            <a:spLocks noGrp="1"/>
          </p:cNvSpPr>
          <p:nvPr>
            <p:ph type="sldNum" sz="quarter" idx="12"/>
          </p:nvPr>
        </p:nvSpPr>
        <p:spPr/>
        <p:txBody>
          <a:bodyPr/>
          <a:lstStyle>
            <a:lvl1pPr>
              <a:defRPr/>
            </a:lvl1pPr>
          </a:lstStyle>
          <a:p>
            <a:fld id="{5CFC51BB-6DD7-442C-A9B9-2692B8AA0C76}" type="slidenum">
              <a:rPr lang="en-AU"/>
              <a:pPr/>
              <a:t>‹#›</a:t>
            </a:fld>
            <a:endParaRPr lang="en-A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AU" dirty="0"/>
          </a:p>
        </p:txBody>
      </p:sp>
      <p:sp>
        <p:nvSpPr>
          <p:cNvPr id="6" name="Footer Placeholder 5"/>
          <p:cNvSpPr>
            <a:spLocks noGrp="1"/>
          </p:cNvSpPr>
          <p:nvPr>
            <p:ph type="ftr" sz="quarter" idx="11"/>
          </p:nvPr>
        </p:nvSpPr>
        <p:spPr/>
        <p:txBody>
          <a:bodyPr/>
          <a:lstStyle>
            <a:lvl1pPr>
              <a:defRPr/>
            </a:lvl1pPr>
          </a:lstStyle>
          <a:p>
            <a:endParaRPr lang="en-AU" dirty="0"/>
          </a:p>
        </p:txBody>
      </p:sp>
      <p:sp>
        <p:nvSpPr>
          <p:cNvPr id="7" name="Slide Number Placeholder 6"/>
          <p:cNvSpPr>
            <a:spLocks noGrp="1"/>
          </p:cNvSpPr>
          <p:nvPr>
            <p:ph type="sldNum" sz="quarter" idx="12"/>
          </p:nvPr>
        </p:nvSpPr>
        <p:spPr/>
        <p:txBody>
          <a:bodyPr/>
          <a:lstStyle>
            <a:lvl1pPr>
              <a:defRPr/>
            </a:lvl1pPr>
          </a:lstStyle>
          <a:p>
            <a:fld id="{0E24D4E7-1CD9-458A-842E-0F006496E2FB}" type="slidenum">
              <a:rPr lang="en-AU"/>
              <a:pPr/>
              <a:t>‹#›</a:t>
            </a:fld>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dirty="0"/>
          </a:p>
        </p:txBody>
      </p:sp>
      <p:sp>
        <p:nvSpPr>
          <p:cNvPr id="5" name="Footer Placeholder 4"/>
          <p:cNvSpPr>
            <a:spLocks noGrp="1"/>
          </p:cNvSpPr>
          <p:nvPr>
            <p:ph type="ftr" sz="quarter" idx="11"/>
          </p:nvPr>
        </p:nvSpPr>
        <p:spPr/>
        <p:txBody>
          <a:bodyPr/>
          <a:lstStyle>
            <a:lvl1pPr>
              <a:defRPr/>
            </a:lvl1pPr>
          </a:lstStyle>
          <a:p>
            <a:endParaRPr lang="en-AU" dirty="0"/>
          </a:p>
        </p:txBody>
      </p:sp>
      <p:sp>
        <p:nvSpPr>
          <p:cNvPr id="6" name="Slide Number Placeholder 5"/>
          <p:cNvSpPr>
            <a:spLocks noGrp="1"/>
          </p:cNvSpPr>
          <p:nvPr>
            <p:ph type="sldNum" sz="quarter" idx="12"/>
          </p:nvPr>
        </p:nvSpPr>
        <p:spPr/>
        <p:txBody>
          <a:bodyPr/>
          <a:lstStyle>
            <a:lvl1pPr>
              <a:defRPr/>
            </a:lvl1pPr>
          </a:lstStyle>
          <a:p>
            <a:fld id="{8874BF42-D6C0-4261-B5A7-ABA72AF7D9F9}" type="slidenum">
              <a:rPr lang="en-AU"/>
              <a:pPr/>
              <a:t>‹#›</a:t>
            </a:fld>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dirty="0"/>
          </a:p>
        </p:txBody>
      </p:sp>
      <p:sp>
        <p:nvSpPr>
          <p:cNvPr id="5" name="Footer Placeholder 4"/>
          <p:cNvSpPr>
            <a:spLocks noGrp="1"/>
          </p:cNvSpPr>
          <p:nvPr>
            <p:ph type="ftr" sz="quarter" idx="11"/>
          </p:nvPr>
        </p:nvSpPr>
        <p:spPr/>
        <p:txBody>
          <a:bodyPr/>
          <a:lstStyle>
            <a:lvl1pPr>
              <a:defRPr/>
            </a:lvl1pPr>
          </a:lstStyle>
          <a:p>
            <a:endParaRPr lang="en-AU" dirty="0"/>
          </a:p>
        </p:txBody>
      </p:sp>
      <p:sp>
        <p:nvSpPr>
          <p:cNvPr id="6" name="Slide Number Placeholder 5"/>
          <p:cNvSpPr>
            <a:spLocks noGrp="1"/>
          </p:cNvSpPr>
          <p:nvPr>
            <p:ph type="sldNum" sz="quarter" idx="12"/>
          </p:nvPr>
        </p:nvSpPr>
        <p:spPr/>
        <p:txBody>
          <a:bodyPr/>
          <a:lstStyle>
            <a:lvl1pPr>
              <a:defRPr/>
            </a:lvl1pPr>
          </a:lstStyle>
          <a:p>
            <a:fld id="{1162A941-E8D4-49B8-A5FB-BFD1B837296E}" type="slidenum">
              <a:rPr lang="en-AU"/>
              <a:pPr/>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AU"/>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AU"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AU"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AC5DF26-F940-4523-A2F9-C965A1A9BA16}" type="slidenum">
              <a:rPr lang="en-AU"/>
              <a:pPr/>
              <a:t>‹#›</a:t>
            </a:fld>
            <a:endParaRPr lang="en-A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954107"/>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5.3.1 Distinguish between learning and performance</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895600"/>
            <a:ext cx="6934200" cy="9144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a:t>
            </a: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Occasionally good or one of performances are not a true indication of learning having taken place. There has to be a relatively permanent change in performance over time as a result of practice and or experience. </a:t>
            </a: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charset="0"/>
              </a:rPr>
              <a:t>Wesson et.al 2005</a:t>
            </a:r>
          </a:p>
          <a:p>
            <a:pPr marL="342900" indent="-342900" algn="r">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954107"/>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5.3.1 Distinguish between learning and performance</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714620"/>
            <a:ext cx="6934200" cy="109538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Learning is a </a:t>
            </a:r>
            <a:r>
              <a:rPr lang="en-AU" sz="2300" u="sng" dirty="0">
                <a:solidFill>
                  <a:srgbClr val="660066"/>
                </a:solidFill>
                <a:latin typeface="Tahoma" pitchFamily="34" charset="0"/>
                <a:cs typeface="Times New Roman" charset="0"/>
              </a:rPr>
              <a:t>relatively permanent change </a:t>
            </a:r>
            <a:r>
              <a:rPr lang="en-AU" sz="2300" dirty="0">
                <a:solidFill>
                  <a:srgbClr val="660066"/>
                </a:solidFill>
                <a:latin typeface="Tahoma" pitchFamily="34" charset="0"/>
                <a:cs typeface="Times New Roman" charset="0"/>
              </a:rPr>
              <a:t>in performance </a:t>
            </a:r>
            <a:r>
              <a:rPr lang="en-AU" sz="2300" u="sng" dirty="0">
                <a:solidFill>
                  <a:srgbClr val="660066"/>
                </a:solidFill>
                <a:latin typeface="Tahoma" pitchFamily="34" charset="0"/>
                <a:cs typeface="Times New Roman" charset="0"/>
              </a:rPr>
              <a:t>brought about by experience</a:t>
            </a:r>
            <a:r>
              <a:rPr lang="en-AU" sz="2300" dirty="0">
                <a:solidFill>
                  <a:srgbClr val="660066"/>
                </a:solidFill>
                <a:latin typeface="Tahoma" pitchFamily="34" charset="0"/>
                <a:cs typeface="Times New Roman" charset="0"/>
              </a:rPr>
              <a:t>, excluding changes due to maturation and degeneration.</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Performance is a </a:t>
            </a:r>
            <a:r>
              <a:rPr lang="en-AU" sz="2300" u="sng" dirty="0">
                <a:solidFill>
                  <a:srgbClr val="660066"/>
                </a:solidFill>
                <a:latin typeface="Tahoma" pitchFamily="34" charset="0"/>
                <a:cs typeface="Times New Roman" charset="0"/>
              </a:rPr>
              <a:t>temporary occurrence, fluctuating over time</a:t>
            </a:r>
            <a:r>
              <a:rPr lang="en-AU" sz="2300" dirty="0">
                <a:solidFill>
                  <a:srgbClr val="660066"/>
                </a:solidFill>
                <a:latin typeface="Tahoma" pitchFamily="34" charset="0"/>
                <a:cs typeface="Times New Roman" charset="0"/>
              </a:rPr>
              <a:t>.</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A change in performance over time is often used to infer learning.</a:t>
            </a: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charset="0"/>
              </a:rPr>
              <a:t>IBO February 2007</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523220"/>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5.3.2 Describe the phases (stages of learning)</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714620"/>
            <a:ext cx="6934200" cy="3810724"/>
          </a:xfrm>
          <a:prstGeom prst="rect">
            <a:avLst/>
          </a:prstGeom>
          <a:noFill/>
          <a:ln w="9525">
            <a:noFill/>
            <a:miter lim="800000"/>
            <a:headEnd/>
            <a:tailEnd/>
          </a:ln>
          <a:effectLst/>
        </p:spPr>
        <p:txBody>
          <a:bodyPr/>
          <a:lstStyle/>
          <a:p>
            <a:pPr algn="ctr"/>
            <a:r>
              <a:rPr lang="en-US" sz="3200" dirty="0"/>
              <a:t>Stages of Motor Learning</a:t>
            </a:r>
          </a:p>
          <a:p>
            <a:endParaRPr lang="en-US" sz="2000" dirty="0"/>
          </a:p>
          <a:p>
            <a:pPr marL="457200" indent="-457200">
              <a:buFont typeface="+mj-lt"/>
              <a:buAutoNum type="arabicPeriod"/>
            </a:pPr>
            <a:r>
              <a:rPr lang="en-US" sz="2000" dirty="0"/>
              <a:t>Cognitive/verbal (early phase) </a:t>
            </a:r>
          </a:p>
          <a:p>
            <a:pPr marL="457200" indent="-457200">
              <a:buFont typeface="+mj-lt"/>
              <a:buAutoNum type="arabicPeriod"/>
            </a:pPr>
            <a:endParaRPr lang="en-US" sz="2000" dirty="0"/>
          </a:p>
          <a:p>
            <a:pPr marL="457200" indent="-457200">
              <a:buFont typeface="+mj-lt"/>
              <a:buAutoNum type="arabicPeriod"/>
            </a:pPr>
            <a:r>
              <a:rPr lang="en-US" sz="2000" dirty="0"/>
              <a:t>Associative/motor (intermediate phase)</a:t>
            </a:r>
          </a:p>
          <a:p>
            <a:pPr marL="457200" indent="-457200">
              <a:buFont typeface="+mj-lt"/>
              <a:buAutoNum type="arabicPeriod"/>
            </a:pPr>
            <a:endParaRPr lang="en-US" sz="2000" dirty="0"/>
          </a:p>
          <a:p>
            <a:pPr marL="457200" indent="-457200">
              <a:buFont typeface="+mj-lt"/>
              <a:buAutoNum type="arabicPeriod"/>
            </a:pPr>
            <a:r>
              <a:rPr lang="en-US" sz="2000" dirty="0"/>
              <a:t>Autonomous (final phase)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Developed by </a:t>
            </a:r>
            <a:r>
              <a:rPr lang="en-US" sz="2000" dirty="0" err="1"/>
              <a:t>Fitts</a:t>
            </a:r>
            <a:r>
              <a:rPr lang="en-US" sz="2000" dirty="0"/>
              <a:t> and Posner (1967)</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523220"/>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5.3.2 Describe the phases (stages of learning)</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714620"/>
            <a:ext cx="6934200" cy="109538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Cognitive/Verbal Stage</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Is the earliest phase of learning, when the performer understands what needs to be done. There is quite a lot of trial and error in this stage, the beginner trying out certain movements which may be successful or fail. The successful strategies can be reinforced by the performer experiencing success or by being told by there teacher that the move is unsuccessful.</a:t>
            </a:r>
          </a:p>
          <a:p>
            <a:pPr marL="342900" indent="-342900" algn="r">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charset="0"/>
              </a:rPr>
              <a:t>Honeybourne et.al 2004 </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extLst>
      <p:ext uri="{BB962C8B-B14F-4D97-AF65-F5344CB8AC3E}">
        <p14:creationId xmlns:p14="http://schemas.microsoft.com/office/powerpoint/2010/main" val="95460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523220"/>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5.3.2 Describe the phases (stages of learning)</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714620"/>
            <a:ext cx="6934200" cy="109538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Unsuccessful strategies should not be dismissed because all experiences can be worthwhile. The performer should understand why failure occurred in order to avoid the same experience in the future. To establish understanding teachers may use demonstrations or other methods of guidance. It is important that relevant cues are highlighted by the teacher and recognised by the performer.</a:t>
            </a:r>
          </a:p>
          <a:p>
            <a:pPr marL="342900" indent="-342900" algn="r">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charset="0"/>
              </a:rPr>
              <a:t>Honeybourne et.al 2004 </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523220"/>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5.3.2 Describe the phases (stages of learning)</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500306"/>
            <a:ext cx="6934200" cy="1309694"/>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The associative/motor/practice stage</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In this stage the performer practices, and compares or associates the movements produced with the mental image. This is the stage at which feedback occurs and the learner gradually becomes more aware of the increasingly subtle and complex cues. During this stage a vast improvement in performance usually occurs.</a:t>
            </a:r>
          </a:p>
          <a:p>
            <a:pPr marL="342900" indent="-342900" algn="r">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charset="0"/>
              </a:rPr>
              <a:t>Honeybourne et.al 2004 </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523220"/>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5.3.2 Describe the phases (stages of learning)</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500306"/>
            <a:ext cx="6934200" cy="359299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The associative/motor/practice stage</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buFont typeface="Arial" panose="020B0604020202020204" pitchFamily="34" charset="0"/>
              <a:buChar char="•"/>
            </a:pPr>
            <a:r>
              <a:rPr lang="en-AU" sz="2300" dirty="0">
                <a:solidFill>
                  <a:srgbClr val="660066"/>
                </a:solidFill>
                <a:latin typeface="Tahoma" pitchFamily="34" charset="0"/>
                <a:cs typeface="Times New Roman" charset="0"/>
              </a:rPr>
              <a:t>Begin to “feel the movement”</a:t>
            </a:r>
          </a:p>
          <a:p>
            <a:pPr marL="342900" indent="-342900">
              <a:lnSpc>
                <a:spcPct val="95000"/>
              </a:lnSpc>
              <a:spcBef>
                <a:spcPct val="20000"/>
              </a:spcBef>
              <a:buClr>
                <a:srgbClr val="00FF00"/>
              </a:buClr>
              <a:buSzPct val="65000"/>
              <a:buFont typeface="Arial" panose="020B0604020202020204" pitchFamily="34" charset="0"/>
              <a:buChar char="•"/>
            </a:pPr>
            <a:r>
              <a:rPr lang="en-AU" sz="2300" dirty="0">
                <a:solidFill>
                  <a:srgbClr val="660066"/>
                </a:solidFill>
                <a:latin typeface="Tahoma" pitchFamily="34" charset="0"/>
                <a:cs typeface="Times New Roman" charset="0"/>
              </a:rPr>
              <a:t>Feedback should be specific</a:t>
            </a:r>
          </a:p>
          <a:p>
            <a:pPr marL="800100" lvl="1" indent="-342900">
              <a:lnSpc>
                <a:spcPct val="95000"/>
              </a:lnSpc>
              <a:spcBef>
                <a:spcPct val="20000"/>
              </a:spcBef>
              <a:buClr>
                <a:srgbClr val="00FF00"/>
              </a:buClr>
              <a:buSzPct val="65000"/>
              <a:buFont typeface="Arial" panose="020B0604020202020204" pitchFamily="34" charset="0"/>
              <a:buChar char="•"/>
            </a:pPr>
            <a:r>
              <a:rPr lang="en-AU" sz="2300" dirty="0">
                <a:solidFill>
                  <a:srgbClr val="660066"/>
                </a:solidFill>
                <a:latin typeface="Tahoma" pitchFamily="34" charset="0"/>
                <a:cs typeface="Times New Roman" charset="0"/>
              </a:rPr>
              <a:t>Focus on knowledge of performance (KP)</a:t>
            </a:r>
          </a:p>
          <a:p>
            <a:pPr marL="800100" lvl="1" indent="-342900">
              <a:lnSpc>
                <a:spcPct val="95000"/>
              </a:lnSpc>
              <a:spcBef>
                <a:spcPct val="20000"/>
              </a:spcBef>
              <a:buClr>
                <a:srgbClr val="00FF00"/>
              </a:buClr>
              <a:buSzPct val="65000"/>
              <a:buFont typeface="Arial" panose="020B0604020202020204" pitchFamily="34" charset="0"/>
              <a:buChar char="•"/>
            </a:pPr>
            <a:r>
              <a:rPr lang="en-AU" sz="2300" dirty="0">
                <a:solidFill>
                  <a:srgbClr val="660066"/>
                </a:solidFill>
                <a:latin typeface="Tahoma" pitchFamily="34" charset="0"/>
                <a:cs typeface="Times New Roman" charset="0"/>
              </a:rPr>
              <a:t>Focus on knowledge of results (KR)</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extLst>
      <p:ext uri="{BB962C8B-B14F-4D97-AF65-F5344CB8AC3E}">
        <p14:creationId xmlns:p14="http://schemas.microsoft.com/office/powerpoint/2010/main" val="102057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523220"/>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5.3.2 Describe the phases (stages of learning)</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500306"/>
            <a:ext cx="6934200" cy="1309694"/>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a:t>
            </a: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The autonomous stage/final phase</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Is the final stage of the skill-learning process. Movements are becoming almost automatic, with very little conscious thought. Any distractions are largely ignored and the performer is able to concentrate on more peripheral strategies and tactics.</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a:t>
            </a: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charset="0"/>
              </a:rPr>
              <a:t>Honeybourne et.al 2004 </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523220"/>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5.3.2 Describe the phases (stages of learning)</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500306"/>
            <a:ext cx="6934200" cy="1309694"/>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a:t>
            </a: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It is said that during this stage motor programmes are completely formed in the long term memory and reaction time is short. Some performers may never reach this stage or may reach it with only very basic movement patterns. For performers to stay in this phase they must continuously refer back to the associative stage, where practice ensures that motor programmes are reinforced.</a:t>
            </a: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charset="0"/>
              </a:rPr>
              <a:t>	</a:t>
            </a: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charset="0"/>
              </a:rPr>
              <a:t>Honeybourne et.al 2004 </a:t>
            </a: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AU" sz="800" dirty="0">
              <a:solidFill>
                <a:srgbClr val="660066"/>
              </a:solidFill>
              <a:latin typeface="Tahoma" pitchFamily="34" charset="0"/>
              <a:cs typeface="Times New Roman" charset="0"/>
            </a:endParaRPr>
          </a:p>
          <a:p>
            <a:pPr marL="342900" indent="-342900">
              <a:lnSpc>
                <a:spcPct val="95000"/>
              </a:lnSpc>
              <a:spcBef>
                <a:spcPct val="20000"/>
              </a:spcBef>
              <a:buClr>
                <a:srgbClr val="00FF00"/>
              </a:buClr>
              <a:buSzPct val="65000"/>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954107"/>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5.3.3 Outline the different types of learning curve</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295400" y="2667000"/>
            <a:ext cx="72390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7" name="Rectangle 25">
            <a:hlinkClick r:id="" action="ppaction://noaction"/>
          </p:cNvPr>
          <p:cNvSpPr>
            <a:spLocks noChangeArrowheads="1"/>
          </p:cNvSpPr>
          <p:nvPr/>
        </p:nvSpPr>
        <p:spPr bwMode="auto">
          <a:xfrm>
            <a:off x="1524000" y="2500306"/>
            <a:ext cx="6934200" cy="1309694"/>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A learning curve is a </a:t>
            </a:r>
            <a:r>
              <a:rPr lang="en-AU" sz="2300" u="sng" dirty="0">
                <a:solidFill>
                  <a:srgbClr val="660066"/>
                </a:solidFill>
                <a:latin typeface="Tahoma" pitchFamily="34" charset="0"/>
                <a:cs typeface="Times New Roman" pitchFamily="18" charset="0"/>
              </a:rPr>
              <a:t>way to evaluate the extent to which a skill is being learnt </a:t>
            </a:r>
            <a:r>
              <a:rPr lang="en-AU" sz="2300" dirty="0">
                <a:solidFill>
                  <a:srgbClr val="660066"/>
                </a:solidFill>
                <a:latin typeface="Tahoma" pitchFamily="34" charset="0"/>
                <a:cs typeface="Times New Roman" pitchFamily="18" charset="0"/>
              </a:rPr>
              <a:t>by plotting measures of practice versus measures of performance.</a:t>
            </a:r>
            <a:endParaRPr lang="en-AU" sz="25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pic>
        <p:nvPicPr>
          <p:cNvPr id="23" name="Picture 39"/>
          <p:cNvPicPr>
            <a:picLocks noChangeAspect="1" noChangeArrowheads="1"/>
          </p:cNvPicPr>
          <p:nvPr/>
        </p:nvPicPr>
        <p:blipFill>
          <a:blip r:embed="rId4"/>
          <a:srcRect/>
          <a:stretch>
            <a:fillRect/>
          </a:stretch>
        </p:blipFill>
        <p:spPr bwMode="auto">
          <a:xfrm>
            <a:off x="2357422" y="4000504"/>
            <a:ext cx="4495800" cy="2595561"/>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954107"/>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5.3.3 Outline the different types of learning curve</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357290" y="2786058"/>
            <a:ext cx="7239000" cy="71438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After steady improvements in performance, a learning plateau is a </a:t>
            </a:r>
            <a:r>
              <a:rPr lang="en-AU" sz="2300" u="sng" dirty="0">
                <a:solidFill>
                  <a:srgbClr val="660066"/>
                </a:solidFill>
                <a:latin typeface="Tahoma" pitchFamily="34" charset="0"/>
                <a:cs typeface="Times New Roman" pitchFamily="18" charset="0"/>
              </a:rPr>
              <a:t>stage where there appears to be little or no improvement</a:t>
            </a:r>
            <a:r>
              <a:rPr lang="en-AU" sz="2300" dirty="0">
                <a:solidFill>
                  <a:srgbClr val="660066"/>
                </a:solidFill>
                <a:latin typeface="Tahoma" pitchFamily="34" charset="0"/>
                <a:cs typeface="Times New Roman" pitchFamily="18" charset="0"/>
              </a:rPr>
              <a:t>. This can be due to:</a:t>
            </a:r>
          </a:p>
          <a:p>
            <a:pPr marL="742950" lvl="1" indent="-285750">
              <a:lnSpc>
                <a:spcPct val="95000"/>
              </a:lnSpc>
              <a:spcBef>
                <a:spcPct val="20000"/>
              </a:spcBef>
              <a:buClr>
                <a:srgbClr val="00FF00"/>
              </a:buClr>
              <a:buSzPct val="65000"/>
              <a:buFont typeface="Wingdings" pitchFamily="2" charset="2"/>
              <a:buChar char="§"/>
            </a:pPr>
            <a:r>
              <a:rPr lang="en-AU" sz="2100" dirty="0">
                <a:solidFill>
                  <a:srgbClr val="660066"/>
                </a:solidFill>
                <a:latin typeface="Tahoma" pitchFamily="34" charset="0"/>
                <a:cs typeface="Times New Roman" pitchFamily="18" charset="0"/>
              </a:rPr>
              <a:t>Lack of motivation</a:t>
            </a:r>
          </a:p>
          <a:p>
            <a:pPr marL="742950" lvl="1" indent="-285750">
              <a:lnSpc>
                <a:spcPct val="95000"/>
              </a:lnSpc>
              <a:spcBef>
                <a:spcPct val="20000"/>
              </a:spcBef>
              <a:buClr>
                <a:srgbClr val="00FF00"/>
              </a:buClr>
              <a:buSzPct val="65000"/>
              <a:buFont typeface="Wingdings" pitchFamily="2" charset="2"/>
              <a:buChar char="§"/>
            </a:pPr>
            <a:r>
              <a:rPr lang="en-AU" sz="2100" dirty="0">
                <a:solidFill>
                  <a:srgbClr val="660066"/>
                </a:solidFill>
                <a:latin typeface="Tahoma" pitchFamily="34" charset="0"/>
                <a:cs typeface="Times New Roman" pitchFamily="18" charset="0"/>
              </a:rPr>
              <a:t>Fatigue (over-training)</a:t>
            </a:r>
          </a:p>
          <a:p>
            <a:pPr marL="742950" lvl="1" indent="-285750">
              <a:lnSpc>
                <a:spcPct val="95000"/>
              </a:lnSpc>
              <a:spcBef>
                <a:spcPct val="20000"/>
              </a:spcBef>
              <a:buClr>
                <a:srgbClr val="00FF00"/>
              </a:buClr>
              <a:buSzPct val="65000"/>
              <a:buFont typeface="Wingdings" pitchFamily="2" charset="2"/>
              <a:buChar char="§"/>
            </a:pPr>
            <a:r>
              <a:rPr lang="en-AU" sz="2100" dirty="0">
                <a:solidFill>
                  <a:srgbClr val="660066"/>
                </a:solidFill>
                <a:latin typeface="Tahoma" pitchFamily="34" charset="0"/>
                <a:cs typeface="Times New Roman" pitchFamily="18" charset="0"/>
              </a:rPr>
              <a:t>Fundamentals learnt, next skill difficult</a:t>
            </a:r>
          </a:p>
          <a:p>
            <a:pPr marL="742950" lvl="1" indent="-285750">
              <a:lnSpc>
                <a:spcPct val="95000"/>
              </a:lnSpc>
              <a:spcBef>
                <a:spcPct val="20000"/>
              </a:spcBef>
              <a:buClr>
                <a:srgbClr val="00FF00"/>
              </a:buClr>
              <a:buSzPct val="65000"/>
              <a:buFont typeface="Wingdings" pitchFamily="2" charset="2"/>
              <a:buChar char="§"/>
            </a:pPr>
            <a:r>
              <a:rPr lang="en-AU" sz="2100" dirty="0">
                <a:solidFill>
                  <a:srgbClr val="660066"/>
                </a:solidFill>
                <a:latin typeface="Tahoma" pitchFamily="34" charset="0"/>
                <a:cs typeface="Times New Roman" pitchFamily="18" charset="0"/>
              </a:rPr>
              <a:t>Limited time devoted to practice</a:t>
            </a:r>
          </a:p>
          <a:p>
            <a:pPr marL="742950" lvl="1" indent="-285750">
              <a:lnSpc>
                <a:spcPct val="95000"/>
              </a:lnSpc>
              <a:spcBef>
                <a:spcPct val="20000"/>
              </a:spcBef>
              <a:buClr>
                <a:srgbClr val="00FF00"/>
              </a:buClr>
              <a:buSzPct val="65000"/>
              <a:buFont typeface="Wingdings" pitchFamily="2" charset="2"/>
              <a:buChar char="§"/>
            </a:pPr>
            <a:r>
              <a:rPr lang="en-AU" sz="2100" dirty="0">
                <a:solidFill>
                  <a:srgbClr val="660066"/>
                </a:solidFill>
                <a:latin typeface="Tahoma" pitchFamily="34" charset="0"/>
                <a:cs typeface="Times New Roman" pitchFamily="18" charset="0"/>
              </a:rPr>
              <a:t>Injury</a:t>
            </a:r>
          </a:p>
          <a:p>
            <a:pPr marL="742950" lvl="1" indent="-285750">
              <a:lnSpc>
                <a:spcPct val="95000"/>
              </a:lnSpc>
              <a:spcBef>
                <a:spcPct val="20000"/>
              </a:spcBef>
              <a:buClr>
                <a:srgbClr val="00FF00"/>
              </a:buClr>
              <a:buSzPct val="65000"/>
              <a:buFont typeface="Wingdings" pitchFamily="2" charset="2"/>
              <a:buChar char="§"/>
            </a:pPr>
            <a:r>
              <a:rPr lang="en-AU" sz="2100" dirty="0">
                <a:solidFill>
                  <a:srgbClr val="660066"/>
                </a:solidFill>
                <a:latin typeface="Tahoma" pitchFamily="34" charset="0"/>
                <a:cs typeface="Times New Roman" pitchFamily="18" charset="0"/>
              </a:rPr>
              <a:t>Coach unable to connect with athlete</a:t>
            </a:r>
          </a:p>
          <a:p>
            <a:pPr algn="r">
              <a:lnSpc>
                <a:spcPct val="65000"/>
              </a:lnSpc>
              <a:spcBef>
                <a:spcPct val="50000"/>
              </a:spcBef>
            </a:pPr>
            <a:r>
              <a:rPr lang="en-AU" sz="600" i="1" dirty="0">
                <a:solidFill>
                  <a:srgbClr val="660066"/>
                </a:solidFill>
                <a:latin typeface="Tahoma" pitchFamily="34" charset="0"/>
              </a:rPr>
              <a:t>Reference 1: Board of Studies NSW (1999). Personal development, health and physical education: Stage 6 syllabus.</a:t>
            </a:r>
          </a:p>
          <a:p>
            <a:pPr algn="r">
              <a:lnSpc>
                <a:spcPct val="65000"/>
              </a:lnSpc>
              <a:spcBef>
                <a:spcPct val="50000"/>
              </a:spcBef>
            </a:pPr>
            <a:r>
              <a:rPr lang="en-AU" sz="600" i="1" dirty="0">
                <a:solidFill>
                  <a:srgbClr val="660066"/>
                </a:solidFill>
                <a:latin typeface="Tahoma" pitchFamily="34" charset="0"/>
              </a:rPr>
              <a:t>Reference 2: Browne, S. (2001). HSC core 2 health priorities in Aust.: Summary quest. &amp; sample HSC extended responses. </a:t>
            </a:r>
          </a:p>
          <a:p>
            <a:pPr algn="r">
              <a:lnSpc>
                <a:spcPct val="65000"/>
              </a:lnSpc>
              <a:spcBef>
                <a:spcPct val="50000"/>
              </a:spcBef>
            </a:pPr>
            <a:r>
              <a:rPr lang="en-AU" sz="600" i="1" dirty="0">
                <a:solidFill>
                  <a:srgbClr val="660066"/>
                </a:solidFill>
                <a:latin typeface="Tahoma" pitchFamily="34" charset="0"/>
              </a:rPr>
              <a:t>Reference 3: Browne, S., et. al. (2000). PDHPE application and inquiry: HSC course. Oxford University Press: Melbourne.</a:t>
            </a:r>
          </a:p>
          <a:p>
            <a:pPr algn="r">
              <a:lnSpc>
                <a:spcPct val="65000"/>
              </a:lnSpc>
              <a:spcBef>
                <a:spcPct val="50000"/>
              </a:spcBef>
            </a:pPr>
            <a:r>
              <a:rPr lang="en-AU" sz="600" i="1" dirty="0">
                <a:solidFill>
                  <a:srgbClr val="660066"/>
                </a:solidFill>
                <a:latin typeface="Tahoma" pitchFamily="34" charset="0"/>
              </a:rPr>
              <a:t>Reference 4: Buchanan, D. &amp; Nemec, M. (2003). HSC PDHPE. McMillan Education Australia: Melbourne.</a:t>
            </a:r>
          </a:p>
          <a:p>
            <a:pPr algn="r">
              <a:lnSpc>
                <a:spcPct val="65000"/>
              </a:lnSpc>
              <a:spcBef>
                <a:spcPct val="50000"/>
              </a:spcBef>
            </a:pPr>
            <a:r>
              <a:rPr lang="en-AU" sz="600" i="1" dirty="0">
                <a:solidFill>
                  <a:srgbClr val="660066"/>
                </a:solidFill>
                <a:latin typeface="Tahoma" pitchFamily="34" charset="0"/>
              </a:rPr>
              <a:t>Reference 5: Charles Sturt University. NSW HSC online. Available: http://hsc.csu.edu.au/pdhpe/</a:t>
            </a:r>
          </a:p>
          <a:p>
            <a:pPr marL="742950" lvl="1" indent="-285750" algn="r">
              <a:lnSpc>
                <a:spcPct val="95000"/>
              </a:lnSpc>
              <a:spcBef>
                <a:spcPct val="20000"/>
              </a:spcBef>
              <a:buClr>
                <a:srgbClr val="00FF00"/>
              </a:buClr>
              <a:buSzPct val="65000"/>
            </a:pPr>
            <a:endParaRPr lang="en-AU" sz="21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US" sz="2300" dirty="0">
              <a:solidFill>
                <a:srgbClr val="660066"/>
              </a:solidFill>
              <a:latin typeface="Tahoma" pitchFamily="34" charset="0"/>
              <a:cs typeface="Times New Roman"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24" name="Rectangle 26"/>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25" name="Rectangle 26"/>
          <p:cNvSpPr>
            <a:spLocks noChangeArrowheads="1"/>
          </p:cNvSpPr>
          <p:nvPr/>
        </p:nvSpPr>
        <p:spPr bwMode="auto">
          <a:xfrm>
            <a:off x="1447800" y="44958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26" name="Rectangle 26"/>
          <p:cNvSpPr>
            <a:spLocks noChangeArrowheads="1"/>
          </p:cNvSpPr>
          <p:nvPr/>
        </p:nvSpPr>
        <p:spPr bwMode="auto">
          <a:xfrm>
            <a:off x="1600200" y="46482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0" y="0"/>
            <a:ext cx="1219200" cy="1174750"/>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6675" name="Line 3"/>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US" dirty="0"/>
          </a:p>
        </p:txBody>
      </p:sp>
      <p:sp>
        <p:nvSpPr>
          <p:cNvPr id="156676" name="Line 4"/>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77" name="Line 5"/>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78" name="Text Box 6"/>
          <p:cNvSpPr txBox="1">
            <a:spLocks noChangeArrowheads="1"/>
          </p:cNvSpPr>
          <p:nvPr/>
        </p:nvSpPr>
        <p:spPr bwMode="auto">
          <a:xfrm>
            <a:off x="0" y="2727325"/>
            <a:ext cx="1219200" cy="244475"/>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Sub-topics</a:t>
            </a:r>
          </a:p>
        </p:txBody>
      </p:sp>
      <p:sp>
        <p:nvSpPr>
          <p:cNvPr id="156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US" dirty="0"/>
          </a:p>
        </p:txBody>
      </p:sp>
      <p:sp>
        <p:nvSpPr>
          <p:cNvPr id="156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US" dirty="0"/>
          </a:p>
        </p:txBody>
      </p:sp>
      <p:sp>
        <p:nvSpPr>
          <p:cNvPr id="156684" name="Line 12"/>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US" dirty="0"/>
          </a:p>
        </p:txBody>
      </p:sp>
      <p:sp>
        <p:nvSpPr>
          <p:cNvPr id="156685" name="Line 13"/>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US" dirty="0"/>
          </a:p>
        </p:txBody>
      </p:sp>
      <p:sp>
        <p:nvSpPr>
          <p:cNvPr id="156686" name="Line 14"/>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US" dirty="0"/>
          </a:p>
        </p:txBody>
      </p:sp>
      <p:sp>
        <p:nvSpPr>
          <p:cNvPr id="156687" name="Text Box 15"/>
          <p:cNvSpPr txBox="1">
            <a:spLocks noChangeArrowheads="1"/>
          </p:cNvSpPr>
          <p:nvPr/>
        </p:nvSpPr>
        <p:spPr bwMode="auto">
          <a:xfrm>
            <a:off x="1219200" y="3952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a:t>
            </a:r>
          </a:p>
        </p:txBody>
      </p:sp>
      <p:sp>
        <p:nvSpPr>
          <p:cNvPr id="156688" name="Text Box 16"/>
          <p:cNvSpPr txBox="1">
            <a:spLocks noChangeArrowheads="1"/>
          </p:cNvSpPr>
          <p:nvPr/>
        </p:nvSpPr>
        <p:spPr bwMode="auto">
          <a:xfrm>
            <a:off x="1524000" y="1447800"/>
            <a:ext cx="7467600" cy="954107"/>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5.3.3 Outline the different types of learning curve</a:t>
            </a:r>
          </a:p>
        </p:txBody>
      </p:sp>
      <p:sp>
        <p:nvSpPr>
          <p:cNvPr id="156689" name="Line 17"/>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US" dirty="0"/>
          </a:p>
        </p:txBody>
      </p:sp>
      <p:sp>
        <p:nvSpPr>
          <p:cNvPr id="156690" name="Rectangle 18"/>
          <p:cNvSpPr>
            <a:spLocks noChangeArrowheads="1"/>
          </p:cNvSpPr>
          <p:nvPr/>
        </p:nvSpPr>
        <p:spPr bwMode="auto">
          <a:xfrm>
            <a:off x="3429000" y="1885950"/>
            <a:ext cx="9144000" cy="0"/>
          </a:xfrm>
          <a:prstGeom prst="rect">
            <a:avLst/>
          </a:prstGeom>
          <a:noFill/>
          <a:ln w="9525">
            <a:noFill/>
            <a:miter lim="800000"/>
            <a:headEnd/>
            <a:tailEnd/>
          </a:ln>
          <a:effectLst/>
        </p:spPr>
        <p:txBody>
          <a:bodyPr>
            <a:spAutoFit/>
          </a:bodyPr>
          <a:lstStyle/>
          <a:p>
            <a:endParaRPr lang="en-US" dirty="0"/>
          </a:p>
        </p:txBody>
      </p:sp>
      <p:sp>
        <p:nvSpPr>
          <p:cNvPr id="156691" name="Text Box 19">
            <a:hlinkClick r:id="rId2" action="ppaction://hlinksldjump" tooltip="'Click' here"/>
          </p:cNvPr>
          <p:cNvSpPr txBox="1">
            <a:spLocks noChangeArrowheads="1"/>
          </p:cNvSpPr>
          <p:nvPr/>
        </p:nvSpPr>
        <p:spPr bwMode="auto">
          <a:xfrm>
            <a:off x="0" y="1295400"/>
            <a:ext cx="1219200" cy="809625"/>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6692" name="Line 20"/>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US" dirty="0"/>
          </a:p>
        </p:txBody>
      </p:sp>
      <p:sp>
        <p:nvSpPr>
          <p:cNvPr id="156693" name="Line 21"/>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US" dirty="0"/>
          </a:p>
        </p:txBody>
      </p:sp>
      <p:sp>
        <p:nvSpPr>
          <p:cNvPr id="156696" name="Rectangle 24">
            <a:hlinkClick r:id="rId3" action="ppaction://hlinksldjump" tooltip="Click here to go to this dot point"/>
          </p:cNvPr>
          <p:cNvSpPr>
            <a:spLocks noChangeArrowheads="1"/>
          </p:cNvSpPr>
          <p:nvPr/>
        </p:nvSpPr>
        <p:spPr bwMode="auto">
          <a:xfrm>
            <a:off x="1357290" y="2786058"/>
            <a:ext cx="7239000" cy="2643206"/>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pitchFamily="18" charset="0"/>
              </a:rPr>
              <a:t>Linear</a:t>
            </a: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As practice increases, so does performance in a proportional relationship.		</a:t>
            </a:r>
          </a:p>
          <a:p>
            <a:pPr marL="342900" indent="-342900">
              <a:lnSpc>
                <a:spcPct val="95000"/>
              </a:lnSpc>
              <a:spcBef>
                <a:spcPct val="20000"/>
              </a:spcBef>
              <a:buClr>
                <a:srgbClr val="00FF00"/>
              </a:buClr>
              <a:buSzPct val="65000"/>
            </a:pPr>
            <a:r>
              <a:rPr lang="en-AU" sz="1600" dirty="0">
                <a:solidFill>
                  <a:srgbClr val="FF3399"/>
                </a:solidFill>
                <a:latin typeface="Tahoma" pitchFamily="34" charset="0"/>
                <a:cs typeface="Times New Roman" pitchFamily="18" charset="0"/>
              </a:rPr>
              <a:t>Units</a:t>
            </a:r>
          </a:p>
          <a:p>
            <a:pPr marL="342900" indent="-342900">
              <a:lnSpc>
                <a:spcPct val="95000"/>
              </a:lnSpc>
              <a:spcBef>
                <a:spcPct val="20000"/>
              </a:spcBef>
              <a:buClr>
                <a:srgbClr val="00FF00"/>
              </a:buClr>
              <a:buSzPct val="65000"/>
            </a:pPr>
            <a:r>
              <a:rPr lang="en-AU" sz="1600" dirty="0">
                <a:solidFill>
                  <a:srgbClr val="FF3399"/>
                </a:solidFill>
                <a:latin typeface="Tahoma" pitchFamily="34" charset="0"/>
                <a:cs typeface="Times New Roman" pitchFamily="18" charset="0"/>
              </a:rPr>
              <a:t>Of Performance</a:t>
            </a:r>
          </a:p>
          <a:p>
            <a:pPr marL="342900" indent="-342900" algn="r">
              <a:lnSpc>
                <a:spcPct val="95000"/>
              </a:lnSpc>
              <a:spcBef>
                <a:spcPct val="20000"/>
              </a:spcBef>
              <a:buClr>
                <a:srgbClr val="00FF00"/>
              </a:buClr>
              <a:buSzPct val="65000"/>
              <a:buFont typeface="Wingdings" pitchFamily="2" charset="2"/>
              <a:buChar char="§"/>
            </a:pPr>
            <a:r>
              <a:rPr lang="en-AU" sz="1800" dirty="0">
                <a:solidFill>
                  <a:srgbClr val="660066"/>
                </a:solidFill>
                <a:latin typeface="Tahoma" pitchFamily="34" charset="0"/>
                <a:cs typeface="Times New Roman" pitchFamily="18" charset="0"/>
              </a:rPr>
              <a:t>Features and possible reasons:</a:t>
            </a:r>
          </a:p>
          <a:p>
            <a:pPr marL="285750" indent="-285750" algn="r">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Practice is successful</a:t>
            </a:r>
          </a:p>
          <a:p>
            <a:pPr marL="742950" lvl="1" indent="-285750" algn="r">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Practice is beneficial</a:t>
            </a:r>
          </a:p>
          <a:p>
            <a:pPr marL="285750" indent="-285750" algn="r">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High motivation</a:t>
            </a:r>
          </a:p>
          <a:p>
            <a:pPr marL="742950" lvl="1" indent="-285750" algn="r">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Positive coaching</a:t>
            </a:r>
          </a:p>
          <a:p>
            <a:pPr marL="742950" lvl="1" indent="-285750" algn="r">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Simplicity of the skill</a:t>
            </a:r>
          </a:p>
          <a:p>
            <a:pPr marL="742950" lvl="1" indent="-285750" algn="r">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Performer is interested in the skill</a:t>
            </a:r>
          </a:p>
          <a:p>
            <a:pPr marL="342900"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AU" sz="23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AU" sz="1600" dirty="0">
                <a:solidFill>
                  <a:srgbClr val="FF3399"/>
                </a:solidFill>
                <a:latin typeface="Tahoma" pitchFamily="34" charset="0"/>
              </a:rPr>
              <a:t>Units </a:t>
            </a:r>
          </a:p>
          <a:p>
            <a:pPr marL="342900" indent="-342900">
              <a:lnSpc>
                <a:spcPct val="95000"/>
              </a:lnSpc>
              <a:spcBef>
                <a:spcPct val="20000"/>
              </a:spcBef>
              <a:buClr>
                <a:srgbClr val="00FF00"/>
              </a:buClr>
              <a:buSzPct val="65000"/>
            </a:pPr>
            <a:r>
              <a:rPr lang="en-AU" sz="1600" dirty="0">
                <a:solidFill>
                  <a:srgbClr val="FF3399"/>
                </a:solidFill>
                <a:latin typeface="Tahoma" pitchFamily="34" charset="0"/>
              </a:rPr>
              <a:t>of performance</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156698" name="Rectangle 26">
            <a:hlinkClick r:id="" action="ppaction://noaction"/>
          </p:cNvPr>
          <p:cNvSpPr>
            <a:spLocks noChangeArrowheads="1"/>
          </p:cNvSpPr>
          <p:nvPr/>
        </p:nvSpPr>
        <p:spPr bwMode="auto">
          <a:xfrm>
            <a:off x="1295400" y="3581400"/>
            <a:ext cx="39624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charset="0"/>
            </a:endParaRPr>
          </a:p>
        </p:txBody>
      </p:sp>
      <p:sp>
        <p:nvSpPr>
          <p:cNvPr id="156715" name="Text Box 43">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24" name="Rectangle 26"/>
          <p:cNvSpPr>
            <a:spLocks noChangeArrowheads="1"/>
          </p:cNvSpPr>
          <p:nvPr/>
        </p:nvSpPr>
        <p:spPr bwMode="auto">
          <a:xfrm>
            <a:off x="1295400" y="4343400"/>
            <a:ext cx="1347774"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25" name="Rectangle 26"/>
          <p:cNvSpPr>
            <a:spLocks noChangeArrowheads="1"/>
          </p:cNvSpPr>
          <p:nvPr/>
        </p:nvSpPr>
        <p:spPr bwMode="auto">
          <a:xfrm>
            <a:off x="3214678" y="6072206"/>
            <a:ext cx="1785950" cy="571504"/>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26" name="Rectangle 26"/>
          <p:cNvSpPr>
            <a:spLocks noChangeArrowheads="1"/>
          </p:cNvSpPr>
          <p:nvPr/>
        </p:nvSpPr>
        <p:spPr bwMode="auto">
          <a:xfrm>
            <a:off x="1600200" y="4648200"/>
            <a:ext cx="82866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27" name="Line 34"/>
          <p:cNvSpPr>
            <a:spLocks noChangeShapeType="1"/>
          </p:cNvSpPr>
          <p:nvPr/>
        </p:nvSpPr>
        <p:spPr bwMode="auto">
          <a:xfrm>
            <a:off x="2895600" y="3733800"/>
            <a:ext cx="0" cy="2133600"/>
          </a:xfrm>
          <a:prstGeom prst="line">
            <a:avLst/>
          </a:prstGeom>
          <a:noFill/>
          <a:ln w="9525">
            <a:solidFill>
              <a:srgbClr val="00FF00"/>
            </a:solidFill>
            <a:round/>
            <a:headEnd/>
            <a:tailEnd/>
          </a:ln>
          <a:effectLst/>
        </p:spPr>
        <p:txBody>
          <a:bodyPr/>
          <a:lstStyle/>
          <a:p>
            <a:endParaRPr lang="en-AU" dirty="0"/>
          </a:p>
        </p:txBody>
      </p:sp>
      <p:sp>
        <p:nvSpPr>
          <p:cNvPr id="28" name="Line 35"/>
          <p:cNvSpPr>
            <a:spLocks noChangeShapeType="1"/>
          </p:cNvSpPr>
          <p:nvPr/>
        </p:nvSpPr>
        <p:spPr bwMode="auto">
          <a:xfrm>
            <a:off x="2895600" y="5867400"/>
            <a:ext cx="2514600" cy="0"/>
          </a:xfrm>
          <a:prstGeom prst="line">
            <a:avLst/>
          </a:prstGeom>
          <a:noFill/>
          <a:ln w="9525">
            <a:solidFill>
              <a:srgbClr val="00FF00"/>
            </a:solidFill>
            <a:round/>
            <a:headEnd/>
            <a:tailEnd/>
          </a:ln>
          <a:effectLst/>
        </p:spPr>
        <p:txBody>
          <a:bodyPr/>
          <a:lstStyle/>
          <a:p>
            <a:endParaRPr lang="en-AU" dirty="0"/>
          </a:p>
        </p:txBody>
      </p:sp>
      <p:sp>
        <p:nvSpPr>
          <p:cNvPr id="30" name="Line 38"/>
          <p:cNvSpPr>
            <a:spLocks noChangeShapeType="1"/>
          </p:cNvSpPr>
          <p:nvPr/>
        </p:nvSpPr>
        <p:spPr bwMode="auto">
          <a:xfrm flipV="1">
            <a:off x="2895600" y="3810000"/>
            <a:ext cx="2362200" cy="2057400"/>
          </a:xfrm>
          <a:prstGeom prst="line">
            <a:avLst/>
          </a:prstGeom>
          <a:noFill/>
          <a:ln w="9525">
            <a:solidFill>
              <a:srgbClr val="FF3399"/>
            </a:solidFill>
            <a:round/>
            <a:headEnd/>
            <a:tailEnd/>
          </a:ln>
          <a:effectLst/>
        </p:spPr>
        <p:txBody>
          <a:bodyPr/>
          <a:lstStyle/>
          <a:p>
            <a:endParaRPr lang="en-AU" dirty="0"/>
          </a:p>
        </p:txBody>
      </p:sp>
      <p:sp>
        <p:nvSpPr>
          <p:cNvPr id="31" name="Rectangle 30"/>
          <p:cNvSpPr/>
          <p:nvPr/>
        </p:nvSpPr>
        <p:spPr>
          <a:xfrm>
            <a:off x="3379943" y="5968155"/>
            <a:ext cx="2384114" cy="338554"/>
          </a:xfrm>
          <a:prstGeom prst="rect">
            <a:avLst/>
          </a:prstGeom>
        </p:spPr>
        <p:txBody>
          <a:bodyPr wrap="square">
            <a:spAutoFit/>
          </a:bodyPr>
          <a:lstStyle/>
          <a:p>
            <a:pPr algn="ctr">
              <a:spcBef>
                <a:spcPct val="50000"/>
              </a:spcBef>
            </a:pPr>
            <a:r>
              <a:rPr lang="en-AU" sz="1600" dirty="0">
                <a:solidFill>
                  <a:srgbClr val="FF3399"/>
                </a:solidFill>
                <a:latin typeface="Tahoma" pitchFamily="34" charset="0"/>
              </a:rPr>
              <a:t>Units of practice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r>
              <a:rPr lang="en-AU" sz="1100" b="1" dirty="0">
                <a:solidFill>
                  <a:srgbClr val="660066"/>
                </a:solidFill>
                <a:latin typeface="Tahoma" pitchFamily="34" charset="0"/>
              </a:rPr>
              <a:t>Factors</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355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355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355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355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355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356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356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356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356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356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356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3566" name="Text Box 14"/>
          <p:cNvSpPr txBox="1">
            <a:spLocks noChangeArrowheads="1"/>
          </p:cNvSpPr>
          <p:nvPr/>
        </p:nvSpPr>
        <p:spPr bwMode="auto">
          <a:xfrm>
            <a:off x="1295400" y="1614488"/>
            <a:ext cx="7696200" cy="519112"/>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Positively accelerated curve</a:t>
            </a:r>
          </a:p>
        </p:txBody>
      </p:sp>
      <p:sp>
        <p:nvSpPr>
          <p:cNvPr id="66356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3568" name="Text Box 16">
            <a:hlinkClick r:id="rId2" action="ppaction://hlinksldjump" tooltip="'Click' here"/>
          </p:cNvPr>
          <p:cNvSpPr txBox="1">
            <a:spLocks noChangeArrowheads="1"/>
          </p:cNvSpPr>
          <p:nvPr/>
        </p:nvSpPr>
        <p:spPr bwMode="auto">
          <a:xfrm>
            <a:off x="0" y="1295400"/>
            <a:ext cx="1219200" cy="737318"/>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 </a:t>
            </a:r>
          </a:p>
          <a:p>
            <a:pPr>
              <a:lnSpc>
                <a:spcPct val="72000"/>
              </a:lnSpc>
              <a:spcBef>
                <a:spcPct val="50000"/>
              </a:spcBef>
            </a:pPr>
            <a:r>
              <a:rPr lang="en-AU" sz="1100" b="1" dirty="0">
                <a:solidFill>
                  <a:srgbClr val="660066"/>
                </a:solidFill>
                <a:latin typeface="Tahoma" pitchFamily="34" charset="0"/>
              </a:rPr>
              <a:t>Skill in sport</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356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357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357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357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357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3574" name="Rectangle 22"/>
          <p:cNvSpPr>
            <a:spLocks noChangeArrowheads="1"/>
          </p:cNvSpPr>
          <p:nvPr/>
        </p:nvSpPr>
        <p:spPr bwMode="auto">
          <a:xfrm>
            <a:off x="4000500" y="3048000"/>
            <a:ext cx="9144000" cy="0"/>
          </a:xfrm>
          <a:prstGeom prst="rect">
            <a:avLst/>
          </a:prstGeom>
          <a:noFill/>
          <a:ln w="9525">
            <a:noFill/>
            <a:miter lim="800000"/>
            <a:headEnd/>
            <a:tailEnd/>
          </a:ln>
          <a:effectLst/>
        </p:spPr>
        <p:txBody>
          <a:bodyPr>
            <a:spAutoFit/>
          </a:bodyPr>
          <a:lstStyle/>
          <a:p>
            <a:endParaRPr lang="en-AU" dirty="0"/>
          </a:p>
        </p:txBody>
      </p:sp>
      <p:sp>
        <p:nvSpPr>
          <p:cNvPr id="663575" name="Rectangle 23"/>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3576" name="Rectangle 24"/>
          <p:cNvSpPr>
            <a:spLocks noChangeArrowheads="1"/>
          </p:cNvSpPr>
          <p:nvPr/>
        </p:nvSpPr>
        <p:spPr bwMode="auto">
          <a:xfrm>
            <a:off x="1295400" y="25908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Indicates slight performance gains initially then rapid improvements in performance  (ie. the task took a long time to learn).</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3577" name="Rectangle 25"/>
          <p:cNvSpPr>
            <a:spLocks noChangeArrowheads="1"/>
          </p:cNvSpPr>
          <p:nvPr/>
        </p:nvSpPr>
        <p:spPr bwMode="auto">
          <a:xfrm>
            <a:off x="8610600" y="4191000"/>
            <a:ext cx="152400" cy="2133600"/>
          </a:xfrm>
          <a:prstGeom prst="rect">
            <a:avLst/>
          </a:prstGeom>
          <a:solidFill>
            <a:schemeClr val="bg1"/>
          </a:solidFill>
          <a:ln w="50800">
            <a:solidFill>
              <a:schemeClr val="bg1"/>
            </a:solidFill>
            <a:miter lim="800000"/>
            <a:headEnd/>
            <a:tailEnd/>
          </a:ln>
          <a:effectLst/>
        </p:spPr>
        <p:txBody>
          <a:bodyPr wrap="none" anchor="ctr"/>
          <a:lstStyle/>
          <a:p>
            <a:endParaRPr lang="en-AU" dirty="0"/>
          </a:p>
        </p:txBody>
      </p:sp>
      <p:sp>
        <p:nvSpPr>
          <p:cNvPr id="663578" name="Rectangle 26"/>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3579" name="Rectangle 27"/>
          <p:cNvSpPr>
            <a:spLocks noChangeArrowheads="1"/>
          </p:cNvSpPr>
          <p:nvPr/>
        </p:nvSpPr>
        <p:spPr bwMode="auto">
          <a:xfrm>
            <a:off x="1295400" y="3962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500" dirty="0">
              <a:solidFill>
                <a:srgbClr val="660066"/>
              </a:solidFill>
              <a:latin typeface="Tahoma" pitchFamily="34" charset="0"/>
              <a:cs typeface="Times New Roman" pitchFamily="18" charset="0"/>
            </a:endParaRPr>
          </a:p>
        </p:txBody>
      </p:sp>
      <p:sp>
        <p:nvSpPr>
          <p:cNvPr id="663580" name="Text Box 28">
            <a:hlinkClick r:id="rId2" action="ppaction://hlinksldjump" tooltip="'Click' to go to this Critical Question"/>
          </p:cNvPr>
          <p:cNvSpPr txBox="1">
            <a:spLocks noChangeArrowheads="1"/>
          </p:cNvSpPr>
          <p:nvPr/>
        </p:nvSpPr>
        <p:spPr bwMode="auto">
          <a:xfrm>
            <a:off x="4724400" y="6280150"/>
            <a:ext cx="4419600" cy="577850"/>
          </a:xfrm>
          <a:prstGeom prst="rect">
            <a:avLst/>
          </a:prstGeom>
          <a:noFill/>
          <a:ln w="3175">
            <a:noFill/>
            <a:miter lim="800000"/>
            <a:headEnd/>
            <a:tailEnd/>
          </a:ln>
          <a:effectLst/>
        </p:spPr>
        <p:txBody>
          <a:bodyPr>
            <a:spAutoFit/>
          </a:bodyPr>
          <a:lstStyle/>
          <a:p>
            <a:pPr>
              <a:lnSpc>
                <a:spcPct val="65000"/>
              </a:lnSpc>
              <a:spcBef>
                <a:spcPct val="50000"/>
              </a:spcBef>
            </a:pPr>
            <a:r>
              <a:rPr lang="en-AU" sz="600" i="1" dirty="0">
                <a:solidFill>
                  <a:srgbClr val="660066"/>
                </a:solidFill>
                <a:latin typeface="Tahoma" pitchFamily="34" charset="0"/>
              </a:rPr>
              <a:t>Reference 1: Board of Studies NSW (1999). Personal development, health and physical education: Stage 6 syllabus.</a:t>
            </a:r>
          </a:p>
          <a:p>
            <a:pPr>
              <a:lnSpc>
                <a:spcPct val="65000"/>
              </a:lnSpc>
              <a:spcBef>
                <a:spcPct val="50000"/>
              </a:spcBef>
            </a:pPr>
            <a:r>
              <a:rPr lang="en-AU" sz="600" i="1" dirty="0">
                <a:solidFill>
                  <a:srgbClr val="660066"/>
                </a:solidFill>
                <a:latin typeface="Tahoma" pitchFamily="34" charset="0"/>
              </a:rPr>
              <a:t>Reference 2: Browne, S. (2001). HSC core 2 health priorities in Aust.: Summary quest. &amp; sample HSC extended responses. </a:t>
            </a:r>
          </a:p>
          <a:p>
            <a:pPr>
              <a:lnSpc>
                <a:spcPct val="65000"/>
              </a:lnSpc>
              <a:spcBef>
                <a:spcPct val="50000"/>
              </a:spcBef>
            </a:pPr>
            <a:r>
              <a:rPr lang="en-AU" sz="600" i="1" dirty="0">
                <a:solidFill>
                  <a:srgbClr val="660066"/>
                </a:solidFill>
                <a:latin typeface="Tahoma" pitchFamily="34" charset="0"/>
              </a:rPr>
              <a:t>Reference 3: Browne, S., et. al. (2000). PDHPE application and inquiry: HSC course. Oxford University Press: Melbourne.</a:t>
            </a:r>
          </a:p>
          <a:p>
            <a:pPr>
              <a:lnSpc>
                <a:spcPct val="65000"/>
              </a:lnSpc>
              <a:spcBef>
                <a:spcPct val="50000"/>
              </a:spcBef>
            </a:pPr>
            <a:r>
              <a:rPr lang="en-AU" sz="600" i="1" dirty="0">
                <a:solidFill>
                  <a:srgbClr val="660066"/>
                </a:solidFill>
                <a:latin typeface="Tahoma" pitchFamily="34" charset="0"/>
              </a:rPr>
              <a:t>Reference 4: Buchanan, D. &amp; Nemec, M. (2003). HSC PDHPE. McMillan Education Australia: Melbourne.</a:t>
            </a:r>
          </a:p>
          <a:p>
            <a:pPr>
              <a:lnSpc>
                <a:spcPct val="65000"/>
              </a:lnSpc>
              <a:spcBef>
                <a:spcPct val="50000"/>
              </a:spcBef>
            </a:pPr>
            <a:r>
              <a:rPr lang="en-AU" sz="600" i="1" dirty="0">
                <a:solidFill>
                  <a:srgbClr val="660066"/>
                </a:solidFill>
                <a:latin typeface="Tahoma" pitchFamily="34" charset="0"/>
              </a:rPr>
              <a:t>Reference 5: Charles Sturt University. NSW HSC online. Available: http://hsc.csu.edu.au/pdhpe/</a:t>
            </a:r>
          </a:p>
        </p:txBody>
      </p:sp>
      <p:sp>
        <p:nvSpPr>
          <p:cNvPr id="663581" name="Text Box 29">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663586" name="Line 34"/>
          <p:cNvSpPr>
            <a:spLocks noChangeShapeType="1"/>
          </p:cNvSpPr>
          <p:nvPr/>
        </p:nvSpPr>
        <p:spPr bwMode="auto">
          <a:xfrm>
            <a:off x="2895600" y="3733800"/>
            <a:ext cx="0" cy="2133600"/>
          </a:xfrm>
          <a:prstGeom prst="line">
            <a:avLst/>
          </a:prstGeom>
          <a:noFill/>
          <a:ln w="9525">
            <a:solidFill>
              <a:srgbClr val="00FF00"/>
            </a:solidFill>
            <a:round/>
            <a:headEnd/>
            <a:tailEnd/>
          </a:ln>
          <a:effectLst/>
        </p:spPr>
        <p:txBody>
          <a:bodyPr/>
          <a:lstStyle/>
          <a:p>
            <a:endParaRPr lang="en-AU" dirty="0"/>
          </a:p>
        </p:txBody>
      </p:sp>
      <p:sp>
        <p:nvSpPr>
          <p:cNvPr id="663587" name="Line 35"/>
          <p:cNvSpPr>
            <a:spLocks noChangeShapeType="1"/>
          </p:cNvSpPr>
          <p:nvPr/>
        </p:nvSpPr>
        <p:spPr bwMode="auto">
          <a:xfrm>
            <a:off x="2895600" y="5867400"/>
            <a:ext cx="2514600" cy="0"/>
          </a:xfrm>
          <a:prstGeom prst="line">
            <a:avLst/>
          </a:prstGeom>
          <a:noFill/>
          <a:ln w="9525">
            <a:solidFill>
              <a:srgbClr val="00FF00"/>
            </a:solidFill>
            <a:round/>
            <a:headEnd/>
            <a:tailEnd/>
          </a:ln>
          <a:effectLst/>
        </p:spPr>
        <p:txBody>
          <a:bodyPr/>
          <a:lstStyle/>
          <a:p>
            <a:endParaRPr lang="en-AU" dirty="0"/>
          </a:p>
        </p:txBody>
      </p:sp>
      <p:sp>
        <p:nvSpPr>
          <p:cNvPr id="663588" name="Text Box 36"/>
          <p:cNvSpPr txBox="1">
            <a:spLocks noChangeArrowheads="1"/>
          </p:cNvSpPr>
          <p:nvPr/>
        </p:nvSpPr>
        <p:spPr bwMode="auto">
          <a:xfrm>
            <a:off x="4343400" y="5911850"/>
            <a:ext cx="1752600" cy="336550"/>
          </a:xfrm>
          <a:prstGeom prst="rect">
            <a:avLst/>
          </a:prstGeom>
          <a:noFill/>
          <a:ln w="9525">
            <a:noFill/>
            <a:miter lim="800000"/>
            <a:headEnd/>
            <a:tailEnd/>
          </a:ln>
          <a:effectLst/>
        </p:spPr>
        <p:txBody>
          <a:bodyPr>
            <a:spAutoFit/>
          </a:bodyPr>
          <a:lstStyle/>
          <a:p>
            <a:pPr algn="ctr">
              <a:spcBef>
                <a:spcPct val="50000"/>
              </a:spcBef>
            </a:pPr>
            <a:r>
              <a:rPr lang="en-AU" sz="1600" dirty="0">
                <a:solidFill>
                  <a:srgbClr val="FF3399"/>
                </a:solidFill>
                <a:latin typeface="Tahoma" pitchFamily="34" charset="0"/>
              </a:rPr>
              <a:t>Units of practice</a:t>
            </a:r>
          </a:p>
        </p:txBody>
      </p:sp>
      <p:sp>
        <p:nvSpPr>
          <p:cNvPr id="663589" name="Text Box 37"/>
          <p:cNvSpPr txBox="1">
            <a:spLocks noChangeArrowheads="1"/>
          </p:cNvSpPr>
          <p:nvPr/>
        </p:nvSpPr>
        <p:spPr bwMode="auto">
          <a:xfrm>
            <a:off x="1524000" y="4191000"/>
            <a:ext cx="1371600" cy="825500"/>
          </a:xfrm>
          <a:prstGeom prst="rect">
            <a:avLst/>
          </a:prstGeom>
          <a:noFill/>
          <a:ln w="9525">
            <a:noFill/>
            <a:miter lim="800000"/>
            <a:headEnd/>
            <a:tailEnd/>
          </a:ln>
          <a:effectLst/>
        </p:spPr>
        <p:txBody>
          <a:bodyPr>
            <a:spAutoFit/>
          </a:bodyPr>
          <a:lstStyle/>
          <a:p>
            <a:pPr algn="ctr">
              <a:spcBef>
                <a:spcPct val="50000"/>
              </a:spcBef>
            </a:pPr>
            <a:r>
              <a:rPr lang="en-AU" sz="1600" dirty="0">
                <a:solidFill>
                  <a:srgbClr val="FF3399"/>
                </a:solidFill>
                <a:latin typeface="Tahoma" pitchFamily="34" charset="0"/>
              </a:rPr>
              <a:t>Units             of performance</a:t>
            </a:r>
          </a:p>
        </p:txBody>
      </p:sp>
      <p:sp>
        <p:nvSpPr>
          <p:cNvPr id="663591" name="Freeform 39"/>
          <p:cNvSpPr>
            <a:spLocks/>
          </p:cNvSpPr>
          <p:nvPr/>
        </p:nvSpPr>
        <p:spPr bwMode="auto">
          <a:xfrm>
            <a:off x="2895600" y="3733800"/>
            <a:ext cx="2667000" cy="2133600"/>
          </a:xfrm>
          <a:custGeom>
            <a:avLst/>
            <a:gdLst/>
            <a:ahLst/>
            <a:cxnLst>
              <a:cxn ang="0">
                <a:pos x="0" y="1728"/>
              </a:cxn>
              <a:cxn ang="0">
                <a:pos x="1392" y="1536"/>
              </a:cxn>
              <a:cxn ang="0">
                <a:pos x="2016" y="864"/>
              </a:cxn>
              <a:cxn ang="0">
                <a:pos x="2256" y="0"/>
              </a:cxn>
            </a:cxnLst>
            <a:rect l="0" t="0" r="r" b="b"/>
            <a:pathLst>
              <a:path w="2256" h="1728">
                <a:moveTo>
                  <a:pt x="0" y="1728"/>
                </a:moveTo>
                <a:cubicBezTo>
                  <a:pt x="528" y="1704"/>
                  <a:pt x="1056" y="1680"/>
                  <a:pt x="1392" y="1536"/>
                </a:cubicBezTo>
                <a:cubicBezTo>
                  <a:pt x="1728" y="1392"/>
                  <a:pt x="1872" y="1120"/>
                  <a:pt x="2016" y="864"/>
                </a:cubicBezTo>
                <a:cubicBezTo>
                  <a:pt x="2160" y="608"/>
                  <a:pt x="2216" y="152"/>
                  <a:pt x="2256" y="0"/>
                </a:cubicBezTo>
              </a:path>
            </a:pathLst>
          </a:custGeom>
          <a:noFill/>
          <a:ln w="9525" cap="flat" cmpd="sng">
            <a:solidFill>
              <a:srgbClr val="FF3399"/>
            </a:solidFill>
            <a:prstDash val="solid"/>
            <a:round/>
            <a:headEnd/>
            <a:tailEnd/>
          </a:ln>
          <a:effectLst/>
        </p:spPr>
        <p:txBody>
          <a:bodyPr wrap="none"/>
          <a:lstStyle/>
          <a:p>
            <a:endParaRPr lang="en-AU" dirty="0"/>
          </a:p>
        </p:txBody>
      </p:sp>
      <p:sp>
        <p:nvSpPr>
          <p:cNvPr id="663592" name="Rectangle 40"/>
          <p:cNvSpPr>
            <a:spLocks noChangeArrowheads="1"/>
          </p:cNvSpPr>
          <p:nvPr/>
        </p:nvSpPr>
        <p:spPr bwMode="auto">
          <a:xfrm>
            <a:off x="5715000" y="3733800"/>
            <a:ext cx="3429000" cy="25908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Features and possible reasons:</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Increasing task complexity</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Information overload in early stages</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Learner gradually developing an interest</a:t>
            </a:r>
          </a:p>
        </p:txBody>
      </p:sp>
      <p:sp>
        <p:nvSpPr>
          <p:cNvPr id="663593" name="Text Box 41"/>
          <p:cNvSpPr txBox="1">
            <a:spLocks noChangeArrowheads="1"/>
          </p:cNvSpPr>
          <p:nvPr/>
        </p:nvSpPr>
        <p:spPr bwMode="auto">
          <a:xfrm>
            <a:off x="1371600" y="6275388"/>
            <a:ext cx="1905000" cy="552450"/>
          </a:xfrm>
          <a:prstGeom prst="rect">
            <a:avLst/>
          </a:prstGeom>
          <a:noFill/>
          <a:ln w="9525">
            <a:noFill/>
            <a:miter lim="800000"/>
            <a:headEnd/>
            <a:tailEnd/>
          </a:ln>
          <a:effectLst/>
        </p:spPr>
        <p:txBody>
          <a:bodyPr>
            <a:spAutoFit/>
          </a:bodyPr>
          <a:lstStyle/>
          <a:p>
            <a:pPr>
              <a:spcBef>
                <a:spcPct val="50000"/>
              </a:spcBef>
            </a:pPr>
            <a:r>
              <a:rPr lang="en-AU" sz="600" i="1" dirty="0">
                <a:solidFill>
                  <a:srgbClr val="660066"/>
                </a:solidFill>
                <a:latin typeface="Tahoma" pitchFamily="34" charset="0"/>
              </a:rPr>
              <a:t>Slide reference:                                                                                                           Ruskin, R., Proctor, K. &amp; Neeves, D. (2001). Outcomes 2: Personal Development, Health &amp; Physical Education HSC Course                             John Wiley &amp; Sons, Milton. </a:t>
            </a:r>
            <a:endParaRPr lang="en-AU" sz="1200" dirty="0">
              <a:solidFill>
                <a:srgbClr val="660066"/>
              </a:solidFill>
              <a:latin typeface="Tahoma" pitchFamily="3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p>
          <a:p>
            <a:pPr>
              <a:lnSpc>
                <a:spcPct val="72000"/>
              </a:lnSpc>
              <a:spcBef>
                <a:spcPct val="50000"/>
              </a:spcBef>
            </a:pPr>
            <a:r>
              <a:rPr lang="en-AU" sz="1100" b="1" dirty="0">
                <a:solidFill>
                  <a:srgbClr val="660066"/>
                </a:solidFill>
                <a:latin typeface="Tahoma" pitchFamily="34" charset="0"/>
              </a:rPr>
              <a:t>Skill in sport </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2531"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2532"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2533"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2534"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2535"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2536"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2537"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2538"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2539"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2540"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2541"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2542" name="Text Box 14"/>
          <p:cNvSpPr txBox="1">
            <a:spLocks noChangeArrowheads="1"/>
          </p:cNvSpPr>
          <p:nvPr/>
        </p:nvSpPr>
        <p:spPr bwMode="auto">
          <a:xfrm>
            <a:off x="1295400" y="1614488"/>
            <a:ext cx="7696200" cy="519112"/>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Negatively accelerated curve</a:t>
            </a:r>
          </a:p>
        </p:txBody>
      </p:sp>
      <p:sp>
        <p:nvSpPr>
          <p:cNvPr id="662543"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2544" name="Text Box 16">
            <a:hlinkClick r:id="rId2" action="ppaction://hlinksldjump" tooltip="'Click' here"/>
          </p:cNvPr>
          <p:cNvSpPr txBox="1">
            <a:spLocks noChangeArrowheads="1"/>
          </p:cNvSpPr>
          <p:nvPr/>
        </p:nvSpPr>
        <p:spPr bwMode="auto">
          <a:xfrm>
            <a:off x="0" y="1295400"/>
            <a:ext cx="1219200" cy="324256"/>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2545"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2546"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2547"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2548"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2549"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2550" name="Rectangle 22"/>
          <p:cNvSpPr>
            <a:spLocks noChangeArrowheads="1"/>
          </p:cNvSpPr>
          <p:nvPr/>
        </p:nvSpPr>
        <p:spPr bwMode="auto">
          <a:xfrm>
            <a:off x="4000500" y="3048000"/>
            <a:ext cx="9144000" cy="0"/>
          </a:xfrm>
          <a:prstGeom prst="rect">
            <a:avLst/>
          </a:prstGeom>
          <a:noFill/>
          <a:ln w="9525">
            <a:noFill/>
            <a:miter lim="800000"/>
            <a:headEnd/>
            <a:tailEnd/>
          </a:ln>
          <a:effectLst/>
        </p:spPr>
        <p:txBody>
          <a:bodyPr>
            <a:spAutoFit/>
          </a:bodyPr>
          <a:lstStyle/>
          <a:p>
            <a:endParaRPr lang="en-AU" dirty="0"/>
          </a:p>
        </p:txBody>
      </p:sp>
      <p:sp>
        <p:nvSpPr>
          <p:cNvPr id="662551" name="Rectangle 23"/>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2552" name="Rectangle 24"/>
          <p:cNvSpPr>
            <a:spLocks noChangeArrowheads="1"/>
          </p:cNvSpPr>
          <p:nvPr/>
        </p:nvSpPr>
        <p:spPr bwMode="auto">
          <a:xfrm>
            <a:off x="1295400" y="25908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Indicates rapid initial improvements then lesser gains from practice (learning slowed).</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2553" name="Rectangle 25"/>
          <p:cNvSpPr>
            <a:spLocks noChangeArrowheads="1"/>
          </p:cNvSpPr>
          <p:nvPr/>
        </p:nvSpPr>
        <p:spPr bwMode="auto">
          <a:xfrm>
            <a:off x="8610600" y="4191000"/>
            <a:ext cx="152400" cy="2133600"/>
          </a:xfrm>
          <a:prstGeom prst="rect">
            <a:avLst/>
          </a:prstGeom>
          <a:solidFill>
            <a:schemeClr val="bg1"/>
          </a:solidFill>
          <a:ln w="50800">
            <a:solidFill>
              <a:schemeClr val="bg1"/>
            </a:solidFill>
            <a:miter lim="800000"/>
            <a:headEnd/>
            <a:tailEnd/>
          </a:ln>
          <a:effectLst/>
        </p:spPr>
        <p:txBody>
          <a:bodyPr wrap="none" anchor="ctr"/>
          <a:lstStyle/>
          <a:p>
            <a:endParaRPr lang="en-AU" dirty="0"/>
          </a:p>
        </p:txBody>
      </p:sp>
      <p:sp>
        <p:nvSpPr>
          <p:cNvPr id="662554" name="Rectangle 26"/>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2555" name="Rectangle 27"/>
          <p:cNvSpPr>
            <a:spLocks noChangeArrowheads="1"/>
          </p:cNvSpPr>
          <p:nvPr/>
        </p:nvSpPr>
        <p:spPr bwMode="auto">
          <a:xfrm>
            <a:off x="1295400" y="3962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500" dirty="0">
              <a:solidFill>
                <a:srgbClr val="660066"/>
              </a:solidFill>
              <a:latin typeface="Tahoma" pitchFamily="34" charset="0"/>
              <a:cs typeface="Times New Roman" pitchFamily="18" charset="0"/>
            </a:endParaRPr>
          </a:p>
        </p:txBody>
      </p:sp>
      <p:sp>
        <p:nvSpPr>
          <p:cNvPr id="662556" name="Text Box 28">
            <a:hlinkClick r:id="rId2" action="ppaction://hlinksldjump" tooltip="'Click' to go to this Critical Question"/>
          </p:cNvPr>
          <p:cNvSpPr txBox="1">
            <a:spLocks noChangeArrowheads="1"/>
          </p:cNvSpPr>
          <p:nvPr/>
        </p:nvSpPr>
        <p:spPr bwMode="auto">
          <a:xfrm>
            <a:off x="4724400" y="6280150"/>
            <a:ext cx="4419600" cy="577850"/>
          </a:xfrm>
          <a:prstGeom prst="rect">
            <a:avLst/>
          </a:prstGeom>
          <a:noFill/>
          <a:ln w="3175">
            <a:noFill/>
            <a:miter lim="800000"/>
            <a:headEnd/>
            <a:tailEnd/>
          </a:ln>
          <a:effectLst/>
        </p:spPr>
        <p:txBody>
          <a:bodyPr>
            <a:spAutoFit/>
          </a:bodyPr>
          <a:lstStyle/>
          <a:p>
            <a:pPr>
              <a:lnSpc>
                <a:spcPct val="65000"/>
              </a:lnSpc>
              <a:spcBef>
                <a:spcPct val="50000"/>
              </a:spcBef>
            </a:pPr>
            <a:r>
              <a:rPr lang="en-AU" sz="600" i="1" dirty="0">
                <a:solidFill>
                  <a:srgbClr val="660066"/>
                </a:solidFill>
                <a:latin typeface="Tahoma" pitchFamily="34" charset="0"/>
              </a:rPr>
              <a:t>Reference 1: Board of Studies NSW (1999). Personal development, health and physical education: Stage 6 syllabus.</a:t>
            </a:r>
          </a:p>
          <a:p>
            <a:pPr>
              <a:lnSpc>
                <a:spcPct val="65000"/>
              </a:lnSpc>
              <a:spcBef>
                <a:spcPct val="50000"/>
              </a:spcBef>
            </a:pPr>
            <a:r>
              <a:rPr lang="en-AU" sz="600" i="1" dirty="0">
                <a:solidFill>
                  <a:srgbClr val="660066"/>
                </a:solidFill>
                <a:latin typeface="Tahoma" pitchFamily="34" charset="0"/>
              </a:rPr>
              <a:t>Reference 2: Browne, S. (2001). HSC core 2 health priorities in Aust.: Summary quest. &amp; sample HSC extended responses. </a:t>
            </a:r>
          </a:p>
          <a:p>
            <a:pPr>
              <a:lnSpc>
                <a:spcPct val="65000"/>
              </a:lnSpc>
              <a:spcBef>
                <a:spcPct val="50000"/>
              </a:spcBef>
            </a:pPr>
            <a:r>
              <a:rPr lang="en-AU" sz="600" i="1" dirty="0">
                <a:solidFill>
                  <a:srgbClr val="660066"/>
                </a:solidFill>
                <a:latin typeface="Tahoma" pitchFamily="34" charset="0"/>
              </a:rPr>
              <a:t>Reference 3: Browne, S., et. al. (2000). PDHPE application and inquiry: HSC course. Oxford University Press: Melbourne.</a:t>
            </a:r>
          </a:p>
          <a:p>
            <a:pPr>
              <a:lnSpc>
                <a:spcPct val="65000"/>
              </a:lnSpc>
              <a:spcBef>
                <a:spcPct val="50000"/>
              </a:spcBef>
            </a:pPr>
            <a:r>
              <a:rPr lang="en-AU" sz="600" i="1" dirty="0">
                <a:solidFill>
                  <a:srgbClr val="660066"/>
                </a:solidFill>
                <a:latin typeface="Tahoma" pitchFamily="34" charset="0"/>
              </a:rPr>
              <a:t>Reference 4: Buchanan, D. &amp; Nemec, M. (2003). HSC PDHPE. McMillan Education Australia: Melbourne.</a:t>
            </a:r>
          </a:p>
          <a:p>
            <a:pPr>
              <a:lnSpc>
                <a:spcPct val="65000"/>
              </a:lnSpc>
              <a:spcBef>
                <a:spcPct val="50000"/>
              </a:spcBef>
            </a:pPr>
            <a:r>
              <a:rPr lang="en-AU" sz="600" i="1" dirty="0">
                <a:solidFill>
                  <a:srgbClr val="660066"/>
                </a:solidFill>
                <a:latin typeface="Tahoma" pitchFamily="34" charset="0"/>
              </a:rPr>
              <a:t>Reference 5: Charles Sturt University. NSW HSC online. Available: http://hsc.csu.edu.au/pdhpe/</a:t>
            </a:r>
          </a:p>
        </p:txBody>
      </p:sp>
      <p:sp>
        <p:nvSpPr>
          <p:cNvPr id="662557" name="Text Box 29">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662558" name="Text Box 30">
            <a:hlinkClick r:id="" action="ppaction://noaction"/>
          </p:cNvPr>
          <p:cNvSpPr txBox="1">
            <a:spLocks noChangeArrowheads="1"/>
          </p:cNvSpPr>
          <p:nvPr/>
        </p:nvSpPr>
        <p:spPr bwMode="auto">
          <a:xfrm>
            <a:off x="0" y="3960813"/>
            <a:ext cx="1219200" cy="230832"/>
          </a:xfrm>
          <a:prstGeom prst="rect">
            <a:avLst/>
          </a:prstGeom>
          <a:noFill/>
          <a:ln w="3175">
            <a:noFill/>
            <a:miter lim="800000"/>
            <a:headEnd/>
            <a:tailEnd/>
          </a:ln>
          <a:effectLst/>
        </p:spPr>
        <p:txBody>
          <a:bodyPr>
            <a:spAutoFit/>
          </a:bodyPr>
          <a:lstStyle/>
          <a:p>
            <a:pPr>
              <a:spcBef>
                <a:spcPct val="50000"/>
              </a:spcBef>
            </a:pPr>
            <a:endParaRPr lang="en-AU" sz="900" b="1" dirty="0">
              <a:solidFill>
                <a:srgbClr val="660066"/>
              </a:solidFill>
              <a:latin typeface="Tahoma" pitchFamily="34" charset="0"/>
            </a:endParaRPr>
          </a:p>
        </p:txBody>
      </p:sp>
      <p:sp>
        <p:nvSpPr>
          <p:cNvPr id="662559" name="Text Box 31">
            <a:hlinkClick r:id="" action="ppaction://noaction"/>
          </p:cNvPr>
          <p:cNvSpPr txBox="1">
            <a:spLocks noChangeArrowheads="1"/>
          </p:cNvSpPr>
          <p:nvPr/>
        </p:nvSpPr>
        <p:spPr bwMode="auto">
          <a:xfrm>
            <a:off x="0" y="4570413"/>
            <a:ext cx="1219200" cy="230832"/>
          </a:xfrm>
          <a:prstGeom prst="rect">
            <a:avLst/>
          </a:prstGeom>
          <a:noFill/>
          <a:ln w="3175">
            <a:noFill/>
            <a:miter lim="800000"/>
            <a:headEnd/>
            <a:tailEnd/>
          </a:ln>
          <a:effectLst/>
        </p:spPr>
        <p:txBody>
          <a:bodyPr>
            <a:spAutoFit/>
          </a:bodyPr>
          <a:lstStyle/>
          <a:p>
            <a:pPr>
              <a:spcBef>
                <a:spcPct val="50000"/>
              </a:spcBef>
            </a:pPr>
            <a:endParaRPr lang="en-AU" sz="900" b="1" dirty="0">
              <a:solidFill>
                <a:srgbClr val="660066"/>
              </a:solidFill>
              <a:latin typeface="Tahoma" pitchFamily="34" charset="0"/>
            </a:endParaRPr>
          </a:p>
        </p:txBody>
      </p:sp>
      <p:sp>
        <p:nvSpPr>
          <p:cNvPr id="662560" name="Text Box 32">
            <a:hlinkClick r:id="" action="ppaction://noaction"/>
          </p:cNvPr>
          <p:cNvSpPr txBox="1">
            <a:spLocks noChangeArrowheads="1"/>
          </p:cNvSpPr>
          <p:nvPr/>
        </p:nvSpPr>
        <p:spPr bwMode="auto">
          <a:xfrm>
            <a:off x="0" y="5194300"/>
            <a:ext cx="1219200" cy="230832"/>
          </a:xfrm>
          <a:prstGeom prst="rect">
            <a:avLst/>
          </a:prstGeom>
          <a:noFill/>
          <a:ln w="3175">
            <a:noFill/>
            <a:miter lim="800000"/>
            <a:headEnd/>
            <a:tailEnd/>
          </a:ln>
          <a:effectLst/>
        </p:spPr>
        <p:txBody>
          <a:bodyPr>
            <a:spAutoFit/>
          </a:bodyPr>
          <a:lstStyle/>
          <a:p>
            <a:pPr>
              <a:spcBef>
                <a:spcPct val="50000"/>
              </a:spcBef>
            </a:pPr>
            <a:endParaRPr lang="en-AU" sz="900" b="1" dirty="0">
              <a:solidFill>
                <a:srgbClr val="660066"/>
              </a:solidFill>
              <a:latin typeface="Tahoma" pitchFamily="34" charset="0"/>
            </a:endParaRPr>
          </a:p>
        </p:txBody>
      </p:sp>
      <p:sp>
        <p:nvSpPr>
          <p:cNvPr id="662561" name="Text Box 33">
            <a:hlinkClick r:id="" action="ppaction://noaction"/>
          </p:cNvPr>
          <p:cNvSpPr txBox="1">
            <a:spLocks noChangeArrowheads="1"/>
          </p:cNvSpPr>
          <p:nvPr/>
        </p:nvSpPr>
        <p:spPr bwMode="auto">
          <a:xfrm>
            <a:off x="0" y="5791200"/>
            <a:ext cx="1219200" cy="230832"/>
          </a:xfrm>
          <a:prstGeom prst="rect">
            <a:avLst/>
          </a:prstGeom>
          <a:noFill/>
          <a:ln w="3175">
            <a:noFill/>
            <a:miter lim="800000"/>
            <a:headEnd/>
            <a:tailEnd/>
          </a:ln>
          <a:effectLst/>
        </p:spPr>
        <p:txBody>
          <a:bodyPr>
            <a:spAutoFit/>
          </a:bodyPr>
          <a:lstStyle/>
          <a:p>
            <a:pPr>
              <a:spcBef>
                <a:spcPct val="50000"/>
              </a:spcBef>
            </a:pPr>
            <a:endParaRPr lang="en-AU" sz="900" b="1" dirty="0">
              <a:solidFill>
                <a:srgbClr val="660066"/>
              </a:solidFill>
              <a:latin typeface="Tahoma" pitchFamily="34" charset="0"/>
            </a:endParaRPr>
          </a:p>
        </p:txBody>
      </p:sp>
      <p:sp>
        <p:nvSpPr>
          <p:cNvPr id="662562" name="Line 34"/>
          <p:cNvSpPr>
            <a:spLocks noChangeShapeType="1"/>
          </p:cNvSpPr>
          <p:nvPr/>
        </p:nvSpPr>
        <p:spPr bwMode="auto">
          <a:xfrm>
            <a:off x="2971800" y="3733800"/>
            <a:ext cx="0" cy="2133600"/>
          </a:xfrm>
          <a:prstGeom prst="line">
            <a:avLst/>
          </a:prstGeom>
          <a:noFill/>
          <a:ln w="9525">
            <a:solidFill>
              <a:srgbClr val="00FF00"/>
            </a:solidFill>
            <a:round/>
            <a:headEnd/>
            <a:tailEnd/>
          </a:ln>
          <a:effectLst/>
        </p:spPr>
        <p:txBody>
          <a:bodyPr/>
          <a:lstStyle/>
          <a:p>
            <a:endParaRPr lang="en-AU" dirty="0"/>
          </a:p>
        </p:txBody>
      </p:sp>
      <p:sp>
        <p:nvSpPr>
          <p:cNvPr id="662563" name="Line 35"/>
          <p:cNvSpPr>
            <a:spLocks noChangeShapeType="1"/>
          </p:cNvSpPr>
          <p:nvPr/>
        </p:nvSpPr>
        <p:spPr bwMode="auto">
          <a:xfrm>
            <a:off x="2971800" y="5867400"/>
            <a:ext cx="2514600" cy="0"/>
          </a:xfrm>
          <a:prstGeom prst="line">
            <a:avLst/>
          </a:prstGeom>
          <a:noFill/>
          <a:ln w="9525">
            <a:solidFill>
              <a:srgbClr val="00FF00"/>
            </a:solidFill>
            <a:round/>
            <a:headEnd/>
            <a:tailEnd/>
          </a:ln>
          <a:effectLst/>
        </p:spPr>
        <p:txBody>
          <a:bodyPr/>
          <a:lstStyle/>
          <a:p>
            <a:endParaRPr lang="en-AU" dirty="0"/>
          </a:p>
        </p:txBody>
      </p:sp>
      <p:sp>
        <p:nvSpPr>
          <p:cNvPr id="662564" name="Text Box 36"/>
          <p:cNvSpPr txBox="1">
            <a:spLocks noChangeArrowheads="1"/>
          </p:cNvSpPr>
          <p:nvPr/>
        </p:nvSpPr>
        <p:spPr bwMode="auto">
          <a:xfrm>
            <a:off x="4343400" y="5911850"/>
            <a:ext cx="1752600" cy="336550"/>
          </a:xfrm>
          <a:prstGeom prst="rect">
            <a:avLst/>
          </a:prstGeom>
          <a:noFill/>
          <a:ln w="9525">
            <a:noFill/>
            <a:miter lim="800000"/>
            <a:headEnd/>
            <a:tailEnd/>
          </a:ln>
          <a:effectLst/>
        </p:spPr>
        <p:txBody>
          <a:bodyPr>
            <a:spAutoFit/>
          </a:bodyPr>
          <a:lstStyle/>
          <a:p>
            <a:pPr algn="ctr">
              <a:spcBef>
                <a:spcPct val="50000"/>
              </a:spcBef>
            </a:pPr>
            <a:r>
              <a:rPr lang="en-AU" sz="1600" dirty="0">
                <a:solidFill>
                  <a:srgbClr val="FF3399"/>
                </a:solidFill>
                <a:latin typeface="Tahoma" pitchFamily="34" charset="0"/>
              </a:rPr>
              <a:t>Units of practice</a:t>
            </a:r>
          </a:p>
        </p:txBody>
      </p:sp>
      <p:sp>
        <p:nvSpPr>
          <p:cNvPr id="662565" name="Text Box 37"/>
          <p:cNvSpPr txBox="1">
            <a:spLocks noChangeArrowheads="1"/>
          </p:cNvSpPr>
          <p:nvPr/>
        </p:nvSpPr>
        <p:spPr bwMode="auto">
          <a:xfrm>
            <a:off x="1600200" y="4191000"/>
            <a:ext cx="1371600" cy="825500"/>
          </a:xfrm>
          <a:prstGeom prst="rect">
            <a:avLst/>
          </a:prstGeom>
          <a:noFill/>
          <a:ln w="9525">
            <a:noFill/>
            <a:miter lim="800000"/>
            <a:headEnd/>
            <a:tailEnd/>
          </a:ln>
          <a:effectLst/>
        </p:spPr>
        <p:txBody>
          <a:bodyPr>
            <a:spAutoFit/>
          </a:bodyPr>
          <a:lstStyle/>
          <a:p>
            <a:pPr algn="ctr">
              <a:spcBef>
                <a:spcPct val="50000"/>
              </a:spcBef>
            </a:pPr>
            <a:r>
              <a:rPr lang="en-AU" sz="1600" dirty="0">
                <a:solidFill>
                  <a:srgbClr val="FF3399"/>
                </a:solidFill>
                <a:latin typeface="Tahoma" pitchFamily="34" charset="0"/>
              </a:rPr>
              <a:t>Units             of performance</a:t>
            </a:r>
          </a:p>
        </p:txBody>
      </p:sp>
      <p:sp>
        <p:nvSpPr>
          <p:cNvPr id="662568" name="Freeform 40"/>
          <p:cNvSpPr>
            <a:spLocks/>
          </p:cNvSpPr>
          <p:nvPr/>
        </p:nvSpPr>
        <p:spPr bwMode="auto">
          <a:xfrm>
            <a:off x="2971800" y="3657600"/>
            <a:ext cx="2362200" cy="2209800"/>
          </a:xfrm>
          <a:custGeom>
            <a:avLst/>
            <a:gdLst/>
            <a:ahLst/>
            <a:cxnLst>
              <a:cxn ang="0">
                <a:pos x="0" y="1824"/>
              </a:cxn>
              <a:cxn ang="0">
                <a:pos x="480" y="672"/>
              </a:cxn>
              <a:cxn ang="0">
                <a:pos x="1440" y="144"/>
              </a:cxn>
              <a:cxn ang="0">
                <a:pos x="2112" y="0"/>
              </a:cxn>
            </a:cxnLst>
            <a:rect l="0" t="0" r="r" b="b"/>
            <a:pathLst>
              <a:path w="2112" h="1824">
                <a:moveTo>
                  <a:pt x="0" y="1824"/>
                </a:moveTo>
                <a:cubicBezTo>
                  <a:pt x="120" y="1388"/>
                  <a:pt x="240" y="952"/>
                  <a:pt x="480" y="672"/>
                </a:cubicBezTo>
                <a:cubicBezTo>
                  <a:pt x="720" y="392"/>
                  <a:pt x="1168" y="256"/>
                  <a:pt x="1440" y="144"/>
                </a:cubicBezTo>
                <a:cubicBezTo>
                  <a:pt x="1712" y="32"/>
                  <a:pt x="2000" y="24"/>
                  <a:pt x="2112" y="0"/>
                </a:cubicBezTo>
              </a:path>
            </a:pathLst>
          </a:custGeom>
          <a:noFill/>
          <a:ln w="9525" cap="flat" cmpd="sng">
            <a:solidFill>
              <a:srgbClr val="FF3399"/>
            </a:solidFill>
            <a:prstDash val="solid"/>
            <a:round/>
            <a:headEnd/>
            <a:tailEnd/>
          </a:ln>
          <a:effectLst/>
        </p:spPr>
        <p:txBody>
          <a:bodyPr wrap="none"/>
          <a:lstStyle/>
          <a:p>
            <a:endParaRPr lang="en-AU" dirty="0"/>
          </a:p>
        </p:txBody>
      </p:sp>
      <p:sp>
        <p:nvSpPr>
          <p:cNvPr id="662569" name="Rectangle 41"/>
          <p:cNvSpPr>
            <a:spLocks noChangeArrowheads="1"/>
          </p:cNvSpPr>
          <p:nvPr/>
        </p:nvSpPr>
        <p:spPr bwMode="auto">
          <a:xfrm>
            <a:off x="5791200" y="3429000"/>
            <a:ext cx="3429000" cy="25908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Features and possible reasons:</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Practice highly successful, but then tapered off</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Physical fatigue</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Loss of interest</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Loss of motivation</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Limited ability of coach to assist</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Substandard equipment</a:t>
            </a:r>
          </a:p>
          <a:p>
            <a:pPr marL="742950" lvl="1" indent="-285750">
              <a:lnSpc>
                <a:spcPct val="95000"/>
              </a:lnSpc>
              <a:spcBef>
                <a:spcPct val="20000"/>
              </a:spcBef>
              <a:buClr>
                <a:srgbClr val="00FF00"/>
              </a:buClr>
              <a:buSzPct val="65000"/>
              <a:buFont typeface="Wingdings" pitchFamily="2" charset="2"/>
              <a:buChar char="§"/>
            </a:pPr>
            <a:endParaRPr lang="en-AU" sz="1600" dirty="0">
              <a:solidFill>
                <a:srgbClr val="660066"/>
              </a:solidFill>
              <a:latin typeface="Tahoma" pitchFamily="34" charset="0"/>
              <a:cs typeface="Times New Roman" pitchFamily="18" charset="0"/>
            </a:endParaRPr>
          </a:p>
        </p:txBody>
      </p:sp>
      <p:sp>
        <p:nvSpPr>
          <p:cNvPr id="662570" name="Text Box 42"/>
          <p:cNvSpPr txBox="1">
            <a:spLocks noChangeArrowheads="1"/>
          </p:cNvSpPr>
          <p:nvPr/>
        </p:nvSpPr>
        <p:spPr bwMode="auto">
          <a:xfrm>
            <a:off x="1371600" y="6275388"/>
            <a:ext cx="1905000" cy="552450"/>
          </a:xfrm>
          <a:prstGeom prst="rect">
            <a:avLst/>
          </a:prstGeom>
          <a:noFill/>
          <a:ln w="9525">
            <a:noFill/>
            <a:miter lim="800000"/>
            <a:headEnd/>
            <a:tailEnd/>
          </a:ln>
          <a:effectLst/>
        </p:spPr>
        <p:txBody>
          <a:bodyPr>
            <a:spAutoFit/>
          </a:bodyPr>
          <a:lstStyle/>
          <a:p>
            <a:pPr>
              <a:spcBef>
                <a:spcPct val="50000"/>
              </a:spcBef>
            </a:pPr>
            <a:r>
              <a:rPr lang="en-AU" sz="600" i="1" dirty="0">
                <a:solidFill>
                  <a:srgbClr val="660066"/>
                </a:solidFill>
                <a:latin typeface="Tahoma" pitchFamily="34" charset="0"/>
              </a:rPr>
              <a:t>Slide reference:                                                                                                           Ruskin, R., Proctor, K. &amp; Neeves, D. (2001). Outcomes 2: Personal Development, Health &amp; Physical Education HSC Course                             John Wiley &amp; Sons, Milton. </a:t>
            </a:r>
            <a:endParaRPr lang="en-AU" sz="1200" dirty="0">
              <a:solidFill>
                <a:srgbClr val="660066"/>
              </a:solidFill>
              <a:latin typeface="Tahoma"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614488"/>
            <a:ext cx="7696200" cy="519112"/>
          </a:xfrm>
          <a:prstGeom prst="rect">
            <a:avLst/>
          </a:prstGeom>
          <a:noFill/>
          <a:ln w="9525">
            <a:noFill/>
            <a:miter lim="800000"/>
            <a:headEnd/>
            <a:tailEnd/>
          </a:ln>
          <a:effectLst/>
        </p:spPr>
        <p:txBody>
          <a:bodyPr>
            <a:spAutoFit/>
          </a:bodyPr>
          <a:lstStyle/>
          <a:p>
            <a:pPr>
              <a:spcBef>
                <a:spcPct val="50000"/>
              </a:spcBef>
            </a:pPr>
            <a:r>
              <a:rPr lang="en-AU" sz="2800" dirty="0">
                <a:solidFill>
                  <a:srgbClr val="660066"/>
                </a:solidFill>
                <a:latin typeface="Tahoma" pitchFamily="34" charset="0"/>
              </a:rPr>
              <a:t>Learning plateau</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5908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This indicates little learning is taking place.</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696" name="Rectangle 24"/>
          <p:cNvSpPr>
            <a:spLocks noChangeArrowheads="1"/>
          </p:cNvSpPr>
          <p:nvPr/>
        </p:nvSpPr>
        <p:spPr bwMode="auto">
          <a:xfrm>
            <a:off x="8610600" y="4191000"/>
            <a:ext cx="152400" cy="2133600"/>
          </a:xfrm>
          <a:prstGeom prst="rect">
            <a:avLst/>
          </a:prstGeom>
          <a:solidFill>
            <a:schemeClr val="bg1"/>
          </a:solidFill>
          <a:ln w="50800">
            <a:solidFill>
              <a:schemeClr val="bg1"/>
            </a:solidFill>
            <a:miter lim="800000"/>
            <a:headEnd/>
            <a:tailEnd/>
          </a:ln>
          <a:effectLst/>
        </p:spPr>
        <p:txBody>
          <a:bodyPr wrap="none" anchor="ctr"/>
          <a:lstStyle/>
          <a:p>
            <a:endParaRPr lang="en-AU" dirty="0"/>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698" name="Rectangle 26"/>
          <p:cNvSpPr>
            <a:spLocks noChangeArrowheads="1"/>
          </p:cNvSpPr>
          <p:nvPr/>
        </p:nvSpPr>
        <p:spPr bwMode="auto">
          <a:xfrm>
            <a:off x="1295400" y="3962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500" dirty="0">
              <a:solidFill>
                <a:srgbClr val="660066"/>
              </a:solidFill>
              <a:latin typeface="Tahoma" pitchFamily="34" charset="0"/>
              <a:cs typeface="Times New Roman" pitchFamily="18" charset="0"/>
            </a:endParaRPr>
          </a:p>
        </p:txBody>
      </p:sp>
      <p:sp>
        <p:nvSpPr>
          <p:cNvPr id="668699" name="Text Box 27">
            <a:hlinkClick r:id="rId2" action="ppaction://hlinksldjump" tooltip="'Click' to go to this Critical Question"/>
          </p:cNvPr>
          <p:cNvSpPr txBox="1">
            <a:spLocks noChangeArrowheads="1"/>
          </p:cNvSpPr>
          <p:nvPr/>
        </p:nvSpPr>
        <p:spPr bwMode="auto">
          <a:xfrm>
            <a:off x="4724400" y="6280150"/>
            <a:ext cx="4419600" cy="577850"/>
          </a:xfrm>
          <a:prstGeom prst="rect">
            <a:avLst/>
          </a:prstGeom>
          <a:noFill/>
          <a:ln w="3175">
            <a:noFill/>
            <a:miter lim="800000"/>
            <a:headEnd/>
            <a:tailEnd/>
          </a:ln>
          <a:effectLst/>
        </p:spPr>
        <p:txBody>
          <a:bodyPr>
            <a:spAutoFit/>
          </a:bodyPr>
          <a:lstStyle/>
          <a:p>
            <a:pPr>
              <a:lnSpc>
                <a:spcPct val="65000"/>
              </a:lnSpc>
              <a:spcBef>
                <a:spcPct val="50000"/>
              </a:spcBef>
            </a:pPr>
            <a:r>
              <a:rPr lang="en-AU" sz="600" i="1" dirty="0">
                <a:solidFill>
                  <a:srgbClr val="660066"/>
                </a:solidFill>
                <a:latin typeface="Tahoma" pitchFamily="34" charset="0"/>
              </a:rPr>
              <a:t>Reference 1: Board of Studies NSW (1999). Personal development, health and physical education: Stage 6 syllabus.</a:t>
            </a:r>
          </a:p>
          <a:p>
            <a:pPr>
              <a:lnSpc>
                <a:spcPct val="65000"/>
              </a:lnSpc>
              <a:spcBef>
                <a:spcPct val="50000"/>
              </a:spcBef>
            </a:pPr>
            <a:r>
              <a:rPr lang="en-AU" sz="600" i="1" dirty="0">
                <a:solidFill>
                  <a:srgbClr val="660066"/>
                </a:solidFill>
                <a:latin typeface="Tahoma" pitchFamily="34" charset="0"/>
              </a:rPr>
              <a:t>Reference 2: Browne, S. (2001). HSC core 2 health priorities in Aust.: Summary quest. &amp; sample HSC extended responses. </a:t>
            </a:r>
          </a:p>
          <a:p>
            <a:pPr>
              <a:lnSpc>
                <a:spcPct val="65000"/>
              </a:lnSpc>
              <a:spcBef>
                <a:spcPct val="50000"/>
              </a:spcBef>
            </a:pPr>
            <a:r>
              <a:rPr lang="en-AU" sz="600" i="1" dirty="0">
                <a:solidFill>
                  <a:srgbClr val="660066"/>
                </a:solidFill>
                <a:latin typeface="Tahoma" pitchFamily="34" charset="0"/>
              </a:rPr>
              <a:t>Reference 3: Browne, S., et. al. (2000). PDHPE application and inquiry: HSC course. Oxford University Press: Melbourne.</a:t>
            </a:r>
          </a:p>
          <a:p>
            <a:pPr>
              <a:lnSpc>
                <a:spcPct val="65000"/>
              </a:lnSpc>
              <a:spcBef>
                <a:spcPct val="50000"/>
              </a:spcBef>
            </a:pPr>
            <a:r>
              <a:rPr lang="en-AU" sz="600" i="1" dirty="0">
                <a:solidFill>
                  <a:srgbClr val="660066"/>
                </a:solidFill>
                <a:latin typeface="Tahoma" pitchFamily="34" charset="0"/>
              </a:rPr>
              <a:t>Reference 4: Buchanan, D. &amp; Nemec, M. (2003). HSC PDHPE. McMillan Education Australia: Melbourne.</a:t>
            </a:r>
          </a:p>
          <a:p>
            <a:pPr>
              <a:lnSpc>
                <a:spcPct val="65000"/>
              </a:lnSpc>
              <a:spcBef>
                <a:spcPct val="50000"/>
              </a:spcBef>
            </a:pPr>
            <a:r>
              <a:rPr lang="en-AU" sz="600" i="1" dirty="0">
                <a:solidFill>
                  <a:srgbClr val="660066"/>
                </a:solidFill>
                <a:latin typeface="Tahoma" pitchFamily="34" charset="0"/>
              </a:rPr>
              <a:t>Reference 5: Charles Sturt University. NSW HSC online. Available: http://hsc.csu.edu.au/pdhpe/</a:t>
            </a: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668705" name="Line 33"/>
          <p:cNvSpPr>
            <a:spLocks noChangeShapeType="1"/>
          </p:cNvSpPr>
          <p:nvPr/>
        </p:nvSpPr>
        <p:spPr bwMode="auto">
          <a:xfrm>
            <a:off x="3048000" y="3733800"/>
            <a:ext cx="0" cy="2133600"/>
          </a:xfrm>
          <a:prstGeom prst="line">
            <a:avLst/>
          </a:prstGeom>
          <a:noFill/>
          <a:ln w="9525">
            <a:solidFill>
              <a:srgbClr val="00FF00"/>
            </a:solidFill>
            <a:round/>
            <a:headEnd/>
            <a:tailEnd/>
          </a:ln>
          <a:effectLst/>
        </p:spPr>
        <p:txBody>
          <a:bodyPr/>
          <a:lstStyle/>
          <a:p>
            <a:endParaRPr lang="en-AU" dirty="0"/>
          </a:p>
        </p:txBody>
      </p:sp>
      <p:sp>
        <p:nvSpPr>
          <p:cNvPr id="668706" name="Line 34"/>
          <p:cNvSpPr>
            <a:spLocks noChangeShapeType="1"/>
          </p:cNvSpPr>
          <p:nvPr/>
        </p:nvSpPr>
        <p:spPr bwMode="auto">
          <a:xfrm>
            <a:off x="3048000" y="5867400"/>
            <a:ext cx="2514600" cy="0"/>
          </a:xfrm>
          <a:prstGeom prst="line">
            <a:avLst/>
          </a:prstGeom>
          <a:noFill/>
          <a:ln w="9525">
            <a:solidFill>
              <a:srgbClr val="00FF00"/>
            </a:solidFill>
            <a:round/>
            <a:headEnd/>
            <a:tailEnd/>
          </a:ln>
          <a:effectLst/>
        </p:spPr>
        <p:txBody>
          <a:bodyPr/>
          <a:lstStyle/>
          <a:p>
            <a:endParaRPr lang="en-AU" dirty="0"/>
          </a:p>
        </p:txBody>
      </p:sp>
      <p:sp>
        <p:nvSpPr>
          <p:cNvPr id="668707" name="Text Box 35"/>
          <p:cNvSpPr txBox="1">
            <a:spLocks noChangeArrowheads="1"/>
          </p:cNvSpPr>
          <p:nvPr/>
        </p:nvSpPr>
        <p:spPr bwMode="auto">
          <a:xfrm>
            <a:off x="3733800" y="5911850"/>
            <a:ext cx="1752600" cy="336550"/>
          </a:xfrm>
          <a:prstGeom prst="rect">
            <a:avLst/>
          </a:prstGeom>
          <a:noFill/>
          <a:ln w="9525">
            <a:noFill/>
            <a:miter lim="800000"/>
            <a:headEnd/>
            <a:tailEnd/>
          </a:ln>
          <a:effectLst/>
        </p:spPr>
        <p:txBody>
          <a:bodyPr>
            <a:spAutoFit/>
          </a:bodyPr>
          <a:lstStyle/>
          <a:p>
            <a:pPr algn="ctr">
              <a:spcBef>
                <a:spcPct val="50000"/>
              </a:spcBef>
            </a:pPr>
            <a:r>
              <a:rPr lang="en-AU" sz="1600" dirty="0">
                <a:solidFill>
                  <a:srgbClr val="FF3399"/>
                </a:solidFill>
                <a:latin typeface="Tahoma" pitchFamily="34" charset="0"/>
              </a:rPr>
              <a:t>Units of practice</a:t>
            </a:r>
          </a:p>
        </p:txBody>
      </p:sp>
      <p:sp>
        <p:nvSpPr>
          <p:cNvPr id="668708" name="Text Box 36"/>
          <p:cNvSpPr txBox="1">
            <a:spLocks noChangeArrowheads="1"/>
          </p:cNvSpPr>
          <p:nvPr/>
        </p:nvSpPr>
        <p:spPr bwMode="auto">
          <a:xfrm>
            <a:off x="1676400" y="4191000"/>
            <a:ext cx="1371600" cy="825500"/>
          </a:xfrm>
          <a:prstGeom prst="rect">
            <a:avLst/>
          </a:prstGeom>
          <a:noFill/>
          <a:ln w="9525">
            <a:noFill/>
            <a:miter lim="800000"/>
            <a:headEnd/>
            <a:tailEnd/>
          </a:ln>
          <a:effectLst/>
        </p:spPr>
        <p:txBody>
          <a:bodyPr>
            <a:spAutoFit/>
          </a:bodyPr>
          <a:lstStyle/>
          <a:p>
            <a:pPr algn="ctr">
              <a:spcBef>
                <a:spcPct val="50000"/>
              </a:spcBef>
            </a:pPr>
            <a:r>
              <a:rPr lang="en-AU" sz="1600" dirty="0">
                <a:solidFill>
                  <a:srgbClr val="FF3399"/>
                </a:solidFill>
                <a:latin typeface="Tahoma" pitchFamily="34" charset="0"/>
              </a:rPr>
              <a:t>Units             of performance</a:t>
            </a:r>
          </a:p>
        </p:txBody>
      </p:sp>
      <p:sp>
        <p:nvSpPr>
          <p:cNvPr id="668710" name="Freeform 38"/>
          <p:cNvSpPr>
            <a:spLocks/>
          </p:cNvSpPr>
          <p:nvPr/>
        </p:nvSpPr>
        <p:spPr bwMode="auto">
          <a:xfrm>
            <a:off x="3048000" y="4724400"/>
            <a:ext cx="914400" cy="1143000"/>
          </a:xfrm>
          <a:custGeom>
            <a:avLst/>
            <a:gdLst/>
            <a:ahLst/>
            <a:cxnLst>
              <a:cxn ang="0">
                <a:pos x="0" y="1824"/>
              </a:cxn>
              <a:cxn ang="0">
                <a:pos x="480" y="672"/>
              </a:cxn>
              <a:cxn ang="0">
                <a:pos x="1440" y="144"/>
              </a:cxn>
              <a:cxn ang="0">
                <a:pos x="2112" y="0"/>
              </a:cxn>
            </a:cxnLst>
            <a:rect l="0" t="0" r="r" b="b"/>
            <a:pathLst>
              <a:path w="2112" h="1824">
                <a:moveTo>
                  <a:pt x="0" y="1824"/>
                </a:moveTo>
                <a:cubicBezTo>
                  <a:pt x="120" y="1388"/>
                  <a:pt x="240" y="952"/>
                  <a:pt x="480" y="672"/>
                </a:cubicBezTo>
                <a:cubicBezTo>
                  <a:pt x="720" y="392"/>
                  <a:pt x="1168" y="256"/>
                  <a:pt x="1440" y="144"/>
                </a:cubicBezTo>
                <a:cubicBezTo>
                  <a:pt x="1712" y="32"/>
                  <a:pt x="2000" y="24"/>
                  <a:pt x="2112" y="0"/>
                </a:cubicBezTo>
              </a:path>
            </a:pathLst>
          </a:custGeom>
          <a:noFill/>
          <a:ln w="9525" cap="flat" cmpd="sng">
            <a:solidFill>
              <a:srgbClr val="FF3399"/>
            </a:solidFill>
            <a:prstDash val="solid"/>
            <a:round/>
            <a:headEnd/>
            <a:tailEnd/>
          </a:ln>
          <a:effectLst/>
        </p:spPr>
        <p:txBody>
          <a:bodyPr wrap="none"/>
          <a:lstStyle/>
          <a:p>
            <a:endParaRPr lang="en-AU" dirty="0"/>
          </a:p>
        </p:txBody>
      </p:sp>
      <p:sp>
        <p:nvSpPr>
          <p:cNvPr id="668711" name="Line 39"/>
          <p:cNvSpPr>
            <a:spLocks noChangeShapeType="1"/>
          </p:cNvSpPr>
          <p:nvPr/>
        </p:nvSpPr>
        <p:spPr bwMode="auto">
          <a:xfrm>
            <a:off x="3962400" y="4724400"/>
            <a:ext cx="685800" cy="0"/>
          </a:xfrm>
          <a:prstGeom prst="line">
            <a:avLst/>
          </a:prstGeom>
          <a:noFill/>
          <a:ln w="9525">
            <a:solidFill>
              <a:srgbClr val="FF3399"/>
            </a:solidFill>
            <a:round/>
            <a:headEnd/>
            <a:tailEnd/>
          </a:ln>
          <a:effectLst/>
        </p:spPr>
        <p:txBody>
          <a:bodyPr/>
          <a:lstStyle/>
          <a:p>
            <a:endParaRPr lang="en-AU" dirty="0"/>
          </a:p>
        </p:txBody>
      </p:sp>
      <p:sp>
        <p:nvSpPr>
          <p:cNvPr id="668712" name="Freeform 40"/>
          <p:cNvSpPr>
            <a:spLocks/>
          </p:cNvSpPr>
          <p:nvPr/>
        </p:nvSpPr>
        <p:spPr bwMode="auto">
          <a:xfrm>
            <a:off x="4495800" y="4038600"/>
            <a:ext cx="1295400" cy="685800"/>
          </a:xfrm>
          <a:custGeom>
            <a:avLst/>
            <a:gdLst/>
            <a:ahLst/>
            <a:cxnLst>
              <a:cxn ang="0">
                <a:pos x="0" y="1728"/>
              </a:cxn>
              <a:cxn ang="0">
                <a:pos x="1392" y="1536"/>
              </a:cxn>
              <a:cxn ang="0">
                <a:pos x="2016" y="864"/>
              </a:cxn>
              <a:cxn ang="0">
                <a:pos x="2256" y="0"/>
              </a:cxn>
            </a:cxnLst>
            <a:rect l="0" t="0" r="r" b="b"/>
            <a:pathLst>
              <a:path w="2256" h="1728">
                <a:moveTo>
                  <a:pt x="0" y="1728"/>
                </a:moveTo>
                <a:cubicBezTo>
                  <a:pt x="528" y="1704"/>
                  <a:pt x="1056" y="1680"/>
                  <a:pt x="1392" y="1536"/>
                </a:cubicBezTo>
                <a:cubicBezTo>
                  <a:pt x="1728" y="1392"/>
                  <a:pt x="1872" y="1120"/>
                  <a:pt x="2016" y="864"/>
                </a:cubicBezTo>
                <a:cubicBezTo>
                  <a:pt x="2160" y="608"/>
                  <a:pt x="2216" y="152"/>
                  <a:pt x="2256" y="0"/>
                </a:cubicBezTo>
              </a:path>
            </a:pathLst>
          </a:custGeom>
          <a:noFill/>
          <a:ln w="9525" cap="flat" cmpd="sng">
            <a:solidFill>
              <a:srgbClr val="FF3399"/>
            </a:solidFill>
            <a:prstDash val="solid"/>
            <a:round/>
            <a:headEnd/>
            <a:tailEnd/>
          </a:ln>
          <a:effectLst/>
        </p:spPr>
        <p:txBody>
          <a:bodyPr wrap="none"/>
          <a:lstStyle/>
          <a:p>
            <a:endParaRPr lang="en-AU" dirty="0"/>
          </a:p>
        </p:txBody>
      </p:sp>
      <p:sp>
        <p:nvSpPr>
          <p:cNvPr id="668713" name="Rectangle 41"/>
          <p:cNvSpPr>
            <a:spLocks noChangeArrowheads="1"/>
          </p:cNvSpPr>
          <p:nvPr/>
        </p:nvSpPr>
        <p:spPr bwMode="auto">
          <a:xfrm>
            <a:off x="5715000" y="3200400"/>
            <a:ext cx="3429000" cy="25908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Features and possible reasons:</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Lack of practice</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Declining interest</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Lack of drive or motivation</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Inability of coach to provide skills and knowledge</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Injury</a:t>
            </a:r>
          </a:p>
          <a:p>
            <a:pPr marL="742950" lvl="1" indent="-285750">
              <a:lnSpc>
                <a:spcPct val="95000"/>
              </a:lnSpc>
              <a:spcBef>
                <a:spcPct val="20000"/>
              </a:spcBef>
              <a:buClr>
                <a:srgbClr val="00FF00"/>
              </a:buClr>
              <a:buSzPct val="65000"/>
              <a:buFont typeface="Wingdings" pitchFamily="2" charset="2"/>
              <a:buChar char="§"/>
            </a:pPr>
            <a:r>
              <a:rPr lang="en-AU" sz="1600" dirty="0">
                <a:solidFill>
                  <a:srgbClr val="660066"/>
                </a:solidFill>
                <a:latin typeface="Tahoma" pitchFamily="34" charset="0"/>
                <a:cs typeface="Times New Roman" pitchFamily="18" charset="0"/>
              </a:rPr>
              <a:t>A poor grasp of the fundamentals</a:t>
            </a:r>
          </a:p>
          <a:p>
            <a:pPr marL="742950" lvl="1" indent="-285750">
              <a:lnSpc>
                <a:spcPct val="95000"/>
              </a:lnSpc>
              <a:spcBef>
                <a:spcPct val="20000"/>
              </a:spcBef>
              <a:buClr>
                <a:srgbClr val="00FF00"/>
              </a:buClr>
              <a:buSzPct val="65000"/>
              <a:buFont typeface="Wingdings" pitchFamily="2" charset="2"/>
              <a:buChar char="§"/>
            </a:pPr>
            <a:endParaRPr lang="en-AU" sz="16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Wingdings" pitchFamily="2" charset="2"/>
              <a:buChar char="§"/>
            </a:pPr>
            <a:endParaRPr lang="en-AU" sz="1600" dirty="0">
              <a:solidFill>
                <a:srgbClr val="660066"/>
              </a:solidFill>
              <a:latin typeface="Tahoma" pitchFamily="34" charset="0"/>
              <a:cs typeface="Times New Roman" pitchFamily="18" charset="0"/>
            </a:endParaRPr>
          </a:p>
        </p:txBody>
      </p:sp>
      <p:sp>
        <p:nvSpPr>
          <p:cNvPr id="668714" name="Text Box 42"/>
          <p:cNvSpPr txBox="1">
            <a:spLocks noChangeArrowheads="1"/>
          </p:cNvSpPr>
          <p:nvPr/>
        </p:nvSpPr>
        <p:spPr bwMode="auto">
          <a:xfrm>
            <a:off x="1371600" y="6275388"/>
            <a:ext cx="1905000" cy="552450"/>
          </a:xfrm>
          <a:prstGeom prst="rect">
            <a:avLst/>
          </a:prstGeom>
          <a:noFill/>
          <a:ln w="9525">
            <a:noFill/>
            <a:miter lim="800000"/>
            <a:headEnd/>
            <a:tailEnd/>
          </a:ln>
          <a:effectLst/>
        </p:spPr>
        <p:txBody>
          <a:bodyPr>
            <a:spAutoFit/>
          </a:bodyPr>
          <a:lstStyle/>
          <a:p>
            <a:pPr>
              <a:spcBef>
                <a:spcPct val="50000"/>
              </a:spcBef>
            </a:pPr>
            <a:r>
              <a:rPr lang="en-AU" sz="600" i="1" dirty="0">
                <a:solidFill>
                  <a:srgbClr val="660066"/>
                </a:solidFill>
                <a:latin typeface="Tahoma" pitchFamily="34" charset="0"/>
              </a:rPr>
              <a:t>Slide reference:                                                                                                           Ruskin, R., Proctor, K. &amp; Neeves, D. (2001). Outcomes 2: Personal Development, Health &amp; Physical Education HSC Course                             John Wiley &amp; Sons, Milton. </a:t>
            </a:r>
            <a:endParaRPr lang="en-AU" sz="1200" dirty="0">
              <a:solidFill>
                <a:srgbClr val="660066"/>
              </a:solidFill>
              <a:latin typeface="Tahoma"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428736"/>
            <a:ext cx="7696200" cy="954107"/>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5.3.4 Discuss factors that contribute to different rates of learning</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590800"/>
            <a:ext cx="7848600" cy="3481406"/>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Physical Demands – has physical maturation but not fit enough</a:t>
            </a: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Motivation – the learner wants to learn</a:t>
            </a: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Physical Maturation – the learner is good at knowing when they are ready to gain skill</a:t>
            </a:r>
          </a:p>
        </p:txBody>
      </p:sp>
      <p:sp>
        <p:nvSpPr>
          <p:cNvPr id="668696" name="Rectangle 24"/>
          <p:cNvSpPr>
            <a:spLocks noChangeArrowheads="1"/>
          </p:cNvSpPr>
          <p:nvPr/>
        </p:nvSpPr>
        <p:spPr bwMode="auto">
          <a:xfrm>
            <a:off x="8610600" y="4191000"/>
            <a:ext cx="152400" cy="2133600"/>
          </a:xfrm>
          <a:prstGeom prst="rect">
            <a:avLst/>
          </a:prstGeom>
          <a:solidFill>
            <a:schemeClr val="bg1"/>
          </a:solidFill>
          <a:ln w="50800">
            <a:solidFill>
              <a:schemeClr val="bg1"/>
            </a:solidFill>
            <a:miter lim="800000"/>
            <a:headEnd/>
            <a:tailEnd/>
          </a:ln>
          <a:effectLst/>
        </p:spPr>
        <p:txBody>
          <a:bodyPr wrap="none" anchor="ctr"/>
          <a:lstStyle/>
          <a:p>
            <a:endParaRPr lang="en-AU" dirty="0"/>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698" name="Rectangle 26"/>
          <p:cNvSpPr>
            <a:spLocks noChangeArrowheads="1"/>
          </p:cNvSpPr>
          <p:nvPr/>
        </p:nvSpPr>
        <p:spPr bwMode="auto">
          <a:xfrm>
            <a:off x="1295400" y="3962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5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668713" name="Rectangle 41"/>
          <p:cNvSpPr>
            <a:spLocks noChangeArrowheads="1"/>
          </p:cNvSpPr>
          <p:nvPr/>
        </p:nvSpPr>
        <p:spPr bwMode="auto">
          <a:xfrm>
            <a:off x="5715000" y="3200400"/>
            <a:ext cx="3429000" cy="2590800"/>
          </a:xfrm>
          <a:prstGeom prst="rect">
            <a:avLst/>
          </a:prstGeom>
          <a:noFill/>
          <a:ln w="9525">
            <a:noFill/>
            <a:miter lim="800000"/>
            <a:headEnd/>
            <a:tailEnd/>
          </a:ln>
          <a:effectLst/>
        </p:spPr>
        <p:txBody>
          <a:bodyPr/>
          <a:lstStyle/>
          <a:p>
            <a:pPr marL="742950" lvl="1" indent="-285750">
              <a:lnSpc>
                <a:spcPct val="95000"/>
              </a:lnSpc>
              <a:spcBef>
                <a:spcPct val="20000"/>
              </a:spcBef>
              <a:buClr>
                <a:srgbClr val="00FF00"/>
              </a:buClr>
              <a:buSzPct val="65000"/>
              <a:buFont typeface="Wingdings" pitchFamily="2" charset="2"/>
              <a:buChar char="§"/>
            </a:pPr>
            <a:endParaRPr lang="en-AU" sz="1600" dirty="0">
              <a:solidFill>
                <a:srgbClr val="660066"/>
              </a:solidFill>
              <a:latin typeface="Tahoma" pitchFamily="34"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5.3.5 Define the concept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590800"/>
            <a:ext cx="7634318" cy="3481406"/>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Transfer in skill acquisition is the </a:t>
            </a:r>
            <a:r>
              <a:rPr lang="en-AU" sz="2300" u="sng" dirty="0">
                <a:solidFill>
                  <a:srgbClr val="660066"/>
                </a:solidFill>
                <a:latin typeface="Tahoma" pitchFamily="34" charset="0"/>
                <a:cs typeface="Times New Roman" pitchFamily="18" charset="0"/>
              </a:rPr>
              <a:t>influence of learning and/or performance of one skill on the learning and/or performance of another.</a:t>
            </a:r>
            <a:r>
              <a:rPr lang="en-AU" sz="2300" dirty="0">
                <a:solidFill>
                  <a:srgbClr val="660066"/>
                </a:solidFill>
                <a:latin typeface="Tahoma" pitchFamily="34" charset="0"/>
                <a:cs typeface="Times New Roman" pitchFamily="18" charset="0"/>
              </a:rPr>
              <a:t> If this influences a skill yet to be learned or performed it is called proactive transfer, if it influences the performance of a previous learnt skill it is called retroactive.</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Honeybourne et.al 2004</a:t>
            </a: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698" name="Rectangle 26"/>
          <p:cNvSpPr>
            <a:spLocks noChangeArrowheads="1"/>
          </p:cNvSpPr>
          <p:nvPr/>
        </p:nvSpPr>
        <p:spPr bwMode="auto">
          <a:xfrm>
            <a:off x="1295400" y="3962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5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668713" name="Rectangle 41"/>
          <p:cNvSpPr>
            <a:spLocks noChangeArrowheads="1"/>
          </p:cNvSpPr>
          <p:nvPr/>
        </p:nvSpPr>
        <p:spPr bwMode="auto">
          <a:xfrm>
            <a:off x="5715000" y="3200400"/>
            <a:ext cx="3429000" cy="2590800"/>
          </a:xfrm>
          <a:prstGeom prst="rect">
            <a:avLst/>
          </a:prstGeom>
          <a:noFill/>
          <a:ln w="9525">
            <a:noFill/>
            <a:miter lim="800000"/>
            <a:headEnd/>
            <a:tailEnd/>
          </a:ln>
          <a:effectLst/>
        </p:spPr>
        <p:txBody>
          <a:bodyPr/>
          <a:lstStyle/>
          <a:p>
            <a:pPr marL="742950" lvl="1" indent="-285750">
              <a:lnSpc>
                <a:spcPct val="95000"/>
              </a:lnSpc>
              <a:spcBef>
                <a:spcPct val="20000"/>
              </a:spcBef>
              <a:buClr>
                <a:srgbClr val="00FF00"/>
              </a:buClr>
              <a:buSzPct val="65000"/>
              <a:buFont typeface="Wingdings" pitchFamily="2" charset="2"/>
              <a:buChar char="§"/>
            </a:pPr>
            <a:endParaRPr lang="en-AU" sz="1600" dirty="0">
              <a:solidFill>
                <a:srgbClr val="660066"/>
              </a:solidFill>
              <a:latin typeface="Tahoma" pitchFamily="34" charset="0"/>
              <a:cs typeface="Times New Roman" pitchFamily="18" charset="0"/>
            </a:endParaRPr>
          </a:p>
        </p:txBody>
      </p:sp>
    </p:spTree>
    <p:extLst>
      <p:ext uri="{BB962C8B-B14F-4D97-AF65-F5344CB8AC3E}">
        <p14:creationId xmlns:p14="http://schemas.microsoft.com/office/powerpoint/2010/main" val="4293417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5.3.5 Define the concept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590800"/>
            <a:ext cx="7634318" cy="3481406"/>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Transfer – the effect of the learning and performance</a:t>
            </a: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3 types of transfer</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Positive</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Negative</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zero</a:t>
            </a: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698" name="Rectangle 26"/>
          <p:cNvSpPr>
            <a:spLocks noChangeArrowheads="1"/>
          </p:cNvSpPr>
          <p:nvPr/>
        </p:nvSpPr>
        <p:spPr bwMode="auto">
          <a:xfrm>
            <a:off x="1295400" y="3962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endParaRPr lang="en-US" sz="25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668713" name="Rectangle 41"/>
          <p:cNvSpPr>
            <a:spLocks noChangeArrowheads="1"/>
          </p:cNvSpPr>
          <p:nvPr/>
        </p:nvSpPr>
        <p:spPr bwMode="auto">
          <a:xfrm>
            <a:off x="5715000" y="3200400"/>
            <a:ext cx="3429000" cy="2590800"/>
          </a:xfrm>
          <a:prstGeom prst="rect">
            <a:avLst/>
          </a:prstGeom>
          <a:noFill/>
          <a:ln w="9525">
            <a:noFill/>
            <a:miter lim="800000"/>
            <a:headEnd/>
            <a:tailEnd/>
          </a:ln>
          <a:effectLst/>
        </p:spPr>
        <p:txBody>
          <a:bodyPr/>
          <a:lstStyle/>
          <a:p>
            <a:pPr marL="742950" lvl="1" indent="-285750">
              <a:lnSpc>
                <a:spcPct val="95000"/>
              </a:lnSpc>
              <a:spcBef>
                <a:spcPct val="20000"/>
              </a:spcBef>
              <a:buClr>
                <a:srgbClr val="00FF00"/>
              </a:buClr>
              <a:buSzPct val="65000"/>
              <a:buFont typeface="Wingdings" pitchFamily="2" charset="2"/>
              <a:buChar char="§"/>
            </a:pPr>
            <a:endParaRPr lang="en-AU" sz="1600" dirty="0">
              <a:solidFill>
                <a:srgbClr val="660066"/>
              </a:solidFill>
              <a:latin typeface="Tahoma" pitchFamily="34"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5.3.5 Define the concept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590800"/>
            <a:ext cx="7634318" cy="3481406"/>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POSITIVE  TRANSFER</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One skill can help in the learning or performance of another</a:t>
            </a: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NEGATIVE TRANSFER</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One skill may hinder the learning or performance of another skill</a:t>
            </a: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ZERO TRANSFER</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No effect</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Honeybourne et.al 2004</a:t>
            </a: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5.3.5 Define the concepts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214554"/>
            <a:ext cx="7634318" cy="4143404"/>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Positive:</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Learning in one task is promoted by previous learning in another</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Is when skills/tasks that have been learned experienced help or facilitate the learning of other skills.</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Similarities in both skill components and information processing characteristics will help increase the possibilities of positive transfer.</a:t>
            </a: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5.3.5 Define the concept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12095" y="2236415"/>
            <a:ext cx="7634318" cy="3784869"/>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Negative</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Learning of a new task is interfered with by knowledge of a similar activity</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When one skill/task hinders or inhibits the learning or performance of another skill task this is known as negative transfer. Sports performers and coaches tend to believe this happens on a regular basis. </a:t>
            </a: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5.3.6 Outline the types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643050"/>
            <a:ext cx="7634318" cy="4714908"/>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Fortunately the effects are thought to be limited and certainly temporary; it’s thought to happen when a performer is required to produce a new response in a well known situation (familiar stimulus)</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In this case stimuli are identical or similar but the response requirement are different. Initial confusion is thought to be created more as a result of the performer having to adjust their cognitive processes rather than problems associated with motor control of the movement.</a:t>
            </a: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5.3.6 Outline the types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643050"/>
            <a:ext cx="7634318" cy="4714908"/>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lvl="1">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The familiar example of tennis having a negative effect on badminton is often quoted, but although the two games have similar aspects, tactics, use of space, court, net, racket, hand eye coordination etc, the wrist arm movement are very different.</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5.3.6 Outline the types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000108"/>
            <a:ext cx="7634318" cy="535785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Bilateral transfer</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Occurs when learning is transferred from limb to limb i.e. from the right leg to the left leg. When a basketball coach tries to develop their players weaker dribbling hand by relating it to earlier skills learnt they are involved in bi-lateral transfer.</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This involves the player in transferring both motor proficiency and levels of cognitive involvement.</a:t>
            </a:r>
          </a:p>
          <a:p>
            <a:pPr marL="800100" lvl="1" indent="-342900" algn="r">
              <a:lnSpc>
                <a:spcPct val="95000"/>
              </a:lnSpc>
              <a:spcBef>
                <a:spcPct val="20000"/>
              </a:spcBef>
              <a:buClr>
                <a:srgbClr val="00FF00"/>
              </a:buClr>
              <a:buSzPct val="65000"/>
              <a:buFont typeface="Wingdings" pitchFamily="2" charset="2"/>
              <a:buChar char="§"/>
            </a:pPr>
            <a:endParaRPr lang="en-AU" sz="8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Wingdings" pitchFamily="2" charset="2"/>
              <a:buChar char="§"/>
            </a:pPr>
            <a:endParaRPr lang="en-AU" sz="8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5.3.6 Outline the types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000108"/>
            <a:ext cx="7634318" cy="535785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The performer is thought to adjust and transfer the parameters of stored motor programmes linked to one limb action to the other (schema theory).</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Thus, with practice, the levels of learning developed with the performers stronger or preferred hand or side can be transferred to the weaker hand or side.</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8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5.3.6 Outline the types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000108"/>
            <a:ext cx="7634318" cy="535785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Inter-task: The effect of skill/task on a different or new skill/task is called inter-task transfer. Typical experiments would relate to the amount of time saved in learning, for instance the lay up shot in the game by using a particular type of drill in practice.</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5.3.6 Outline the types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000108"/>
            <a:ext cx="7634318" cy="535785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Intra-task: Transfer occurs when the relationship between two different types of practice or conditions of practice are considered. Comparisons can be made to show how different types of practice conditions might influence the learning of a specific skill/task. </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5.3.6 Outline the types of transfer</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000108"/>
            <a:ext cx="7634318" cy="535785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Near transfer: When a coach develops specific practices/skills which are very realistic and relevant to the real game situation in order to try and help players in future games, this is referred to as near transfer.</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et.al 2005</a:t>
            </a: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5000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61442" y="389971"/>
            <a:ext cx="7696200" cy="954107"/>
          </a:xfrm>
          <a:prstGeom prst="rect">
            <a:avLst/>
          </a:prstGeom>
          <a:noFill/>
          <a:ln w="9525">
            <a:noFill/>
            <a:miter lim="800000"/>
            <a:headEnd/>
            <a:tailEnd/>
          </a:ln>
          <a:effectLst/>
        </p:spPr>
        <p:txBody>
          <a:bodyPr wrap="square">
            <a:spAutoFit/>
          </a:bodyPr>
          <a:lstStyle/>
          <a:p>
            <a:pPr>
              <a:spcBef>
                <a:spcPts val="0"/>
              </a:spcBef>
            </a:pPr>
            <a:r>
              <a:rPr lang="en-AU" sz="2800" dirty="0">
                <a:solidFill>
                  <a:srgbClr val="660066"/>
                </a:solidFill>
                <a:latin typeface="Tahoma" pitchFamily="34" charset="0"/>
              </a:rPr>
              <a:t>5.3.6 Outline the types of transfer:</a:t>
            </a:r>
          </a:p>
          <a:p>
            <a:pPr>
              <a:spcBef>
                <a:spcPts val="0"/>
              </a:spcBef>
            </a:pPr>
            <a:r>
              <a:rPr lang="en-AU" sz="2800" dirty="0">
                <a:solidFill>
                  <a:srgbClr val="660066"/>
                </a:solidFill>
                <a:latin typeface="Tahoma" pitchFamily="34" charset="0"/>
              </a:rPr>
              <a:t>	</a:t>
            </a:r>
            <a:r>
              <a:rPr lang="en-AU" sz="2800" dirty="0">
                <a:solidFill>
                  <a:srgbClr val="660066"/>
                </a:solidFill>
                <a:highlight>
                  <a:srgbClr val="FFFF00"/>
                </a:highlight>
                <a:latin typeface="Tahoma" pitchFamily="34" charset="0"/>
              </a:rPr>
              <a:t>Type of transfer &amp; sporting example</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
        <p:nvSpPr>
          <p:cNvPr id="4" name="Content Placeholder 3">
            <a:extLst>
              <a:ext uri="{FF2B5EF4-FFF2-40B4-BE49-F238E27FC236}">
                <a16:creationId xmlns:a16="http://schemas.microsoft.com/office/drawing/2014/main" id="{A2BB610A-C0F5-4C7A-BAEF-F0B1BD7C1A37}"/>
              </a:ext>
            </a:extLst>
          </p:cNvPr>
          <p:cNvSpPr>
            <a:spLocks noGrp="1"/>
          </p:cNvSpPr>
          <p:nvPr>
            <p:ph sz="half" idx="1"/>
          </p:nvPr>
        </p:nvSpPr>
        <p:spPr>
          <a:xfrm>
            <a:off x="1219200" y="1360992"/>
            <a:ext cx="7738442" cy="5573208"/>
          </a:xfrm>
        </p:spPr>
        <p:txBody>
          <a:bodyPr/>
          <a:lstStyle/>
          <a:p>
            <a:pPr>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Skill to skill</a:t>
            </a:r>
          </a:p>
          <a:p>
            <a:pPr lvl="1">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Throwing a ball to throwing a javelin</a:t>
            </a:r>
          </a:p>
          <a:p>
            <a:pPr>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Practice to performance</a:t>
            </a:r>
          </a:p>
          <a:p>
            <a:pPr lvl="1">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Batting in baseball against a pitching machine</a:t>
            </a:r>
          </a:p>
          <a:p>
            <a:pPr>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Abilities to skills</a:t>
            </a:r>
          </a:p>
          <a:p>
            <a:pPr lvl="1">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Improving strength to start races better</a:t>
            </a:r>
          </a:p>
          <a:p>
            <a:pPr>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Bilateral</a:t>
            </a:r>
          </a:p>
          <a:p>
            <a:pPr lvl="1">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Soccer player learning to kick with weaker foot</a:t>
            </a:r>
          </a:p>
          <a:p>
            <a:pPr>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Stage to stage</a:t>
            </a:r>
          </a:p>
          <a:p>
            <a:pPr lvl="1">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3v3 basketball to full 5v5 game</a:t>
            </a:r>
          </a:p>
          <a:p>
            <a:pPr>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Principles to skills</a:t>
            </a:r>
          </a:p>
          <a:p>
            <a:pPr lvl="1">
              <a:lnSpc>
                <a:spcPct val="95000"/>
              </a:lnSpc>
              <a:buClr>
                <a:srgbClr val="00FF00"/>
              </a:buClr>
              <a:buSzPct val="65000"/>
              <a:buFont typeface="Wingdings" pitchFamily="2" charset="2"/>
              <a:buChar char="§"/>
            </a:pPr>
            <a:r>
              <a:rPr lang="en-AU" dirty="0">
                <a:solidFill>
                  <a:srgbClr val="660066"/>
                </a:solidFill>
                <a:latin typeface="Tahoma" pitchFamily="34" charset="0"/>
                <a:cs typeface="Times New Roman" pitchFamily="18" charset="0"/>
              </a:rPr>
              <a:t>Learning that long levers aid in throwing a javelin</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5.3.7 Outline the different types of practice</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32859"/>
            <a:ext cx="7634318" cy="4725141"/>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b="1" u="sng" dirty="0">
                <a:solidFill>
                  <a:srgbClr val="660066"/>
                </a:solidFill>
                <a:highlight>
                  <a:srgbClr val="FFFF00"/>
                </a:highlight>
                <a:latin typeface="Tahoma" pitchFamily="34" charset="0"/>
                <a:cs typeface="Times New Roman" pitchFamily="18" charset="0"/>
              </a:rPr>
              <a:t>Massed practice</a:t>
            </a:r>
            <a:r>
              <a:rPr lang="en-AU" sz="2300" dirty="0">
                <a:solidFill>
                  <a:srgbClr val="660066"/>
                </a:solidFill>
                <a:latin typeface="Tahoma" pitchFamily="34" charset="0"/>
                <a:cs typeface="Times New Roman" pitchFamily="18" charset="0"/>
              </a:rPr>
              <a:t>: </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is it seen as being </a:t>
            </a:r>
            <a:r>
              <a:rPr lang="en-AU" sz="2300" u="sng" dirty="0">
                <a:solidFill>
                  <a:srgbClr val="660066"/>
                </a:solidFill>
                <a:latin typeface="Tahoma" pitchFamily="34" charset="0"/>
                <a:cs typeface="Times New Roman" pitchFamily="18" charset="0"/>
              </a:rPr>
              <a:t>almost continuous practice</a:t>
            </a:r>
            <a:r>
              <a:rPr lang="en-AU" sz="2300" dirty="0">
                <a:solidFill>
                  <a:srgbClr val="660066"/>
                </a:solidFill>
                <a:latin typeface="Tahoma" pitchFamily="34" charset="0"/>
                <a:cs typeface="Times New Roman" pitchFamily="18" charset="0"/>
              </a:rPr>
              <a:t> with very little or no rest at all between attempts or blocks of trials.</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Field hockey team practices shooting non-stop for 40 minutes</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Better when the individual is:</a:t>
            </a:r>
          </a:p>
          <a:p>
            <a:pPr marL="1257300" lvl="2"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Experienced</a:t>
            </a:r>
          </a:p>
          <a:p>
            <a:pPr marL="1257300" lvl="2"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Older</a:t>
            </a:r>
          </a:p>
          <a:p>
            <a:pPr marL="1257300" lvl="2"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Fitter</a:t>
            </a:r>
          </a:p>
          <a:p>
            <a:pPr marL="1257300" lvl="2"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More motivated</a:t>
            </a:r>
          </a:p>
          <a:p>
            <a:pPr marL="1257300" lvl="2"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5.3.7 Outline the different types of practice</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228167"/>
            <a:ext cx="7634318" cy="4441193"/>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b="1" u="sng" dirty="0">
                <a:solidFill>
                  <a:srgbClr val="660066"/>
                </a:solidFill>
                <a:highlight>
                  <a:srgbClr val="FFFF00"/>
                </a:highlight>
                <a:latin typeface="Tahoma" pitchFamily="34" charset="0"/>
                <a:cs typeface="Times New Roman" pitchFamily="18" charset="0"/>
              </a:rPr>
              <a:t>Distributed practice</a:t>
            </a:r>
            <a:r>
              <a:rPr lang="en-AU" sz="2300" dirty="0">
                <a:solidFill>
                  <a:srgbClr val="660066"/>
                </a:solidFill>
                <a:latin typeface="Tahoma" pitchFamily="34" charset="0"/>
                <a:cs typeface="Times New Roman" pitchFamily="18" charset="0"/>
              </a:rPr>
              <a:t>: </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is seen as practice with </a:t>
            </a:r>
            <a:r>
              <a:rPr lang="en-AU" sz="2300" u="sng" dirty="0">
                <a:solidFill>
                  <a:srgbClr val="660066"/>
                </a:solidFill>
                <a:latin typeface="Tahoma" pitchFamily="34" charset="0"/>
                <a:cs typeface="Times New Roman" pitchFamily="18" charset="0"/>
              </a:rPr>
              <a:t>relatively long breaks or rest periods between each attempt </a:t>
            </a:r>
            <a:r>
              <a:rPr lang="en-AU" sz="2300" dirty="0">
                <a:solidFill>
                  <a:srgbClr val="660066"/>
                </a:solidFill>
                <a:latin typeface="Tahoma" pitchFamily="34" charset="0"/>
                <a:cs typeface="Times New Roman" pitchFamily="18" charset="0"/>
              </a:rPr>
              <a:t>or block of attempts</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Shooting practice intermixed with short scrimmages</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Better when the individual is:</a:t>
            </a:r>
          </a:p>
          <a:p>
            <a:pPr marL="1257300" lvl="2"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Beginner</a:t>
            </a:r>
          </a:p>
          <a:p>
            <a:pPr marL="1257300" lvl="2"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Less experienced</a:t>
            </a:r>
          </a:p>
          <a:p>
            <a:pPr marL="1257300" lvl="2"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Limited preparation (physical/mental)</a:t>
            </a:r>
          </a:p>
          <a:p>
            <a:pPr marL="1257300" lvl="2"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Less motivated</a:t>
            </a:r>
          </a:p>
          <a:p>
            <a:pPr marL="1257300" lvl="2"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5.3.7 Outline the different types of practice</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023394"/>
            <a:ext cx="7634318" cy="4334564"/>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b="1" u="sng" dirty="0">
                <a:solidFill>
                  <a:srgbClr val="660066"/>
                </a:solidFill>
                <a:highlight>
                  <a:srgbClr val="FFFF00"/>
                </a:highlight>
                <a:latin typeface="Tahoma" pitchFamily="34" charset="0"/>
                <a:cs typeface="Times New Roman" pitchFamily="18" charset="0"/>
              </a:rPr>
              <a:t>Variable practice:</a:t>
            </a:r>
          </a:p>
          <a:p>
            <a:pPr marL="800100" lvl="1" indent="-342900">
              <a:lnSpc>
                <a:spcPct val="95000"/>
              </a:lnSpc>
              <a:spcBef>
                <a:spcPct val="20000"/>
              </a:spcBef>
              <a:buClr>
                <a:srgbClr val="00FF00"/>
              </a:buClr>
              <a:buSzPct val="65000"/>
              <a:buFont typeface="Wingdings" pitchFamily="2" charset="2"/>
              <a:buChar char="§"/>
            </a:pPr>
            <a:r>
              <a:rPr lang="en-US" sz="2000" u="sng" dirty="0">
                <a:solidFill>
                  <a:srgbClr val="660066"/>
                </a:solidFill>
                <a:latin typeface="Tahoma" pitchFamily="34" charset="0"/>
                <a:cs typeface="Tahoma" pitchFamily="34" charset="0"/>
              </a:rPr>
              <a:t>practicing a skill in a variety of different contexts </a:t>
            </a:r>
            <a:r>
              <a:rPr lang="en-US" sz="2000" dirty="0">
                <a:solidFill>
                  <a:srgbClr val="660066"/>
                </a:solidFill>
                <a:latin typeface="Tahoma" pitchFamily="34" charset="0"/>
                <a:cs typeface="Tahoma" pitchFamily="34" charset="0"/>
              </a:rPr>
              <a:t>and experiencing the full range of situations in which the technique or tactic might be used in competition. </a:t>
            </a:r>
          </a:p>
          <a:p>
            <a:pPr marL="800100" lvl="1" indent="-342900">
              <a:lnSpc>
                <a:spcPct val="95000"/>
              </a:lnSpc>
              <a:spcBef>
                <a:spcPct val="20000"/>
              </a:spcBef>
              <a:buClr>
                <a:srgbClr val="00FF00"/>
              </a:buClr>
              <a:buSzPct val="65000"/>
              <a:buFont typeface="Wingdings" pitchFamily="2" charset="2"/>
              <a:buChar char="§"/>
            </a:pPr>
            <a:r>
              <a:rPr lang="en-US" sz="2000" dirty="0">
                <a:solidFill>
                  <a:srgbClr val="660066"/>
                </a:solidFill>
                <a:latin typeface="Tahoma" pitchFamily="34" charset="0"/>
                <a:cs typeface="Tahoma" pitchFamily="34" charset="0"/>
              </a:rPr>
              <a:t>The learner applies the skill to a number of different environments in practice, allowing both the development of the skill and the ability to adapt the skill to a range of possible situations. </a:t>
            </a:r>
          </a:p>
          <a:p>
            <a:pPr marL="800100" lvl="1" indent="-342900">
              <a:lnSpc>
                <a:spcPct val="95000"/>
              </a:lnSpc>
              <a:spcBef>
                <a:spcPct val="20000"/>
              </a:spcBef>
              <a:buClr>
                <a:srgbClr val="00FF00"/>
              </a:buClr>
              <a:buSzPct val="65000"/>
              <a:buFont typeface="Wingdings" pitchFamily="2" charset="2"/>
              <a:buChar char="§"/>
            </a:pPr>
            <a:r>
              <a:rPr lang="en-US" sz="2000" dirty="0">
                <a:solidFill>
                  <a:srgbClr val="660066"/>
                </a:solidFill>
                <a:latin typeface="Tahoma" pitchFamily="34" charset="0"/>
                <a:cs typeface="Tahoma" pitchFamily="34" charset="0"/>
              </a:rPr>
              <a:t>This is vital for open and interactive skills </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ahoma" pitchFamily="34" charset="0"/>
            </a:endParaRPr>
          </a:p>
          <a:p>
            <a:pPr marL="800100" lvl="1" indent="-342900" algn="r">
              <a:lnSpc>
                <a:spcPct val="95000"/>
              </a:lnSpc>
              <a:spcBef>
                <a:spcPct val="20000"/>
              </a:spcBef>
              <a:buClr>
                <a:srgbClr val="00FF00"/>
              </a:buClr>
              <a:buSzPct val="65000"/>
            </a:pPr>
            <a:r>
              <a:rPr lang="en-US" sz="800" dirty="0">
                <a:solidFill>
                  <a:srgbClr val="660066"/>
                </a:solidFill>
                <a:latin typeface="Tahoma" pitchFamily="34" charset="0"/>
                <a:cs typeface="Tahoma" pitchFamily="34" charset="0"/>
              </a:rPr>
              <a:t>http://www.brianmac.co.uk/continuum.htm</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5.3.7 Outline the different types of practice</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428868"/>
            <a:ext cx="7634318" cy="392909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Variable practice:</a:t>
            </a:r>
          </a:p>
          <a:p>
            <a:pPr marL="800100" lvl="1" indent="-342900">
              <a:lnSpc>
                <a:spcPct val="95000"/>
              </a:lnSpc>
              <a:spcBef>
                <a:spcPct val="20000"/>
              </a:spcBef>
              <a:buClr>
                <a:srgbClr val="00FF00"/>
              </a:buClr>
              <a:buSzPct val="65000"/>
              <a:buFont typeface="Wingdings" pitchFamily="2" charset="2"/>
              <a:buChar char="§"/>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Skills practiced in new/different situations.</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Useful for open skills.</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Helps the development of schema.</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Helps performer adapt to meet the demands of the situation.</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 Practice should be similar to real game situation.</a:t>
            </a:r>
          </a:p>
          <a:p>
            <a:pPr marL="800100" lvl="1" indent="-342900">
              <a:lnSpc>
                <a:spcPct val="95000"/>
              </a:lnSpc>
              <a:spcBef>
                <a:spcPct val="20000"/>
              </a:spcBef>
              <a:buClr>
                <a:srgbClr val="00FF00"/>
              </a:buClr>
              <a:buSzPct val="65000"/>
            </a:pPr>
            <a:endParaRPr lang="en-AU" sz="2000" dirty="0">
              <a:solidFill>
                <a:srgbClr val="660066"/>
              </a:solidFill>
              <a:latin typeface="Tahoma" pitchFamily="34" charset="0"/>
              <a:cs typeface="Tahoma" pitchFamily="34" charset="0"/>
            </a:endParaRP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ahoma" pitchFamily="34" charset="0"/>
              </a:rPr>
              <a:t>Wesson </a:t>
            </a:r>
            <a:r>
              <a:rPr lang="en-AU" sz="800" dirty="0" err="1">
                <a:solidFill>
                  <a:srgbClr val="660066"/>
                </a:solidFill>
                <a:latin typeface="Tahoma" pitchFamily="34" charset="0"/>
                <a:cs typeface="Tahoma" pitchFamily="34" charset="0"/>
              </a:rPr>
              <a:t>et.al</a:t>
            </a:r>
            <a:r>
              <a:rPr lang="en-AU" sz="800" dirty="0">
                <a:solidFill>
                  <a:srgbClr val="660066"/>
                </a:solidFill>
                <a:latin typeface="Tahoma" pitchFamily="34" charset="0"/>
                <a:cs typeface="Tahoma" pitchFamily="34" charset="0"/>
              </a:rPr>
              <a:t> 2004</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5.3.7 Outline the different types of practice</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b="1" u="sng" dirty="0">
                <a:solidFill>
                  <a:srgbClr val="660066"/>
                </a:solidFill>
                <a:highlight>
                  <a:srgbClr val="FFFF00"/>
                </a:highlight>
                <a:latin typeface="Tahoma" pitchFamily="34" charset="0"/>
                <a:cs typeface="Times New Roman" pitchFamily="18" charset="0"/>
              </a:rPr>
              <a:t>Mental practice</a:t>
            </a:r>
            <a:r>
              <a:rPr lang="en-AU" sz="2300" dirty="0">
                <a:solidFill>
                  <a:srgbClr val="660066"/>
                </a:solidFill>
                <a:latin typeface="Tahoma" pitchFamily="34" charset="0"/>
                <a:cs typeface="Times New Roman" pitchFamily="18" charset="0"/>
              </a:rPr>
              <a:t>:</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Is the </a:t>
            </a:r>
            <a:r>
              <a:rPr lang="en-AU" sz="2000" u="sng" dirty="0">
                <a:solidFill>
                  <a:srgbClr val="660066"/>
                </a:solidFill>
                <a:latin typeface="Tahoma" pitchFamily="34" charset="0"/>
                <a:cs typeface="Tahoma" pitchFamily="34" charset="0"/>
              </a:rPr>
              <a:t>mental or cognitive rehearsal of a skill without actual physical movement</a:t>
            </a:r>
            <a:r>
              <a:rPr lang="en-AU" sz="2000" dirty="0">
                <a:solidFill>
                  <a:srgbClr val="660066"/>
                </a:solidFill>
                <a:latin typeface="Tahoma" pitchFamily="34" charset="0"/>
                <a:cs typeface="Tahoma" pitchFamily="34" charset="0"/>
              </a:rPr>
              <a:t>.</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In the early stages of learning (cognitive phase) mental rehearsal is initially seen as the learner going through a skill/task and building up a mental picture of the expected performance in their mind (cognitive process).</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Advanced performers can use mental practice to rehearse possible alternative strategies or complex actions /sequences, thus almost pre-programming their effector systems and possibly helping with response preparation, reactions and anticipation.</a:t>
            </a: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ahoma" pitchFamily="34" charset="0"/>
              </a:rPr>
              <a:t>Wesson </a:t>
            </a:r>
            <a:r>
              <a:rPr lang="en-AU" sz="800" dirty="0" err="1">
                <a:solidFill>
                  <a:srgbClr val="660066"/>
                </a:solidFill>
                <a:latin typeface="Tahoma" pitchFamily="34" charset="0"/>
                <a:cs typeface="Tahoma" pitchFamily="34" charset="0"/>
              </a:rPr>
              <a:t>et.al</a:t>
            </a:r>
            <a:r>
              <a:rPr lang="en-AU" sz="800" dirty="0">
                <a:solidFill>
                  <a:srgbClr val="660066"/>
                </a:solidFill>
                <a:latin typeface="Tahoma" pitchFamily="34" charset="0"/>
                <a:cs typeface="Tahoma" pitchFamily="34" charset="0"/>
              </a:rPr>
              <a:t> 2004</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5.3.7 Outline the different types of practice</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Mental practice:</a:t>
            </a:r>
          </a:p>
          <a:p>
            <a:pPr marL="800100" lvl="1" indent="-342900">
              <a:lnSpc>
                <a:spcPct val="95000"/>
              </a:lnSpc>
              <a:spcBef>
                <a:spcPct val="20000"/>
              </a:spcBef>
              <a:buClr>
                <a:srgbClr val="00FF00"/>
              </a:buClr>
              <a:buSzPct val="65000"/>
              <a:buFont typeface="Wingdings" pitchFamily="2" charset="2"/>
              <a:buChar char="§"/>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Top skiers use it to rehearse turns, imagine the approach to gates and certain aspects of terrain.</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A traditionally held view has been that through mental practice a performer could slightly stimulate the neuromuscular systems involved in activities and thus stimulate the movement.</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ahoma" pitchFamily="34" charset="0"/>
            </a:endParaRP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ahoma" pitchFamily="34" charset="0"/>
              </a:rPr>
              <a:t>Wesson </a:t>
            </a:r>
            <a:r>
              <a:rPr lang="en-AU" sz="800" dirty="0" err="1">
                <a:solidFill>
                  <a:srgbClr val="660066"/>
                </a:solidFill>
                <a:latin typeface="Tahoma" pitchFamily="34" charset="0"/>
                <a:cs typeface="Tahoma" pitchFamily="34" charset="0"/>
              </a:rPr>
              <a:t>et.al</a:t>
            </a:r>
            <a:r>
              <a:rPr lang="en-AU" sz="800" dirty="0">
                <a:solidFill>
                  <a:srgbClr val="660066"/>
                </a:solidFill>
                <a:latin typeface="Tahoma" pitchFamily="34" charset="0"/>
                <a:cs typeface="Tahoma" pitchFamily="34" charset="0"/>
              </a:rPr>
              <a:t> 2004</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5.3.7 Outline the different types of practice</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228167"/>
            <a:ext cx="7634318" cy="4129791"/>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Fixed (drill) practice:</a:t>
            </a:r>
          </a:p>
          <a:p>
            <a:pPr marL="800100" lvl="1" indent="-342900">
              <a:lnSpc>
                <a:spcPct val="95000"/>
              </a:lnSpc>
              <a:spcBef>
                <a:spcPct val="20000"/>
              </a:spcBef>
              <a:buClr>
                <a:srgbClr val="00FF00"/>
              </a:buClr>
              <a:buSzPct val="65000"/>
              <a:buFont typeface="Wingdings" pitchFamily="2" charset="2"/>
              <a:buChar char="§"/>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r>
              <a:rPr lang="en-US" sz="2000" dirty="0">
                <a:solidFill>
                  <a:srgbClr val="660066"/>
                </a:solidFill>
                <a:latin typeface="Tahoma" pitchFamily="34" charset="0"/>
                <a:cs typeface="Tahoma" pitchFamily="34" charset="0"/>
              </a:rPr>
              <a:t>a specific movement is practiced repeatedly, often referred to as a drill. This type of practice is ideal for skills that are always performed in the same way, that do not require adapting to the environment. Closed, interactive and coactive skills tend to require fixed practice to allow the motor sequence to be perfected, since they will remain the same in practice as they will in competition .</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ahoma" pitchFamily="34" charset="0"/>
            </a:endParaRPr>
          </a:p>
          <a:p>
            <a:pPr marL="800100" lvl="1" indent="-342900" algn="r">
              <a:lnSpc>
                <a:spcPct val="95000"/>
              </a:lnSpc>
              <a:spcBef>
                <a:spcPct val="20000"/>
              </a:spcBef>
              <a:buClr>
                <a:srgbClr val="00FF00"/>
              </a:buClr>
              <a:buSzPct val="65000"/>
            </a:pPr>
            <a:r>
              <a:rPr lang="en-US" sz="800" dirty="0">
                <a:solidFill>
                  <a:srgbClr val="660066"/>
                </a:solidFill>
                <a:latin typeface="Tahoma" pitchFamily="34" charset="0"/>
                <a:cs typeface="Tahoma" pitchFamily="34" charset="0"/>
              </a:rPr>
              <a:t>http://www.brianmac.co.uk/continuum.htm</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157318" y="92875"/>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00943" y="842417"/>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5.3.8 Explain the different types of presentation</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353343" y="1368610"/>
            <a:ext cx="7803770"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Whole:</a:t>
            </a:r>
          </a:p>
          <a:p>
            <a:pPr marL="800100" lvl="1" indent="-342900">
              <a:lnSpc>
                <a:spcPct val="95000"/>
              </a:lnSpc>
              <a:spcBef>
                <a:spcPct val="20000"/>
              </a:spcBef>
              <a:buClr>
                <a:srgbClr val="00FF00"/>
              </a:buClr>
              <a:buSzPct val="65000"/>
              <a:buFont typeface="Arial" pitchFamily="34" charset="0"/>
              <a:buChar char="•"/>
            </a:pPr>
            <a:r>
              <a:rPr lang="en-AU" sz="2000" u="sng" dirty="0">
                <a:solidFill>
                  <a:srgbClr val="660066"/>
                </a:solidFill>
                <a:latin typeface="Tahoma" pitchFamily="34" charset="0"/>
                <a:cs typeface="Tahoma" pitchFamily="34" charset="0"/>
              </a:rPr>
              <a:t>the activity or skill is presented in total and practiced as full/entire skilled movement or activity</a:t>
            </a:r>
            <a:r>
              <a:rPr lang="en-AU" sz="2000" dirty="0">
                <a:solidFill>
                  <a:srgbClr val="660066"/>
                </a:solidFill>
                <a:latin typeface="Tahoma" pitchFamily="34" charset="0"/>
                <a:cs typeface="Tahoma" pitchFamily="34" charset="0"/>
              </a:rPr>
              <a:t>.</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It is argued that if a whole approach is used then a learner is able to develop their kinaesthetic awareness or total feel for the activity.</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ahoma" pitchFamily="34" charset="0"/>
              </a:rPr>
              <a:t>This approach is seen as a more effective use of time and should be used whenever possible particularly when skills have low levels of complexity and high levels of organisation, e.g. bench press in weight training. In this case the components of the skill are unable to be broken down.</a:t>
            </a: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ahoma" pitchFamily="34" charset="0"/>
              </a:rPr>
              <a:t>Wesson </a:t>
            </a:r>
            <a:r>
              <a:rPr lang="en-AU" sz="800" dirty="0" err="1">
                <a:solidFill>
                  <a:srgbClr val="660066"/>
                </a:solidFill>
                <a:latin typeface="Tahoma" pitchFamily="34" charset="0"/>
                <a:cs typeface="Tahoma" pitchFamily="34" charset="0"/>
              </a:rPr>
              <a:t>et.al</a:t>
            </a:r>
            <a:r>
              <a:rPr lang="en-AU" sz="800" dirty="0">
                <a:solidFill>
                  <a:srgbClr val="660066"/>
                </a:solidFill>
                <a:latin typeface="Tahoma" pitchFamily="34" charset="0"/>
                <a:cs typeface="Tahoma" pitchFamily="34" charset="0"/>
              </a:rPr>
              <a:t> 2004</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199232"/>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788515"/>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5.3.8 Explain the different types of presentation</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326341" y="1381906"/>
            <a:ext cx="7634318" cy="5276858"/>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Part:</a:t>
            </a:r>
          </a:p>
          <a:p>
            <a:pPr marL="800100" lvl="1" indent="-342900">
              <a:lnSpc>
                <a:spcPct val="95000"/>
              </a:lnSpc>
              <a:spcBef>
                <a:spcPct val="20000"/>
              </a:spcBef>
              <a:buClr>
                <a:srgbClr val="00FF00"/>
              </a:buClr>
              <a:buSzPct val="65000"/>
              <a:buFont typeface="Arial" pitchFamily="34" charset="0"/>
              <a:buChar char="•"/>
            </a:pPr>
            <a:r>
              <a:rPr lang="en-AU" sz="2000" u="sng" dirty="0">
                <a:solidFill>
                  <a:srgbClr val="660066"/>
                </a:solidFill>
                <a:latin typeface="Tahoma" pitchFamily="34" charset="0"/>
                <a:cs typeface="Tahoma" pitchFamily="34" charset="0"/>
              </a:rPr>
              <a:t>Skills which are very complex but low in organization </a:t>
            </a:r>
            <a:r>
              <a:rPr lang="en-AU" sz="2000" dirty="0">
                <a:solidFill>
                  <a:srgbClr val="660066"/>
                </a:solidFill>
                <a:latin typeface="Tahoma" pitchFamily="34" charset="0"/>
                <a:cs typeface="Tahoma" pitchFamily="34" charset="0"/>
              </a:rPr>
              <a:t>lend themselves to being practised and learned more effectively by the parts method. An additional consideration is again how interrelated or independent the sub-routines are.</a:t>
            </a: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ahoma" pitchFamily="34" charset="0"/>
              </a:rPr>
              <a:t>Wesson et.al 2004</a:t>
            </a:r>
          </a:p>
          <a:p>
            <a:pPr marL="800100" lvl="1" indent="-342900">
              <a:lnSpc>
                <a:spcPct val="95000"/>
              </a:lnSpc>
              <a:spcBef>
                <a:spcPct val="20000"/>
              </a:spcBef>
              <a:buClr>
                <a:srgbClr val="00FF00"/>
              </a:buClr>
              <a:buSzPct val="65000"/>
              <a:buFont typeface="Wingdings" pitchFamily="2" charset="2"/>
              <a:buChar char="§"/>
            </a:pPr>
            <a:r>
              <a:rPr lang="en-AU" sz="2000" u="sng" dirty="0">
                <a:solidFill>
                  <a:srgbClr val="660066"/>
                </a:solidFill>
                <a:latin typeface="Tahoma" pitchFamily="34" charset="0"/>
                <a:cs typeface="Times New Roman" pitchFamily="18" charset="0"/>
              </a:rPr>
              <a:t>Break down the movements in to smaller parts</a:t>
            </a:r>
          </a:p>
          <a:p>
            <a:pPr marL="800100" lvl="1" indent="-342900">
              <a:lnSpc>
                <a:spcPct val="95000"/>
              </a:lnSpc>
              <a:spcBef>
                <a:spcPct val="20000"/>
              </a:spcBef>
              <a:buClr>
                <a:srgbClr val="00FF00"/>
              </a:buClr>
              <a:buSzPct val="65000"/>
              <a:buFont typeface="Wingdings" pitchFamily="2" charset="2"/>
              <a:buChar char="§"/>
            </a:pPr>
            <a:r>
              <a:rPr lang="en-AU" sz="2000" u="sng" dirty="0">
                <a:solidFill>
                  <a:srgbClr val="660066"/>
                </a:solidFill>
                <a:latin typeface="Tahoma" pitchFamily="34" charset="0"/>
                <a:cs typeface="Times New Roman" pitchFamily="18" charset="0"/>
              </a:rPr>
              <a:t>Parts are linked together into the final skill</a:t>
            </a:r>
          </a:p>
          <a:p>
            <a:pPr marL="800100" lvl="1" indent="-342900">
              <a:lnSpc>
                <a:spcPct val="95000"/>
              </a:lnSpc>
              <a:spcBef>
                <a:spcPct val="20000"/>
              </a:spcBef>
              <a:buClr>
                <a:srgbClr val="00FF00"/>
              </a:buClr>
              <a:buSzPct val="65000"/>
              <a:buFont typeface="Wingdings" pitchFamily="2" charset="2"/>
              <a:buChar char="§"/>
            </a:pPr>
            <a:r>
              <a:rPr lang="en-AU" sz="2000" b="1" u="sng" dirty="0">
                <a:solidFill>
                  <a:srgbClr val="660066"/>
                </a:solidFill>
                <a:latin typeface="Tahoma" pitchFamily="34" charset="0"/>
                <a:cs typeface="Times New Roman" pitchFamily="18" charset="0"/>
              </a:rPr>
              <a:t>Example:</a:t>
            </a:r>
            <a:r>
              <a:rPr lang="en-AU" sz="2000" u="sng" dirty="0">
                <a:solidFill>
                  <a:srgbClr val="660066"/>
                </a:solidFill>
                <a:latin typeface="Tahoma" pitchFamily="34" charset="0"/>
                <a:cs typeface="Times New Roman" pitchFamily="18" charset="0"/>
              </a:rPr>
              <a:t> Lay-up in basketball</a:t>
            </a:r>
            <a:endParaRPr lang="en-AU" sz="2000" b="1" u="sng"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5.3.8 Explain the different types of presentation</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Part:</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Arial" pitchFamily="34" charset="0"/>
              <a:buChar char="•"/>
            </a:pPr>
            <a:r>
              <a:rPr lang="en-AU" sz="2000" dirty="0">
                <a:solidFill>
                  <a:srgbClr val="660066"/>
                </a:solidFill>
                <a:latin typeface="Tahoma" pitchFamily="34" charset="0"/>
                <a:cs typeface="Tahoma" pitchFamily="34" charset="0"/>
              </a:rPr>
              <a:t>Activities such as freestyle are not too complex but low in organisation lend themselves to being taught by the part method.</a:t>
            </a:r>
          </a:p>
          <a:p>
            <a:pPr marL="800100" lvl="1" indent="-342900">
              <a:lnSpc>
                <a:spcPct val="95000"/>
              </a:lnSpc>
              <a:spcBef>
                <a:spcPct val="20000"/>
              </a:spcBef>
              <a:buClr>
                <a:srgbClr val="00FF00"/>
              </a:buClr>
              <a:buSzPct val="65000"/>
              <a:buFont typeface="Arial" pitchFamily="34" charset="0"/>
              <a:buChar char="•"/>
            </a:pPr>
            <a:r>
              <a:rPr lang="en-AU" sz="2000" dirty="0">
                <a:solidFill>
                  <a:srgbClr val="660066"/>
                </a:solidFill>
                <a:latin typeface="Tahoma" pitchFamily="34" charset="0"/>
                <a:cs typeface="Tahoma" pitchFamily="34" charset="0"/>
              </a:rPr>
              <a:t>The arms action, breathing pattern and leg action can be analysed and taught individually.</a:t>
            </a:r>
          </a:p>
          <a:p>
            <a:pPr marL="800100" lvl="1" indent="-342900">
              <a:lnSpc>
                <a:spcPct val="95000"/>
              </a:lnSpc>
              <a:spcBef>
                <a:spcPct val="20000"/>
              </a:spcBef>
              <a:buClr>
                <a:srgbClr val="00FF00"/>
              </a:buClr>
              <a:buSzPct val="65000"/>
              <a:buFont typeface="Arial" pitchFamily="34" charset="0"/>
              <a:buChar char="•"/>
            </a:pPr>
            <a:r>
              <a:rPr lang="en-AU" sz="2000" dirty="0">
                <a:solidFill>
                  <a:srgbClr val="660066"/>
                </a:solidFill>
                <a:latin typeface="Tahoma" pitchFamily="34" charset="0"/>
                <a:cs typeface="Tahoma" pitchFamily="34" charset="0"/>
              </a:rPr>
              <a:t>However, if the beginner does not experience the whole stroke there is possibility that the kinaesthetic feel for the whole action could be lost.</a:t>
            </a: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ahoma" pitchFamily="34" charset="0"/>
              </a:rPr>
              <a:t>Wesson </a:t>
            </a:r>
            <a:r>
              <a:rPr lang="en-AU" sz="800" dirty="0" err="1">
                <a:solidFill>
                  <a:srgbClr val="660066"/>
                </a:solidFill>
                <a:latin typeface="Tahoma" pitchFamily="34" charset="0"/>
                <a:cs typeface="Tahoma" pitchFamily="34" charset="0"/>
              </a:rPr>
              <a:t>et.al</a:t>
            </a:r>
            <a:r>
              <a:rPr lang="en-AU" sz="800" dirty="0">
                <a:solidFill>
                  <a:srgbClr val="660066"/>
                </a:solidFill>
                <a:latin typeface="Tahoma" pitchFamily="34" charset="0"/>
                <a:cs typeface="Tahoma" pitchFamily="34" charset="0"/>
              </a:rPr>
              <a:t> 2004</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57299" y="199232"/>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333499" y="830453"/>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5.3.8 Explain the different types of presentation</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413556"/>
            <a:ext cx="7634318" cy="494440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Whole-part:-whole</a:t>
            </a:r>
          </a:p>
          <a:p>
            <a:pPr marL="800100" lvl="1" indent="-342900">
              <a:lnSpc>
                <a:spcPct val="95000"/>
              </a:lnSpc>
              <a:spcBef>
                <a:spcPct val="20000"/>
              </a:spcBef>
              <a:buClr>
                <a:srgbClr val="00FF00"/>
              </a:buClr>
              <a:buSzPct val="65000"/>
              <a:buFont typeface="Arial" pitchFamily="34" charset="0"/>
              <a:buChar char="•"/>
            </a:pPr>
            <a:r>
              <a:rPr lang="en-AU" sz="2000" u="sng" dirty="0">
                <a:solidFill>
                  <a:srgbClr val="660066"/>
                </a:solidFill>
                <a:latin typeface="Tahoma" pitchFamily="34" charset="0"/>
                <a:cs typeface="Tahoma" pitchFamily="34" charset="0"/>
              </a:rPr>
              <a:t>A variation on whole or part method is often used with performers in the Cognitive/Associative stages </a:t>
            </a:r>
          </a:p>
          <a:p>
            <a:pPr marL="800100" lvl="1" indent="-342900">
              <a:lnSpc>
                <a:spcPct val="95000"/>
              </a:lnSpc>
              <a:spcBef>
                <a:spcPct val="20000"/>
              </a:spcBef>
              <a:buClr>
                <a:srgbClr val="00FF00"/>
              </a:buClr>
              <a:buSzPct val="65000"/>
              <a:buFont typeface="Arial" pitchFamily="34" charset="0"/>
              <a:buChar char="•"/>
            </a:pPr>
            <a:r>
              <a:rPr lang="en-AU" sz="2000" dirty="0">
                <a:solidFill>
                  <a:srgbClr val="660066"/>
                </a:solidFill>
                <a:latin typeface="Tahoma" pitchFamily="34" charset="0"/>
                <a:cs typeface="Tahoma" pitchFamily="34" charset="0"/>
              </a:rPr>
              <a:t>The teacher/coach introduces the complete skill, highlighting the important elements. The performer then attempts to carry out the skill. As a result of any problems or faults observed, the teacher then breaks the whole skill down into sub-routines in order to allow the learner to practice appropriate areas of difficulty.</a:t>
            </a:r>
          </a:p>
          <a:p>
            <a:pPr marL="800100" lvl="1" indent="-342900">
              <a:lnSpc>
                <a:spcPct val="95000"/>
              </a:lnSpc>
              <a:spcBef>
                <a:spcPct val="20000"/>
              </a:spcBef>
              <a:buClr>
                <a:srgbClr val="00FF00"/>
              </a:buClr>
              <a:buSzPct val="65000"/>
              <a:buFont typeface="Arial" pitchFamily="34" charset="0"/>
              <a:buChar char="•"/>
            </a:pPr>
            <a:r>
              <a:rPr lang="en-AU" sz="2000" dirty="0">
                <a:solidFill>
                  <a:srgbClr val="660066"/>
                </a:solidFill>
                <a:latin typeface="Tahoma" pitchFamily="34" charset="0"/>
                <a:cs typeface="Tahoma" pitchFamily="34" charset="0"/>
              </a:rPr>
              <a:t>Once the teacher is satisfied that the problem areas have been mastered the parts are integrated back into the whole skill.</a:t>
            </a: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ahoma" pitchFamily="34" charset="0"/>
              </a:rPr>
              <a:t>Wesson </a:t>
            </a:r>
            <a:r>
              <a:rPr lang="en-AU" sz="800" dirty="0" err="1">
                <a:solidFill>
                  <a:srgbClr val="660066"/>
                </a:solidFill>
                <a:latin typeface="Tahoma" pitchFamily="34" charset="0"/>
                <a:cs typeface="Tahoma" pitchFamily="34" charset="0"/>
              </a:rPr>
              <a:t>et.al</a:t>
            </a:r>
            <a:r>
              <a:rPr lang="en-AU" sz="800" dirty="0">
                <a:solidFill>
                  <a:srgbClr val="660066"/>
                </a:solidFill>
                <a:latin typeface="Tahoma" pitchFamily="34" charset="0"/>
                <a:cs typeface="Tahoma" pitchFamily="34" charset="0"/>
              </a:rPr>
              <a:t> 2004</a:t>
            </a: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197952" y="136845"/>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333499" y="820258"/>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5.3.8 Explain the different types of presentation</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1461633"/>
            <a:ext cx="7634318" cy="4896325"/>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Progressive part: *** ADD THIS UNDER W-P-W </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The progressive part method is where earlier independent actions change their form to become something totally different.</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A learner taught complex skills by the progressive part method benefits from the positive aspects of both part and whole methods. </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5.3.8 Explain the different types of presentation</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Progressive part:</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A gymnast coach trying to develop a gymnast’s routine would often follow the progressive part method. </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All the relatively complex but independent parts of the routine e.g. handstand, cartwheel, hand spring, somersault </a:t>
            </a:r>
            <a:r>
              <a:rPr lang="en-AU" sz="2000" dirty="0" err="1">
                <a:solidFill>
                  <a:srgbClr val="660066"/>
                </a:solidFill>
                <a:latin typeface="Tahoma" pitchFamily="34" charset="0"/>
                <a:cs typeface="Times New Roman" pitchFamily="18" charset="0"/>
              </a:rPr>
              <a:t>e.t.c</a:t>
            </a:r>
            <a:r>
              <a:rPr lang="en-AU" sz="2000" dirty="0">
                <a:solidFill>
                  <a:srgbClr val="660066"/>
                </a:solidFill>
                <a:latin typeface="Tahoma" pitchFamily="34" charset="0"/>
                <a:cs typeface="Times New Roman" pitchFamily="18" charset="0"/>
              </a:rPr>
              <a:t>. are learnt in and practised in isolation, but then linked together in small units in order that the gymnast can experience and learnt how to fluently sequence individual skills together. </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59C7C-AB57-4567-B19C-CABEBF818FE8}"/>
              </a:ext>
            </a:extLst>
          </p:cNvPr>
          <p:cNvSpPr>
            <a:spLocks noGrp="1"/>
          </p:cNvSpPr>
          <p:nvPr>
            <p:ph type="title"/>
          </p:nvPr>
        </p:nvSpPr>
        <p:spPr>
          <a:xfrm>
            <a:off x="685800" y="0"/>
            <a:ext cx="7772400" cy="692696"/>
          </a:xfrm>
        </p:spPr>
        <p:txBody>
          <a:bodyPr/>
          <a:lstStyle/>
          <a:p>
            <a:r>
              <a:rPr lang="en-US" sz="3200" dirty="0">
                <a:highlight>
                  <a:srgbClr val="FFFF00"/>
                </a:highlight>
              </a:rPr>
              <a:t>5.3.9 Outline the Spectrum of Teaching Styles</a:t>
            </a:r>
          </a:p>
        </p:txBody>
      </p:sp>
      <p:graphicFrame>
        <p:nvGraphicFramePr>
          <p:cNvPr id="4" name="Content Placeholder 3">
            <a:extLst>
              <a:ext uri="{FF2B5EF4-FFF2-40B4-BE49-F238E27FC236}">
                <a16:creationId xmlns:a16="http://schemas.microsoft.com/office/drawing/2014/main" id="{A403E927-AFA1-467E-A606-CC4E4808DC22}"/>
              </a:ext>
            </a:extLst>
          </p:cNvPr>
          <p:cNvGraphicFramePr>
            <a:graphicFrameLocks noGrp="1"/>
          </p:cNvGraphicFramePr>
          <p:nvPr>
            <p:ph idx="1"/>
            <p:extLst>
              <p:ext uri="{D42A27DB-BD31-4B8C-83A1-F6EECF244321}">
                <p14:modId xmlns:p14="http://schemas.microsoft.com/office/powerpoint/2010/main" val="1574712312"/>
              </p:ext>
            </p:extLst>
          </p:nvPr>
        </p:nvGraphicFramePr>
        <p:xfrm>
          <a:off x="179512" y="692697"/>
          <a:ext cx="8784976" cy="5904655"/>
        </p:xfrm>
        <a:graphic>
          <a:graphicData uri="http://schemas.openxmlformats.org/drawingml/2006/table">
            <a:tbl>
              <a:tblPr firstRow="1" firstCol="1" bandRow="1">
                <a:tableStyleId>{5C22544A-7EE6-4342-B048-85BDC9FD1C3A}</a:tableStyleId>
              </a:tblPr>
              <a:tblGrid>
                <a:gridCol w="792088">
                  <a:extLst>
                    <a:ext uri="{9D8B030D-6E8A-4147-A177-3AD203B41FA5}">
                      <a16:colId xmlns:a16="http://schemas.microsoft.com/office/drawing/2014/main" val="273346371"/>
                    </a:ext>
                  </a:extLst>
                </a:gridCol>
                <a:gridCol w="1512168">
                  <a:extLst>
                    <a:ext uri="{9D8B030D-6E8A-4147-A177-3AD203B41FA5}">
                      <a16:colId xmlns:a16="http://schemas.microsoft.com/office/drawing/2014/main" val="704606508"/>
                    </a:ext>
                  </a:extLst>
                </a:gridCol>
                <a:gridCol w="3168352">
                  <a:extLst>
                    <a:ext uri="{9D8B030D-6E8A-4147-A177-3AD203B41FA5}">
                      <a16:colId xmlns:a16="http://schemas.microsoft.com/office/drawing/2014/main" val="1076515200"/>
                    </a:ext>
                  </a:extLst>
                </a:gridCol>
                <a:gridCol w="3312368">
                  <a:extLst>
                    <a:ext uri="{9D8B030D-6E8A-4147-A177-3AD203B41FA5}">
                      <a16:colId xmlns:a16="http://schemas.microsoft.com/office/drawing/2014/main" val="2511394476"/>
                    </a:ext>
                  </a:extLst>
                </a:gridCol>
              </a:tblGrid>
              <a:tr h="204853">
                <a:tc>
                  <a:txBody>
                    <a:bodyPr/>
                    <a:lstStyle/>
                    <a:p>
                      <a:pPr marL="0" marR="0">
                        <a:lnSpc>
                          <a:spcPct val="107000"/>
                        </a:lnSpc>
                        <a:spcBef>
                          <a:spcPts val="0"/>
                        </a:spcBef>
                        <a:spcAft>
                          <a:spcPts val="0"/>
                        </a:spcAft>
                      </a:pPr>
                      <a:r>
                        <a:rPr lang="en-US" sz="900" dirty="0">
                          <a:effectLst/>
                        </a:rPr>
                        <a:t>LETTER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900" dirty="0">
                          <a:effectLst/>
                        </a:rPr>
                        <a:t>STYLE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900">
                          <a:effectLst/>
                        </a:rPr>
                        <a:t>LEARNING INTENTIONS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900">
                          <a:effectLst/>
                        </a:rPr>
                        <a:t>SPORT EXAMPLES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3570710963"/>
                  </a:ext>
                </a:extLst>
              </a:tr>
              <a:tr h="765769">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A</a:t>
                      </a:r>
                    </a:p>
                  </a:txBody>
                  <a:tcPr marL="34817" marR="34817" marT="20890" marB="20890" anchor="b"/>
                </a:tc>
                <a:tc>
                  <a:txBody>
                    <a:bodyPr/>
                    <a:lstStyle/>
                    <a:p>
                      <a:pPr marL="0" marR="0">
                        <a:lnSpc>
                          <a:spcPct val="107000"/>
                        </a:lnSpc>
                        <a:spcBef>
                          <a:spcPts val="0"/>
                        </a:spcBef>
                        <a:spcAft>
                          <a:spcPts val="0"/>
                        </a:spcAft>
                      </a:pPr>
                      <a:r>
                        <a:rPr lang="en-US" sz="2000" dirty="0">
                          <a:effectLst/>
                        </a:rPr>
                        <a:t>Command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Physical: Motor Skill Acquisition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Performing a somersault on a trampoline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1679538355"/>
                  </a:ext>
                </a:extLst>
              </a:tr>
              <a:tr h="765769">
                <a:tc>
                  <a:txBody>
                    <a:bodyPr/>
                    <a:lstStyle/>
                    <a:p>
                      <a:pPr marL="0" marR="0">
                        <a:lnSpc>
                          <a:spcPct val="107000"/>
                        </a:lnSpc>
                        <a:spcBef>
                          <a:spcPts val="0"/>
                        </a:spcBef>
                        <a:spcAft>
                          <a:spcPts val="0"/>
                        </a:spcAft>
                      </a:pPr>
                      <a:r>
                        <a:rPr lang="en-US" sz="900" dirty="0">
                          <a:effectLst/>
                        </a:rPr>
                        <a:t>B</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Practice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Physical: Motor Skill Development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Groups of four practice the “dig” in volleyball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4002025666"/>
                  </a:ext>
                </a:extLst>
              </a:tr>
              <a:tr h="1134165">
                <a:tc>
                  <a:txBody>
                    <a:bodyPr/>
                    <a:lstStyle/>
                    <a:p>
                      <a:pPr marL="0" marR="0">
                        <a:lnSpc>
                          <a:spcPct val="107000"/>
                        </a:lnSpc>
                        <a:spcBef>
                          <a:spcPts val="0"/>
                        </a:spcBef>
                        <a:spcAft>
                          <a:spcPts val="0"/>
                        </a:spcAft>
                      </a:pPr>
                      <a:r>
                        <a:rPr lang="en-US" sz="900" dirty="0">
                          <a:effectLst/>
                        </a:rPr>
                        <a:t>C</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Reciprocal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Social: Working with others,</a:t>
                      </a:r>
                    </a:p>
                    <a:p>
                      <a:pPr marL="0" marR="0" fontAlgn="base">
                        <a:lnSpc>
                          <a:spcPct val="107000"/>
                        </a:lnSpc>
                        <a:spcBef>
                          <a:spcPts val="0"/>
                        </a:spcBef>
                        <a:spcAft>
                          <a:spcPts val="0"/>
                        </a:spcAft>
                      </a:pPr>
                      <a:r>
                        <a:rPr lang="en-US" sz="2000" dirty="0">
                          <a:effectLst/>
                        </a:rPr>
                        <a:t>Cognitive: Observing, Analysis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In twos, practice the set shot in basketball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2550626130"/>
                  </a:ext>
                </a:extLst>
              </a:tr>
              <a:tr h="765769">
                <a:tc>
                  <a:txBody>
                    <a:bodyPr/>
                    <a:lstStyle/>
                    <a:p>
                      <a:pPr marL="0" marR="0">
                        <a:lnSpc>
                          <a:spcPct val="107000"/>
                        </a:lnSpc>
                        <a:spcBef>
                          <a:spcPts val="0"/>
                        </a:spcBef>
                        <a:spcAft>
                          <a:spcPts val="0"/>
                        </a:spcAft>
                      </a:pPr>
                      <a:r>
                        <a:rPr lang="en-US" sz="900" dirty="0">
                          <a:effectLst/>
                        </a:rPr>
                        <a:t>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Self-check</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Social: Helping others assess their own performance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Shot putt in athletics. Success criteria on a teaching card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4263222230"/>
                  </a:ext>
                </a:extLst>
              </a:tr>
              <a:tr h="1134165">
                <a:tc>
                  <a:txBody>
                    <a:bodyPr/>
                    <a:lstStyle/>
                    <a:p>
                      <a:pPr marL="0" marR="0">
                        <a:lnSpc>
                          <a:spcPct val="107000"/>
                        </a:lnSpc>
                        <a:spcBef>
                          <a:spcPts val="0"/>
                        </a:spcBef>
                        <a:spcAft>
                          <a:spcPts val="0"/>
                        </a:spcAft>
                      </a:pPr>
                      <a:r>
                        <a:rPr lang="en-US" sz="900" dirty="0">
                          <a:effectLst/>
                        </a:rPr>
                        <a:t>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Inclusion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Social: Maximizing involvement. Assisting others to succeed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Using hurdles set at different heights and distances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1264240574"/>
                  </a:ext>
                </a:extLst>
              </a:tr>
              <a:tr h="1134165">
                <a:tc>
                  <a:txBody>
                    <a:bodyPr/>
                    <a:lstStyle/>
                    <a:p>
                      <a:pPr marL="0" marR="0">
                        <a:lnSpc>
                          <a:spcPct val="107000"/>
                        </a:lnSpc>
                        <a:spcBef>
                          <a:spcPts val="0"/>
                        </a:spcBef>
                        <a:spcAft>
                          <a:spcPts val="0"/>
                        </a:spcAft>
                      </a:pPr>
                      <a:r>
                        <a:rPr lang="en-US" sz="900" dirty="0">
                          <a:effectLst/>
                        </a:rPr>
                        <a:t>F</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Guided Discovery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Cognitive: Discovery learning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Pupils try different start positions for the forward roll in gymnastics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1045954127"/>
                  </a:ext>
                </a:extLst>
              </a:tr>
            </a:tbl>
          </a:graphicData>
        </a:graphic>
      </p:graphicFrame>
    </p:spTree>
    <p:extLst>
      <p:ext uri="{BB962C8B-B14F-4D97-AF65-F5344CB8AC3E}">
        <p14:creationId xmlns:p14="http://schemas.microsoft.com/office/powerpoint/2010/main" val="530782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59C7C-AB57-4567-B19C-CABEBF818FE8}"/>
              </a:ext>
            </a:extLst>
          </p:cNvPr>
          <p:cNvSpPr>
            <a:spLocks noGrp="1"/>
          </p:cNvSpPr>
          <p:nvPr>
            <p:ph type="title"/>
          </p:nvPr>
        </p:nvSpPr>
        <p:spPr>
          <a:xfrm>
            <a:off x="685800" y="0"/>
            <a:ext cx="7772400" cy="692696"/>
          </a:xfrm>
        </p:spPr>
        <p:txBody>
          <a:bodyPr/>
          <a:lstStyle/>
          <a:p>
            <a:r>
              <a:rPr lang="en-US" sz="3200" dirty="0">
                <a:highlight>
                  <a:srgbClr val="FFFF00"/>
                </a:highlight>
              </a:rPr>
              <a:t>5.3.9 Outline the Spectrum of Teaching Styles</a:t>
            </a:r>
          </a:p>
        </p:txBody>
      </p:sp>
      <p:graphicFrame>
        <p:nvGraphicFramePr>
          <p:cNvPr id="4" name="Content Placeholder 3">
            <a:extLst>
              <a:ext uri="{FF2B5EF4-FFF2-40B4-BE49-F238E27FC236}">
                <a16:creationId xmlns:a16="http://schemas.microsoft.com/office/drawing/2014/main" id="{A403E927-AFA1-467E-A606-CC4E4808DC22}"/>
              </a:ext>
            </a:extLst>
          </p:cNvPr>
          <p:cNvGraphicFramePr>
            <a:graphicFrameLocks noGrp="1"/>
          </p:cNvGraphicFramePr>
          <p:nvPr>
            <p:ph idx="1"/>
            <p:extLst>
              <p:ext uri="{D42A27DB-BD31-4B8C-83A1-F6EECF244321}">
                <p14:modId xmlns:p14="http://schemas.microsoft.com/office/powerpoint/2010/main" val="3009632306"/>
              </p:ext>
            </p:extLst>
          </p:nvPr>
        </p:nvGraphicFramePr>
        <p:xfrm>
          <a:off x="179512" y="692696"/>
          <a:ext cx="8784976" cy="4968551"/>
        </p:xfrm>
        <a:graphic>
          <a:graphicData uri="http://schemas.openxmlformats.org/drawingml/2006/table">
            <a:tbl>
              <a:tblPr firstRow="1" firstCol="1" bandRow="1">
                <a:tableStyleId>{5C22544A-7EE6-4342-B048-85BDC9FD1C3A}</a:tableStyleId>
              </a:tblPr>
              <a:tblGrid>
                <a:gridCol w="792088">
                  <a:extLst>
                    <a:ext uri="{9D8B030D-6E8A-4147-A177-3AD203B41FA5}">
                      <a16:colId xmlns:a16="http://schemas.microsoft.com/office/drawing/2014/main" val="273346371"/>
                    </a:ext>
                  </a:extLst>
                </a:gridCol>
                <a:gridCol w="1512168">
                  <a:extLst>
                    <a:ext uri="{9D8B030D-6E8A-4147-A177-3AD203B41FA5}">
                      <a16:colId xmlns:a16="http://schemas.microsoft.com/office/drawing/2014/main" val="704606508"/>
                    </a:ext>
                  </a:extLst>
                </a:gridCol>
                <a:gridCol w="3168352">
                  <a:extLst>
                    <a:ext uri="{9D8B030D-6E8A-4147-A177-3AD203B41FA5}">
                      <a16:colId xmlns:a16="http://schemas.microsoft.com/office/drawing/2014/main" val="1076515200"/>
                    </a:ext>
                  </a:extLst>
                </a:gridCol>
                <a:gridCol w="3312368">
                  <a:extLst>
                    <a:ext uri="{9D8B030D-6E8A-4147-A177-3AD203B41FA5}">
                      <a16:colId xmlns:a16="http://schemas.microsoft.com/office/drawing/2014/main" val="2511394476"/>
                    </a:ext>
                  </a:extLst>
                </a:gridCol>
              </a:tblGrid>
              <a:tr h="237415">
                <a:tc>
                  <a:txBody>
                    <a:bodyPr/>
                    <a:lstStyle/>
                    <a:p>
                      <a:pPr marL="0" marR="0">
                        <a:lnSpc>
                          <a:spcPct val="107000"/>
                        </a:lnSpc>
                        <a:spcBef>
                          <a:spcPts val="0"/>
                        </a:spcBef>
                        <a:spcAft>
                          <a:spcPts val="0"/>
                        </a:spcAft>
                      </a:pPr>
                      <a:r>
                        <a:rPr lang="en-US" sz="900" dirty="0">
                          <a:effectLst/>
                        </a:rPr>
                        <a:t>LETTER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900" dirty="0">
                          <a:effectLst/>
                        </a:rPr>
                        <a:t>STYLE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900">
                          <a:effectLst/>
                        </a:rPr>
                        <a:t>LEARNING INTENTIONS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900">
                          <a:effectLst/>
                        </a:rPr>
                        <a:t>SPORT EXAMPLES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3570710963"/>
                  </a:ext>
                </a:extLst>
              </a:tr>
              <a:tr h="1566973">
                <a:tc>
                  <a:txBody>
                    <a:bodyPr/>
                    <a:lstStyle/>
                    <a:p>
                      <a:pPr marL="0" marR="0">
                        <a:lnSpc>
                          <a:spcPct val="107000"/>
                        </a:lnSpc>
                        <a:spcBef>
                          <a:spcPts val="0"/>
                        </a:spcBef>
                        <a:spcAft>
                          <a:spcPts val="0"/>
                        </a:spcAft>
                      </a:pPr>
                      <a:r>
                        <a:rPr lang="en-US" sz="900" dirty="0">
                          <a:effectLst/>
                        </a:rPr>
                        <a:t>G</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Divergent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Cognitive: Independent thinking</a:t>
                      </a:r>
                    </a:p>
                    <a:p>
                      <a:pPr marL="0" marR="0" fontAlgn="base">
                        <a:lnSpc>
                          <a:spcPct val="107000"/>
                        </a:lnSpc>
                        <a:spcBef>
                          <a:spcPts val="0"/>
                        </a:spcBef>
                        <a:spcAft>
                          <a:spcPts val="0"/>
                        </a:spcAft>
                      </a:pPr>
                      <a:r>
                        <a:rPr lang="en-US" sz="2000">
                          <a:effectLst/>
                        </a:rPr>
                        <a:t>Social: Confidence, group work</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Devising a new cooperative game using a range of equipment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3039803408"/>
                  </a:ext>
                </a:extLst>
              </a:tr>
              <a:tr h="798595">
                <a:tc>
                  <a:txBody>
                    <a:bodyPr/>
                    <a:lstStyle/>
                    <a:p>
                      <a:pPr marL="0" marR="0">
                        <a:lnSpc>
                          <a:spcPct val="107000"/>
                        </a:lnSpc>
                        <a:spcBef>
                          <a:spcPts val="0"/>
                        </a:spcBef>
                        <a:spcAft>
                          <a:spcPts val="0"/>
                        </a:spcAft>
                      </a:pPr>
                      <a:r>
                        <a:rPr lang="en-US" sz="900" dirty="0">
                          <a:effectLst/>
                        </a:rPr>
                        <a:t>H</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Individual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Cognitive: Planning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Making individual decisions about a dance routine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1577306645"/>
                  </a:ext>
                </a:extLst>
              </a:tr>
              <a:tr h="1566973">
                <a:tc>
                  <a:txBody>
                    <a:bodyPr/>
                    <a:lstStyle/>
                    <a:p>
                      <a:pPr marL="0" marR="0">
                        <a:lnSpc>
                          <a:spcPct val="107000"/>
                        </a:lnSpc>
                        <a:spcBef>
                          <a:spcPts val="0"/>
                        </a:spcBef>
                        <a:spcAft>
                          <a:spcPts val="0"/>
                        </a:spcAft>
                      </a:pPr>
                      <a:r>
                        <a:rPr lang="en-US" sz="900" dirty="0">
                          <a:effectLst/>
                        </a:rPr>
                        <a:t>I</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Learner Initiated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Cognitive: Selection &amp; Application</a:t>
                      </a:r>
                    </a:p>
                    <a:p>
                      <a:pPr marL="0" marR="0" fontAlgn="base">
                        <a:lnSpc>
                          <a:spcPct val="107000"/>
                        </a:lnSpc>
                        <a:spcBef>
                          <a:spcPts val="0"/>
                        </a:spcBef>
                        <a:spcAft>
                          <a:spcPts val="0"/>
                        </a:spcAft>
                      </a:pPr>
                      <a:r>
                        <a:rPr lang="en-US" sz="2000">
                          <a:effectLst/>
                        </a:rPr>
                        <a:t>Social: Personal and Responsibility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Discussion with teacher/tutor about research topic</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2476050164"/>
                  </a:ext>
                </a:extLst>
              </a:tr>
              <a:tr h="798595">
                <a:tc>
                  <a:txBody>
                    <a:bodyPr/>
                    <a:lstStyle/>
                    <a:p>
                      <a:pPr marL="0" marR="0">
                        <a:lnSpc>
                          <a:spcPct val="107000"/>
                        </a:lnSpc>
                        <a:spcBef>
                          <a:spcPts val="0"/>
                        </a:spcBef>
                        <a:spcAft>
                          <a:spcPts val="0"/>
                        </a:spcAft>
                      </a:pPr>
                      <a:r>
                        <a:rPr lang="en-US" sz="900" dirty="0">
                          <a:effectLst/>
                        </a:rPr>
                        <a:t>J</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Self teach</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a:effectLst/>
                        </a:rPr>
                        <a:t>Cognitive: Understanding</a:t>
                      </a:r>
                    </a:p>
                    <a:p>
                      <a:pPr marL="0" marR="0" fontAlgn="base">
                        <a:lnSpc>
                          <a:spcPct val="107000"/>
                        </a:lnSpc>
                        <a:spcBef>
                          <a:spcPts val="0"/>
                        </a:spcBef>
                        <a:spcAft>
                          <a:spcPts val="0"/>
                        </a:spcAft>
                      </a:pPr>
                      <a:r>
                        <a:rPr lang="en-US" sz="2000">
                          <a:effectLst/>
                        </a:rPr>
                        <a:t>Social: Independence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tc>
                  <a:txBody>
                    <a:bodyPr/>
                    <a:lstStyle/>
                    <a:p>
                      <a:pPr marL="0" marR="0">
                        <a:lnSpc>
                          <a:spcPct val="107000"/>
                        </a:lnSpc>
                        <a:spcBef>
                          <a:spcPts val="0"/>
                        </a:spcBef>
                        <a:spcAft>
                          <a:spcPts val="0"/>
                        </a:spcAft>
                      </a:pPr>
                      <a:r>
                        <a:rPr lang="en-US" sz="2000" dirty="0">
                          <a:effectLst/>
                        </a:rPr>
                        <a:t>Little application to PE in schools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4817" marR="34817" marT="20890" marB="20890" anchor="b"/>
                </a:tc>
                <a:extLst>
                  <a:ext uri="{0D108BD9-81ED-4DB2-BD59-A6C34878D82A}">
                    <a16:rowId xmlns:a16="http://schemas.microsoft.com/office/drawing/2014/main" val="1053324793"/>
                  </a:ext>
                </a:extLst>
              </a:tr>
            </a:tbl>
          </a:graphicData>
        </a:graphic>
      </p:graphicFrame>
    </p:spTree>
    <p:extLst>
      <p:ext uri="{BB962C8B-B14F-4D97-AF65-F5344CB8AC3E}">
        <p14:creationId xmlns:p14="http://schemas.microsoft.com/office/powerpoint/2010/main" val="7100541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5.3.9 Outline the spectrum of teaching styles</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Command:</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This is the authoritarian style. Within this approach there is little consideration given to the individual with all learners treated very much in the same way.</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This style is thought to inhibit cognitive learning as thinking and questioning are not encouraged by the teacher.</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The teacher is in full control of decision making process and the learner is not allowed to develop responsibility for their own learning. </a:t>
            </a:r>
          </a:p>
          <a:p>
            <a:pPr marL="800100" lvl="1" indent="-342900" algn="r">
              <a:lnSpc>
                <a:spcPct val="95000"/>
              </a:lnSpc>
              <a:spcBef>
                <a:spcPct val="20000"/>
              </a:spcBef>
              <a:buClr>
                <a:srgbClr val="00FF00"/>
              </a:buClr>
              <a:buSzPct val="65000"/>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5.3.9 Outline the spectrum of teaching styles</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Command:</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This can result in the learner becoming a clone of the teacher.</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It has limitations for developing open skills as these require the performer to adapt and make their own decisions.</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It is useful when working with beginners, large groups and in dangerous and limited time situations where safety is paramount.</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5.3.9 Outline the spectrum of teaching styles</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Reciprocal:</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Although what is taught is still determined by the teacher, it allows learners to take slightly more responsibility and become more involved in the decision making process.</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The sessions are structured in order that the objectives are clearly stated to the learners.</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This situation lends itself to greater social interaction than the command style. </a:t>
            </a: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The teacher is still required to give regular feedback and monitor progress.</a:t>
            </a: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5.3.9 Outline the spectrum of teaching styles</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Reciprocal:</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This style of teaching is useful in developing a learner’s:</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1257300" lvl="2"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Self image</a:t>
            </a:r>
          </a:p>
          <a:p>
            <a:pPr marL="1257300" lvl="2"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Confidence</a:t>
            </a:r>
          </a:p>
          <a:p>
            <a:pPr marL="1257300" lvl="2"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Communication skills (encourage interaction)</a:t>
            </a:r>
          </a:p>
          <a:p>
            <a:pPr marL="1257300" lvl="2"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Cognitive strategies (encourage decision making)</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5.3.9 Outline the spectrum of teaching styles</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Problem-solving approach</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The problem solving approach encourages students to be creative and develop their individual cognitive and performance processes. </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According to their different sizes, shapes, abilities and capabilities learners can approach problems set by their teacher individually.</a:t>
            </a: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5.3.9 Outline the spectrum of teaching styles</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Problem-solving approach</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For example:</a:t>
            </a: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1257300" lvl="2"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Find a way to dribble past your opponent in a 1 on 1 situation.</a:t>
            </a:r>
          </a:p>
          <a:p>
            <a:pPr marL="1257300" lvl="2" indent="-342900">
              <a:lnSpc>
                <a:spcPct val="95000"/>
              </a:lnSpc>
              <a:spcBef>
                <a:spcPct val="20000"/>
              </a:spcBef>
              <a:buClr>
                <a:srgbClr val="00FF00"/>
              </a:buClr>
              <a:buSzPct val="65000"/>
              <a:buFont typeface="Wingdings" pitchFamily="2" charset="2"/>
              <a:buChar char="§"/>
            </a:pPr>
            <a:r>
              <a:rPr lang="en-AU" sz="2000" dirty="0">
                <a:solidFill>
                  <a:srgbClr val="660066"/>
                </a:solidFill>
                <a:latin typeface="Tahoma" pitchFamily="34" charset="0"/>
                <a:cs typeface="Times New Roman" pitchFamily="18" charset="0"/>
              </a:rPr>
              <a:t>How could you gain the attack from this situation?</a:t>
            </a:r>
          </a:p>
          <a:p>
            <a:pPr marL="1257300" lvl="2"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ext Box 2">
            <a:hlinkClick r:id="rId2" action="ppaction://hlinksldjump" tooltip="'Click' here"/>
          </p:cNvPr>
          <p:cNvSpPr txBox="1">
            <a:spLocks noChangeArrowheads="1"/>
          </p:cNvSpPr>
          <p:nvPr/>
        </p:nvSpPr>
        <p:spPr bwMode="auto">
          <a:xfrm>
            <a:off x="0" y="1295400"/>
            <a:ext cx="1219200" cy="1018933"/>
          </a:xfrm>
          <a:prstGeom prst="rect">
            <a:avLst/>
          </a:prstGeom>
          <a:solidFill>
            <a:srgbClr val="00FF00"/>
          </a:solidFill>
          <a:ln w="9525">
            <a:noFill/>
            <a:miter lim="800000"/>
            <a:headEnd/>
            <a:tailEnd/>
          </a:ln>
          <a:effectLst/>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Core 2: </a:t>
            </a:r>
          </a:p>
          <a:p>
            <a:pPr>
              <a:lnSpc>
                <a:spcPct val="72000"/>
              </a:lnSpc>
              <a:spcBef>
                <a:spcPct val="50000"/>
              </a:spcBef>
            </a:pPr>
            <a:endParaRPr lang="en-AU" sz="11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Skill in sport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75" name="Text Box 3"/>
          <p:cNvSpPr txBox="1">
            <a:spLocks noChangeArrowheads="1"/>
          </p:cNvSpPr>
          <p:nvPr/>
        </p:nvSpPr>
        <p:spPr bwMode="auto">
          <a:xfrm>
            <a:off x="0" y="0"/>
            <a:ext cx="1219200" cy="1177245"/>
          </a:xfrm>
          <a:prstGeom prst="rect">
            <a:avLst/>
          </a:prstGeom>
          <a:solidFill>
            <a:srgbClr val="800080"/>
          </a:solidFill>
          <a:ln w="9525">
            <a:noFill/>
            <a:miter lim="800000"/>
            <a:headEnd/>
            <a:tailEnd/>
          </a:ln>
          <a:effectLst/>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8676" name="Line 4"/>
          <p:cNvSpPr>
            <a:spLocks noChangeShapeType="1"/>
          </p:cNvSpPr>
          <p:nvPr/>
        </p:nvSpPr>
        <p:spPr bwMode="auto">
          <a:xfrm>
            <a:off x="1219200" y="0"/>
            <a:ext cx="0" cy="6858000"/>
          </a:xfrm>
          <a:prstGeom prst="line">
            <a:avLst/>
          </a:prstGeom>
          <a:noFill/>
          <a:ln w="3175">
            <a:solidFill>
              <a:srgbClr val="FF00FF"/>
            </a:solidFill>
            <a:round/>
            <a:headEnd/>
            <a:tailEnd/>
          </a:ln>
          <a:effectLst/>
        </p:spPr>
        <p:txBody>
          <a:bodyPr/>
          <a:lstStyle/>
          <a:p>
            <a:endParaRPr lang="en-AU" dirty="0"/>
          </a:p>
        </p:txBody>
      </p:sp>
      <p:sp>
        <p:nvSpPr>
          <p:cNvPr id="668677" name="Line 5"/>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78" name="Line 6"/>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79" name="Text Box 7"/>
          <p:cNvSpPr txBox="1">
            <a:spLocks noChangeArrowheads="1"/>
          </p:cNvSpPr>
          <p:nvPr/>
        </p:nvSpPr>
        <p:spPr bwMode="auto">
          <a:xfrm>
            <a:off x="0" y="2727325"/>
            <a:ext cx="1219200" cy="246221"/>
          </a:xfrm>
          <a:prstGeom prst="rect">
            <a:avLst/>
          </a:prstGeom>
          <a:noFill/>
          <a:ln w="3175">
            <a:noFill/>
            <a:miter lim="800000"/>
            <a:headEnd/>
            <a:tailEnd/>
          </a:ln>
          <a:effectLst/>
        </p:spPr>
        <p:txBody>
          <a:bodyPr>
            <a:spAutoFit/>
          </a:bodyPr>
          <a:lstStyle/>
          <a:p>
            <a:pPr>
              <a:spcBef>
                <a:spcPct val="50000"/>
              </a:spcBef>
            </a:pPr>
            <a:r>
              <a:rPr lang="en-AU" sz="1000" b="1" dirty="0">
                <a:solidFill>
                  <a:srgbClr val="660066"/>
                </a:solidFill>
                <a:latin typeface="Tahoma" pitchFamily="34" charset="0"/>
              </a:rPr>
              <a:t>Sub topics</a:t>
            </a:r>
          </a:p>
        </p:txBody>
      </p:sp>
      <p:sp>
        <p:nvSpPr>
          <p:cNvPr id="668680" name="Line 8"/>
          <p:cNvSpPr>
            <a:spLocks noChangeShapeType="1"/>
          </p:cNvSpPr>
          <p:nvPr/>
        </p:nvSpPr>
        <p:spPr bwMode="auto">
          <a:xfrm>
            <a:off x="76200" y="2667000"/>
            <a:ext cx="990600" cy="0"/>
          </a:xfrm>
          <a:prstGeom prst="line">
            <a:avLst/>
          </a:prstGeom>
          <a:noFill/>
          <a:ln w="25400">
            <a:solidFill>
              <a:srgbClr val="FF00FF"/>
            </a:solidFill>
            <a:round/>
            <a:headEnd/>
            <a:tailEnd/>
          </a:ln>
          <a:effectLst/>
        </p:spPr>
        <p:txBody>
          <a:bodyPr/>
          <a:lstStyle/>
          <a:p>
            <a:endParaRPr lang="en-AU" dirty="0"/>
          </a:p>
        </p:txBody>
      </p:sp>
      <p:sp>
        <p:nvSpPr>
          <p:cNvPr id="668681" name="Line 9"/>
          <p:cNvSpPr>
            <a:spLocks noChangeShapeType="1"/>
          </p:cNvSpPr>
          <p:nvPr/>
        </p:nvSpPr>
        <p:spPr bwMode="auto">
          <a:xfrm>
            <a:off x="76200" y="3200400"/>
            <a:ext cx="990600" cy="0"/>
          </a:xfrm>
          <a:prstGeom prst="line">
            <a:avLst/>
          </a:prstGeom>
          <a:noFill/>
          <a:ln w="25400">
            <a:solidFill>
              <a:srgbClr val="FF00FF"/>
            </a:solidFill>
            <a:round/>
            <a:headEnd/>
            <a:tailEnd/>
          </a:ln>
          <a:effectLst/>
        </p:spPr>
        <p:txBody>
          <a:bodyPr/>
          <a:lstStyle/>
          <a:p>
            <a:endParaRPr lang="en-AU" dirty="0"/>
          </a:p>
        </p:txBody>
      </p:sp>
      <p:sp>
        <p:nvSpPr>
          <p:cNvPr id="668682" name="Line 10"/>
          <p:cNvSpPr>
            <a:spLocks noChangeShapeType="1"/>
          </p:cNvSpPr>
          <p:nvPr/>
        </p:nvSpPr>
        <p:spPr bwMode="auto">
          <a:xfrm flipV="1">
            <a:off x="0" y="1295400"/>
            <a:ext cx="9144000" cy="0"/>
          </a:xfrm>
          <a:prstGeom prst="line">
            <a:avLst/>
          </a:prstGeom>
          <a:noFill/>
          <a:ln w="3175">
            <a:solidFill>
              <a:srgbClr val="FF00FF"/>
            </a:solidFill>
            <a:round/>
            <a:headEnd/>
            <a:tailEnd/>
          </a:ln>
          <a:effectLst/>
        </p:spPr>
        <p:txBody>
          <a:bodyPr/>
          <a:lstStyle/>
          <a:p>
            <a:endParaRPr lang="en-AU" dirty="0"/>
          </a:p>
        </p:txBody>
      </p:sp>
      <p:sp>
        <p:nvSpPr>
          <p:cNvPr id="668683" name="Line 11"/>
          <p:cNvSpPr>
            <a:spLocks noChangeShapeType="1"/>
          </p:cNvSpPr>
          <p:nvPr/>
        </p:nvSpPr>
        <p:spPr bwMode="auto">
          <a:xfrm>
            <a:off x="76200" y="1143000"/>
            <a:ext cx="990600" cy="0"/>
          </a:xfrm>
          <a:prstGeom prst="line">
            <a:avLst/>
          </a:prstGeom>
          <a:noFill/>
          <a:ln w="25400">
            <a:solidFill>
              <a:srgbClr val="FF00FF"/>
            </a:solidFill>
            <a:round/>
            <a:headEnd/>
            <a:tailEnd/>
          </a:ln>
          <a:effectLst/>
        </p:spPr>
        <p:txBody>
          <a:bodyPr/>
          <a:lstStyle/>
          <a:p>
            <a:endParaRPr lang="en-AU" dirty="0"/>
          </a:p>
        </p:txBody>
      </p:sp>
      <p:sp>
        <p:nvSpPr>
          <p:cNvPr id="668684" name="Line 12"/>
          <p:cNvSpPr>
            <a:spLocks noChangeShapeType="1"/>
          </p:cNvSpPr>
          <p:nvPr/>
        </p:nvSpPr>
        <p:spPr bwMode="auto">
          <a:xfrm>
            <a:off x="76200" y="152400"/>
            <a:ext cx="990600" cy="0"/>
          </a:xfrm>
          <a:prstGeom prst="line">
            <a:avLst/>
          </a:prstGeom>
          <a:noFill/>
          <a:ln w="25400">
            <a:solidFill>
              <a:srgbClr val="FF00FF"/>
            </a:solidFill>
            <a:round/>
            <a:headEnd/>
            <a:tailEnd/>
          </a:ln>
          <a:effectLst/>
        </p:spPr>
        <p:txBody>
          <a:bodyPr/>
          <a:lstStyle/>
          <a:p>
            <a:endParaRPr lang="en-AU" dirty="0"/>
          </a:p>
        </p:txBody>
      </p:sp>
      <p:sp>
        <p:nvSpPr>
          <p:cNvPr id="668685" name="Text Box 13"/>
          <p:cNvSpPr txBox="1">
            <a:spLocks noChangeArrowheads="1"/>
          </p:cNvSpPr>
          <p:nvPr/>
        </p:nvSpPr>
        <p:spPr bwMode="auto">
          <a:xfrm>
            <a:off x="1219200" y="471488"/>
            <a:ext cx="7772400" cy="519112"/>
          </a:xfrm>
          <a:prstGeom prst="rect">
            <a:avLst/>
          </a:prstGeom>
          <a:noFill/>
          <a:ln w="9525">
            <a:noFill/>
            <a:miter lim="800000"/>
            <a:headEnd/>
            <a:tailEnd/>
          </a:ln>
          <a:effectLst/>
        </p:spPr>
        <p:txBody>
          <a:bodyPr>
            <a:spAutoFit/>
          </a:bodyPr>
          <a:lstStyle/>
          <a:p>
            <a:pPr algn="r">
              <a:spcBef>
                <a:spcPct val="50000"/>
              </a:spcBef>
            </a:pPr>
            <a:r>
              <a:rPr lang="en-AU" sz="2800" b="1" dirty="0">
                <a:solidFill>
                  <a:srgbClr val="660066"/>
                </a:solidFill>
                <a:latin typeface="Tahoma" pitchFamily="34" charset="0"/>
              </a:rPr>
              <a:t>Skill in sport               </a:t>
            </a:r>
          </a:p>
        </p:txBody>
      </p:sp>
      <p:sp>
        <p:nvSpPr>
          <p:cNvPr id="668686" name="Text Box 14"/>
          <p:cNvSpPr txBox="1">
            <a:spLocks noChangeArrowheads="1"/>
          </p:cNvSpPr>
          <p:nvPr/>
        </p:nvSpPr>
        <p:spPr bwMode="auto">
          <a:xfrm>
            <a:off x="1295400" y="1500174"/>
            <a:ext cx="7696200" cy="523220"/>
          </a:xfrm>
          <a:prstGeom prst="rect">
            <a:avLst/>
          </a:prstGeom>
          <a:noFill/>
          <a:ln w="9525">
            <a:noFill/>
            <a:miter lim="800000"/>
            <a:headEnd/>
            <a:tailEnd/>
          </a:ln>
          <a:effectLst/>
        </p:spPr>
        <p:txBody>
          <a:bodyPr wrap="square">
            <a:spAutoFit/>
          </a:bodyPr>
          <a:lstStyle/>
          <a:p>
            <a:pPr>
              <a:spcBef>
                <a:spcPct val="50000"/>
              </a:spcBef>
            </a:pPr>
            <a:r>
              <a:rPr lang="en-AU" sz="2800" dirty="0">
                <a:solidFill>
                  <a:srgbClr val="660066"/>
                </a:solidFill>
                <a:latin typeface="Tahoma" pitchFamily="34" charset="0"/>
              </a:rPr>
              <a:t>5.3.9 Outline the spectrum of teaching styles</a:t>
            </a:r>
          </a:p>
        </p:txBody>
      </p:sp>
      <p:sp>
        <p:nvSpPr>
          <p:cNvPr id="668687" name="Line 15"/>
          <p:cNvSpPr>
            <a:spLocks noChangeShapeType="1"/>
          </p:cNvSpPr>
          <p:nvPr/>
        </p:nvSpPr>
        <p:spPr bwMode="auto">
          <a:xfrm>
            <a:off x="0" y="2514600"/>
            <a:ext cx="5181600" cy="0"/>
          </a:xfrm>
          <a:prstGeom prst="line">
            <a:avLst/>
          </a:prstGeom>
          <a:noFill/>
          <a:ln w="3175">
            <a:solidFill>
              <a:srgbClr val="FF00FF"/>
            </a:solidFill>
            <a:round/>
            <a:headEnd/>
            <a:tailEnd/>
          </a:ln>
          <a:effectLst/>
        </p:spPr>
        <p:txBody>
          <a:bodyPr/>
          <a:lstStyle/>
          <a:p>
            <a:endParaRPr lang="en-AU" dirty="0"/>
          </a:p>
        </p:txBody>
      </p:sp>
      <p:sp>
        <p:nvSpPr>
          <p:cNvPr id="668688" name="Text Box 16">
            <a:hlinkClick r:id="rId2" action="ppaction://hlinksldjump" tooltip="'Click' here"/>
          </p:cNvPr>
          <p:cNvSpPr txBox="1">
            <a:spLocks noChangeArrowheads="1"/>
          </p:cNvSpPr>
          <p:nvPr/>
        </p:nvSpPr>
        <p:spPr bwMode="auto">
          <a:xfrm>
            <a:off x="0" y="1295400"/>
            <a:ext cx="1219200" cy="530786"/>
          </a:xfrm>
          <a:prstGeom prst="rect">
            <a:avLst/>
          </a:prstGeom>
          <a:solidFill>
            <a:srgbClr val="00FF00"/>
          </a:solidFill>
          <a:ln w="9525">
            <a:noFill/>
            <a:miter lim="800000"/>
            <a:headEnd/>
            <a:tailEnd/>
          </a:ln>
          <a:effectLst/>
        </p:spPr>
        <p:txBody>
          <a:bodyPr wrap="square">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5:</a:t>
            </a: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8689" name="Line 17"/>
          <p:cNvSpPr>
            <a:spLocks noChangeShapeType="1"/>
          </p:cNvSpPr>
          <p:nvPr/>
        </p:nvSpPr>
        <p:spPr bwMode="auto">
          <a:xfrm>
            <a:off x="76200" y="2362200"/>
            <a:ext cx="990600" cy="0"/>
          </a:xfrm>
          <a:prstGeom prst="line">
            <a:avLst/>
          </a:prstGeom>
          <a:noFill/>
          <a:ln w="25400">
            <a:solidFill>
              <a:srgbClr val="FF00FF"/>
            </a:solidFill>
            <a:round/>
            <a:headEnd/>
            <a:tailEnd/>
          </a:ln>
          <a:effectLst/>
        </p:spPr>
        <p:txBody>
          <a:bodyPr/>
          <a:lstStyle/>
          <a:p>
            <a:endParaRPr lang="en-AU" dirty="0"/>
          </a:p>
        </p:txBody>
      </p:sp>
      <p:sp>
        <p:nvSpPr>
          <p:cNvPr id="668690" name="Line 18"/>
          <p:cNvSpPr>
            <a:spLocks noChangeShapeType="1"/>
          </p:cNvSpPr>
          <p:nvPr/>
        </p:nvSpPr>
        <p:spPr bwMode="auto">
          <a:xfrm>
            <a:off x="76200" y="1447800"/>
            <a:ext cx="990600" cy="0"/>
          </a:xfrm>
          <a:prstGeom prst="line">
            <a:avLst/>
          </a:prstGeom>
          <a:noFill/>
          <a:ln w="25400">
            <a:solidFill>
              <a:srgbClr val="FF00FF"/>
            </a:solidFill>
            <a:round/>
            <a:headEnd/>
            <a:tailEnd/>
          </a:ln>
          <a:effectLst/>
        </p:spPr>
        <p:txBody>
          <a:bodyPr/>
          <a:lstStyle/>
          <a:p>
            <a:endParaRPr lang="en-AU" dirty="0"/>
          </a:p>
        </p:txBody>
      </p:sp>
      <p:sp>
        <p:nvSpPr>
          <p:cNvPr id="668691" name="Rectangle 19"/>
          <p:cNvSpPr>
            <a:spLocks noChangeArrowheads="1"/>
          </p:cNvSpPr>
          <p:nvPr/>
        </p:nvSpPr>
        <p:spPr bwMode="auto">
          <a:xfrm>
            <a:off x="220663" y="2228850"/>
            <a:ext cx="9144000" cy="0"/>
          </a:xfrm>
          <a:prstGeom prst="rect">
            <a:avLst/>
          </a:prstGeom>
          <a:solidFill>
            <a:srgbClr val="FFFFFF"/>
          </a:solidFill>
          <a:ln w="9525">
            <a:noFill/>
            <a:miter lim="800000"/>
            <a:headEnd/>
            <a:tailEnd/>
          </a:ln>
          <a:effectLst/>
        </p:spPr>
        <p:txBody>
          <a:bodyPr lIns="0" tIns="0" rIns="0" bIns="0">
            <a:spAutoFit/>
          </a:bodyPr>
          <a:lstStyle/>
          <a:p>
            <a:endParaRPr lang="en-AU" dirty="0"/>
          </a:p>
        </p:txBody>
      </p:sp>
      <p:sp>
        <p:nvSpPr>
          <p:cNvPr id="668692" name="Rectangle 20"/>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3" name="Rectangle 21"/>
          <p:cNvSpPr>
            <a:spLocks noChangeArrowheads="1"/>
          </p:cNvSpPr>
          <p:nvPr/>
        </p:nvSpPr>
        <p:spPr bwMode="auto">
          <a:xfrm>
            <a:off x="4000500" y="3046413"/>
            <a:ext cx="9144000" cy="0"/>
          </a:xfrm>
          <a:prstGeom prst="rect">
            <a:avLst/>
          </a:prstGeom>
          <a:noFill/>
          <a:ln w="9525">
            <a:noFill/>
            <a:miter lim="800000"/>
            <a:headEnd/>
            <a:tailEnd/>
          </a:ln>
          <a:effectLst/>
        </p:spPr>
        <p:txBody>
          <a:bodyPr>
            <a:spAutoFit/>
          </a:bodyPr>
          <a:lstStyle/>
          <a:p>
            <a:endParaRPr lang="en-AU" dirty="0"/>
          </a:p>
        </p:txBody>
      </p:sp>
      <p:sp>
        <p:nvSpPr>
          <p:cNvPr id="668694" name="Rectangle 22"/>
          <p:cNvSpPr>
            <a:spLocks noChangeArrowheads="1"/>
          </p:cNvSpPr>
          <p:nvPr/>
        </p:nvSpPr>
        <p:spPr bwMode="auto">
          <a:xfrm>
            <a:off x="8229600" y="2514600"/>
            <a:ext cx="228600" cy="457200"/>
          </a:xfrm>
          <a:prstGeom prst="rect">
            <a:avLst/>
          </a:prstGeom>
          <a:solidFill>
            <a:schemeClr val="bg1"/>
          </a:solidFill>
          <a:ln w="9525">
            <a:noFill/>
            <a:miter lim="800000"/>
            <a:headEnd/>
            <a:tailEnd/>
          </a:ln>
          <a:effectLst/>
        </p:spPr>
        <p:txBody>
          <a:bodyPr wrap="none" anchor="ctr"/>
          <a:lstStyle/>
          <a:p>
            <a:endParaRPr lang="en-AU" dirty="0"/>
          </a:p>
        </p:txBody>
      </p:sp>
      <p:sp>
        <p:nvSpPr>
          <p:cNvPr id="668695" name="Rectangle 23"/>
          <p:cNvSpPr>
            <a:spLocks noChangeArrowheads="1"/>
          </p:cNvSpPr>
          <p:nvPr/>
        </p:nvSpPr>
        <p:spPr bwMode="auto">
          <a:xfrm>
            <a:off x="1295400" y="2143116"/>
            <a:ext cx="7634318" cy="4214842"/>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Problem-solving approach</a:t>
            </a: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This “cognitive perspective” approach is believed to have long term benefits as learners are encouraged to think about, understand and adapt performance according to a variety of situations.</a:t>
            </a:r>
          </a:p>
          <a:p>
            <a:pPr marL="800100" lvl="1" indent="-34290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Variety of practice is important for positive transfer and the development of schemas. It also allows learners to deal with new or novel situations.</a:t>
            </a:r>
          </a:p>
          <a:p>
            <a:pPr marL="1257300" lvl="2" indent="-342900">
              <a:lnSpc>
                <a:spcPct val="95000"/>
              </a:lnSpc>
              <a:spcBef>
                <a:spcPct val="20000"/>
              </a:spcBef>
              <a:buClr>
                <a:srgbClr val="00FF00"/>
              </a:buClr>
              <a:buSzPct val="65000"/>
            </a:pPr>
            <a:endParaRPr lang="en-AU" sz="20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0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Wingdings" pitchFamily="2" charset="2"/>
              <a:buChar char="§"/>
            </a:pPr>
            <a:r>
              <a:rPr lang="en-AU" sz="800" dirty="0">
                <a:solidFill>
                  <a:srgbClr val="660066"/>
                </a:solidFill>
                <a:latin typeface="Tahoma" pitchFamily="34" charset="0"/>
                <a:cs typeface="Times New Roman" pitchFamily="18" charset="0"/>
              </a:rPr>
              <a:t>Wesson </a:t>
            </a:r>
            <a:r>
              <a:rPr lang="en-AU" sz="800" dirty="0" err="1">
                <a:solidFill>
                  <a:srgbClr val="660066"/>
                </a:solidFill>
                <a:latin typeface="Tahoma" pitchFamily="34" charset="0"/>
                <a:cs typeface="Times New Roman" pitchFamily="18" charset="0"/>
              </a:rPr>
              <a:t>et.al</a:t>
            </a:r>
            <a:r>
              <a:rPr lang="en-AU" sz="800" dirty="0">
                <a:solidFill>
                  <a:srgbClr val="660066"/>
                </a:solidFill>
                <a:latin typeface="Tahoma" pitchFamily="34" charset="0"/>
                <a:cs typeface="Times New Roman" pitchFamily="18" charset="0"/>
              </a:rPr>
              <a:t> 2004</a:t>
            </a:r>
          </a:p>
          <a:p>
            <a:pPr marL="800100" lvl="1" indent="-342900">
              <a:lnSpc>
                <a:spcPct val="95000"/>
              </a:lnSpc>
              <a:spcBef>
                <a:spcPct val="20000"/>
              </a:spcBef>
              <a:buClr>
                <a:srgbClr val="00FF00"/>
              </a:buClr>
              <a:buSzPct val="65000"/>
            </a:pPr>
            <a:endParaRPr lang="en-US" sz="2000" dirty="0">
              <a:solidFill>
                <a:srgbClr val="660066"/>
              </a:solidFill>
              <a:latin typeface="Tahoma" pitchFamily="34" charset="0"/>
              <a:cs typeface="Tahoma" pitchFamily="34"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pPr>
            <a:endParaRPr lang="en-AU" sz="23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p:txBody>
      </p:sp>
      <p:sp>
        <p:nvSpPr>
          <p:cNvPr id="668697" name="Rectangle 25"/>
          <p:cNvSpPr>
            <a:spLocks noChangeArrowheads="1"/>
          </p:cNvSpPr>
          <p:nvPr/>
        </p:nvSpPr>
        <p:spPr bwMode="auto">
          <a:xfrm>
            <a:off x="1295400" y="4343400"/>
            <a:ext cx="7848600" cy="457200"/>
          </a:xfrm>
          <a:prstGeom prst="rect">
            <a:avLst/>
          </a:prstGeom>
          <a:noFill/>
          <a:ln w="9525">
            <a:noFill/>
            <a:miter lim="800000"/>
            <a:headEnd/>
            <a:tailEnd/>
          </a:ln>
          <a:effectLst/>
        </p:spPr>
        <p:txBody>
          <a:bodyPr/>
          <a:lstStyle/>
          <a:p>
            <a:pPr marL="342900" indent="-342900">
              <a:lnSpc>
                <a:spcPct val="95000"/>
              </a:lnSpc>
              <a:spcBef>
                <a:spcPct val="20000"/>
              </a:spcBef>
              <a:buClr>
                <a:srgbClr val="00FF00"/>
              </a:buClr>
              <a:buSzPct val="65000"/>
              <a:buFont typeface="Wingdings" pitchFamily="2" charset="2"/>
              <a:buNone/>
            </a:pPr>
            <a:r>
              <a:rPr lang="en-AU" sz="25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 typeface="Wingdings" pitchFamily="2" charset="2"/>
              <a:buNone/>
            </a:pPr>
            <a:endParaRPr lang="en-AU" sz="2300" dirty="0">
              <a:solidFill>
                <a:srgbClr val="660066"/>
              </a:solidFill>
              <a:latin typeface="Tahoma" pitchFamily="34" charset="0"/>
              <a:cs typeface="Times New Roman" pitchFamily="18" charset="0"/>
            </a:endParaRPr>
          </a:p>
        </p:txBody>
      </p:sp>
      <p:sp>
        <p:nvSpPr>
          <p:cNvPr id="668700" name="Text Box 28">
            <a:hlinkClick r:id="rId2" action="ppaction://hlinksldjump" tooltip="'Click' to go to this Critical Question"/>
          </p:cNvPr>
          <p:cNvSpPr txBox="1">
            <a:spLocks noChangeArrowheads="1"/>
          </p:cNvSpPr>
          <p:nvPr/>
        </p:nvSpPr>
        <p:spPr bwMode="auto">
          <a:xfrm>
            <a:off x="0" y="3351213"/>
            <a:ext cx="1219200" cy="369332"/>
          </a:xfrm>
          <a:prstGeom prst="rect">
            <a:avLst/>
          </a:prstGeom>
          <a:noFill/>
          <a:ln w="3175">
            <a:noFill/>
            <a:miter lim="800000"/>
            <a:headEnd/>
            <a:tailEnd/>
          </a:ln>
          <a:effectLst/>
        </p:spPr>
        <p:txBody>
          <a:bodyPr>
            <a:spAutoFit/>
          </a:bodyPr>
          <a:lstStyle/>
          <a:p>
            <a:pPr>
              <a:spcBef>
                <a:spcPct val="50000"/>
              </a:spcBef>
            </a:pPr>
            <a:r>
              <a:rPr lang="en-AU" sz="900" b="1" dirty="0">
                <a:solidFill>
                  <a:srgbClr val="660066"/>
                </a:solidFill>
                <a:latin typeface="Tahoma" pitchFamily="34" charset="0"/>
              </a:rPr>
              <a:t>3. Principles of skill learning</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4838</TotalTime>
  <Words>4791</Words>
  <Application>Microsoft Office PowerPoint</Application>
  <PresentationFormat>On-screen Show (4:3)</PresentationFormat>
  <Paragraphs>1503</Paragraphs>
  <Slides>51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Tahoma</vt:lpstr>
      <vt:lpstr>Times New Roman</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5.3.9 Outline the Spectrum of Teaching Styles</vt:lpstr>
      <vt:lpstr>5.3.9 Outline the Spectrum of Teaching Styles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Trinity Grammar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Wilkins</dc:creator>
  <cp:lastModifiedBy>Julia Porter</cp:lastModifiedBy>
  <cp:revision>474</cp:revision>
  <dcterms:created xsi:type="dcterms:W3CDTF">2006-11-10T08:05:25Z</dcterms:created>
  <dcterms:modified xsi:type="dcterms:W3CDTF">2019-02-18T17:37:05Z</dcterms:modified>
</cp:coreProperties>
</file>