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301" r:id="rId3"/>
    <p:sldId id="283" r:id="rId4"/>
    <p:sldId id="257" r:id="rId5"/>
    <p:sldId id="284" r:id="rId6"/>
    <p:sldId id="285" r:id="rId7"/>
    <p:sldId id="302" r:id="rId8"/>
    <p:sldId id="303" r:id="rId9"/>
    <p:sldId id="286" r:id="rId10"/>
    <p:sldId id="287" r:id="rId11"/>
    <p:sldId id="336" r:id="rId12"/>
    <p:sldId id="270" r:id="rId13"/>
    <p:sldId id="271" r:id="rId14"/>
    <p:sldId id="272" r:id="rId15"/>
    <p:sldId id="277" r:id="rId16"/>
    <p:sldId id="288" r:id="rId17"/>
    <p:sldId id="292" r:id="rId18"/>
    <p:sldId id="325" r:id="rId19"/>
    <p:sldId id="304" r:id="rId20"/>
    <p:sldId id="305" r:id="rId21"/>
    <p:sldId id="290" r:id="rId22"/>
    <p:sldId id="335" r:id="rId23"/>
    <p:sldId id="326" r:id="rId24"/>
    <p:sldId id="291" r:id="rId25"/>
    <p:sldId id="293" r:id="rId26"/>
    <p:sldId id="258" r:id="rId27"/>
    <p:sldId id="278" r:id="rId28"/>
    <p:sldId id="294" r:id="rId29"/>
    <p:sldId id="300" r:id="rId30"/>
    <p:sldId id="295" r:id="rId31"/>
    <p:sldId id="306" r:id="rId32"/>
    <p:sldId id="310" r:id="rId33"/>
    <p:sldId id="274" r:id="rId34"/>
    <p:sldId id="327" r:id="rId35"/>
    <p:sldId id="275" r:id="rId36"/>
    <p:sldId id="312" r:id="rId37"/>
    <p:sldId id="307" r:id="rId38"/>
    <p:sldId id="296" r:id="rId39"/>
    <p:sldId id="299" r:id="rId40"/>
    <p:sldId id="297" r:id="rId41"/>
    <p:sldId id="309" r:id="rId42"/>
    <p:sldId id="259" r:id="rId43"/>
    <p:sldId id="263" r:id="rId44"/>
    <p:sldId id="324" r:id="rId45"/>
    <p:sldId id="328" r:id="rId46"/>
    <p:sldId id="329" r:id="rId47"/>
    <p:sldId id="323" r:id="rId48"/>
    <p:sldId id="341" r:id="rId49"/>
    <p:sldId id="342" r:id="rId50"/>
    <p:sldId id="260" r:id="rId51"/>
    <p:sldId id="340" r:id="rId52"/>
    <p:sldId id="343" r:id="rId53"/>
    <p:sldId id="344" r:id="rId54"/>
    <p:sldId id="282" r:id="rId55"/>
    <p:sldId id="345" r:id="rId56"/>
    <p:sldId id="261" r:id="rId57"/>
    <p:sldId id="313" r:id="rId58"/>
    <p:sldId id="315" r:id="rId59"/>
    <p:sldId id="279" r:id="rId60"/>
    <p:sldId id="338" r:id="rId61"/>
    <p:sldId id="339" r:id="rId62"/>
    <p:sldId id="320" r:id="rId63"/>
    <p:sldId id="322" r:id="rId64"/>
    <p:sldId id="321" r:id="rId65"/>
    <p:sldId id="298" r:id="rId66"/>
    <p:sldId id="337" r:id="rId67"/>
    <p:sldId id="266" r:id="rId68"/>
    <p:sldId id="314" r:id="rId69"/>
    <p:sldId id="267" r:id="rId70"/>
    <p:sldId id="316" r:id="rId71"/>
    <p:sldId id="281" r:id="rId72"/>
    <p:sldId id="332" r:id="rId73"/>
    <p:sldId id="262" r:id="rId74"/>
    <p:sldId id="318" r:id="rId75"/>
    <p:sldId id="317" r:id="rId76"/>
    <p:sldId id="334" r:id="rId77"/>
    <p:sldId id="333" r:id="rId78"/>
    <p:sldId id="280" r:id="rId79"/>
    <p:sldId id="331" r:id="rId80"/>
    <p:sldId id="319" r:id="rId81"/>
    <p:sldId id="330" r:id="rId8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0" autoAdjust="0"/>
    <p:restoredTop sz="94660"/>
  </p:normalViewPr>
  <p:slideViewPr>
    <p:cSldViewPr>
      <p:cViewPr>
        <p:scale>
          <a:sx n="119" d="100"/>
          <a:sy n="119" d="100"/>
        </p:scale>
        <p:origin x="1044"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EC983602-2FF1-4A20-8FD7-E173CE06AE62}" type="datetimeFigureOut">
              <a:rPr lang="en-US" smtClean="0"/>
              <a:pPr/>
              <a:t>2/6/2019</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4A08074A-73AB-4782-AB13-80C4D36D2D84}"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a:t>Click to edit Master title style</a:t>
            </a:r>
          </a:p>
        </p:txBody>
      </p:sp>
      <p:sp>
        <p:nvSpPr>
          <p:cNvPr id="4" name="Date Placeholder 3"/>
          <p:cNvSpPr>
            <a:spLocks noGrp="1"/>
          </p:cNvSpPr>
          <p:nvPr>
            <p:ph type="dt" sz="half" idx="10"/>
          </p:nvPr>
        </p:nvSpPr>
        <p:spPr/>
        <p:txBody>
          <a:bodyPr/>
          <a:lstStyle/>
          <a:p>
            <a:fld id="{EC983602-2FF1-4A20-8FD7-E173CE06AE62}" type="datetimeFigureOut">
              <a:rPr lang="en-US" smtClean="0"/>
              <a:pPr/>
              <a:t>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4A08074A-73AB-4782-AB13-80C4D36D2D84}"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EC983602-2FF1-4A20-8FD7-E173CE06AE62}" type="datetimeFigureOut">
              <a:rPr lang="en-US" smtClean="0"/>
              <a:pPr/>
              <a:t>2/6/2019</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4A08074A-73AB-4782-AB13-80C4D36D2D84}"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a:t>Click to edit Master title style</a:t>
            </a:r>
          </a:p>
        </p:txBody>
      </p:sp>
      <p:sp>
        <p:nvSpPr>
          <p:cNvPr id="5" name="Date Placeholder 4"/>
          <p:cNvSpPr>
            <a:spLocks noGrp="1"/>
          </p:cNvSpPr>
          <p:nvPr>
            <p:ph type="dt" sz="half" idx="10"/>
          </p:nvPr>
        </p:nvSpPr>
        <p:spPr>
          <a:xfrm>
            <a:off x="5791200" y="6409944"/>
            <a:ext cx="3044952" cy="365760"/>
          </a:xfrm>
        </p:spPr>
        <p:txBody>
          <a:bodyPr/>
          <a:lstStyle/>
          <a:p>
            <a:fld id="{EC983602-2FF1-4A20-8FD7-E173CE06AE62}" type="datetimeFigureOut">
              <a:rPr lang="en-US" smtClean="0"/>
              <a:pPr/>
              <a:t>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08074A-73AB-4782-AB13-80C4D36D2D84}"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fld id="{EC983602-2FF1-4A20-8FD7-E173CE06AE62}" type="datetimeFigureOut">
              <a:rPr lang="en-US" smtClean="0"/>
              <a:pPr/>
              <a:t>2/6/2019</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4A08074A-73AB-4782-AB13-80C4D36D2D84}"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EC983602-2FF1-4A20-8FD7-E173CE06AE62}" type="datetimeFigureOut">
              <a:rPr lang="en-US" smtClean="0"/>
              <a:pPr/>
              <a:t>2/6/2019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4A08074A-73AB-4782-AB13-80C4D36D2D8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EC983602-2FF1-4A20-8FD7-E173CE06AE62}" type="datetimeFigureOut">
              <a:rPr lang="en-US" smtClean="0"/>
              <a:pPr/>
              <a:t>2/6/2019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4A08074A-73AB-4782-AB13-80C4D36D2D8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a:t>Click to edit Master title style</a:t>
            </a:r>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4A08074A-73AB-4782-AB13-80C4D36D2D84}"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EC983602-2FF1-4A20-8FD7-E173CE06AE62}" type="datetimeFigureOut">
              <a:rPr lang="en-US" smtClean="0"/>
              <a:pPr/>
              <a:t>2/6/2019</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4A08074A-73AB-4782-AB13-80C4D36D2D84}"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a:t>Click to edit Master title style</a:t>
            </a:r>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EC983602-2FF1-4A20-8FD7-E173CE06AE62}" type="datetimeFigureOut">
              <a:rPr lang="en-US" smtClean="0"/>
              <a:pPr/>
              <a:t>2/6/2019</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C983602-2FF1-4A20-8FD7-E173CE06AE62}" type="datetimeFigureOut">
              <a:rPr lang="en-US" smtClean="0"/>
              <a:pPr/>
              <a:t>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08074A-73AB-4782-AB13-80C4D36D2D84}"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4A08074A-73AB-4782-AB13-80C4D36D2D84}"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C983602-2FF1-4A20-8FD7-E173CE06AE62}" type="datetimeFigureOut">
              <a:rPr lang="en-US" smtClean="0"/>
              <a:pPr/>
              <a:t>2/6/2019</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EC983602-2FF1-4A20-8FD7-E173CE06AE62}" type="datetimeFigureOut">
              <a:rPr lang="en-US" smtClean="0"/>
              <a:pPr/>
              <a:t>2/6/2019</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4A08074A-73AB-4782-AB13-80C4D36D2D84}"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a:t>Click to edit Master title style</a:t>
            </a:r>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americanhistory.si.edu/onthemove/collection/object_370.html" TargetMode="Externa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hyperlink" Target="http://www.history.com/videos/transcontinental-railroad" TargetMode="External"/><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1.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image" Target="../media/image28.jpeg"/><Relationship Id="rId4"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hyperlink" Target="http://rds.yahoo.com/_ylt=A0WTefZzCo9LTW4ABs.jzbkF/SIG=12mjr4fe1/EXP=1267751923/**http:/faculty-staff.ou.edu/H/Kianoosh.Hatami-2/OU%20Sooners.bmp" TargetMode="Externa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2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0.gi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44.gif"/><Relationship Id="rId2" Type="http://schemas.openxmlformats.org/officeDocument/2006/relationships/image" Target="../media/image43.png"/><Relationship Id="rId1" Type="http://schemas.openxmlformats.org/officeDocument/2006/relationships/slideLayout" Target="../slideLayouts/slideLayout2.xml"/><Relationship Id="rId5" Type="http://schemas.openxmlformats.org/officeDocument/2006/relationships/image" Target="../media/image45.jpeg"/><Relationship Id="rId4" Type="http://schemas.openxmlformats.org/officeDocument/2006/relationships/hyperlink" Target="http://rds.yahoo.com/_ylt=A0WTefayDI9LKW0ABfajzbkF/SIG=1254jpbj6/EXP=1267752498/**http:/www.flickr.com/photos/mj_snapz/3512278127/"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2.xml"/><Relationship Id="rId5" Type="http://schemas.openxmlformats.org/officeDocument/2006/relationships/image" Target="../media/image52.jpeg"/><Relationship Id="rId4" Type="http://schemas.openxmlformats.org/officeDocument/2006/relationships/image" Target="../media/image51.jpeg"/></Relationships>
</file>

<file path=ppt/slides/_rels/slide39.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gif"/><Relationship Id="rId1" Type="http://schemas.openxmlformats.org/officeDocument/2006/relationships/slideLayout" Target="../slideLayouts/slideLayout2.xml"/><Relationship Id="rId4" Type="http://schemas.openxmlformats.org/officeDocument/2006/relationships/image" Target="../media/image56.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tags" Target="../tags/tag4.xml"/><Relationship Id="rId5" Type="http://schemas.openxmlformats.org/officeDocument/2006/relationships/image" Target="../media/image65.jpeg"/><Relationship Id="rId4"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68.gif"/><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74.jpeg"/><Relationship Id="rId5" Type="http://schemas.openxmlformats.org/officeDocument/2006/relationships/hyperlink" Target="http://en.wikipedia.org/wiki/File:Custer_Portrait_Restored.jpg" TargetMode="External"/><Relationship Id="rId4" Type="http://schemas.openxmlformats.org/officeDocument/2006/relationships/image" Target="../media/image8.png"/></Relationships>
</file>

<file path=ppt/slides/_rels/slide57.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hyperlink" Target="http://rds.yahoo.com/_ylt=A0SO8Zv8baJMdXQAzR_7w8QF;_ylu=X3oDMTBoOXYzcG9qBHNlYwNzcgRzbGsDcmVmdXJs/SIG=13pci9osc/EXP=1285799804/**http:/www.cbs.com/thunder/player/tv/index.php?partner=tvcom&amp;pid=aUEYPaMLw4303r5gUBS5bTkZnxoI_rex" TargetMode="External"/><Relationship Id="rId1" Type="http://schemas.openxmlformats.org/officeDocument/2006/relationships/slideLayout" Target="../slideLayouts/slideLayout2.xml"/><Relationship Id="rId4" Type="http://schemas.openxmlformats.org/officeDocument/2006/relationships/image" Target="../media/image79.jpeg"/></Relationships>
</file>

<file path=ppt/slides/_rels/slide60.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87.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hyperlink" Target="http://www.history.com/shows/america-the-story-of-us/videos/the-last-of-the-sioux" TargetMode="External"/><Relationship Id="rId2" Type="http://schemas.openxmlformats.org/officeDocument/2006/relationships/image" Target="../media/image91.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image" Target="../media/image92.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hyperlink" Target="//upload.wikimedia.org/wikipedia/commons/a/a9/Woundedknee1891.jpg" TargetMode="Externa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xml"/><Relationship Id="rId1" Type="http://schemas.openxmlformats.org/officeDocument/2006/relationships/tags" Target="../tags/tag7.xml"/><Relationship Id="rId4" Type="http://schemas.openxmlformats.org/officeDocument/2006/relationships/image" Target="../media/image96.png"/></Relationships>
</file>

<file path=ppt/slides/_rels/slide74.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98.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102.gif"/><Relationship Id="rId2" Type="http://schemas.openxmlformats.org/officeDocument/2006/relationships/hyperlink" Target="http://invasionofamerica.ehistory.org/" TargetMode="Externa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p:cNvPicPr>
            <a:picLocks noChangeAspect="1" noChangeArrowheads="1"/>
          </p:cNvPicPr>
          <p:nvPr/>
        </p:nvPicPr>
        <p:blipFill>
          <a:blip r:embed="rId2" cstate="print"/>
          <a:srcRect/>
          <a:stretch>
            <a:fillRect/>
          </a:stretch>
        </p:blipFill>
        <p:spPr bwMode="auto">
          <a:xfrm>
            <a:off x="685800" y="533400"/>
            <a:ext cx="2133600" cy="1312445"/>
          </a:xfrm>
          <a:prstGeom prst="rect">
            <a:avLst/>
          </a:prstGeom>
          <a:noFill/>
          <a:ln w="9525">
            <a:noFill/>
            <a:miter lim="800000"/>
            <a:headEnd/>
            <a:tailEnd/>
          </a:ln>
          <a:effectLst/>
        </p:spPr>
      </p:pic>
      <p:pic>
        <p:nvPicPr>
          <p:cNvPr id="6" name="Picture 2" descr="http://rds.yahoo.com/_ylt=A0WTefjx1cJKOhsBlSKjzbkF/SIG=1391c639f/EXP=1254369137/**http%3A/images.encarta.msn.com/xrefmedia/sharemed/targets/images/pho/t013/T013667A.jpg"/>
          <p:cNvPicPr>
            <a:picLocks noChangeAspect="1" noChangeArrowheads="1"/>
          </p:cNvPicPr>
          <p:nvPr/>
        </p:nvPicPr>
        <p:blipFill>
          <a:blip r:embed="rId3" cstate="print"/>
          <a:srcRect/>
          <a:stretch>
            <a:fillRect/>
          </a:stretch>
        </p:blipFill>
        <p:spPr bwMode="auto">
          <a:xfrm>
            <a:off x="4338375" y="2834825"/>
            <a:ext cx="4400550" cy="3238500"/>
          </a:xfrm>
          <a:prstGeom prst="rect">
            <a:avLst/>
          </a:prstGeom>
          <a:noFill/>
        </p:spPr>
      </p:pic>
      <p:sp>
        <p:nvSpPr>
          <p:cNvPr id="2" name="Title 1"/>
          <p:cNvSpPr>
            <a:spLocks noGrp="1"/>
          </p:cNvSpPr>
          <p:nvPr>
            <p:ph type="ctrTitle"/>
          </p:nvPr>
        </p:nvSpPr>
        <p:spPr/>
        <p:txBody>
          <a:bodyPr/>
          <a:lstStyle/>
          <a:p>
            <a:r>
              <a:rPr lang="en-US" dirty="0"/>
              <a:t>Settling The West </a:t>
            </a:r>
          </a:p>
        </p:txBody>
      </p:sp>
      <p:pic>
        <p:nvPicPr>
          <p:cNvPr id="3" name="Picture 2" descr="http://rds.yahoo.com/_ylt=A9G_bDmAAI9LpFUAqV2jzbkF/SIG=11lc82r1n/EXP=1267749376/**http%3a/afgen.com/sitting_bull.jpg"/>
          <p:cNvPicPr>
            <a:picLocks noChangeAspect="1" noChangeArrowheads="1"/>
          </p:cNvPicPr>
          <p:nvPr/>
        </p:nvPicPr>
        <p:blipFill>
          <a:blip r:embed="rId4" cstate="print"/>
          <a:srcRect/>
          <a:stretch>
            <a:fillRect/>
          </a:stretch>
        </p:blipFill>
        <p:spPr bwMode="auto">
          <a:xfrm>
            <a:off x="685800" y="3276600"/>
            <a:ext cx="2514600" cy="2863709"/>
          </a:xfrm>
          <a:prstGeom prst="rect">
            <a:avLst/>
          </a:prstGeom>
          <a:noFill/>
        </p:spPr>
      </p:pic>
      <p:pic>
        <p:nvPicPr>
          <p:cNvPr id="4" name="Picture 8" descr="APE0029.JPG"/>
          <p:cNvPicPr>
            <a:picLocks noChangeAspect="1" noChangeArrowheads="1"/>
          </p:cNvPicPr>
          <p:nvPr/>
        </p:nvPicPr>
        <p:blipFill>
          <a:blip r:embed="rId5" cstate="print"/>
          <a:srcRect/>
          <a:stretch>
            <a:fillRect/>
          </a:stretch>
        </p:blipFill>
        <p:spPr bwMode="auto">
          <a:xfrm rot="608646">
            <a:off x="2767803" y="2632145"/>
            <a:ext cx="1447800" cy="1273175"/>
          </a:xfrm>
          <a:prstGeom prst="rect">
            <a:avLst/>
          </a:prstGeom>
          <a:noFill/>
          <a:ln w="9525">
            <a:noFill/>
            <a:miter lim="800000"/>
            <a:headEnd/>
            <a:tailEnd/>
          </a:ln>
        </p:spPr>
      </p:pic>
      <p:pic>
        <p:nvPicPr>
          <p:cNvPr id="5" name="Picture 3"/>
          <p:cNvPicPr>
            <a:picLocks noChangeAspect="1" noChangeArrowheads="1"/>
          </p:cNvPicPr>
          <p:nvPr/>
        </p:nvPicPr>
        <p:blipFill>
          <a:blip r:embed="rId6" cstate="print"/>
          <a:srcRect/>
          <a:stretch>
            <a:fillRect/>
          </a:stretch>
        </p:blipFill>
        <p:spPr bwMode="auto">
          <a:xfrm rot="20963753">
            <a:off x="3598268" y="4226064"/>
            <a:ext cx="1314450" cy="1133475"/>
          </a:xfrm>
          <a:prstGeom prst="rect">
            <a:avLst/>
          </a:prstGeom>
          <a:noFill/>
          <a:ln w="9525">
            <a:noFill/>
            <a:miter lim="800000"/>
            <a:headEnd/>
            <a:tailEnd/>
          </a:ln>
          <a:effectLst/>
        </p:spPr>
      </p:pic>
      <p:pic>
        <p:nvPicPr>
          <p:cNvPr id="7" name="Picture 5"/>
          <p:cNvPicPr>
            <a:picLocks noChangeAspect="1" noChangeArrowheads="1"/>
          </p:cNvPicPr>
          <p:nvPr/>
        </p:nvPicPr>
        <p:blipFill>
          <a:blip r:embed="rId7" cstate="print"/>
          <a:srcRect/>
          <a:stretch>
            <a:fillRect/>
          </a:stretch>
        </p:blipFill>
        <p:spPr bwMode="auto">
          <a:xfrm>
            <a:off x="7010400" y="228600"/>
            <a:ext cx="1819275" cy="1943100"/>
          </a:xfrm>
          <a:prstGeom prst="rect">
            <a:avLst/>
          </a:prstGeom>
          <a:noFill/>
          <a:ln w="9525">
            <a:noFill/>
            <a:miter lim="800000"/>
            <a:headEnd/>
            <a:tailEnd/>
          </a:ln>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p:txBody>
          <a:bodyPr>
            <a:normAutofit/>
          </a:bodyPr>
          <a:lstStyle/>
          <a:p>
            <a:r>
              <a:rPr lang="en-US" sz="2800" b="0" dirty="0"/>
              <a:t>What Impact will Westward migration have on these “Native” groups?</a:t>
            </a:r>
          </a:p>
          <a:p>
            <a:endParaRPr lang="en-US" dirty="0"/>
          </a:p>
        </p:txBody>
      </p:sp>
      <p:sp>
        <p:nvSpPr>
          <p:cNvPr id="4" name="Title 3"/>
          <p:cNvSpPr>
            <a:spLocks noGrp="1"/>
          </p:cNvSpPr>
          <p:nvPr>
            <p:ph type="ctrTitle"/>
          </p:nvPr>
        </p:nvSpPr>
        <p:spPr/>
        <p:txBody>
          <a:bodyPr/>
          <a:lstStyle/>
          <a:p>
            <a:r>
              <a:rPr lang="en-US" dirty="0"/>
              <a:t>Who Lived There First?</a:t>
            </a:r>
          </a:p>
        </p:txBody>
      </p:sp>
    </p:spTree>
    <p:extLst>
      <p:ext uri="{BB962C8B-B14F-4D97-AF65-F5344CB8AC3E}">
        <p14:creationId xmlns:p14="http://schemas.microsoft.com/office/powerpoint/2010/main" val="25977900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Native Americans</a:t>
            </a:r>
          </a:p>
        </p:txBody>
      </p:sp>
      <p:sp>
        <p:nvSpPr>
          <p:cNvPr id="3" name="Content Placeholder 2"/>
          <p:cNvSpPr>
            <a:spLocks noGrp="1"/>
          </p:cNvSpPr>
          <p:nvPr>
            <p:ph sz="quarter" idx="1"/>
          </p:nvPr>
        </p:nvSpPr>
        <p:spPr>
          <a:xfrm>
            <a:off x="-25400" y="1572032"/>
            <a:ext cx="4876800" cy="4572000"/>
          </a:xfrm>
        </p:spPr>
        <p:txBody>
          <a:bodyPr/>
          <a:lstStyle/>
          <a:p>
            <a:r>
              <a:rPr lang="en-US" b="1" dirty="0"/>
              <a:t>Western Tribes</a:t>
            </a:r>
          </a:p>
          <a:p>
            <a:pPr lvl="1"/>
            <a:r>
              <a:rPr lang="en-US" dirty="0"/>
              <a:t>300,000 before Spanish arrival</a:t>
            </a:r>
          </a:p>
          <a:p>
            <a:pPr lvl="2"/>
            <a:r>
              <a:rPr lang="en-US" dirty="0"/>
              <a:t>Fishing, Foraging, Small Farming</a:t>
            </a:r>
          </a:p>
          <a:p>
            <a:pPr lvl="2"/>
            <a:r>
              <a:rPr lang="en-US" b="1" dirty="0">
                <a:solidFill>
                  <a:srgbClr val="C00000"/>
                </a:solidFill>
              </a:rPr>
              <a:t>Pueblos</a:t>
            </a:r>
            <a:r>
              <a:rPr lang="en-US" dirty="0"/>
              <a:t> – Established permanent cities in SW</a:t>
            </a:r>
          </a:p>
          <a:p>
            <a:pPr lvl="2"/>
            <a:endParaRPr lang="en-US" dirty="0"/>
          </a:p>
          <a:p>
            <a:pPr lvl="2"/>
            <a:endParaRPr lang="en-US" dirty="0"/>
          </a:p>
        </p:txBody>
      </p:sp>
      <p:pic>
        <p:nvPicPr>
          <p:cNvPr id="12290" name="Picture 2" descr="http://www.historyforkids.org/learn/northamerica/before1500/architecture/pictures/pueblo.jpg"/>
          <p:cNvPicPr>
            <a:picLocks noChangeAspect="1" noChangeArrowheads="1"/>
          </p:cNvPicPr>
          <p:nvPr/>
        </p:nvPicPr>
        <p:blipFill>
          <a:blip r:embed="rId2" cstate="print"/>
          <a:srcRect/>
          <a:stretch>
            <a:fillRect/>
          </a:stretch>
        </p:blipFill>
        <p:spPr bwMode="auto">
          <a:xfrm>
            <a:off x="4724400" y="1092200"/>
            <a:ext cx="4152900" cy="2765832"/>
          </a:xfrm>
          <a:prstGeom prst="rect">
            <a:avLst/>
          </a:prstGeom>
          <a:noFill/>
        </p:spPr>
      </p:pic>
      <p:pic>
        <p:nvPicPr>
          <p:cNvPr id="12292" name="Picture 4" descr="http://karenswhimsy.com/public-domain-images/pueblo-indian-houses/images/pueblo-indian-houses-1.jpg"/>
          <p:cNvPicPr>
            <a:picLocks noChangeAspect="1" noChangeArrowheads="1"/>
          </p:cNvPicPr>
          <p:nvPr/>
        </p:nvPicPr>
        <p:blipFill>
          <a:blip r:embed="rId3" cstate="print"/>
          <a:srcRect/>
          <a:stretch>
            <a:fillRect/>
          </a:stretch>
        </p:blipFill>
        <p:spPr bwMode="auto">
          <a:xfrm>
            <a:off x="1371600" y="4152900"/>
            <a:ext cx="5238750" cy="2705100"/>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0" descr="Range of the various tribes of Plains Indians"/>
          <p:cNvPicPr>
            <a:picLocks noChangeAspect="1" noChangeArrowheads="1"/>
          </p:cNvPicPr>
          <p:nvPr/>
        </p:nvPicPr>
        <p:blipFill>
          <a:blip r:embed="rId2" cstate="print"/>
          <a:srcRect/>
          <a:stretch>
            <a:fillRect/>
          </a:stretch>
        </p:blipFill>
        <p:spPr bwMode="auto">
          <a:xfrm>
            <a:off x="4876800" y="1524000"/>
            <a:ext cx="3808413" cy="4876800"/>
          </a:xfrm>
          <a:prstGeom prst="rect">
            <a:avLst/>
          </a:prstGeom>
          <a:noFill/>
          <a:ln w="9525">
            <a:noFill/>
            <a:miter lim="800000"/>
            <a:headEnd/>
            <a:tailEnd/>
          </a:ln>
        </p:spPr>
      </p:pic>
      <p:pic>
        <p:nvPicPr>
          <p:cNvPr id="5" name="Picture 8" descr="APE0029.JPG"/>
          <p:cNvPicPr>
            <a:picLocks noChangeAspect="1" noChangeArrowheads="1"/>
          </p:cNvPicPr>
          <p:nvPr/>
        </p:nvPicPr>
        <p:blipFill>
          <a:blip r:embed="rId3" cstate="print"/>
          <a:srcRect/>
          <a:stretch>
            <a:fillRect/>
          </a:stretch>
        </p:blipFill>
        <p:spPr bwMode="auto">
          <a:xfrm rot="608646">
            <a:off x="4596603" y="3325813"/>
            <a:ext cx="1447800" cy="1273175"/>
          </a:xfrm>
          <a:prstGeom prst="rect">
            <a:avLst/>
          </a:prstGeom>
          <a:noFill/>
          <a:ln w="9525">
            <a:noFill/>
            <a:miter lim="800000"/>
            <a:headEnd/>
            <a:tailEnd/>
          </a:ln>
        </p:spPr>
      </p:pic>
      <p:sp>
        <p:nvSpPr>
          <p:cNvPr id="2" name="Title 1"/>
          <p:cNvSpPr>
            <a:spLocks noGrp="1"/>
          </p:cNvSpPr>
          <p:nvPr>
            <p:ph type="title"/>
          </p:nvPr>
        </p:nvSpPr>
        <p:spPr/>
        <p:txBody>
          <a:bodyPr/>
          <a:lstStyle/>
          <a:p>
            <a:r>
              <a:rPr lang="en-US" dirty="0"/>
              <a:t>Native Americans</a:t>
            </a:r>
          </a:p>
        </p:txBody>
      </p:sp>
      <p:sp>
        <p:nvSpPr>
          <p:cNvPr id="3" name="Content Placeholder 2"/>
          <p:cNvSpPr>
            <a:spLocks noGrp="1"/>
          </p:cNvSpPr>
          <p:nvPr>
            <p:ph sz="quarter" idx="1"/>
          </p:nvPr>
        </p:nvSpPr>
        <p:spPr>
          <a:xfrm>
            <a:off x="12700" y="1371600"/>
            <a:ext cx="4879848" cy="5410200"/>
          </a:xfrm>
        </p:spPr>
        <p:txBody>
          <a:bodyPr>
            <a:normAutofit/>
          </a:bodyPr>
          <a:lstStyle/>
          <a:p>
            <a:r>
              <a:rPr lang="en-US" b="1" dirty="0"/>
              <a:t>Plains Indians</a:t>
            </a:r>
          </a:p>
          <a:p>
            <a:pPr lvl="1"/>
            <a:r>
              <a:rPr lang="en-US" dirty="0"/>
              <a:t>Had Developed way of life </a:t>
            </a:r>
          </a:p>
          <a:p>
            <a:pPr lvl="2"/>
            <a:r>
              <a:rPr lang="en-US" sz="1800" dirty="0"/>
              <a:t>Leaders chosen by tribe</a:t>
            </a:r>
          </a:p>
          <a:p>
            <a:pPr lvl="2"/>
            <a:r>
              <a:rPr lang="en-US" sz="1800" dirty="0"/>
              <a:t>Land could not be owned</a:t>
            </a:r>
          </a:p>
          <a:p>
            <a:pPr lvl="2"/>
            <a:endParaRPr lang="en-US" sz="1800" dirty="0"/>
          </a:p>
          <a:p>
            <a:pPr lvl="1"/>
            <a:r>
              <a:rPr lang="en-US" dirty="0"/>
              <a:t>Depended on Horse and Buffalo</a:t>
            </a:r>
          </a:p>
          <a:p>
            <a:pPr lvl="1"/>
            <a:endParaRPr lang="en-US" dirty="0"/>
          </a:p>
          <a:p>
            <a:pPr lvl="1"/>
            <a:r>
              <a:rPr lang="en-US" dirty="0"/>
              <a:t>Lived with extended families</a:t>
            </a:r>
          </a:p>
          <a:p>
            <a:pPr lvl="2"/>
            <a:r>
              <a:rPr lang="en-US" sz="1800" dirty="0"/>
              <a:t>Men-hunters/warriors</a:t>
            </a:r>
          </a:p>
          <a:p>
            <a:pPr lvl="2"/>
            <a:r>
              <a:rPr lang="en-US" sz="1800" dirty="0"/>
              <a:t>Women- cooked and prepared hides</a:t>
            </a:r>
          </a:p>
          <a:p>
            <a:pPr lvl="1"/>
            <a:endParaRPr lang="en-US" dirty="0"/>
          </a:p>
          <a:p>
            <a:pPr lvl="1"/>
            <a:r>
              <a:rPr lang="en-US" dirty="0"/>
              <a:t>Most refuse to unite</a:t>
            </a:r>
          </a:p>
          <a:p>
            <a:pPr lvl="1"/>
            <a:r>
              <a:rPr lang="en-US" b="1" dirty="0">
                <a:solidFill>
                  <a:srgbClr val="C00000"/>
                </a:solidFill>
              </a:rPr>
              <a:t>Sioux, Cheyenne, Arapahoe</a:t>
            </a:r>
          </a:p>
          <a:p>
            <a:pPr lvl="2"/>
            <a:r>
              <a:rPr lang="en-US" dirty="0"/>
              <a:t>Form alliance</a:t>
            </a:r>
          </a:p>
          <a:p>
            <a:pPr lvl="2"/>
            <a:endParaRPr lang="en-US" dirty="0"/>
          </a:p>
          <a:p>
            <a:pPr lvl="2">
              <a:buNone/>
            </a:pP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Hispanic Population</a:t>
            </a:r>
          </a:p>
        </p:txBody>
      </p:sp>
      <p:sp>
        <p:nvSpPr>
          <p:cNvPr id="3" name="Content Placeholder 2"/>
          <p:cNvSpPr>
            <a:spLocks noGrp="1"/>
          </p:cNvSpPr>
          <p:nvPr>
            <p:ph sz="quarter" idx="1"/>
          </p:nvPr>
        </p:nvSpPr>
        <p:spPr>
          <a:xfrm>
            <a:off x="152400" y="1295400"/>
            <a:ext cx="5334000" cy="5408676"/>
          </a:xfrm>
        </p:spPr>
        <p:txBody>
          <a:bodyPr>
            <a:normAutofit lnSpcReduction="10000"/>
          </a:bodyPr>
          <a:lstStyle/>
          <a:p>
            <a:r>
              <a:rPr lang="en-US" b="1" dirty="0">
                <a:solidFill>
                  <a:srgbClr val="C00000"/>
                </a:solidFill>
              </a:rPr>
              <a:t>New Mexico</a:t>
            </a:r>
          </a:p>
          <a:p>
            <a:pPr lvl="1"/>
            <a:r>
              <a:rPr lang="en-US" dirty="0"/>
              <a:t>1840s </a:t>
            </a:r>
          </a:p>
          <a:p>
            <a:pPr lvl="2"/>
            <a:r>
              <a:rPr lang="en-US" dirty="0"/>
              <a:t>White Settlers struggle to establish government </a:t>
            </a:r>
          </a:p>
          <a:p>
            <a:pPr lvl="2"/>
            <a:r>
              <a:rPr lang="en-US" dirty="0"/>
              <a:t>Outnumbered 1000 to 50,000</a:t>
            </a:r>
          </a:p>
          <a:p>
            <a:pPr lvl="2"/>
            <a:r>
              <a:rPr lang="en-US" dirty="0"/>
              <a:t>Apache, Navajo, Taos Indians</a:t>
            </a:r>
          </a:p>
          <a:p>
            <a:pPr lvl="1"/>
            <a:endParaRPr lang="en-US" dirty="0"/>
          </a:p>
          <a:p>
            <a:pPr lvl="1"/>
            <a:r>
              <a:rPr lang="en-US" dirty="0"/>
              <a:t>1850s</a:t>
            </a:r>
          </a:p>
          <a:p>
            <a:pPr lvl="2"/>
            <a:r>
              <a:rPr lang="en-US" dirty="0"/>
              <a:t>Defeat of Natives </a:t>
            </a:r>
          </a:p>
          <a:p>
            <a:pPr lvl="2"/>
            <a:r>
              <a:rPr lang="en-US" dirty="0"/>
              <a:t>Allows Hispanics to spread </a:t>
            </a:r>
          </a:p>
          <a:p>
            <a:pPr lvl="1"/>
            <a:endParaRPr lang="en-US" dirty="0"/>
          </a:p>
          <a:p>
            <a:pPr lvl="1"/>
            <a:r>
              <a:rPr lang="en-US" dirty="0"/>
              <a:t>1870s-1890s - Effects of Railroads</a:t>
            </a:r>
          </a:p>
          <a:p>
            <a:pPr lvl="2"/>
            <a:r>
              <a:rPr lang="en-US" dirty="0"/>
              <a:t>Increasing Anglo population</a:t>
            </a:r>
          </a:p>
          <a:p>
            <a:pPr lvl="2"/>
            <a:r>
              <a:rPr lang="en-US" dirty="0"/>
              <a:t>Begin to restrict Mexican Immigration </a:t>
            </a:r>
          </a:p>
          <a:p>
            <a:pPr lvl="2"/>
            <a:r>
              <a:rPr lang="en-US" dirty="0"/>
              <a:t>Fear of job loss</a:t>
            </a:r>
          </a:p>
        </p:txBody>
      </p:sp>
      <p:pic>
        <p:nvPicPr>
          <p:cNvPr id="11268" name="Picture 4" descr="http://t0.gstatic.com/images?q=tbn:ANd9GcReYGjzZOE5IQqZ3syI4XSOvkwVTswo95RdmIVc2DZFcZdma6Qsttt6ax8k"/>
          <p:cNvPicPr>
            <a:picLocks noChangeAspect="1" noChangeArrowheads="1"/>
          </p:cNvPicPr>
          <p:nvPr/>
        </p:nvPicPr>
        <p:blipFill>
          <a:blip r:embed="rId2" cstate="print"/>
          <a:srcRect/>
          <a:stretch>
            <a:fillRect/>
          </a:stretch>
        </p:blipFill>
        <p:spPr bwMode="auto">
          <a:xfrm>
            <a:off x="5410200" y="2209800"/>
            <a:ext cx="3514458" cy="3200400"/>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62600" y="609600"/>
            <a:ext cx="3273552" cy="758952"/>
          </a:xfrm>
        </p:spPr>
        <p:txBody>
          <a:bodyPr>
            <a:noAutofit/>
          </a:bodyPr>
          <a:lstStyle/>
          <a:p>
            <a:r>
              <a:rPr lang="en-US" sz="3600" dirty="0">
                <a:solidFill>
                  <a:srgbClr val="C00000"/>
                </a:solidFill>
              </a:rPr>
              <a:t>Hispanic Population</a:t>
            </a:r>
          </a:p>
        </p:txBody>
      </p:sp>
      <p:sp>
        <p:nvSpPr>
          <p:cNvPr id="3" name="Content Placeholder 2"/>
          <p:cNvSpPr>
            <a:spLocks noGrp="1"/>
          </p:cNvSpPr>
          <p:nvPr>
            <p:ph sz="quarter" idx="1"/>
          </p:nvPr>
        </p:nvSpPr>
        <p:spPr>
          <a:xfrm>
            <a:off x="304800" y="304800"/>
            <a:ext cx="5260848" cy="6248400"/>
          </a:xfrm>
          <a:solidFill>
            <a:schemeClr val="bg2"/>
          </a:solidFill>
          <a:ln w="57150">
            <a:solidFill>
              <a:schemeClr val="accent5">
                <a:lumMod val="75000"/>
              </a:schemeClr>
            </a:solidFill>
          </a:ln>
        </p:spPr>
        <p:txBody>
          <a:bodyPr>
            <a:normAutofit lnSpcReduction="10000"/>
          </a:bodyPr>
          <a:lstStyle/>
          <a:p>
            <a:r>
              <a:rPr lang="en-US" b="1" dirty="0">
                <a:solidFill>
                  <a:srgbClr val="C00000"/>
                </a:solidFill>
              </a:rPr>
              <a:t>California</a:t>
            </a:r>
          </a:p>
          <a:p>
            <a:pPr lvl="1"/>
            <a:r>
              <a:rPr lang="en-US" dirty="0"/>
              <a:t>1700</a:t>
            </a:r>
            <a:r>
              <a:rPr lang="en-US" baseline="30000" dirty="0"/>
              <a:t>s</a:t>
            </a:r>
            <a:r>
              <a:rPr lang="en-US" dirty="0"/>
              <a:t> </a:t>
            </a:r>
          </a:p>
          <a:p>
            <a:pPr lvl="2"/>
            <a:r>
              <a:rPr lang="en-US" dirty="0"/>
              <a:t>Catholics establish Missions</a:t>
            </a:r>
          </a:p>
          <a:p>
            <a:pPr lvl="2"/>
            <a:r>
              <a:rPr lang="en-US" dirty="0"/>
              <a:t>Force Hispanics to gather into coastal communities</a:t>
            </a:r>
          </a:p>
          <a:p>
            <a:pPr lvl="2"/>
            <a:endParaRPr lang="en-US" dirty="0"/>
          </a:p>
          <a:p>
            <a:pPr lvl="1"/>
            <a:r>
              <a:rPr lang="en-US" dirty="0"/>
              <a:t>Early 1800’s </a:t>
            </a:r>
          </a:p>
          <a:p>
            <a:pPr lvl="2"/>
            <a:r>
              <a:rPr lang="en-US" dirty="0"/>
              <a:t>Missions Collapse</a:t>
            </a:r>
          </a:p>
          <a:p>
            <a:pPr lvl="2"/>
            <a:r>
              <a:rPr lang="en-US" dirty="0"/>
              <a:t>Controlled by Mexican Aristocrats</a:t>
            </a:r>
          </a:p>
          <a:p>
            <a:pPr lvl="2"/>
            <a:endParaRPr lang="en-US" dirty="0"/>
          </a:p>
          <a:p>
            <a:pPr lvl="1"/>
            <a:r>
              <a:rPr lang="en-US" dirty="0"/>
              <a:t>1849 - Gold Rush</a:t>
            </a:r>
          </a:p>
          <a:p>
            <a:pPr lvl="2"/>
            <a:r>
              <a:rPr lang="en-US" dirty="0" err="1">
                <a:solidFill>
                  <a:srgbClr val="C00000"/>
                </a:solidFill>
              </a:rPr>
              <a:t>Californos</a:t>
            </a:r>
            <a:r>
              <a:rPr lang="en-US" dirty="0">
                <a:solidFill>
                  <a:srgbClr val="C00000"/>
                </a:solidFill>
              </a:rPr>
              <a:t> </a:t>
            </a:r>
            <a:r>
              <a:rPr lang="en-US" dirty="0"/>
              <a:t>cannot resist incoming Anglo population</a:t>
            </a:r>
          </a:p>
          <a:p>
            <a:pPr lvl="2">
              <a:buNone/>
            </a:pPr>
            <a:endParaRPr lang="en-US" dirty="0"/>
          </a:p>
          <a:p>
            <a:r>
              <a:rPr lang="en-US" b="1" dirty="0">
                <a:solidFill>
                  <a:srgbClr val="C00000"/>
                </a:solidFill>
              </a:rPr>
              <a:t>Texas</a:t>
            </a:r>
          </a:p>
          <a:p>
            <a:pPr lvl="1"/>
            <a:r>
              <a:rPr lang="en-US" dirty="0"/>
              <a:t>Hispanic farmers cannot compete with Large Ranches</a:t>
            </a:r>
          </a:p>
        </p:txBody>
      </p:sp>
      <p:pic>
        <p:nvPicPr>
          <p:cNvPr id="10242" name="Picture 2" descr="http://www.weareca.org/images/period03/a-pioneers/wagon-trains-arrive.jpg"/>
          <p:cNvPicPr>
            <a:picLocks noChangeAspect="1" noChangeArrowheads="1"/>
          </p:cNvPicPr>
          <p:nvPr/>
        </p:nvPicPr>
        <p:blipFill>
          <a:blip r:embed="rId2" cstate="print"/>
          <a:srcRect/>
          <a:stretch>
            <a:fillRect/>
          </a:stretch>
        </p:blipFill>
        <p:spPr bwMode="auto">
          <a:xfrm>
            <a:off x="5181600" y="2286000"/>
            <a:ext cx="3771900" cy="2678049"/>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304800" y="2667000"/>
            <a:ext cx="8458200" cy="1673225"/>
          </a:xfrm>
        </p:spPr>
        <p:txBody>
          <a:bodyPr>
            <a:normAutofit lnSpcReduction="10000"/>
          </a:bodyPr>
          <a:lstStyle/>
          <a:p>
            <a:r>
              <a:rPr lang="en-US" sz="3600" b="0" dirty="0"/>
              <a:t>What Impact did migration have on the “Native” groups?</a:t>
            </a:r>
          </a:p>
        </p:txBody>
      </p:sp>
      <p:sp>
        <p:nvSpPr>
          <p:cNvPr id="4" name="Title 3"/>
          <p:cNvSpPr>
            <a:spLocks noGrp="1"/>
          </p:cNvSpPr>
          <p:nvPr>
            <p:ph type="title"/>
          </p:nvPr>
        </p:nvSpPr>
        <p:spPr/>
        <p:txBody>
          <a:bodyPr>
            <a:normAutofit/>
          </a:bodyPr>
          <a:lstStyle/>
          <a:p>
            <a:r>
              <a:rPr lang="en-US" sz="6600" dirty="0"/>
              <a:t>Recap</a:t>
            </a:r>
          </a:p>
        </p:txBody>
      </p:sp>
      <p:sp>
        <p:nvSpPr>
          <p:cNvPr id="6" name="Text Placeholder 4"/>
          <p:cNvSpPr txBox="1">
            <a:spLocks/>
          </p:cNvSpPr>
          <p:nvPr/>
        </p:nvSpPr>
        <p:spPr>
          <a:xfrm>
            <a:off x="381000" y="4648200"/>
            <a:ext cx="8458200" cy="1673225"/>
          </a:xfrm>
          <a:prstGeom prst="rect">
            <a:avLst/>
          </a:prstGeom>
        </p:spPr>
        <p:txBody>
          <a:bodyPr vert="horz" anchor="t">
            <a:normAutofit/>
          </a:bodyPr>
          <a:lstStyle>
            <a:lvl1pPr marL="0" indent="0" algn="ctr" rtl="0" eaLnBrk="1" latinLnBrk="0" hangingPunct="1">
              <a:spcBef>
                <a:spcPct val="20000"/>
              </a:spcBef>
              <a:buClr>
                <a:schemeClr val="accent1"/>
              </a:buClr>
              <a:buSzPct val="85000"/>
              <a:buFont typeface="Wingdings 2"/>
              <a:buNone/>
              <a:defRPr kumimoji="0" sz="1600" b="1" kern="1200" cap="all" spc="250" baseline="0">
                <a:solidFill>
                  <a:schemeClr val="tx2"/>
                </a:solidFill>
                <a:latin typeface="+mn-lt"/>
                <a:ea typeface="+mn-ea"/>
                <a:cs typeface="+mn-cs"/>
              </a:defRPr>
            </a:lvl1pPr>
            <a:lvl2pPr marL="548640" indent="-274320" algn="l" rtl="0" eaLnBrk="1" latinLnBrk="0" hangingPunct="1">
              <a:spcBef>
                <a:spcPct val="20000"/>
              </a:spcBef>
              <a:buClr>
                <a:schemeClr val="accent2"/>
              </a:buClr>
              <a:buSzPct val="70000"/>
              <a:buFont typeface="Wingdings"/>
              <a:buNone/>
              <a:defRPr kumimoji="0" sz="1800" kern="1200">
                <a:solidFill>
                  <a:schemeClr val="tx1">
                    <a:tint val="75000"/>
                  </a:schemeClr>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None/>
              <a:defRPr kumimoji="0" sz="1600" kern="1200">
                <a:solidFill>
                  <a:schemeClr val="tx1">
                    <a:tint val="75000"/>
                  </a:schemeClr>
                </a:solidFill>
                <a:latin typeface="+mn-lt"/>
                <a:ea typeface="+mn-ea"/>
                <a:cs typeface="+mn-cs"/>
              </a:defRPr>
            </a:lvl3pPr>
            <a:lvl4pPr marL="1097280" indent="-228600" algn="l" rtl="0" eaLnBrk="1" latinLnBrk="0" hangingPunct="1">
              <a:spcBef>
                <a:spcPct val="20000"/>
              </a:spcBef>
              <a:buClr>
                <a:schemeClr val="accent4"/>
              </a:buClr>
              <a:buSzPct val="70000"/>
              <a:buFont typeface="Wingdings"/>
              <a:buNone/>
              <a:defRPr kumimoji="0" sz="1400" kern="1200">
                <a:solidFill>
                  <a:schemeClr val="tx1">
                    <a:tint val="75000"/>
                  </a:schemeClr>
                </a:solidFill>
                <a:latin typeface="+mn-lt"/>
                <a:ea typeface="+mn-ea"/>
                <a:cs typeface="+mn-cs"/>
              </a:defRPr>
            </a:lvl4pPr>
            <a:lvl5pPr marL="1371600" indent="-228600" algn="l" rtl="0" eaLnBrk="1" latinLnBrk="0" hangingPunct="1">
              <a:spcBef>
                <a:spcPct val="20000"/>
              </a:spcBef>
              <a:buClr>
                <a:schemeClr val="accent5"/>
              </a:buClr>
              <a:buFontTx/>
              <a:buNone/>
              <a:defRPr kumimoji="0" sz="1400" kern="1200">
                <a:solidFill>
                  <a:schemeClr val="tx1">
                    <a:tint val="75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a:lstStyle>
          <a:p>
            <a:r>
              <a:rPr lang="en-US" sz="3600" b="0" dirty="0"/>
              <a:t>Is this fair?</a:t>
            </a:r>
          </a:p>
        </p:txBody>
      </p:sp>
    </p:spTree>
    <p:extLst>
      <p:ext uri="{BB962C8B-B14F-4D97-AF65-F5344CB8AC3E}">
        <p14:creationId xmlns:p14="http://schemas.microsoft.com/office/powerpoint/2010/main" val="24826330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152400" y="2590800"/>
            <a:ext cx="8839200" cy="2133600"/>
          </a:xfrm>
        </p:spPr>
        <p:txBody>
          <a:bodyPr>
            <a:noAutofit/>
          </a:bodyPr>
          <a:lstStyle/>
          <a:p>
            <a:r>
              <a:rPr lang="en-US" sz="2800" b="0" dirty="0"/>
              <a:t>What events led to Chinese Immigration?</a:t>
            </a:r>
          </a:p>
          <a:p>
            <a:endParaRPr lang="en-US" sz="2800" b="0" dirty="0"/>
          </a:p>
          <a:p>
            <a:r>
              <a:rPr lang="en-US" sz="2800" b="0" dirty="0"/>
              <a:t>What role did these immigrants play in the West?</a:t>
            </a:r>
          </a:p>
          <a:p>
            <a:endParaRPr lang="en-US" sz="2800" b="0" dirty="0"/>
          </a:p>
          <a:p>
            <a:r>
              <a:rPr lang="en-US" sz="2800" b="0" dirty="0"/>
              <a:t>What was the American response to the influx of Immigrants?</a:t>
            </a:r>
          </a:p>
        </p:txBody>
      </p:sp>
      <p:sp>
        <p:nvSpPr>
          <p:cNvPr id="4" name="Title 3"/>
          <p:cNvSpPr>
            <a:spLocks noGrp="1"/>
          </p:cNvSpPr>
          <p:nvPr>
            <p:ph type="ctrTitle"/>
          </p:nvPr>
        </p:nvSpPr>
        <p:spPr/>
        <p:txBody>
          <a:bodyPr/>
          <a:lstStyle/>
          <a:p>
            <a:r>
              <a:rPr lang="en-US" b="1" dirty="0"/>
              <a:t>Chinese Immigration</a:t>
            </a:r>
          </a:p>
        </p:txBody>
      </p:sp>
    </p:spTree>
    <p:extLst>
      <p:ext uri="{BB962C8B-B14F-4D97-AF65-F5344CB8AC3E}">
        <p14:creationId xmlns:p14="http://schemas.microsoft.com/office/powerpoint/2010/main" val="18652331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solidFill>
                  <a:schemeClr val="accent6"/>
                </a:solidFill>
              </a:rPr>
              <a:t>Chinese Immigration</a:t>
            </a:r>
          </a:p>
        </p:txBody>
      </p:sp>
      <p:sp>
        <p:nvSpPr>
          <p:cNvPr id="3" name="Content Placeholder 2"/>
          <p:cNvSpPr>
            <a:spLocks noGrp="1"/>
          </p:cNvSpPr>
          <p:nvPr>
            <p:ph sz="quarter" idx="1"/>
          </p:nvPr>
        </p:nvSpPr>
        <p:spPr>
          <a:xfrm>
            <a:off x="301752" y="1371600"/>
            <a:ext cx="5032248" cy="5105400"/>
          </a:xfrm>
        </p:spPr>
        <p:txBody>
          <a:bodyPr>
            <a:normAutofit/>
          </a:bodyPr>
          <a:lstStyle/>
          <a:p>
            <a:pPr marL="0" indent="0">
              <a:buNone/>
            </a:pPr>
            <a:r>
              <a:rPr lang="en-US" b="1" dirty="0">
                <a:solidFill>
                  <a:srgbClr val="C00000"/>
                </a:solidFill>
              </a:rPr>
              <a:t>1. Gold Rush</a:t>
            </a:r>
          </a:p>
          <a:p>
            <a:pPr lvl="1"/>
            <a:r>
              <a:rPr lang="en-US" b="1" dirty="0">
                <a:solidFill>
                  <a:schemeClr val="tx1"/>
                </a:solidFill>
              </a:rPr>
              <a:t>Pre 1849</a:t>
            </a:r>
          </a:p>
          <a:p>
            <a:pPr lvl="2"/>
            <a:r>
              <a:rPr lang="en-US" dirty="0"/>
              <a:t>Migrated to Hawaii, Caribbean, Latin America</a:t>
            </a:r>
          </a:p>
          <a:p>
            <a:pPr lvl="2"/>
            <a:r>
              <a:rPr lang="en-US" dirty="0"/>
              <a:t>Many were indentured servants</a:t>
            </a:r>
          </a:p>
          <a:p>
            <a:endParaRPr lang="en-US" b="1" dirty="0"/>
          </a:p>
          <a:p>
            <a:pPr lvl="1"/>
            <a:r>
              <a:rPr lang="en-US" b="1" dirty="0">
                <a:solidFill>
                  <a:schemeClr val="tx1"/>
                </a:solidFill>
              </a:rPr>
              <a:t>Post 1849</a:t>
            </a:r>
          </a:p>
          <a:p>
            <a:pPr lvl="2"/>
            <a:r>
              <a:rPr lang="en-US" dirty="0"/>
              <a:t>200,000 by 1880</a:t>
            </a:r>
          </a:p>
          <a:p>
            <a:pPr lvl="2"/>
            <a:r>
              <a:rPr lang="en-US" dirty="0"/>
              <a:t>Seen as competition</a:t>
            </a:r>
          </a:p>
          <a:p>
            <a:pPr lvl="2"/>
            <a:r>
              <a:rPr lang="en-US" b="1" dirty="0">
                <a:solidFill>
                  <a:schemeClr val="tx1"/>
                </a:solidFill>
              </a:rPr>
              <a:t>1853 </a:t>
            </a:r>
            <a:r>
              <a:rPr lang="en-US" b="1" dirty="0"/>
              <a:t>– “</a:t>
            </a:r>
            <a:r>
              <a:rPr lang="en-US" b="1" dirty="0">
                <a:solidFill>
                  <a:srgbClr val="C00000"/>
                </a:solidFill>
              </a:rPr>
              <a:t>Foreign Miners Tax</a:t>
            </a:r>
            <a:r>
              <a:rPr lang="en-US" b="1" dirty="0"/>
              <a:t>”</a:t>
            </a:r>
          </a:p>
          <a:p>
            <a:pPr lvl="3"/>
            <a:r>
              <a:rPr lang="en-US" dirty="0"/>
              <a:t>$20 license fee ($500 today)</a:t>
            </a:r>
          </a:p>
          <a:p>
            <a:pPr lvl="3"/>
            <a:r>
              <a:rPr lang="en-US" dirty="0"/>
              <a:t>Forces many out of prospecting </a:t>
            </a:r>
          </a:p>
        </p:txBody>
      </p:sp>
      <p:pic>
        <p:nvPicPr>
          <p:cNvPr id="9218" name="Picture 2" descr="http://www.jerichoschools.org/china/gifs/goldart.GIF"/>
          <p:cNvPicPr>
            <a:picLocks noChangeAspect="1" noChangeArrowheads="1"/>
          </p:cNvPicPr>
          <p:nvPr/>
        </p:nvPicPr>
        <p:blipFill>
          <a:blip r:embed="rId2" cstate="print"/>
          <a:srcRect/>
          <a:stretch>
            <a:fillRect/>
          </a:stretch>
        </p:blipFill>
        <p:spPr bwMode="auto">
          <a:xfrm>
            <a:off x="5181600" y="3886200"/>
            <a:ext cx="3514725" cy="2332451"/>
          </a:xfrm>
          <a:prstGeom prst="rect">
            <a:avLst/>
          </a:prstGeom>
          <a:noFill/>
        </p:spPr>
      </p:pic>
      <p:pic>
        <p:nvPicPr>
          <p:cNvPr id="9220" name="Picture 4" descr="http://objectofhistory.org/content/fullsize/gre05_0fb82e6f18_fullsize.jpg"/>
          <p:cNvPicPr>
            <a:picLocks noChangeAspect="1" noChangeArrowheads="1"/>
          </p:cNvPicPr>
          <p:nvPr/>
        </p:nvPicPr>
        <p:blipFill>
          <a:blip r:embed="rId3" cstate="print"/>
          <a:srcRect/>
          <a:stretch>
            <a:fillRect/>
          </a:stretch>
        </p:blipFill>
        <p:spPr bwMode="auto">
          <a:xfrm>
            <a:off x="4876800" y="990600"/>
            <a:ext cx="3974626" cy="281940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solidFill>
                  <a:schemeClr val="accent6"/>
                </a:solidFill>
              </a:rPr>
              <a:t>Chinese Immigration </a:t>
            </a:r>
          </a:p>
        </p:txBody>
      </p:sp>
      <p:sp>
        <p:nvSpPr>
          <p:cNvPr id="3" name="Content Placeholder 2"/>
          <p:cNvSpPr>
            <a:spLocks noGrp="1"/>
          </p:cNvSpPr>
          <p:nvPr>
            <p:ph sz="quarter" idx="1"/>
          </p:nvPr>
        </p:nvSpPr>
        <p:spPr>
          <a:xfrm>
            <a:off x="152400" y="1527048"/>
            <a:ext cx="5029200" cy="4949952"/>
          </a:xfrm>
        </p:spPr>
        <p:txBody>
          <a:bodyPr/>
          <a:lstStyle/>
          <a:p>
            <a:pPr marL="0" indent="0">
              <a:buNone/>
            </a:pPr>
            <a:r>
              <a:rPr lang="en-US" dirty="0">
                <a:solidFill>
                  <a:srgbClr val="C00000"/>
                </a:solidFill>
              </a:rPr>
              <a:t>2. Transcontinental Railroad</a:t>
            </a:r>
          </a:p>
          <a:p>
            <a:pPr>
              <a:buNone/>
            </a:pPr>
            <a:endParaRPr lang="en-US" dirty="0"/>
          </a:p>
          <a:p>
            <a:pPr lvl="1"/>
            <a:r>
              <a:rPr lang="en-US" dirty="0"/>
              <a:t>Chinese provide 90% of Labor      of the western portion</a:t>
            </a:r>
          </a:p>
          <a:p>
            <a:pPr lvl="2"/>
            <a:r>
              <a:rPr lang="en-US" dirty="0"/>
              <a:t>Accepted lower wages</a:t>
            </a:r>
          </a:p>
          <a:p>
            <a:pPr lvl="2"/>
            <a:r>
              <a:rPr lang="en-US" dirty="0"/>
              <a:t>Harder working</a:t>
            </a:r>
          </a:p>
          <a:p>
            <a:pPr lvl="2"/>
            <a:r>
              <a:rPr lang="en-US" dirty="0"/>
              <a:t>Extremely Dangerous</a:t>
            </a:r>
          </a:p>
          <a:p>
            <a:pPr lvl="2"/>
            <a:endParaRPr lang="en-US" dirty="0"/>
          </a:p>
          <a:p>
            <a:pPr lvl="2">
              <a:buNone/>
            </a:pPr>
            <a:endParaRPr lang="en-US" dirty="0"/>
          </a:p>
          <a:p>
            <a:pPr lvl="1"/>
            <a:r>
              <a:rPr lang="en-US" dirty="0"/>
              <a:t>Attempted Strike of 1866</a:t>
            </a:r>
          </a:p>
          <a:p>
            <a:pPr lvl="2"/>
            <a:r>
              <a:rPr lang="en-US" dirty="0"/>
              <a:t>Starved into submission</a:t>
            </a:r>
          </a:p>
          <a:p>
            <a:pPr lvl="2"/>
            <a:endParaRPr lang="en-US" dirty="0"/>
          </a:p>
          <a:p>
            <a:pPr lvl="1"/>
            <a:endParaRPr lang="en-US" dirty="0"/>
          </a:p>
        </p:txBody>
      </p:sp>
      <p:pic>
        <p:nvPicPr>
          <p:cNvPr id="8194" name="Picture 2" descr="http://ggmrc.com/wp-content/uploads/2010/01/chinese-railroad-workers.jpg"/>
          <p:cNvPicPr>
            <a:picLocks noChangeAspect="1" noChangeArrowheads="1"/>
          </p:cNvPicPr>
          <p:nvPr/>
        </p:nvPicPr>
        <p:blipFill>
          <a:blip r:embed="rId2" cstate="print"/>
          <a:srcRect/>
          <a:stretch>
            <a:fillRect/>
          </a:stretch>
        </p:blipFill>
        <p:spPr bwMode="auto">
          <a:xfrm>
            <a:off x="5033152" y="990600"/>
            <a:ext cx="4110848" cy="2971800"/>
          </a:xfrm>
          <a:prstGeom prst="rect">
            <a:avLst/>
          </a:prstGeom>
          <a:noFill/>
        </p:spPr>
      </p:pic>
      <p:pic>
        <p:nvPicPr>
          <p:cNvPr id="8196" name="Picture 4" descr="http://static.panoramio.com/photos/original/524914.jpg"/>
          <p:cNvPicPr>
            <a:picLocks noChangeAspect="1" noChangeArrowheads="1"/>
          </p:cNvPicPr>
          <p:nvPr/>
        </p:nvPicPr>
        <p:blipFill>
          <a:blip r:embed="rId3" cstate="print"/>
          <a:srcRect/>
          <a:stretch>
            <a:fillRect/>
          </a:stretch>
        </p:blipFill>
        <p:spPr bwMode="auto">
          <a:xfrm>
            <a:off x="4724400" y="3810000"/>
            <a:ext cx="4161947" cy="2743200"/>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B53E9-815A-4791-842D-7A98C448626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4A956BB-2BA5-4F14-BD6F-DD4FE4B5B864}"/>
              </a:ext>
            </a:extLst>
          </p:cNvPr>
          <p:cNvSpPr>
            <a:spLocks noGrp="1"/>
          </p:cNvSpPr>
          <p:nvPr>
            <p:ph sz="quarter" idx="1"/>
          </p:nvPr>
        </p:nvSpPr>
        <p:spPr/>
        <p:txBody>
          <a:bodyPr/>
          <a:lstStyle/>
          <a:p>
            <a:r>
              <a:rPr lang="en-US" dirty="0"/>
              <a:t>Pacific RR Act</a:t>
            </a:r>
          </a:p>
        </p:txBody>
      </p:sp>
    </p:spTree>
    <p:extLst>
      <p:ext uri="{BB962C8B-B14F-4D97-AF65-F5344CB8AC3E}">
        <p14:creationId xmlns:p14="http://schemas.microsoft.com/office/powerpoint/2010/main" val="614150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solidFill>
                  <a:srgbClr val="C00000"/>
                </a:solidFill>
              </a:rPr>
              <a:t>Railroads Open South</a:t>
            </a:r>
          </a:p>
        </p:txBody>
      </p:sp>
      <p:sp>
        <p:nvSpPr>
          <p:cNvPr id="3" name="Content Placeholder 2"/>
          <p:cNvSpPr>
            <a:spLocks noGrp="1"/>
          </p:cNvSpPr>
          <p:nvPr>
            <p:ph sz="quarter" idx="1"/>
          </p:nvPr>
        </p:nvSpPr>
        <p:spPr>
          <a:xfrm>
            <a:off x="301752" y="1527048"/>
            <a:ext cx="3736848" cy="4572000"/>
          </a:xfrm>
        </p:spPr>
        <p:txBody>
          <a:bodyPr>
            <a:normAutofit fontScale="85000" lnSpcReduction="10000"/>
          </a:bodyPr>
          <a:lstStyle/>
          <a:p>
            <a:endParaRPr lang="en-US" dirty="0"/>
          </a:p>
          <a:p>
            <a:endParaRPr lang="en-US" dirty="0"/>
          </a:p>
          <a:p>
            <a:endParaRPr lang="en-US" dirty="0"/>
          </a:p>
          <a:p>
            <a:endParaRPr lang="en-US" dirty="0"/>
          </a:p>
          <a:p>
            <a:endParaRPr lang="en-US" dirty="0"/>
          </a:p>
          <a:p>
            <a:r>
              <a:rPr lang="en-US" dirty="0"/>
              <a:t>The first Transcontinental Railroad-1869</a:t>
            </a:r>
          </a:p>
          <a:p>
            <a:endParaRPr lang="en-US" dirty="0"/>
          </a:p>
          <a:p>
            <a:pPr>
              <a:buNone/>
            </a:pPr>
            <a:endParaRPr lang="en-US" dirty="0"/>
          </a:p>
          <a:p>
            <a:r>
              <a:rPr lang="en-US" dirty="0"/>
              <a:t>Trip that once took 6 months now took 6 days</a:t>
            </a:r>
          </a:p>
        </p:txBody>
      </p:sp>
      <p:pic>
        <p:nvPicPr>
          <p:cNvPr id="27653" name="Picture 5" descr="Locomotives and track-laying crews meet at Promontory Summit, Utah, on May 10, 1869, on the completion of the world's first transcontinental railroad.">
            <a:hlinkClick r:id="rId2"/>
          </p:cNvPr>
          <p:cNvPicPr>
            <a:picLocks noChangeAspect="1" noChangeArrowheads="1"/>
          </p:cNvPicPr>
          <p:nvPr/>
        </p:nvPicPr>
        <p:blipFill>
          <a:blip r:embed="rId3" cstate="print"/>
          <a:srcRect/>
          <a:stretch>
            <a:fillRect/>
          </a:stretch>
        </p:blipFill>
        <p:spPr bwMode="auto">
          <a:xfrm>
            <a:off x="3886200" y="1219200"/>
            <a:ext cx="5105400" cy="4010371"/>
          </a:xfrm>
          <a:prstGeom prst="rect">
            <a:avLst/>
          </a:prstGeom>
          <a:noFill/>
        </p:spPr>
      </p:pic>
      <p:pic>
        <p:nvPicPr>
          <p:cNvPr id="27655" name="Picture 7"/>
          <p:cNvPicPr>
            <a:picLocks noChangeAspect="1" noChangeArrowheads="1"/>
          </p:cNvPicPr>
          <p:nvPr/>
        </p:nvPicPr>
        <p:blipFill>
          <a:blip r:embed="rId4" cstate="print"/>
          <a:srcRect/>
          <a:stretch>
            <a:fillRect/>
          </a:stretch>
        </p:blipFill>
        <p:spPr bwMode="auto">
          <a:xfrm rot="636493">
            <a:off x="1023832" y="1058834"/>
            <a:ext cx="1771650" cy="2181225"/>
          </a:xfrm>
          <a:prstGeom prst="rect">
            <a:avLst/>
          </a:prstGeom>
          <a:noFill/>
          <a:ln w="9525">
            <a:noFill/>
            <a:miter lim="800000"/>
            <a:headEnd/>
            <a:tailEnd/>
          </a:ln>
          <a:effectLst/>
        </p:spPr>
      </p:pic>
      <p:sp>
        <p:nvSpPr>
          <p:cNvPr id="6" name="Oval Callout 5"/>
          <p:cNvSpPr/>
          <p:nvPr/>
        </p:nvSpPr>
        <p:spPr>
          <a:xfrm>
            <a:off x="2743200" y="2286000"/>
            <a:ext cx="1371600" cy="838200"/>
          </a:xfrm>
          <a:prstGeom prst="wedgeEllipseCallout">
            <a:avLst>
              <a:gd name="adj1" fmla="val -126388"/>
              <a:gd name="adj2" fmla="val -15243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Jerks!</a:t>
            </a:r>
          </a:p>
        </p:txBody>
      </p:sp>
      <p:sp>
        <p:nvSpPr>
          <p:cNvPr id="8" name="TextBox 7"/>
          <p:cNvSpPr txBox="1"/>
          <p:nvPr/>
        </p:nvSpPr>
        <p:spPr>
          <a:xfrm rot="731730">
            <a:off x="1315494" y="782502"/>
            <a:ext cx="1676400" cy="369332"/>
          </a:xfrm>
          <a:prstGeom prst="rect">
            <a:avLst/>
          </a:prstGeom>
          <a:noFill/>
        </p:spPr>
        <p:txBody>
          <a:bodyPr wrap="square" rtlCol="0">
            <a:spAutoFit/>
          </a:bodyPr>
          <a:lstStyle/>
          <a:p>
            <a:r>
              <a:rPr lang="en-US" dirty="0"/>
              <a:t>Lewis &amp; Clark</a:t>
            </a:r>
          </a:p>
        </p:txBody>
      </p:sp>
      <p:sp>
        <p:nvSpPr>
          <p:cNvPr id="10" name="Right Arrow 9"/>
          <p:cNvSpPr/>
          <p:nvPr/>
        </p:nvSpPr>
        <p:spPr>
          <a:xfrm>
            <a:off x="3886200" y="5334000"/>
            <a:ext cx="2438400" cy="381000"/>
          </a:xfrm>
          <a:prstGeom prst="rightArrow">
            <a:avLst/>
          </a:prstGeom>
          <a:solidFill>
            <a:srgbClr val="FF0000"/>
          </a:solidFill>
          <a:ln>
            <a:solidFill>
              <a:srgbClr val="FF0000"/>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en-US" dirty="0"/>
              <a:t>Chinese</a:t>
            </a:r>
          </a:p>
        </p:txBody>
      </p:sp>
      <p:sp>
        <p:nvSpPr>
          <p:cNvPr id="12" name="Right Arrow 11"/>
          <p:cNvSpPr/>
          <p:nvPr/>
        </p:nvSpPr>
        <p:spPr>
          <a:xfrm rot="10800000" flipV="1">
            <a:off x="6477000" y="5334000"/>
            <a:ext cx="2438400" cy="381000"/>
          </a:xfrm>
          <a:prstGeom prst="rightArrow">
            <a:avLst/>
          </a:prstGeom>
          <a:solidFill>
            <a:schemeClr val="accent5">
              <a:lumMod val="50000"/>
            </a:schemeClr>
          </a:solidFill>
          <a:ln>
            <a:solidFill>
              <a:schemeClr val="accent5">
                <a:lumMod val="50000"/>
              </a:schemeClr>
            </a:solidFill>
          </a:ln>
        </p:spPr>
        <p:style>
          <a:lnRef idx="1">
            <a:schemeClr val="accent5"/>
          </a:lnRef>
          <a:fillRef idx="3">
            <a:schemeClr val="accent5"/>
          </a:fillRef>
          <a:effectRef idx="2">
            <a:schemeClr val="accent5"/>
          </a:effectRef>
          <a:fontRef idx="minor">
            <a:schemeClr val="lt1"/>
          </a:fontRef>
        </p:style>
        <p:txBody>
          <a:bodyPr rtlCol="0" anchor="ctr"/>
          <a:lstStyle/>
          <a:p>
            <a:pPr algn="ctr"/>
            <a:r>
              <a:rPr lang="en-US" dirty="0"/>
              <a:t>Irish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http://rds.yahoo.com/_ylt=A0WTefcNCY9LoDEAZ6yjzbkF/SIG=1350qmtd2/EXP=1267751565/**http%3a/cdis.missouri.edu/exec/data/courses/2286/public/lesson02/transrailroad.jpg"/>
          <p:cNvPicPr>
            <a:picLocks noChangeAspect="1" noChangeArrowheads="1"/>
          </p:cNvPicPr>
          <p:nvPr/>
        </p:nvPicPr>
        <p:blipFill>
          <a:blip r:embed="rId2" cstate="print"/>
          <a:srcRect/>
          <a:stretch>
            <a:fillRect/>
          </a:stretch>
        </p:blipFill>
        <p:spPr bwMode="auto">
          <a:xfrm>
            <a:off x="-152400" y="-152400"/>
            <a:ext cx="9143999" cy="6705600"/>
          </a:xfrm>
          <a:prstGeom prst="rect">
            <a:avLst/>
          </a:prstGeom>
          <a:noFill/>
        </p:spPr>
      </p:pic>
      <p:sp>
        <p:nvSpPr>
          <p:cNvPr id="5" name="TextBox 4"/>
          <p:cNvSpPr txBox="1"/>
          <p:nvPr/>
        </p:nvSpPr>
        <p:spPr>
          <a:xfrm>
            <a:off x="3581400" y="5334000"/>
            <a:ext cx="2286000" cy="1200329"/>
          </a:xfrm>
          <a:prstGeom prst="rect">
            <a:avLst/>
          </a:prstGeom>
          <a:noFill/>
        </p:spPr>
        <p:txBody>
          <a:bodyPr wrap="square" rtlCol="0">
            <a:spAutoFit/>
          </a:bodyPr>
          <a:lstStyle/>
          <a:p>
            <a:r>
              <a:rPr lang="en-US" sz="7200" dirty="0"/>
              <a:t>1869</a:t>
            </a:r>
          </a:p>
        </p:txBody>
      </p:sp>
      <p:sp>
        <p:nvSpPr>
          <p:cNvPr id="6" name="Rectangle 5"/>
          <p:cNvSpPr/>
          <p:nvPr/>
        </p:nvSpPr>
        <p:spPr>
          <a:xfrm>
            <a:off x="4572000" y="4419600"/>
            <a:ext cx="4572000" cy="923330"/>
          </a:xfrm>
          <a:prstGeom prst="rect">
            <a:avLst/>
          </a:prstGeom>
        </p:spPr>
        <p:txBody>
          <a:bodyPr>
            <a:spAutoFit/>
          </a:bodyPr>
          <a:lstStyle/>
          <a:p>
            <a:r>
              <a:rPr lang="en-US" dirty="0">
                <a:hlinkClick r:id="rId3"/>
              </a:rPr>
              <a:t>http://www.history.com/videos/transcontinental-railroad#transcontinental-railroad</a:t>
            </a:r>
            <a:endParaRPr lang="en-US" dirty="0"/>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700" name="Picture 4" descr="[Graphic] Map 4 with link to higher quality map."/>
          <p:cNvPicPr>
            <a:picLocks noChangeAspect="1" noChangeArrowheads="1"/>
          </p:cNvPicPr>
          <p:nvPr/>
        </p:nvPicPr>
        <p:blipFill>
          <a:blip r:embed="rId2" cstate="print"/>
          <a:srcRect/>
          <a:stretch>
            <a:fillRect/>
          </a:stretch>
        </p:blipFill>
        <p:spPr bwMode="auto">
          <a:xfrm>
            <a:off x="0" y="228600"/>
            <a:ext cx="9003102" cy="5638800"/>
          </a:xfrm>
          <a:prstGeom prst="rect">
            <a:avLst/>
          </a:prstGeom>
          <a:noFill/>
        </p:spPr>
      </p:pic>
      <p:sp>
        <p:nvSpPr>
          <p:cNvPr id="6" name="TextBox 5"/>
          <p:cNvSpPr txBox="1"/>
          <p:nvPr/>
        </p:nvSpPr>
        <p:spPr>
          <a:xfrm>
            <a:off x="3581400" y="5486400"/>
            <a:ext cx="2286000" cy="1200329"/>
          </a:xfrm>
          <a:prstGeom prst="rect">
            <a:avLst/>
          </a:prstGeom>
          <a:noFill/>
        </p:spPr>
        <p:txBody>
          <a:bodyPr wrap="square" rtlCol="0">
            <a:spAutoFit/>
          </a:bodyPr>
          <a:lstStyle/>
          <a:p>
            <a:r>
              <a:rPr lang="en-US" sz="7200" dirty="0"/>
              <a:t>1900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dirty="0"/>
          </a:p>
        </p:txBody>
      </p:sp>
      <p:pic>
        <p:nvPicPr>
          <p:cNvPr id="4" name="Picture 9" descr="304690_m_17_03"/>
          <p:cNvPicPr preferRelativeResize="0">
            <a:picLocks noChangeAspect="1" noChangeArrowheads="1"/>
          </p:cNvPicPr>
          <p:nvPr/>
        </p:nvPicPr>
        <p:blipFill>
          <a:blip r:embed="rId2" cstate="print">
            <a:lum bright="-6000" contrast="6000"/>
          </a:blip>
          <a:srcRect/>
          <a:stretch>
            <a:fillRect/>
          </a:stretch>
        </p:blipFill>
        <p:spPr bwMode="auto">
          <a:xfrm>
            <a:off x="152400" y="381000"/>
            <a:ext cx="8691735" cy="6259332"/>
          </a:xfrm>
          <a:prstGeom prst="rect">
            <a:avLst/>
          </a:prstGeom>
          <a:noFill/>
          <a:ln w="12700">
            <a:solidFill>
              <a:schemeClr val="tx1"/>
            </a:solid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solidFill>
                  <a:srgbClr val="C00000"/>
                </a:solidFill>
              </a:rPr>
              <a:t>Chinese Immigration</a:t>
            </a:r>
          </a:p>
        </p:txBody>
      </p:sp>
      <p:sp>
        <p:nvSpPr>
          <p:cNvPr id="3" name="Content Placeholder 2"/>
          <p:cNvSpPr>
            <a:spLocks noGrp="1"/>
          </p:cNvSpPr>
          <p:nvPr>
            <p:ph sz="quarter" idx="1"/>
          </p:nvPr>
        </p:nvSpPr>
        <p:spPr>
          <a:xfrm>
            <a:off x="0" y="1295400"/>
            <a:ext cx="4879848" cy="5029200"/>
          </a:xfrm>
        </p:spPr>
        <p:txBody>
          <a:bodyPr>
            <a:normAutofit/>
          </a:bodyPr>
          <a:lstStyle/>
          <a:p>
            <a:r>
              <a:rPr lang="en-US" dirty="0"/>
              <a:t>Post Railroad Completion</a:t>
            </a:r>
          </a:p>
          <a:p>
            <a:pPr lvl="1"/>
            <a:r>
              <a:rPr lang="en-US" dirty="0"/>
              <a:t>Most lost jobs</a:t>
            </a:r>
          </a:p>
          <a:p>
            <a:pPr lvl="2"/>
            <a:r>
              <a:rPr lang="en-US" dirty="0"/>
              <a:t>Moved into Cities</a:t>
            </a:r>
          </a:p>
          <a:p>
            <a:pPr lvl="1"/>
            <a:r>
              <a:rPr lang="en-US" dirty="0"/>
              <a:t>“</a:t>
            </a:r>
            <a:r>
              <a:rPr lang="en-US" dirty="0">
                <a:solidFill>
                  <a:srgbClr val="C00000"/>
                </a:solidFill>
              </a:rPr>
              <a:t>China Towns</a:t>
            </a:r>
            <a:r>
              <a:rPr lang="en-US" dirty="0"/>
              <a:t>”</a:t>
            </a:r>
          </a:p>
          <a:p>
            <a:pPr lvl="2"/>
            <a:r>
              <a:rPr lang="en-US" dirty="0"/>
              <a:t>Laundry Industry </a:t>
            </a:r>
          </a:p>
          <a:p>
            <a:pPr lvl="3"/>
            <a:r>
              <a:rPr lang="en-US" dirty="0"/>
              <a:t>Controlled 2/3</a:t>
            </a:r>
          </a:p>
          <a:p>
            <a:pPr lvl="2"/>
            <a:r>
              <a:rPr lang="en-US" dirty="0">
                <a:solidFill>
                  <a:srgbClr val="C00000"/>
                </a:solidFill>
              </a:rPr>
              <a:t>Tongs</a:t>
            </a:r>
            <a:r>
              <a:rPr lang="en-US" dirty="0"/>
              <a:t> – Chinese Gangs</a:t>
            </a:r>
          </a:p>
          <a:p>
            <a:pPr lvl="3"/>
            <a:r>
              <a:rPr lang="en-US" dirty="0"/>
              <a:t>Prostitution</a:t>
            </a:r>
          </a:p>
          <a:p>
            <a:pPr lvl="3"/>
            <a:r>
              <a:rPr lang="en-US" dirty="0"/>
              <a:t>Drug trading </a:t>
            </a:r>
          </a:p>
          <a:p>
            <a:pPr lvl="1"/>
            <a:r>
              <a:rPr lang="en-US" dirty="0"/>
              <a:t>Women</a:t>
            </a:r>
          </a:p>
          <a:p>
            <a:pPr lvl="2"/>
            <a:r>
              <a:rPr lang="en-US" dirty="0"/>
              <a:t>Initially, few women made trip</a:t>
            </a:r>
          </a:p>
          <a:p>
            <a:pPr lvl="2"/>
            <a:r>
              <a:rPr lang="en-US" dirty="0"/>
              <a:t>1880 ½ Chinese women immigrants were prostitutes </a:t>
            </a:r>
          </a:p>
          <a:p>
            <a:pPr lvl="2"/>
            <a:endParaRPr lang="en-US" dirty="0"/>
          </a:p>
          <a:p>
            <a:pPr lvl="1"/>
            <a:endParaRPr lang="en-US" dirty="0"/>
          </a:p>
          <a:p>
            <a:pPr lvl="1"/>
            <a:endParaRPr lang="en-US" dirty="0"/>
          </a:p>
        </p:txBody>
      </p:sp>
      <p:pic>
        <p:nvPicPr>
          <p:cNvPr id="7172" name="Picture 4" descr="http://www.humboldt.k12.ca.us/sobay_sd/pinehill/images/gate_images/%20chinese%20close%20up%20jpg"/>
          <p:cNvPicPr>
            <a:picLocks noChangeAspect="1" noChangeArrowheads="1"/>
          </p:cNvPicPr>
          <p:nvPr/>
        </p:nvPicPr>
        <p:blipFill>
          <a:blip r:embed="rId2" cstate="print"/>
          <a:srcRect/>
          <a:stretch>
            <a:fillRect/>
          </a:stretch>
        </p:blipFill>
        <p:spPr bwMode="auto">
          <a:xfrm>
            <a:off x="5486400" y="1143000"/>
            <a:ext cx="2954289" cy="2018192"/>
          </a:xfrm>
          <a:prstGeom prst="rect">
            <a:avLst/>
          </a:prstGeom>
          <a:noFill/>
        </p:spPr>
      </p:pic>
      <p:pic>
        <p:nvPicPr>
          <p:cNvPr id="7174" name="Picture 6" descr="http://www.latinamericanstudies.org/immigration/chinese-laundry-1881.jpg"/>
          <p:cNvPicPr>
            <a:picLocks noChangeAspect="1" noChangeArrowheads="1"/>
          </p:cNvPicPr>
          <p:nvPr/>
        </p:nvPicPr>
        <p:blipFill>
          <a:blip r:embed="rId3" cstate="print"/>
          <a:srcRect/>
          <a:stretch>
            <a:fillRect/>
          </a:stretch>
        </p:blipFill>
        <p:spPr bwMode="auto">
          <a:xfrm>
            <a:off x="4871413" y="2819400"/>
            <a:ext cx="4079329" cy="3810000"/>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C00000"/>
                </a:solidFill>
              </a:rPr>
              <a:t>Western Nativism </a:t>
            </a:r>
          </a:p>
        </p:txBody>
      </p:sp>
      <p:sp>
        <p:nvSpPr>
          <p:cNvPr id="3" name="Content Placeholder 2"/>
          <p:cNvSpPr>
            <a:spLocks noGrp="1"/>
          </p:cNvSpPr>
          <p:nvPr>
            <p:ph sz="quarter" idx="1"/>
          </p:nvPr>
        </p:nvSpPr>
        <p:spPr>
          <a:xfrm>
            <a:off x="0" y="1524000"/>
            <a:ext cx="4803648" cy="4953000"/>
          </a:xfrm>
        </p:spPr>
        <p:txBody>
          <a:bodyPr>
            <a:normAutofit/>
          </a:bodyPr>
          <a:lstStyle/>
          <a:p>
            <a:r>
              <a:rPr lang="en-US" dirty="0"/>
              <a:t>Anti Chinese Sentiment</a:t>
            </a:r>
          </a:p>
          <a:p>
            <a:pPr lvl="1"/>
            <a:endParaRPr lang="en-US" dirty="0"/>
          </a:p>
          <a:p>
            <a:pPr lvl="1"/>
            <a:r>
              <a:rPr lang="en-US" dirty="0"/>
              <a:t>Democrats Party and “</a:t>
            </a:r>
            <a:r>
              <a:rPr lang="en-US" b="1" dirty="0">
                <a:solidFill>
                  <a:srgbClr val="C00000"/>
                </a:solidFill>
              </a:rPr>
              <a:t>Working Man’s Party</a:t>
            </a:r>
            <a:r>
              <a:rPr lang="en-US" b="1" dirty="0"/>
              <a:t>”</a:t>
            </a:r>
          </a:p>
          <a:p>
            <a:pPr lvl="1"/>
            <a:endParaRPr lang="en-US" dirty="0"/>
          </a:p>
          <a:p>
            <a:pPr lvl="1"/>
            <a:r>
              <a:rPr lang="en-US" b="1" dirty="0">
                <a:solidFill>
                  <a:srgbClr val="C00000"/>
                </a:solidFill>
              </a:rPr>
              <a:t>Chinese Exclusion Act </a:t>
            </a:r>
            <a:r>
              <a:rPr lang="en-US" dirty="0"/>
              <a:t>- </a:t>
            </a:r>
            <a:r>
              <a:rPr lang="en-US" sz="2000" dirty="0">
                <a:solidFill>
                  <a:schemeClr val="tx1"/>
                </a:solidFill>
              </a:rPr>
              <a:t>1882</a:t>
            </a:r>
          </a:p>
          <a:p>
            <a:pPr lvl="2"/>
            <a:r>
              <a:rPr lang="en-US" dirty="0"/>
              <a:t>Banned immigration for 10 years </a:t>
            </a:r>
          </a:p>
          <a:p>
            <a:pPr lvl="2"/>
            <a:r>
              <a:rPr lang="en-US" dirty="0"/>
              <a:t>Renewed in 1892</a:t>
            </a:r>
          </a:p>
          <a:p>
            <a:pPr lvl="2"/>
            <a:r>
              <a:rPr lang="en-US" dirty="0"/>
              <a:t>Made Permanent in 1902</a:t>
            </a:r>
          </a:p>
          <a:p>
            <a:pPr lvl="2"/>
            <a:r>
              <a:rPr lang="en-US" dirty="0"/>
              <a:t>40% Decrease in Population</a:t>
            </a:r>
          </a:p>
          <a:p>
            <a:pPr marL="594360" lvl="2" indent="0">
              <a:buNone/>
            </a:pPr>
            <a:endParaRPr lang="en-US" dirty="0"/>
          </a:p>
          <a:p>
            <a:pPr marL="594360" lvl="2" indent="0">
              <a:buNone/>
            </a:pPr>
            <a:r>
              <a:rPr lang="en-US" i="1" dirty="0"/>
              <a:t>* Not repealed until WWII (1943)</a:t>
            </a:r>
          </a:p>
          <a:p>
            <a:pPr lvl="1"/>
            <a:endParaRPr lang="en-US" dirty="0"/>
          </a:p>
        </p:txBody>
      </p:sp>
      <p:pic>
        <p:nvPicPr>
          <p:cNvPr id="4098" name="Picture 2" descr="http://www.mrboll.com/wp-content/gallery/chinese-exclusion-act/cea6.jpg"/>
          <p:cNvPicPr>
            <a:picLocks noChangeAspect="1" noChangeArrowheads="1"/>
          </p:cNvPicPr>
          <p:nvPr/>
        </p:nvPicPr>
        <p:blipFill>
          <a:blip r:embed="rId2" cstate="print"/>
          <a:srcRect/>
          <a:stretch>
            <a:fillRect/>
          </a:stretch>
        </p:blipFill>
        <p:spPr bwMode="auto">
          <a:xfrm>
            <a:off x="4724400" y="1066800"/>
            <a:ext cx="4286250" cy="2990850"/>
          </a:xfrm>
          <a:prstGeom prst="rect">
            <a:avLst/>
          </a:prstGeom>
          <a:noFill/>
        </p:spPr>
      </p:pic>
      <p:pic>
        <p:nvPicPr>
          <p:cNvPr id="5" name="Picture 2" descr="http://bicoastalbitchin.files.wordpress.com/2011/05/chinese-exclusion-act-1882.jpg"/>
          <p:cNvPicPr>
            <a:picLocks noChangeAspect="1" noChangeArrowheads="1"/>
          </p:cNvPicPr>
          <p:nvPr/>
        </p:nvPicPr>
        <p:blipFill>
          <a:blip r:embed="rId3" cstate="print"/>
          <a:srcRect/>
          <a:stretch>
            <a:fillRect/>
          </a:stretch>
        </p:blipFill>
        <p:spPr bwMode="auto">
          <a:xfrm>
            <a:off x="5105400" y="3657600"/>
            <a:ext cx="3435288" cy="2819400"/>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dirty="0"/>
          </a:p>
        </p:txBody>
      </p:sp>
      <p:pic>
        <p:nvPicPr>
          <p:cNvPr id="1026" name="Picture 2" descr="https://upload.wikimedia.org/wikipedia/commons/thumb/f/f1/The_only_one_barred_out_cph.3b48680.jpg/800px-The_only_one_barred_out_cph.3b4868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8709"/>
            <a:ext cx="6209241" cy="67447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62199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304800" y="2667000"/>
            <a:ext cx="8458200" cy="3810000"/>
          </a:xfrm>
        </p:spPr>
        <p:txBody>
          <a:bodyPr>
            <a:normAutofit fontScale="77500" lnSpcReduction="20000"/>
          </a:bodyPr>
          <a:lstStyle/>
          <a:p>
            <a:r>
              <a:rPr lang="en-US" sz="3600" b="0" dirty="0"/>
              <a:t>What events led to Chinese Immigration?</a:t>
            </a:r>
          </a:p>
          <a:p>
            <a:endParaRPr lang="en-US" sz="3600" b="0" dirty="0"/>
          </a:p>
          <a:p>
            <a:r>
              <a:rPr lang="en-US" sz="3600" b="0" dirty="0"/>
              <a:t>What role did these immigrants play in the West?</a:t>
            </a:r>
          </a:p>
          <a:p>
            <a:endParaRPr lang="en-US" sz="3600" b="0" dirty="0"/>
          </a:p>
          <a:p>
            <a:r>
              <a:rPr lang="en-US" sz="3600" b="0" dirty="0"/>
              <a:t>What was the American response to the influx of Immigrants?</a:t>
            </a:r>
          </a:p>
        </p:txBody>
      </p:sp>
      <p:sp>
        <p:nvSpPr>
          <p:cNvPr id="4" name="Title 3"/>
          <p:cNvSpPr>
            <a:spLocks noGrp="1"/>
          </p:cNvSpPr>
          <p:nvPr>
            <p:ph type="title"/>
          </p:nvPr>
        </p:nvSpPr>
        <p:spPr/>
        <p:txBody>
          <a:bodyPr>
            <a:normAutofit/>
          </a:bodyPr>
          <a:lstStyle/>
          <a:p>
            <a:r>
              <a:rPr lang="en-US" sz="6600" dirty="0"/>
              <a:t>Recap</a:t>
            </a:r>
          </a:p>
        </p:txBody>
      </p:sp>
      <p:sp>
        <p:nvSpPr>
          <p:cNvPr id="6" name="Text Placeholder 4"/>
          <p:cNvSpPr txBox="1">
            <a:spLocks/>
          </p:cNvSpPr>
          <p:nvPr/>
        </p:nvSpPr>
        <p:spPr>
          <a:xfrm>
            <a:off x="381000" y="4648200"/>
            <a:ext cx="8458200" cy="1673225"/>
          </a:xfrm>
          <a:prstGeom prst="rect">
            <a:avLst/>
          </a:prstGeom>
        </p:spPr>
        <p:txBody>
          <a:bodyPr vert="horz" anchor="t">
            <a:normAutofit/>
          </a:bodyPr>
          <a:lstStyle>
            <a:lvl1pPr marL="0" indent="0" algn="ctr" rtl="0" eaLnBrk="1" latinLnBrk="0" hangingPunct="1">
              <a:spcBef>
                <a:spcPct val="20000"/>
              </a:spcBef>
              <a:buClr>
                <a:schemeClr val="accent1"/>
              </a:buClr>
              <a:buSzPct val="85000"/>
              <a:buFont typeface="Wingdings 2"/>
              <a:buNone/>
              <a:defRPr kumimoji="0" sz="1600" b="1" kern="1200" cap="all" spc="250" baseline="0">
                <a:solidFill>
                  <a:schemeClr val="tx2"/>
                </a:solidFill>
                <a:latin typeface="+mn-lt"/>
                <a:ea typeface="+mn-ea"/>
                <a:cs typeface="+mn-cs"/>
              </a:defRPr>
            </a:lvl1pPr>
            <a:lvl2pPr marL="548640" indent="-274320" algn="l" rtl="0" eaLnBrk="1" latinLnBrk="0" hangingPunct="1">
              <a:spcBef>
                <a:spcPct val="20000"/>
              </a:spcBef>
              <a:buClr>
                <a:schemeClr val="accent2"/>
              </a:buClr>
              <a:buSzPct val="70000"/>
              <a:buFont typeface="Wingdings"/>
              <a:buNone/>
              <a:defRPr kumimoji="0" sz="1800" kern="1200">
                <a:solidFill>
                  <a:schemeClr val="tx1">
                    <a:tint val="75000"/>
                  </a:schemeClr>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None/>
              <a:defRPr kumimoji="0" sz="1600" kern="1200">
                <a:solidFill>
                  <a:schemeClr val="tx1">
                    <a:tint val="75000"/>
                  </a:schemeClr>
                </a:solidFill>
                <a:latin typeface="+mn-lt"/>
                <a:ea typeface="+mn-ea"/>
                <a:cs typeface="+mn-cs"/>
              </a:defRPr>
            </a:lvl3pPr>
            <a:lvl4pPr marL="1097280" indent="-228600" algn="l" rtl="0" eaLnBrk="1" latinLnBrk="0" hangingPunct="1">
              <a:spcBef>
                <a:spcPct val="20000"/>
              </a:spcBef>
              <a:buClr>
                <a:schemeClr val="accent4"/>
              </a:buClr>
              <a:buSzPct val="70000"/>
              <a:buFont typeface="Wingdings"/>
              <a:buNone/>
              <a:defRPr kumimoji="0" sz="1400" kern="1200">
                <a:solidFill>
                  <a:schemeClr val="tx1">
                    <a:tint val="75000"/>
                  </a:schemeClr>
                </a:solidFill>
                <a:latin typeface="+mn-lt"/>
                <a:ea typeface="+mn-ea"/>
                <a:cs typeface="+mn-cs"/>
              </a:defRPr>
            </a:lvl4pPr>
            <a:lvl5pPr marL="1371600" indent="-228600" algn="l" rtl="0" eaLnBrk="1" latinLnBrk="0" hangingPunct="1">
              <a:spcBef>
                <a:spcPct val="20000"/>
              </a:spcBef>
              <a:buClr>
                <a:schemeClr val="accent5"/>
              </a:buClr>
              <a:buFontTx/>
              <a:buNone/>
              <a:defRPr kumimoji="0" sz="1400" kern="1200">
                <a:solidFill>
                  <a:schemeClr val="tx1">
                    <a:tint val="75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a:lstStyle>
          <a:p>
            <a:endParaRPr lang="en-US" sz="3600" b="0" dirty="0"/>
          </a:p>
        </p:txBody>
      </p:sp>
    </p:spTree>
    <p:extLst>
      <p:ext uri="{BB962C8B-B14F-4D97-AF65-F5344CB8AC3E}">
        <p14:creationId xmlns:p14="http://schemas.microsoft.com/office/powerpoint/2010/main" val="35061720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152400" y="2667000"/>
            <a:ext cx="8839200" cy="2133600"/>
          </a:xfrm>
        </p:spPr>
        <p:txBody>
          <a:bodyPr>
            <a:noAutofit/>
          </a:bodyPr>
          <a:lstStyle/>
          <a:p>
            <a:r>
              <a:rPr lang="en-US" sz="2800" b="0" dirty="0"/>
              <a:t>What events led to increased Westward Migration?</a:t>
            </a:r>
          </a:p>
          <a:p>
            <a:endParaRPr lang="en-US" sz="2800" b="0" dirty="0"/>
          </a:p>
          <a:p>
            <a:r>
              <a:rPr lang="en-US" sz="2800" b="0" dirty="0"/>
              <a:t>After the migration, what professions were common in the west?</a:t>
            </a:r>
          </a:p>
        </p:txBody>
      </p:sp>
      <p:sp>
        <p:nvSpPr>
          <p:cNvPr id="4" name="Title 3"/>
          <p:cNvSpPr>
            <a:spLocks noGrp="1"/>
          </p:cNvSpPr>
          <p:nvPr>
            <p:ph type="ctrTitle"/>
          </p:nvPr>
        </p:nvSpPr>
        <p:spPr/>
        <p:txBody>
          <a:bodyPr/>
          <a:lstStyle/>
          <a:p>
            <a:r>
              <a:rPr lang="en-US" b="1" dirty="0"/>
              <a:t>American Migration</a:t>
            </a:r>
          </a:p>
        </p:txBody>
      </p:sp>
    </p:spTree>
    <p:extLst>
      <p:ext uri="{BB962C8B-B14F-4D97-AF65-F5344CB8AC3E}">
        <p14:creationId xmlns:p14="http://schemas.microsoft.com/office/powerpoint/2010/main" val="9413589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6445" y="230124"/>
            <a:ext cx="8534400" cy="758952"/>
          </a:xfrm>
        </p:spPr>
        <p:txBody>
          <a:bodyPr/>
          <a:lstStyle/>
          <a:p>
            <a:r>
              <a:rPr lang="en-US" dirty="0"/>
              <a:t>American Migration</a:t>
            </a:r>
          </a:p>
        </p:txBody>
      </p:sp>
      <p:sp>
        <p:nvSpPr>
          <p:cNvPr id="3" name="Content Placeholder 2"/>
          <p:cNvSpPr>
            <a:spLocks noGrp="1"/>
          </p:cNvSpPr>
          <p:nvPr>
            <p:ph sz="quarter" idx="1"/>
          </p:nvPr>
        </p:nvSpPr>
        <p:spPr>
          <a:xfrm>
            <a:off x="301752" y="1527048"/>
            <a:ext cx="8842248" cy="4721352"/>
          </a:xfrm>
        </p:spPr>
        <p:txBody>
          <a:bodyPr>
            <a:normAutofit/>
          </a:bodyPr>
          <a:lstStyle/>
          <a:p>
            <a:r>
              <a:rPr lang="en-US" b="1" dirty="0">
                <a:solidFill>
                  <a:srgbClr val="C00000"/>
                </a:solidFill>
              </a:rPr>
              <a:t>Homestead Act </a:t>
            </a:r>
            <a:r>
              <a:rPr lang="en-US" dirty="0"/>
              <a:t>– 1862</a:t>
            </a:r>
          </a:p>
          <a:p>
            <a:pPr lvl="1"/>
            <a:r>
              <a:rPr lang="en-US" dirty="0"/>
              <a:t>160 acres of land to any head of                                                                      household</a:t>
            </a:r>
          </a:p>
          <a:p>
            <a:pPr lvl="2"/>
            <a:r>
              <a:rPr lang="en-US" dirty="0"/>
              <a:t>Requirements</a:t>
            </a:r>
          </a:p>
          <a:p>
            <a:pPr lvl="3"/>
            <a:r>
              <a:rPr lang="en-US" dirty="0"/>
              <a:t>21 and older</a:t>
            </a:r>
          </a:p>
          <a:p>
            <a:pPr lvl="3"/>
            <a:r>
              <a:rPr lang="en-US" dirty="0"/>
              <a:t>Never fought for the South</a:t>
            </a:r>
          </a:p>
          <a:p>
            <a:pPr lvl="3"/>
            <a:r>
              <a:rPr lang="en-US" dirty="0"/>
              <a:t>Must Improve the Land</a:t>
            </a:r>
          </a:p>
          <a:p>
            <a:pPr lvl="3"/>
            <a:r>
              <a:rPr lang="en-US" dirty="0"/>
              <a:t>Must keep for 5 years</a:t>
            </a:r>
          </a:p>
          <a:p>
            <a:pPr marL="594360" lvl="2" indent="0">
              <a:buNone/>
            </a:pPr>
            <a:endParaRPr lang="en-US" dirty="0"/>
          </a:p>
          <a:p>
            <a:pPr marL="731520" lvl="1" indent="-457200">
              <a:buFont typeface="+mj-lt"/>
              <a:buAutoNum type="arabicPeriod"/>
            </a:pPr>
            <a:r>
              <a:rPr lang="en-US" dirty="0"/>
              <a:t>600,000 families took advantage</a:t>
            </a:r>
          </a:p>
          <a:p>
            <a:pPr marL="731520" lvl="1" indent="-457200">
              <a:buFont typeface="+mj-lt"/>
              <a:buAutoNum type="arabicPeriod"/>
            </a:pPr>
            <a:endParaRPr lang="en-US" dirty="0"/>
          </a:p>
          <a:p>
            <a:pPr marL="731520" lvl="1" indent="-457200">
              <a:buFont typeface="+mj-lt"/>
              <a:buAutoNum type="arabicPeriod"/>
            </a:pPr>
            <a:r>
              <a:rPr lang="en-US" dirty="0"/>
              <a:t>Several thousand were freed African Americans - </a:t>
            </a:r>
            <a:r>
              <a:rPr lang="en-US" b="1" i="1" dirty="0">
                <a:solidFill>
                  <a:srgbClr val="C00000"/>
                </a:solidFill>
              </a:rPr>
              <a:t>Exodusters</a:t>
            </a:r>
          </a:p>
        </p:txBody>
      </p:sp>
      <p:pic>
        <p:nvPicPr>
          <p:cNvPr id="1026" name="Picture 2" descr="Image result for homestead act">
            <a:extLst>
              <a:ext uri="{FF2B5EF4-FFF2-40B4-BE49-F238E27FC236}">
                <a16:creationId xmlns:a16="http://schemas.microsoft.com/office/drawing/2014/main" id="{9DFCFEEC-3C7D-49CA-8B86-A31CF0CAEED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51911" y="457200"/>
            <a:ext cx="3892089" cy="5234690"/>
          </a:xfrm>
          <a:prstGeom prst="rect">
            <a:avLst/>
          </a:prstGeom>
          <a:noFill/>
          <a:extLst>
            <a:ext uri="{909E8E84-426E-40DD-AFC4-6F175D3DCCD1}">
              <a14:hiddenFill xmlns:a14="http://schemas.microsoft.com/office/drawing/2010/main">
                <a:solidFill>
                  <a:srgbClr val="FFFFFF"/>
                </a:solidFill>
              </a14:hiddenFill>
            </a:ext>
          </a:extLst>
        </p:spPr>
      </p:pic>
      <p:sp>
        <p:nvSpPr>
          <p:cNvPr id="4" name="SMARTInkShape-2">
            <a:extLst>
              <a:ext uri="{FF2B5EF4-FFF2-40B4-BE49-F238E27FC236}">
                <a16:creationId xmlns:a16="http://schemas.microsoft.com/office/drawing/2014/main" id="{44F51992-1FA9-40C5-B2CC-C89C31A03616}"/>
              </a:ext>
            </a:extLst>
          </p:cNvPr>
          <p:cNvSpPr/>
          <p:nvPr>
            <p:custDataLst>
              <p:tags r:id="rId1"/>
            </p:custDataLst>
          </p:nvPr>
        </p:nvSpPr>
        <p:spPr>
          <a:xfrm>
            <a:off x="6018609" y="1152455"/>
            <a:ext cx="2419947" cy="276296"/>
          </a:xfrm>
          <a:custGeom>
            <a:avLst/>
            <a:gdLst/>
            <a:ahLst/>
            <a:cxnLst/>
            <a:rect l="0" t="0" r="0" b="0"/>
            <a:pathLst>
              <a:path w="2419947" h="276296">
                <a:moveTo>
                  <a:pt x="2419946" y="276295"/>
                </a:moveTo>
                <a:lnTo>
                  <a:pt x="2419946" y="276295"/>
                </a:lnTo>
                <a:lnTo>
                  <a:pt x="2412256" y="268607"/>
                </a:lnTo>
                <a:lnTo>
                  <a:pt x="2369905" y="252155"/>
                </a:lnTo>
                <a:lnTo>
                  <a:pt x="2331642" y="240512"/>
                </a:lnTo>
                <a:lnTo>
                  <a:pt x="2290385" y="228657"/>
                </a:lnTo>
                <a:lnTo>
                  <a:pt x="2251029" y="219737"/>
                </a:lnTo>
                <a:lnTo>
                  <a:pt x="2212690" y="206069"/>
                </a:lnTo>
                <a:lnTo>
                  <a:pt x="2182973" y="197789"/>
                </a:lnTo>
                <a:lnTo>
                  <a:pt x="2150913" y="189810"/>
                </a:lnTo>
                <a:lnTo>
                  <a:pt x="2120128" y="179649"/>
                </a:lnTo>
                <a:lnTo>
                  <a:pt x="2087264" y="171164"/>
                </a:lnTo>
                <a:lnTo>
                  <a:pt x="2051822" y="163093"/>
                </a:lnTo>
                <a:lnTo>
                  <a:pt x="2012918" y="152892"/>
                </a:lnTo>
                <a:lnTo>
                  <a:pt x="1972477" y="141744"/>
                </a:lnTo>
                <a:lnTo>
                  <a:pt x="1931351" y="130174"/>
                </a:lnTo>
                <a:lnTo>
                  <a:pt x="1889923" y="118417"/>
                </a:lnTo>
                <a:lnTo>
                  <a:pt x="1848359" y="109224"/>
                </a:lnTo>
                <a:lnTo>
                  <a:pt x="1804751" y="100838"/>
                </a:lnTo>
                <a:lnTo>
                  <a:pt x="1780620" y="95824"/>
                </a:lnTo>
                <a:lnTo>
                  <a:pt x="1755604" y="90496"/>
                </a:lnTo>
                <a:lnTo>
                  <a:pt x="1730989" y="84960"/>
                </a:lnTo>
                <a:lnTo>
                  <a:pt x="1706641" y="79286"/>
                </a:lnTo>
                <a:lnTo>
                  <a:pt x="1682471" y="73518"/>
                </a:lnTo>
                <a:lnTo>
                  <a:pt x="1656437" y="68681"/>
                </a:lnTo>
                <a:lnTo>
                  <a:pt x="1629158" y="64463"/>
                </a:lnTo>
                <a:lnTo>
                  <a:pt x="1601051" y="60660"/>
                </a:lnTo>
                <a:lnTo>
                  <a:pt x="1573383" y="56140"/>
                </a:lnTo>
                <a:lnTo>
                  <a:pt x="1546008" y="51142"/>
                </a:lnTo>
                <a:lnTo>
                  <a:pt x="1518829" y="45826"/>
                </a:lnTo>
                <a:lnTo>
                  <a:pt x="1490787" y="41289"/>
                </a:lnTo>
                <a:lnTo>
                  <a:pt x="1462170" y="37273"/>
                </a:lnTo>
                <a:lnTo>
                  <a:pt x="1433171" y="33603"/>
                </a:lnTo>
                <a:lnTo>
                  <a:pt x="1402924" y="30165"/>
                </a:lnTo>
                <a:lnTo>
                  <a:pt x="1371845" y="26880"/>
                </a:lnTo>
                <a:lnTo>
                  <a:pt x="1340212" y="23698"/>
                </a:lnTo>
                <a:lnTo>
                  <a:pt x="1308210" y="20584"/>
                </a:lnTo>
                <a:lnTo>
                  <a:pt x="1275960" y="17517"/>
                </a:lnTo>
                <a:lnTo>
                  <a:pt x="1243546" y="14479"/>
                </a:lnTo>
                <a:lnTo>
                  <a:pt x="1211023" y="11462"/>
                </a:lnTo>
                <a:lnTo>
                  <a:pt x="1178427" y="8459"/>
                </a:lnTo>
                <a:lnTo>
                  <a:pt x="1145782" y="5464"/>
                </a:lnTo>
                <a:lnTo>
                  <a:pt x="1114097" y="3467"/>
                </a:lnTo>
                <a:lnTo>
                  <a:pt x="1083052" y="2137"/>
                </a:lnTo>
                <a:lnTo>
                  <a:pt x="1052433" y="1249"/>
                </a:lnTo>
                <a:lnTo>
                  <a:pt x="1021107" y="658"/>
                </a:lnTo>
                <a:lnTo>
                  <a:pt x="989308" y="263"/>
                </a:lnTo>
                <a:lnTo>
                  <a:pt x="957195" y="0"/>
                </a:lnTo>
                <a:lnTo>
                  <a:pt x="924873" y="817"/>
                </a:lnTo>
                <a:lnTo>
                  <a:pt x="892409" y="2354"/>
                </a:lnTo>
                <a:lnTo>
                  <a:pt x="859854" y="4371"/>
                </a:lnTo>
                <a:lnTo>
                  <a:pt x="826245" y="6708"/>
                </a:lnTo>
                <a:lnTo>
                  <a:pt x="791931" y="9258"/>
                </a:lnTo>
                <a:lnTo>
                  <a:pt x="757150" y="11950"/>
                </a:lnTo>
                <a:lnTo>
                  <a:pt x="722056" y="15729"/>
                </a:lnTo>
                <a:lnTo>
                  <a:pt x="686753" y="20233"/>
                </a:lnTo>
                <a:lnTo>
                  <a:pt x="651313" y="25220"/>
                </a:lnTo>
                <a:lnTo>
                  <a:pt x="615778" y="30529"/>
                </a:lnTo>
                <a:lnTo>
                  <a:pt x="580184" y="36052"/>
                </a:lnTo>
                <a:lnTo>
                  <a:pt x="544547" y="41719"/>
                </a:lnTo>
                <a:lnTo>
                  <a:pt x="508882" y="48474"/>
                </a:lnTo>
                <a:lnTo>
                  <a:pt x="473201" y="55953"/>
                </a:lnTo>
                <a:lnTo>
                  <a:pt x="437505" y="63916"/>
                </a:lnTo>
                <a:lnTo>
                  <a:pt x="400812" y="72201"/>
                </a:lnTo>
                <a:lnTo>
                  <a:pt x="363450" y="80701"/>
                </a:lnTo>
                <a:lnTo>
                  <a:pt x="325644" y="89344"/>
                </a:lnTo>
                <a:lnTo>
                  <a:pt x="288533" y="100068"/>
                </a:lnTo>
                <a:lnTo>
                  <a:pt x="251887" y="112177"/>
                </a:lnTo>
                <a:lnTo>
                  <a:pt x="215550" y="125211"/>
                </a:lnTo>
                <a:lnTo>
                  <a:pt x="181402" y="137869"/>
                </a:lnTo>
                <a:lnTo>
                  <a:pt x="148716" y="150277"/>
                </a:lnTo>
                <a:lnTo>
                  <a:pt x="117004" y="162517"/>
                </a:lnTo>
                <a:lnTo>
                  <a:pt x="89909" y="173654"/>
                </a:lnTo>
                <a:lnTo>
                  <a:pt x="65893" y="184055"/>
                </a:lnTo>
                <a:lnTo>
                  <a:pt x="29286" y="200573"/>
                </a:lnTo>
                <a:lnTo>
                  <a:pt x="0" y="213787"/>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SMARTInkShape-3">
            <a:extLst>
              <a:ext uri="{FF2B5EF4-FFF2-40B4-BE49-F238E27FC236}">
                <a16:creationId xmlns:a16="http://schemas.microsoft.com/office/drawing/2014/main" id="{BF44FDB9-7561-448A-950D-D22F9A6E70FE}"/>
              </a:ext>
            </a:extLst>
          </p:cNvPr>
          <p:cNvSpPr/>
          <p:nvPr>
            <p:custDataLst>
              <p:tags r:id="rId2"/>
            </p:custDataLst>
          </p:nvPr>
        </p:nvSpPr>
        <p:spPr>
          <a:xfrm>
            <a:off x="5822155" y="3098602"/>
            <a:ext cx="62510" cy="17860"/>
          </a:xfrm>
          <a:custGeom>
            <a:avLst/>
            <a:gdLst/>
            <a:ahLst/>
            <a:cxnLst/>
            <a:rect l="0" t="0" r="0" b="0"/>
            <a:pathLst>
              <a:path w="62510" h="17860">
                <a:moveTo>
                  <a:pt x="0" y="17859"/>
                </a:moveTo>
                <a:lnTo>
                  <a:pt x="0" y="17859"/>
                </a:lnTo>
                <a:lnTo>
                  <a:pt x="4742" y="17859"/>
                </a:lnTo>
                <a:lnTo>
                  <a:pt x="9715" y="15213"/>
                </a:lnTo>
                <a:lnTo>
                  <a:pt x="12430" y="13118"/>
                </a:lnTo>
                <a:lnTo>
                  <a:pt x="20739" y="10791"/>
                </a:lnTo>
                <a:lnTo>
                  <a:pt x="36573" y="6835"/>
                </a:lnTo>
                <a:lnTo>
                  <a:pt x="62509" y="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SMARTInkShape-4">
            <a:extLst>
              <a:ext uri="{FF2B5EF4-FFF2-40B4-BE49-F238E27FC236}">
                <a16:creationId xmlns:a16="http://schemas.microsoft.com/office/drawing/2014/main" id="{36D3DABF-2162-4945-A9EB-A26AA5F76A17}"/>
              </a:ext>
            </a:extLst>
          </p:cNvPr>
          <p:cNvSpPr/>
          <p:nvPr>
            <p:custDataLst>
              <p:tags r:id="rId3"/>
            </p:custDataLst>
          </p:nvPr>
        </p:nvSpPr>
        <p:spPr>
          <a:xfrm>
            <a:off x="6295430" y="3018234"/>
            <a:ext cx="2312790" cy="44646"/>
          </a:xfrm>
          <a:custGeom>
            <a:avLst/>
            <a:gdLst/>
            <a:ahLst/>
            <a:cxnLst/>
            <a:rect l="0" t="0" r="0" b="0"/>
            <a:pathLst>
              <a:path w="2312790" h="44646">
                <a:moveTo>
                  <a:pt x="0" y="0"/>
                </a:moveTo>
                <a:lnTo>
                  <a:pt x="0" y="0"/>
                </a:lnTo>
                <a:lnTo>
                  <a:pt x="42900" y="0"/>
                </a:lnTo>
                <a:lnTo>
                  <a:pt x="80400" y="0"/>
                </a:lnTo>
                <a:lnTo>
                  <a:pt x="118190" y="0"/>
                </a:lnTo>
                <a:lnTo>
                  <a:pt x="154522" y="4741"/>
                </a:lnTo>
                <a:lnTo>
                  <a:pt x="195163" y="7689"/>
                </a:lnTo>
                <a:lnTo>
                  <a:pt x="233885" y="13302"/>
                </a:lnTo>
                <a:lnTo>
                  <a:pt x="275233" y="21250"/>
                </a:lnTo>
                <a:lnTo>
                  <a:pt x="318903" y="25148"/>
                </a:lnTo>
                <a:lnTo>
                  <a:pt x="351087" y="28706"/>
                </a:lnTo>
                <a:lnTo>
                  <a:pt x="385234" y="32602"/>
                </a:lnTo>
                <a:lnTo>
                  <a:pt x="420254" y="34334"/>
                </a:lnTo>
                <a:lnTo>
                  <a:pt x="453016" y="35103"/>
                </a:lnTo>
                <a:lnTo>
                  <a:pt x="485107" y="35445"/>
                </a:lnTo>
                <a:lnTo>
                  <a:pt x="519211" y="35597"/>
                </a:lnTo>
                <a:lnTo>
                  <a:pt x="554214" y="38311"/>
                </a:lnTo>
                <a:lnTo>
                  <a:pt x="589613" y="41832"/>
                </a:lnTo>
                <a:lnTo>
                  <a:pt x="625191" y="43397"/>
                </a:lnTo>
                <a:lnTo>
                  <a:pt x="663493" y="44092"/>
                </a:lnTo>
                <a:lnTo>
                  <a:pt x="702675" y="44402"/>
                </a:lnTo>
                <a:lnTo>
                  <a:pt x="739933" y="44539"/>
                </a:lnTo>
                <a:lnTo>
                  <a:pt x="778982" y="44600"/>
                </a:lnTo>
                <a:lnTo>
                  <a:pt x="820479" y="44627"/>
                </a:lnTo>
                <a:lnTo>
                  <a:pt x="842658" y="44634"/>
                </a:lnTo>
                <a:lnTo>
                  <a:pt x="865381" y="44639"/>
                </a:lnTo>
                <a:lnTo>
                  <a:pt x="909150" y="44645"/>
                </a:lnTo>
                <a:lnTo>
                  <a:pt x="951754" y="43655"/>
                </a:lnTo>
                <a:lnTo>
                  <a:pt x="993840" y="39908"/>
                </a:lnTo>
                <a:lnTo>
                  <a:pt x="1038342" y="37581"/>
                </a:lnTo>
                <a:lnTo>
                  <a:pt x="1061322" y="36960"/>
                </a:lnTo>
                <a:lnTo>
                  <a:pt x="1105376" y="36271"/>
                </a:lnTo>
                <a:lnTo>
                  <a:pt x="1149099" y="34972"/>
                </a:lnTo>
                <a:lnTo>
                  <a:pt x="1171870" y="33237"/>
                </a:lnTo>
                <a:lnTo>
                  <a:pt x="1194989" y="31087"/>
                </a:lnTo>
                <a:lnTo>
                  <a:pt x="1218338" y="28663"/>
                </a:lnTo>
                <a:lnTo>
                  <a:pt x="1241843" y="26054"/>
                </a:lnTo>
                <a:lnTo>
                  <a:pt x="1265450" y="23323"/>
                </a:lnTo>
                <a:lnTo>
                  <a:pt x="1289125" y="21502"/>
                </a:lnTo>
                <a:lnTo>
                  <a:pt x="1312847" y="20288"/>
                </a:lnTo>
                <a:lnTo>
                  <a:pt x="1336598" y="19478"/>
                </a:lnTo>
                <a:lnTo>
                  <a:pt x="1361362" y="17947"/>
                </a:lnTo>
                <a:lnTo>
                  <a:pt x="1386801" y="15933"/>
                </a:lnTo>
                <a:lnTo>
                  <a:pt x="1412690" y="13599"/>
                </a:lnTo>
                <a:lnTo>
                  <a:pt x="1437887" y="12042"/>
                </a:lnTo>
                <a:lnTo>
                  <a:pt x="1462623" y="11005"/>
                </a:lnTo>
                <a:lnTo>
                  <a:pt x="1487050" y="10313"/>
                </a:lnTo>
                <a:lnTo>
                  <a:pt x="1512265" y="9852"/>
                </a:lnTo>
                <a:lnTo>
                  <a:pt x="1538005" y="9545"/>
                </a:lnTo>
                <a:lnTo>
                  <a:pt x="1564093" y="9340"/>
                </a:lnTo>
                <a:lnTo>
                  <a:pt x="1589425" y="9203"/>
                </a:lnTo>
                <a:lnTo>
                  <a:pt x="1614248" y="9112"/>
                </a:lnTo>
                <a:lnTo>
                  <a:pt x="1638736" y="9051"/>
                </a:lnTo>
                <a:lnTo>
                  <a:pt x="1662998" y="8019"/>
                </a:lnTo>
                <a:lnTo>
                  <a:pt x="1687111" y="6338"/>
                </a:lnTo>
                <a:lnTo>
                  <a:pt x="1711123" y="4225"/>
                </a:lnTo>
                <a:lnTo>
                  <a:pt x="1736061" y="2817"/>
                </a:lnTo>
                <a:lnTo>
                  <a:pt x="1761616" y="1878"/>
                </a:lnTo>
                <a:lnTo>
                  <a:pt x="1787582" y="1252"/>
                </a:lnTo>
                <a:lnTo>
                  <a:pt x="1812831" y="1827"/>
                </a:lnTo>
                <a:lnTo>
                  <a:pt x="1837601" y="3203"/>
                </a:lnTo>
                <a:lnTo>
                  <a:pt x="1862051" y="5112"/>
                </a:lnTo>
                <a:lnTo>
                  <a:pt x="1886289" y="6384"/>
                </a:lnTo>
                <a:lnTo>
                  <a:pt x="1910386" y="7233"/>
                </a:lnTo>
                <a:lnTo>
                  <a:pt x="1934387" y="7798"/>
                </a:lnTo>
                <a:lnTo>
                  <a:pt x="1957334" y="8176"/>
                </a:lnTo>
                <a:lnTo>
                  <a:pt x="2001350" y="8595"/>
                </a:lnTo>
                <a:lnTo>
                  <a:pt x="2041418" y="8781"/>
                </a:lnTo>
                <a:lnTo>
                  <a:pt x="2079070" y="8864"/>
                </a:lnTo>
                <a:lnTo>
                  <a:pt x="2115649" y="8901"/>
                </a:lnTo>
                <a:lnTo>
                  <a:pt x="2151749" y="8917"/>
                </a:lnTo>
                <a:lnTo>
                  <a:pt x="2186645" y="8924"/>
                </a:lnTo>
                <a:lnTo>
                  <a:pt x="2218691" y="8927"/>
                </a:lnTo>
                <a:lnTo>
                  <a:pt x="2259883" y="13670"/>
                </a:lnTo>
                <a:lnTo>
                  <a:pt x="2312789" y="1786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American Migration</a:t>
            </a:r>
          </a:p>
        </p:txBody>
      </p:sp>
      <p:pic>
        <p:nvPicPr>
          <p:cNvPr id="30722" name="Picture 2" descr="View Image">
            <a:hlinkClick r:id="rId2"/>
          </p:cNvPr>
          <p:cNvPicPr>
            <a:picLocks noChangeAspect="1" noChangeArrowheads="1"/>
          </p:cNvPicPr>
          <p:nvPr/>
        </p:nvPicPr>
        <p:blipFill>
          <a:blip r:embed="rId3" cstate="print"/>
          <a:srcRect/>
          <a:stretch>
            <a:fillRect/>
          </a:stretch>
        </p:blipFill>
        <p:spPr bwMode="auto">
          <a:xfrm>
            <a:off x="6176749" y="3733800"/>
            <a:ext cx="2743200" cy="2293315"/>
          </a:xfrm>
          <a:prstGeom prst="rect">
            <a:avLst/>
          </a:prstGeom>
          <a:noFill/>
        </p:spPr>
      </p:pic>
      <p:pic>
        <p:nvPicPr>
          <p:cNvPr id="30726" name="Picture 6" descr="http://rds.yahoo.com/_ylt=A0WTefaWCo9LBG8AScejzbkF/SIG=13fr9jebd/EXP=1267751958/**http%3a/robot6.comicbookresources.com/wp-content/uploads/2009/03/oklahoma-land-rush-1889.jpg"/>
          <p:cNvPicPr>
            <a:picLocks noChangeAspect="1" noChangeArrowheads="1"/>
          </p:cNvPicPr>
          <p:nvPr/>
        </p:nvPicPr>
        <p:blipFill>
          <a:blip r:embed="rId4" cstate="print"/>
          <a:srcRect/>
          <a:stretch>
            <a:fillRect/>
          </a:stretch>
        </p:blipFill>
        <p:spPr bwMode="auto">
          <a:xfrm>
            <a:off x="304800" y="3429000"/>
            <a:ext cx="5867400" cy="3229495"/>
          </a:xfrm>
          <a:prstGeom prst="rect">
            <a:avLst/>
          </a:prstGeom>
          <a:noFill/>
        </p:spPr>
      </p:pic>
      <p:sp>
        <p:nvSpPr>
          <p:cNvPr id="10" name="Content Placeholder 2"/>
          <p:cNvSpPr txBox="1">
            <a:spLocks/>
          </p:cNvSpPr>
          <p:nvPr/>
        </p:nvSpPr>
        <p:spPr>
          <a:xfrm>
            <a:off x="152399" y="1371600"/>
            <a:ext cx="8767549" cy="2895600"/>
          </a:xfrm>
          <a:prstGeom prst="rect">
            <a:avLst/>
          </a:prstGeom>
        </p:spPr>
        <p:txBody>
          <a:bodyPr vert="horz">
            <a:normAutofit/>
          </a:bodyPr>
          <a:lstStyle/>
          <a:p>
            <a:pPr marL="274320" marR="0" lvl="0" indent="-274320" algn="l" defTabSz="914400" rtl="0" eaLnBrk="1" fontAlgn="auto" latinLnBrk="0" hangingPunct="1">
              <a:lnSpc>
                <a:spcPct val="100000"/>
              </a:lnSpc>
              <a:spcBef>
                <a:spcPct val="20000"/>
              </a:spcBef>
              <a:spcAft>
                <a:spcPts val="0"/>
              </a:spcAft>
              <a:buClr>
                <a:schemeClr val="accent1"/>
              </a:buClr>
              <a:buSzPct val="85000"/>
              <a:buFont typeface="Wingdings 2"/>
              <a:buChar char=""/>
              <a:tabLst/>
              <a:defRPr/>
            </a:pPr>
            <a:r>
              <a:rPr kumimoji="0" lang="en-US" sz="2700" b="1" i="0" u="none" strike="noStrike" kern="1200" cap="none" spc="0" normalizeH="0" baseline="0" noProof="0" dirty="0">
                <a:ln>
                  <a:noFill/>
                </a:ln>
                <a:solidFill>
                  <a:srgbClr val="C00000"/>
                </a:solidFill>
                <a:effectLst/>
                <a:uLnTx/>
                <a:uFillTx/>
                <a:latin typeface="+mn-lt"/>
                <a:ea typeface="+mn-ea"/>
                <a:cs typeface="+mn-cs"/>
              </a:rPr>
              <a:t>Sooners</a:t>
            </a:r>
          </a:p>
          <a:p>
            <a:pPr marL="731520" lvl="1" indent="-274320">
              <a:spcBef>
                <a:spcPct val="20000"/>
              </a:spcBef>
              <a:buClr>
                <a:schemeClr val="accent1"/>
              </a:buClr>
              <a:buSzPct val="85000"/>
              <a:buFont typeface="Wingdings 2"/>
              <a:buChar char=""/>
            </a:pPr>
            <a:r>
              <a:rPr kumimoji="0" lang="en-US" sz="2200" b="0" i="0" u="none" strike="noStrike" kern="1200" cap="none" spc="0" normalizeH="0" noProof="0" dirty="0">
                <a:ln>
                  <a:noFill/>
                </a:ln>
                <a:solidFill>
                  <a:schemeClr val="tx2"/>
                </a:solidFill>
                <a:effectLst/>
                <a:uLnTx/>
                <a:uFillTx/>
                <a:latin typeface="+mn-lt"/>
                <a:ea typeface="+mn-ea"/>
                <a:cs typeface="+mn-cs"/>
              </a:rPr>
              <a:t>1889 - </a:t>
            </a:r>
            <a:r>
              <a:rPr lang="en-US" sz="2200" dirty="0">
                <a:solidFill>
                  <a:schemeClr val="tx2"/>
                </a:solidFill>
              </a:rPr>
              <a:t>G</a:t>
            </a:r>
            <a:r>
              <a:rPr kumimoji="0" lang="en-US" sz="2200" b="0" i="0" u="none" strike="noStrike" kern="1200" cap="none" spc="0" normalizeH="0" noProof="0" dirty="0" err="1">
                <a:ln>
                  <a:noFill/>
                </a:ln>
                <a:solidFill>
                  <a:schemeClr val="tx2"/>
                </a:solidFill>
                <a:effectLst/>
                <a:uLnTx/>
                <a:uFillTx/>
                <a:latin typeface="+mn-lt"/>
                <a:ea typeface="+mn-ea"/>
                <a:cs typeface="+mn-cs"/>
              </a:rPr>
              <a:t>overnment</a:t>
            </a:r>
            <a:r>
              <a:rPr kumimoji="0" lang="en-US" sz="2200" b="0" i="0" u="none" strike="noStrike" kern="1200" cap="none" spc="0" normalizeH="0" noProof="0" dirty="0">
                <a:ln>
                  <a:noFill/>
                </a:ln>
                <a:solidFill>
                  <a:schemeClr val="tx2"/>
                </a:solidFill>
                <a:effectLst/>
                <a:uLnTx/>
                <a:uFillTx/>
                <a:latin typeface="+mn-lt"/>
                <a:ea typeface="+mn-ea"/>
                <a:cs typeface="+mn-cs"/>
              </a:rPr>
              <a:t> opens up remaining Oklahoma</a:t>
            </a:r>
          </a:p>
          <a:p>
            <a:pPr marL="1188720" lvl="2" indent="-274320">
              <a:spcBef>
                <a:spcPct val="20000"/>
              </a:spcBef>
              <a:buClr>
                <a:schemeClr val="accent1"/>
              </a:buClr>
              <a:buSzPct val="85000"/>
              <a:buFont typeface="Wingdings 2"/>
              <a:buChar char=""/>
            </a:pPr>
            <a:r>
              <a:rPr lang="en-US" sz="2200" baseline="0" dirty="0">
                <a:solidFill>
                  <a:schemeClr val="tx2"/>
                </a:solidFill>
              </a:rPr>
              <a:t>2</a:t>
            </a:r>
            <a:r>
              <a:rPr lang="en-US" sz="2200" dirty="0">
                <a:solidFill>
                  <a:schemeClr val="tx2"/>
                </a:solidFill>
              </a:rPr>
              <a:t> million acres claimed in one day</a:t>
            </a:r>
          </a:p>
          <a:p>
            <a:pPr marL="1188720" lvl="2" indent="-274320">
              <a:spcBef>
                <a:spcPct val="20000"/>
              </a:spcBef>
              <a:buClr>
                <a:schemeClr val="accent1"/>
              </a:buClr>
              <a:buSzPct val="85000"/>
              <a:buFont typeface="Wingdings 2"/>
              <a:buChar char=""/>
            </a:pPr>
            <a:r>
              <a:rPr kumimoji="0" lang="en-US" sz="2200" b="0" i="0" u="none" strike="noStrike" kern="1200" cap="none" spc="0" normalizeH="0" baseline="0" noProof="0" dirty="0">
                <a:ln>
                  <a:noFill/>
                </a:ln>
                <a:solidFill>
                  <a:schemeClr val="tx2"/>
                </a:solidFill>
                <a:effectLst/>
                <a:uLnTx/>
                <a:uFillTx/>
                <a:latin typeface="+mn-lt"/>
                <a:ea typeface="+mn-ea"/>
                <a:cs typeface="+mn-cs"/>
              </a:rPr>
              <a:t>Several settlers jumped</a:t>
            </a:r>
            <a:r>
              <a:rPr kumimoji="0" lang="en-US" sz="2200" b="0" i="0" u="none" strike="noStrike" kern="1200" cap="none" spc="0" normalizeH="0" noProof="0" dirty="0">
                <a:ln>
                  <a:noFill/>
                </a:ln>
                <a:solidFill>
                  <a:schemeClr val="tx2"/>
                </a:solidFill>
                <a:effectLst/>
                <a:uLnTx/>
                <a:uFillTx/>
                <a:latin typeface="+mn-lt"/>
                <a:ea typeface="+mn-ea"/>
                <a:cs typeface="+mn-cs"/>
              </a:rPr>
              <a:t> the gun (Sooners) </a:t>
            </a:r>
            <a:endParaRPr kumimoji="0" lang="en-US" sz="2200" b="0" i="0" u="none" strike="noStrike" kern="1200" cap="none" spc="0" normalizeH="0" baseline="0" noProof="0" dirty="0">
              <a:ln>
                <a:noFill/>
              </a:ln>
              <a:solidFill>
                <a:schemeClr val="tx2"/>
              </a:solidFill>
              <a:effectLst/>
              <a:uLnTx/>
              <a:uFillTx/>
              <a:latin typeface="+mn-lt"/>
              <a:ea typeface="+mn-ea"/>
              <a:cs typeface="+mn-cs"/>
            </a:endParaRPr>
          </a:p>
        </p:txBody>
      </p:sp>
    </p:spTree>
    <p:extLst>
      <p:ext uri="{BB962C8B-B14F-4D97-AF65-F5344CB8AC3E}">
        <p14:creationId xmlns:p14="http://schemas.microsoft.com/office/powerpoint/2010/main" val="41319444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2050" name="Picture 2" descr="https://upload.wikimedia.org/wikipedia/commons/thumb/d/d0/FWA-PBA-Paintings_and_Sculptures_for_Public_Buildings-painting_depicting_race_involving_people_in_wagons%2C_on..._-_NARA_-_197273.tif/lossy-page1-1920px-FWA-PBA-Paintings_and_Sculptures_for_Public_Buildings-painting_depicting_race_involving_people_in_wagons%2C_on..._-_NARA_-_197273.tif.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19200"/>
            <a:ext cx="9257680" cy="44407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23249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Agricultural Education</a:t>
            </a:r>
          </a:p>
        </p:txBody>
      </p:sp>
      <p:sp>
        <p:nvSpPr>
          <p:cNvPr id="3" name="Content Placeholder 2"/>
          <p:cNvSpPr>
            <a:spLocks noGrp="1"/>
          </p:cNvSpPr>
          <p:nvPr>
            <p:ph sz="quarter" idx="1"/>
          </p:nvPr>
        </p:nvSpPr>
        <p:spPr>
          <a:xfrm>
            <a:off x="25400" y="1524000"/>
            <a:ext cx="8810752" cy="4572000"/>
          </a:xfrm>
        </p:spPr>
        <p:txBody>
          <a:bodyPr/>
          <a:lstStyle/>
          <a:p>
            <a:r>
              <a:rPr lang="en-US" b="1" dirty="0">
                <a:solidFill>
                  <a:srgbClr val="C00000"/>
                </a:solidFill>
              </a:rPr>
              <a:t>Morrill Land Grant Act - 1862</a:t>
            </a:r>
          </a:p>
          <a:p>
            <a:pPr lvl="1"/>
            <a:r>
              <a:rPr lang="en-US" dirty="0"/>
              <a:t>Federal Government provides funding and land for agricultural colleges</a:t>
            </a:r>
          </a:p>
          <a:p>
            <a:pPr lvl="1"/>
            <a:endParaRPr lang="en-US" sz="1200" dirty="0"/>
          </a:p>
          <a:p>
            <a:pPr lvl="1"/>
            <a:r>
              <a:rPr lang="en-US" dirty="0"/>
              <a:t>Attempt to encourage farming</a:t>
            </a:r>
          </a:p>
          <a:p>
            <a:pPr lvl="1"/>
            <a:endParaRPr lang="en-US" dirty="0"/>
          </a:p>
          <a:p>
            <a:pPr lvl="1"/>
            <a:endParaRPr lang="en-US" dirty="0"/>
          </a:p>
        </p:txBody>
      </p:sp>
      <p:sp>
        <p:nvSpPr>
          <p:cNvPr id="5" name="TextBox 4"/>
          <p:cNvSpPr txBox="1"/>
          <p:nvPr/>
        </p:nvSpPr>
        <p:spPr>
          <a:xfrm>
            <a:off x="533400" y="3581400"/>
            <a:ext cx="4038600" cy="2862322"/>
          </a:xfrm>
          <a:prstGeom prst="rect">
            <a:avLst/>
          </a:prstGeom>
          <a:noFill/>
        </p:spPr>
        <p:txBody>
          <a:bodyPr wrap="square" rtlCol="0">
            <a:spAutoFit/>
          </a:bodyPr>
          <a:lstStyle/>
          <a:p>
            <a:pPr>
              <a:buFontTx/>
              <a:buChar char="-"/>
            </a:pPr>
            <a:r>
              <a:rPr lang="en-US" dirty="0"/>
              <a:t>Auburn		- LSU		</a:t>
            </a:r>
          </a:p>
          <a:p>
            <a:pPr>
              <a:buFontTx/>
              <a:buChar char="-"/>
            </a:pPr>
            <a:r>
              <a:rPr lang="en-US" dirty="0"/>
              <a:t>Arizona		- Michigan State	</a:t>
            </a:r>
          </a:p>
          <a:p>
            <a:pPr>
              <a:buFontTx/>
              <a:buChar char="-"/>
            </a:pPr>
            <a:r>
              <a:rPr lang="en-US" dirty="0"/>
              <a:t>Connecticut	- Nebraska</a:t>
            </a:r>
          </a:p>
          <a:p>
            <a:pPr>
              <a:buFontTx/>
              <a:buChar char="-"/>
            </a:pPr>
            <a:r>
              <a:rPr lang="en-US" dirty="0"/>
              <a:t>Florida		-Rutgers</a:t>
            </a:r>
          </a:p>
          <a:p>
            <a:pPr>
              <a:buFontTx/>
              <a:buChar char="-"/>
            </a:pPr>
            <a:r>
              <a:rPr lang="en-US" dirty="0"/>
              <a:t>Texas A&amp;M	-Tennessee</a:t>
            </a:r>
          </a:p>
          <a:p>
            <a:pPr>
              <a:buFontTx/>
              <a:buChar char="-"/>
            </a:pPr>
            <a:r>
              <a:rPr lang="en-US" dirty="0"/>
              <a:t>Hawaii		-NC State</a:t>
            </a:r>
          </a:p>
          <a:p>
            <a:pPr>
              <a:buFontTx/>
              <a:buChar char="-"/>
            </a:pPr>
            <a:r>
              <a:rPr lang="en-US" dirty="0"/>
              <a:t>Purdue		-NC A&amp;T</a:t>
            </a:r>
          </a:p>
          <a:p>
            <a:pPr>
              <a:buFontTx/>
              <a:buChar char="-"/>
            </a:pPr>
            <a:r>
              <a:rPr lang="en-US" dirty="0"/>
              <a:t>Iowa State 	-Ohio State</a:t>
            </a:r>
          </a:p>
          <a:p>
            <a:pPr>
              <a:buFontTx/>
              <a:buChar char="-"/>
            </a:pPr>
            <a:r>
              <a:rPr lang="en-US" dirty="0"/>
              <a:t>Kansas State	-Oregon State</a:t>
            </a:r>
          </a:p>
          <a:p>
            <a:r>
              <a:rPr lang="en-US" dirty="0"/>
              <a:t>- Clemson	-West Virginia</a:t>
            </a:r>
          </a:p>
        </p:txBody>
      </p:sp>
      <p:pic>
        <p:nvPicPr>
          <p:cNvPr id="32771" name="Picture 3"/>
          <p:cNvPicPr>
            <a:picLocks noChangeAspect="1" noChangeArrowheads="1"/>
          </p:cNvPicPr>
          <p:nvPr/>
        </p:nvPicPr>
        <p:blipFill>
          <a:blip r:embed="rId2" cstate="print"/>
          <a:srcRect/>
          <a:stretch>
            <a:fillRect/>
          </a:stretch>
        </p:blipFill>
        <p:spPr bwMode="auto">
          <a:xfrm>
            <a:off x="4597400" y="2819399"/>
            <a:ext cx="4000500" cy="3304761"/>
          </a:xfrm>
          <a:prstGeom prst="rect">
            <a:avLst/>
          </a:prstGeom>
          <a:noFill/>
          <a:ln w="9525">
            <a:noFill/>
            <a:miter lim="800000"/>
            <a:headEnd/>
            <a:tailEnd/>
          </a:ln>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423" y="118308"/>
            <a:ext cx="8534400" cy="758952"/>
          </a:xfrm>
        </p:spPr>
        <p:txBody>
          <a:bodyPr/>
          <a:lstStyle/>
          <a:p>
            <a:r>
              <a:rPr lang="en-US" dirty="0"/>
              <a:t>American Migration</a:t>
            </a:r>
          </a:p>
        </p:txBody>
      </p:sp>
      <p:sp>
        <p:nvSpPr>
          <p:cNvPr id="3" name="Content Placeholder 2"/>
          <p:cNvSpPr>
            <a:spLocks noGrp="1"/>
          </p:cNvSpPr>
          <p:nvPr>
            <p:ph sz="quarter" idx="1"/>
          </p:nvPr>
        </p:nvSpPr>
        <p:spPr>
          <a:xfrm>
            <a:off x="301752" y="1527048"/>
            <a:ext cx="8156448" cy="4873752"/>
          </a:xfrm>
        </p:spPr>
        <p:txBody>
          <a:bodyPr>
            <a:normAutofit/>
          </a:bodyPr>
          <a:lstStyle/>
          <a:p>
            <a:r>
              <a:rPr lang="en-US" dirty="0"/>
              <a:t>Extensions of Homestead Act</a:t>
            </a:r>
          </a:p>
          <a:p>
            <a:pPr lvl="1"/>
            <a:r>
              <a:rPr lang="en-US" b="1" dirty="0">
                <a:solidFill>
                  <a:srgbClr val="C00000"/>
                </a:solidFill>
              </a:rPr>
              <a:t>Timber Culture Act </a:t>
            </a:r>
            <a:r>
              <a:rPr lang="en-US" dirty="0"/>
              <a:t>– 1873</a:t>
            </a:r>
          </a:p>
          <a:p>
            <a:pPr lvl="2"/>
            <a:r>
              <a:rPr lang="en-US" dirty="0"/>
              <a:t>160 Acres (if owner planted trees on 40 acres)</a:t>
            </a:r>
          </a:p>
          <a:p>
            <a:pPr lvl="2">
              <a:buNone/>
            </a:pPr>
            <a:endParaRPr lang="en-US" dirty="0"/>
          </a:p>
          <a:p>
            <a:pPr lvl="1"/>
            <a:r>
              <a:rPr lang="en-US" b="1" dirty="0">
                <a:solidFill>
                  <a:srgbClr val="C00000"/>
                </a:solidFill>
              </a:rPr>
              <a:t>Desert Land Act </a:t>
            </a:r>
            <a:r>
              <a:rPr lang="en-US" dirty="0"/>
              <a:t>– 1877</a:t>
            </a:r>
          </a:p>
          <a:p>
            <a:pPr lvl="2"/>
            <a:r>
              <a:rPr lang="en-US" dirty="0"/>
              <a:t>640 Acres/$1.25 per (If owner irrigated property)</a:t>
            </a:r>
          </a:p>
          <a:p>
            <a:pPr lvl="1"/>
            <a:endParaRPr lang="en-US" dirty="0"/>
          </a:p>
          <a:p>
            <a:pPr lvl="1"/>
            <a:r>
              <a:rPr lang="en-US" dirty="0"/>
              <a:t>Effects</a:t>
            </a:r>
          </a:p>
          <a:p>
            <a:pPr lvl="2"/>
            <a:r>
              <a:rPr lang="en-US" dirty="0"/>
              <a:t>Rapid Migration</a:t>
            </a:r>
          </a:p>
          <a:p>
            <a:pPr lvl="2"/>
            <a:r>
              <a:rPr lang="en-US" dirty="0"/>
              <a:t>Development of New States </a:t>
            </a:r>
          </a:p>
          <a:p>
            <a:pPr lvl="2"/>
            <a:r>
              <a:rPr lang="en-US" dirty="0"/>
              <a:t>By 1900, AZ, NM, and OK only territories that remain</a:t>
            </a:r>
          </a:p>
        </p:txBody>
      </p:sp>
      <p:pic>
        <p:nvPicPr>
          <p:cNvPr id="3074" name="Picture 2" descr="http://i.ebayimg.com/18/!Bs9MtW!EGk~$(KGrHqUH-CUEviw01SehBL59OzRec!~~_3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6600" y="3352800"/>
            <a:ext cx="1472756" cy="196367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www.mnopedia.org/sites/default/files/styles/xlarge/public/timber2.jpg?itok=-4BISS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5830" y="227471"/>
            <a:ext cx="3390900" cy="205965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Arrival of Miners</a:t>
            </a:r>
          </a:p>
        </p:txBody>
      </p:sp>
      <p:sp>
        <p:nvSpPr>
          <p:cNvPr id="3" name="Content Placeholder 2"/>
          <p:cNvSpPr>
            <a:spLocks noGrp="1"/>
          </p:cNvSpPr>
          <p:nvPr>
            <p:ph sz="quarter" idx="1"/>
          </p:nvPr>
        </p:nvSpPr>
        <p:spPr>
          <a:xfrm>
            <a:off x="3886200" y="1371600"/>
            <a:ext cx="5105400" cy="5486400"/>
          </a:xfrm>
        </p:spPr>
        <p:txBody>
          <a:bodyPr>
            <a:normAutofit/>
          </a:bodyPr>
          <a:lstStyle/>
          <a:p>
            <a:r>
              <a:rPr lang="en-US" dirty="0"/>
              <a:t>Silver and Gold </a:t>
            </a:r>
          </a:p>
          <a:p>
            <a:pPr lvl="1"/>
            <a:r>
              <a:rPr lang="en-US" sz="2300" dirty="0"/>
              <a:t>1858 - Colorado-</a:t>
            </a:r>
            <a:r>
              <a:rPr lang="en-US" sz="2300" b="1" dirty="0">
                <a:solidFill>
                  <a:srgbClr val="C00000"/>
                </a:solidFill>
              </a:rPr>
              <a:t>Pikes Peak</a:t>
            </a:r>
          </a:p>
          <a:p>
            <a:pPr lvl="2"/>
            <a:r>
              <a:rPr lang="en-US" sz="2100" dirty="0"/>
              <a:t>Denver</a:t>
            </a:r>
          </a:p>
          <a:p>
            <a:pPr lvl="1"/>
            <a:r>
              <a:rPr lang="en-US" sz="2300" dirty="0"/>
              <a:t>1859 - Nevada- </a:t>
            </a:r>
            <a:r>
              <a:rPr lang="en-US" sz="2300" b="1" dirty="0">
                <a:solidFill>
                  <a:srgbClr val="C00000"/>
                </a:solidFill>
              </a:rPr>
              <a:t>Comstock Lode</a:t>
            </a:r>
          </a:p>
          <a:p>
            <a:pPr lvl="2"/>
            <a:r>
              <a:rPr lang="en-US" sz="2100" dirty="0"/>
              <a:t>$300,000,000 worth</a:t>
            </a:r>
          </a:p>
          <a:p>
            <a:pPr lvl="1"/>
            <a:r>
              <a:rPr lang="en-US" sz="2300" dirty="0"/>
              <a:t>1874  - Dakotas -</a:t>
            </a:r>
            <a:r>
              <a:rPr lang="en-US" sz="2300" b="1" dirty="0">
                <a:solidFill>
                  <a:srgbClr val="C00000"/>
                </a:solidFill>
              </a:rPr>
              <a:t>Black Hills</a:t>
            </a:r>
          </a:p>
          <a:p>
            <a:pPr lvl="1"/>
            <a:r>
              <a:rPr lang="en-US" sz="2300" dirty="0"/>
              <a:t>1881  - Montana</a:t>
            </a:r>
          </a:p>
          <a:p>
            <a:pPr lvl="1">
              <a:buNone/>
            </a:pPr>
            <a:endParaRPr lang="en-US" sz="2300" dirty="0"/>
          </a:p>
          <a:p>
            <a:r>
              <a:rPr lang="en-US" sz="2800" dirty="0"/>
              <a:t>Effects</a:t>
            </a:r>
          </a:p>
          <a:p>
            <a:pPr lvl="2"/>
            <a:r>
              <a:rPr lang="en-US" sz="2100" dirty="0"/>
              <a:t>Brought all races and nationalities</a:t>
            </a:r>
          </a:p>
          <a:p>
            <a:pPr lvl="2"/>
            <a:r>
              <a:rPr lang="en-US" sz="2100" dirty="0"/>
              <a:t>Creation of boomtowns</a:t>
            </a:r>
          </a:p>
        </p:txBody>
      </p:sp>
      <p:pic>
        <p:nvPicPr>
          <p:cNvPr id="5" name="Picture 5"/>
          <p:cNvPicPr>
            <a:picLocks noChangeAspect="1" noChangeArrowheads="1"/>
          </p:cNvPicPr>
          <p:nvPr/>
        </p:nvPicPr>
        <p:blipFill>
          <a:blip r:embed="rId2" cstate="print"/>
          <a:srcRect/>
          <a:stretch>
            <a:fillRect/>
          </a:stretch>
        </p:blipFill>
        <p:spPr bwMode="auto">
          <a:xfrm rot="21233212">
            <a:off x="588814" y="1610695"/>
            <a:ext cx="3200400" cy="2642697"/>
          </a:xfrm>
          <a:prstGeom prst="rect">
            <a:avLst/>
          </a:prstGeom>
          <a:noFill/>
          <a:ln w="9525">
            <a:noFill/>
            <a:miter lim="800000"/>
            <a:headEnd/>
            <a:tailEnd/>
          </a:ln>
        </p:spPr>
      </p:pic>
      <p:pic>
        <p:nvPicPr>
          <p:cNvPr id="4" name="Picture 6"/>
          <p:cNvPicPr>
            <a:picLocks noChangeAspect="1" noChangeArrowheads="1"/>
          </p:cNvPicPr>
          <p:nvPr/>
        </p:nvPicPr>
        <p:blipFill>
          <a:blip r:embed="rId3" cstate="print"/>
          <a:srcRect/>
          <a:stretch>
            <a:fillRect/>
          </a:stretch>
        </p:blipFill>
        <p:spPr bwMode="auto">
          <a:xfrm rot="368889">
            <a:off x="874801" y="4062891"/>
            <a:ext cx="2928938" cy="2263775"/>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Industry1900"/>
          <p:cNvPicPr>
            <a:picLocks noChangeAspect="1" noChangeArrowheads="1"/>
          </p:cNvPicPr>
          <p:nvPr/>
        </p:nvPicPr>
        <p:blipFill>
          <a:blip r:embed="rId2" cstate="print">
            <a:lum contrast="6000"/>
          </a:blip>
          <a:srcRect l="862" r="790"/>
          <a:stretch>
            <a:fillRect/>
          </a:stretch>
        </p:blipFill>
        <p:spPr bwMode="auto">
          <a:xfrm>
            <a:off x="228600" y="381000"/>
            <a:ext cx="8763000" cy="6115050"/>
          </a:xfrm>
          <a:prstGeom prst="rect">
            <a:avLst/>
          </a:prstGeom>
          <a:noFill/>
          <a:ln w="9525">
            <a:solidFill>
              <a:srgbClr val="462300"/>
            </a:solid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t>Cowboys</a:t>
            </a:r>
          </a:p>
        </p:txBody>
      </p:sp>
      <p:sp>
        <p:nvSpPr>
          <p:cNvPr id="3" name="Content Placeholder 2"/>
          <p:cNvSpPr>
            <a:spLocks noGrp="1"/>
          </p:cNvSpPr>
          <p:nvPr>
            <p:ph sz="quarter" idx="1"/>
          </p:nvPr>
        </p:nvSpPr>
        <p:spPr>
          <a:xfrm>
            <a:off x="304800" y="1524000"/>
            <a:ext cx="4572000" cy="5105400"/>
          </a:xfrm>
        </p:spPr>
        <p:txBody>
          <a:bodyPr>
            <a:normAutofit fontScale="92500"/>
          </a:bodyPr>
          <a:lstStyle/>
          <a:p>
            <a:r>
              <a:rPr lang="en-US" dirty="0"/>
              <a:t>Buffalo    =  Cattle</a:t>
            </a:r>
          </a:p>
          <a:p>
            <a:r>
              <a:rPr lang="en-US" dirty="0"/>
              <a:t>Settlers learn from Mexicans</a:t>
            </a:r>
          </a:p>
          <a:p>
            <a:r>
              <a:rPr lang="en-US" dirty="0"/>
              <a:t>Adopt clothing, food and vocabulary </a:t>
            </a:r>
          </a:p>
          <a:p>
            <a:pPr lvl="1"/>
            <a:r>
              <a:rPr lang="en-US" dirty="0"/>
              <a:t>Spurs, stirrups, Chaps, Jerky</a:t>
            </a:r>
          </a:p>
          <a:p>
            <a:pPr lvl="1"/>
            <a:r>
              <a:rPr lang="en-US" dirty="0"/>
              <a:t>Mustang, Bronco, Corral, Rodeo</a:t>
            </a:r>
          </a:p>
          <a:p>
            <a:pPr lvl="1"/>
            <a:r>
              <a:rPr lang="en-US" dirty="0"/>
              <a:t>25% African American</a:t>
            </a:r>
          </a:p>
          <a:p>
            <a:pPr lvl="1"/>
            <a:r>
              <a:rPr lang="en-US" dirty="0"/>
              <a:t>15% Mexican</a:t>
            </a:r>
          </a:p>
          <a:p>
            <a:r>
              <a:rPr lang="en-US" dirty="0"/>
              <a:t>Herded cattle to railroads</a:t>
            </a:r>
          </a:p>
          <a:p>
            <a:pPr lvl="1"/>
            <a:r>
              <a:rPr lang="en-US" dirty="0"/>
              <a:t>Led to growing demand for beef</a:t>
            </a:r>
          </a:p>
          <a:p>
            <a:pPr lvl="1"/>
            <a:r>
              <a:rPr lang="en-US" dirty="0">
                <a:solidFill>
                  <a:srgbClr val="C00000"/>
                </a:solidFill>
              </a:rPr>
              <a:t>Open Ranging</a:t>
            </a:r>
          </a:p>
          <a:p>
            <a:pPr lvl="1">
              <a:buNone/>
            </a:pPr>
            <a:endParaRPr lang="en-US" dirty="0"/>
          </a:p>
          <a:p>
            <a:endParaRPr lang="en-US" dirty="0"/>
          </a:p>
        </p:txBody>
      </p:sp>
      <p:pic>
        <p:nvPicPr>
          <p:cNvPr id="4" name="Picture 6" descr="FA04059.JPG"/>
          <p:cNvPicPr>
            <a:picLocks noChangeAspect="1" noChangeArrowheads="1"/>
          </p:cNvPicPr>
          <p:nvPr/>
        </p:nvPicPr>
        <p:blipFill>
          <a:blip r:embed="rId2" cstate="print"/>
          <a:srcRect/>
          <a:stretch>
            <a:fillRect/>
          </a:stretch>
        </p:blipFill>
        <p:spPr bwMode="auto">
          <a:xfrm>
            <a:off x="5715000" y="1295400"/>
            <a:ext cx="3124200" cy="3124200"/>
          </a:xfrm>
          <a:prstGeom prst="rect">
            <a:avLst/>
          </a:prstGeom>
          <a:noFill/>
          <a:ln w="9525">
            <a:noFill/>
            <a:miter lim="800000"/>
            <a:headEnd/>
            <a:tailEnd/>
          </a:ln>
        </p:spPr>
      </p:pic>
      <p:pic>
        <p:nvPicPr>
          <p:cNvPr id="22530" name="Picture 2" descr="http://www.bishopmuseum.org/exhibits/pastExhibits/1999/backyard_aliens/b-results/images/vaquero.jpg"/>
          <p:cNvPicPr>
            <a:picLocks noChangeAspect="1" noChangeArrowheads="1"/>
          </p:cNvPicPr>
          <p:nvPr/>
        </p:nvPicPr>
        <p:blipFill>
          <a:blip r:embed="rId3" cstate="print"/>
          <a:srcRect/>
          <a:stretch>
            <a:fillRect/>
          </a:stretch>
        </p:blipFill>
        <p:spPr bwMode="auto">
          <a:xfrm>
            <a:off x="4648200" y="3810000"/>
            <a:ext cx="2857500" cy="2628900"/>
          </a:xfrm>
          <a:prstGeom prst="rect">
            <a:avLst/>
          </a:prstGeom>
          <a:noFill/>
        </p:spPr>
      </p:pic>
      <p:sp>
        <p:nvSpPr>
          <p:cNvPr id="6" name="Down Arrow 5"/>
          <p:cNvSpPr/>
          <p:nvPr/>
        </p:nvSpPr>
        <p:spPr>
          <a:xfrm>
            <a:off x="1752600" y="1524000"/>
            <a:ext cx="152400" cy="381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own Arrow 7"/>
          <p:cNvSpPr/>
          <p:nvPr/>
        </p:nvSpPr>
        <p:spPr>
          <a:xfrm rot="10800000">
            <a:off x="3200400" y="1524000"/>
            <a:ext cx="152400" cy="381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1026" name="Picture 2" descr="http://www.wall-maps.com/Classroom/HISTORY/US-History/a19_Cattle_Trails_1870s.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14300"/>
            <a:ext cx="8184198" cy="6591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17654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5260848" cy="758952"/>
          </a:xfrm>
        </p:spPr>
        <p:txBody>
          <a:bodyPr/>
          <a:lstStyle/>
          <a:p>
            <a:r>
              <a:rPr lang="en-US" dirty="0"/>
              <a:t>End of Open Range</a:t>
            </a:r>
          </a:p>
        </p:txBody>
      </p:sp>
      <p:sp>
        <p:nvSpPr>
          <p:cNvPr id="3" name="Content Placeholder 2"/>
          <p:cNvSpPr>
            <a:spLocks noGrp="1"/>
          </p:cNvSpPr>
          <p:nvPr>
            <p:ph sz="quarter" idx="1"/>
          </p:nvPr>
        </p:nvSpPr>
        <p:spPr>
          <a:xfrm>
            <a:off x="304800" y="1447800"/>
            <a:ext cx="5870448" cy="5026152"/>
          </a:xfrm>
        </p:spPr>
        <p:txBody>
          <a:bodyPr>
            <a:normAutofit/>
          </a:bodyPr>
          <a:lstStyle/>
          <a:p>
            <a:r>
              <a:rPr lang="en-US" dirty="0"/>
              <a:t>Over Grazing</a:t>
            </a:r>
          </a:p>
          <a:p>
            <a:pPr lvl="1"/>
            <a:r>
              <a:rPr lang="en-US" dirty="0"/>
              <a:t>“</a:t>
            </a:r>
            <a:r>
              <a:rPr lang="en-US" dirty="0">
                <a:solidFill>
                  <a:srgbClr val="C00000"/>
                </a:solidFill>
              </a:rPr>
              <a:t>Range Wars</a:t>
            </a:r>
            <a:r>
              <a:rPr lang="en-US" dirty="0"/>
              <a:t>”</a:t>
            </a:r>
          </a:p>
          <a:p>
            <a:pPr lvl="1"/>
            <a:endParaRPr lang="en-US" dirty="0"/>
          </a:p>
          <a:p>
            <a:r>
              <a:rPr lang="en-US" dirty="0"/>
              <a:t>Barbed Wire </a:t>
            </a:r>
          </a:p>
          <a:p>
            <a:pPr lvl="1"/>
            <a:r>
              <a:rPr lang="en-US" dirty="0"/>
              <a:t>1874</a:t>
            </a:r>
          </a:p>
          <a:p>
            <a:pPr lvl="1"/>
            <a:r>
              <a:rPr lang="en-US" dirty="0">
                <a:solidFill>
                  <a:srgbClr val="C00000"/>
                </a:solidFill>
              </a:rPr>
              <a:t>Joseph Glidden </a:t>
            </a:r>
          </a:p>
          <a:p>
            <a:endParaRPr lang="en-US" dirty="0"/>
          </a:p>
          <a:p>
            <a:r>
              <a:rPr lang="en-US" dirty="0"/>
              <a:t>Bad Weather </a:t>
            </a:r>
          </a:p>
          <a:p>
            <a:pPr lvl="1"/>
            <a:r>
              <a:rPr lang="en-US" dirty="0"/>
              <a:t>1885 - 1887</a:t>
            </a:r>
          </a:p>
          <a:p>
            <a:endParaRPr lang="en-US" dirty="0"/>
          </a:p>
          <a:p>
            <a:r>
              <a:rPr lang="en-US" dirty="0"/>
              <a:t>Wild West slowly comes to an end</a:t>
            </a:r>
          </a:p>
          <a:p>
            <a:endParaRPr lang="en-US" dirty="0"/>
          </a:p>
        </p:txBody>
      </p:sp>
      <p:pic>
        <p:nvPicPr>
          <p:cNvPr id="1028" name="Picture 4" descr="File:Patent Drawing for Joseph F. Glidden's Improvement to Barbed Wire - NARA - 302051.tif"/>
          <p:cNvPicPr>
            <a:picLocks noChangeAspect="1" noChangeArrowheads="1"/>
          </p:cNvPicPr>
          <p:nvPr/>
        </p:nvPicPr>
        <p:blipFill>
          <a:blip r:embed="rId2" cstate="print"/>
          <a:srcRect/>
          <a:stretch>
            <a:fillRect/>
          </a:stretch>
        </p:blipFill>
        <p:spPr bwMode="auto">
          <a:xfrm>
            <a:off x="5029200" y="-762000"/>
            <a:ext cx="3895725" cy="5705476"/>
          </a:xfrm>
          <a:prstGeom prst="rect">
            <a:avLst/>
          </a:prstGeom>
          <a:noFill/>
        </p:spPr>
      </p:pic>
      <p:pic>
        <p:nvPicPr>
          <p:cNvPr id="25606" name="Picture 6" descr="http://rds.yahoo.com/_ylt=A9G_bDtuBI9L.UcAuXajzbkF/SIG=12pu536kc/EXP=1267750382/**http%3a/www.gazeta.lv/images/cowboy-and-herd%25201889%2520Nebraska.jpg"/>
          <p:cNvPicPr>
            <a:picLocks noChangeAspect="1" noChangeArrowheads="1"/>
          </p:cNvPicPr>
          <p:nvPr/>
        </p:nvPicPr>
        <p:blipFill>
          <a:blip r:embed="rId3" cstate="print"/>
          <a:srcRect/>
          <a:stretch>
            <a:fillRect/>
          </a:stretch>
        </p:blipFill>
        <p:spPr bwMode="auto">
          <a:xfrm>
            <a:off x="6248400" y="4191000"/>
            <a:ext cx="2895600" cy="2229612"/>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609600" y="2743200"/>
            <a:ext cx="7924800" cy="3733800"/>
          </a:xfrm>
        </p:spPr>
        <p:txBody>
          <a:bodyPr/>
          <a:lstStyle/>
          <a:p>
            <a:r>
              <a:rPr lang="en-US" sz="3200" b="0" dirty="0"/>
              <a:t>What events led to increased Westward Migration?</a:t>
            </a:r>
          </a:p>
          <a:p>
            <a:endParaRPr lang="en-US" sz="3200" b="0" dirty="0"/>
          </a:p>
          <a:p>
            <a:r>
              <a:rPr lang="en-US" sz="3200" b="0" dirty="0"/>
              <a:t>After the migration, what professions were common in the west?</a:t>
            </a:r>
          </a:p>
          <a:p>
            <a:endParaRPr lang="en-US" dirty="0"/>
          </a:p>
        </p:txBody>
      </p:sp>
      <p:sp>
        <p:nvSpPr>
          <p:cNvPr id="4" name="Title 3"/>
          <p:cNvSpPr>
            <a:spLocks noGrp="1"/>
          </p:cNvSpPr>
          <p:nvPr>
            <p:ph type="title"/>
          </p:nvPr>
        </p:nvSpPr>
        <p:spPr/>
        <p:txBody>
          <a:bodyPr>
            <a:normAutofit/>
          </a:bodyPr>
          <a:lstStyle/>
          <a:p>
            <a:r>
              <a:rPr lang="en-US" sz="4800" b="1" dirty="0"/>
              <a:t>Recap</a:t>
            </a:r>
          </a:p>
        </p:txBody>
      </p:sp>
    </p:spTree>
    <p:extLst>
      <p:ext uri="{BB962C8B-B14F-4D97-AF65-F5344CB8AC3E}">
        <p14:creationId xmlns:p14="http://schemas.microsoft.com/office/powerpoint/2010/main" val="19098217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762000" y="2819400"/>
            <a:ext cx="7543800" cy="1752600"/>
          </a:xfrm>
        </p:spPr>
        <p:txBody>
          <a:bodyPr>
            <a:normAutofit/>
          </a:bodyPr>
          <a:lstStyle/>
          <a:p>
            <a:r>
              <a:rPr lang="en-US" sz="2800" dirty="0"/>
              <a:t>What was life like for those who chose to make the move?</a:t>
            </a:r>
          </a:p>
        </p:txBody>
      </p:sp>
      <p:sp>
        <p:nvSpPr>
          <p:cNvPr id="4" name="Title 3"/>
          <p:cNvSpPr>
            <a:spLocks noGrp="1"/>
          </p:cNvSpPr>
          <p:nvPr>
            <p:ph type="ctrTitle"/>
          </p:nvPr>
        </p:nvSpPr>
        <p:spPr/>
        <p:txBody>
          <a:bodyPr/>
          <a:lstStyle/>
          <a:p>
            <a:r>
              <a:rPr lang="en-US" dirty="0"/>
              <a:t>Life on the Frontier</a:t>
            </a:r>
          </a:p>
        </p:txBody>
      </p:sp>
    </p:spTree>
    <p:extLst>
      <p:ext uri="{BB962C8B-B14F-4D97-AF65-F5344CB8AC3E}">
        <p14:creationId xmlns:p14="http://schemas.microsoft.com/office/powerpoint/2010/main" val="19588791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7" name="Picture 3"/>
          <p:cNvPicPr>
            <a:picLocks noChangeAspect="1" noChangeArrowheads="1"/>
          </p:cNvPicPr>
          <p:nvPr/>
        </p:nvPicPr>
        <p:blipFill>
          <a:blip r:embed="rId2" cstate="print"/>
          <a:srcRect/>
          <a:stretch>
            <a:fillRect/>
          </a:stretch>
        </p:blipFill>
        <p:spPr bwMode="auto">
          <a:xfrm>
            <a:off x="4876800" y="1524000"/>
            <a:ext cx="3810000" cy="1905000"/>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Life on the Frontier</a:t>
            </a:r>
          </a:p>
        </p:txBody>
      </p:sp>
      <p:sp>
        <p:nvSpPr>
          <p:cNvPr id="3" name="Content Placeholder 2"/>
          <p:cNvSpPr>
            <a:spLocks noGrp="1"/>
          </p:cNvSpPr>
          <p:nvPr>
            <p:ph sz="quarter" idx="1"/>
          </p:nvPr>
        </p:nvSpPr>
        <p:spPr>
          <a:xfrm>
            <a:off x="304800" y="1524000"/>
            <a:ext cx="5641848" cy="5026152"/>
          </a:xfrm>
        </p:spPr>
        <p:txBody>
          <a:bodyPr>
            <a:normAutofit fontScale="92500" lnSpcReduction="10000"/>
          </a:bodyPr>
          <a:lstStyle/>
          <a:p>
            <a:r>
              <a:rPr lang="en-US" dirty="0" err="1"/>
              <a:t>Soddies</a:t>
            </a:r>
            <a:endParaRPr lang="en-US" dirty="0"/>
          </a:p>
          <a:p>
            <a:pPr lvl="1"/>
            <a:r>
              <a:rPr lang="en-US" dirty="0"/>
              <a:t>Due to lack of wood, houses were</a:t>
            </a:r>
          </a:p>
          <a:p>
            <a:pPr lvl="1">
              <a:buNone/>
            </a:pPr>
            <a:r>
              <a:rPr lang="en-US" dirty="0"/>
              <a:t>	 built out of sod</a:t>
            </a:r>
          </a:p>
          <a:p>
            <a:pPr lvl="1"/>
            <a:r>
              <a:rPr lang="en-US" dirty="0"/>
              <a:t>Warm in winter, cool in summer</a:t>
            </a:r>
          </a:p>
          <a:p>
            <a:r>
              <a:rPr lang="en-US" dirty="0"/>
              <a:t>Women</a:t>
            </a:r>
          </a:p>
          <a:p>
            <a:pPr lvl="1"/>
            <a:r>
              <a:rPr lang="en-US" dirty="0"/>
              <a:t>Women forced to work beside the men in order to make ends meet</a:t>
            </a:r>
          </a:p>
          <a:p>
            <a:pPr lvl="1"/>
            <a:r>
              <a:rPr lang="en-US" dirty="0">
                <a:solidFill>
                  <a:srgbClr val="C00000"/>
                </a:solidFill>
              </a:rPr>
              <a:t>Led to women gaining political rights sooner in West</a:t>
            </a:r>
          </a:p>
          <a:p>
            <a:r>
              <a:rPr lang="en-US" dirty="0"/>
              <a:t>Technology</a:t>
            </a:r>
          </a:p>
          <a:p>
            <a:pPr lvl="1"/>
            <a:r>
              <a:rPr lang="en-US" dirty="0"/>
              <a:t>Riding Steel Plows</a:t>
            </a:r>
          </a:p>
          <a:p>
            <a:pPr lvl="1"/>
            <a:r>
              <a:rPr lang="en-US" dirty="0"/>
              <a:t>McCormick Reaper</a:t>
            </a:r>
          </a:p>
          <a:p>
            <a:pPr lvl="1"/>
            <a:r>
              <a:rPr lang="en-US" dirty="0"/>
              <a:t>Windmills- Bring up water from underground </a:t>
            </a:r>
          </a:p>
        </p:txBody>
      </p:sp>
      <p:pic>
        <p:nvPicPr>
          <p:cNvPr id="31749" name="Picture 5" descr="http://l.yimg.com/g/images/spaceball.gif"/>
          <p:cNvPicPr>
            <a:picLocks noChangeAspect="1" noChangeArrowheads="1"/>
          </p:cNvPicPr>
          <p:nvPr/>
        </p:nvPicPr>
        <p:blipFill>
          <a:blip r:embed="rId3"/>
          <a:srcRect/>
          <a:stretch>
            <a:fillRect/>
          </a:stretch>
        </p:blipFill>
        <p:spPr bwMode="auto">
          <a:xfrm>
            <a:off x="63500" y="-2301875"/>
            <a:ext cx="3219450" cy="4762500"/>
          </a:xfrm>
          <a:prstGeom prst="rect">
            <a:avLst/>
          </a:prstGeom>
          <a:noFill/>
        </p:spPr>
      </p:pic>
      <p:pic>
        <p:nvPicPr>
          <p:cNvPr id="31751" name="Picture 7" descr="http://l.yimg.com/g/images/spaceball.gif"/>
          <p:cNvPicPr>
            <a:picLocks noChangeAspect="1" noChangeArrowheads="1"/>
          </p:cNvPicPr>
          <p:nvPr/>
        </p:nvPicPr>
        <p:blipFill>
          <a:blip r:embed="rId3"/>
          <a:srcRect/>
          <a:stretch>
            <a:fillRect/>
          </a:stretch>
        </p:blipFill>
        <p:spPr bwMode="auto">
          <a:xfrm>
            <a:off x="63500" y="-2301875"/>
            <a:ext cx="3219450" cy="4762500"/>
          </a:xfrm>
          <a:prstGeom prst="rect">
            <a:avLst/>
          </a:prstGeom>
          <a:noFill/>
        </p:spPr>
      </p:pic>
      <p:pic>
        <p:nvPicPr>
          <p:cNvPr id="31753" name="Picture 9" descr="http://l.yimg.com/g/images/spaceball.gif"/>
          <p:cNvPicPr>
            <a:picLocks noChangeAspect="1" noChangeArrowheads="1"/>
          </p:cNvPicPr>
          <p:nvPr/>
        </p:nvPicPr>
        <p:blipFill>
          <a:blip r:embed="rId3"/>
          <a:srcRect/>
          <a:stretch>
            <a:fillRect/>
          </a:stretch>
        </p:blipFill>
        <p:spPr bwMode="auto">
          <a:xfrm>
            <a:off x="63500" y="-2301875"/>
            <a:ext cx="3219450" cy="4762500"/>
          </a:xfrm>
          <a:prstGeom prst="rect">
            <a:avLst/>
          </a:prstGeom>
          <a:noFill/>
        </p:spPr>
      </p:pic>
      <p:pic>
        <p:nvPicPr>
          <p:cNvPr id="31755" name="Picture 11" descr="http://l.yimg.com/g/images/spaceball.gif"/>
          <p:cNvPicPr>
            <a:picLocks noChangeAspect="1" noChangeArrowheads="1"/>
          </p:cNvPicPr>
          <p:nvPr/>
        </p:nvPicPr>
        <p:blipFill>
          <a:blip r:embed="rId3"/>
          <a:srcRect/>
          <a:stretch>
            <a:fillRect/>
          </a:stretch>
        </p:blipFill>
        <p:spPr bwMode="auto">
          <a:xfrm>
            <a:off x="63500" y="-2301875"/>
            <a:ext cx="3219450" cy="4762500"/>
          </a:xfrm>
          <a:prstGeom prst="rect">
            <a:avLst/>
          </a:prstGeom>
          <a:noFill/>
        </p:spPr>
      </p:pic>
      <p:pic>
        <p:nvPicPr>
          <p:cNvPr id="31757" name="Picture 13" descr="View Image">
            <a:hlinkClick r:id="rId4"/>
          </p:cNvPr>
          <p:cNvPicPr>
            <a:picLocks noChangeAspect="1" noChangeArrowheads="1"/>
          </p:cNvPicPr>
          <p:nvPr/>
        </p:nvPicPr>
        <p:blipFill>
          <a:blip r:embed="rId5" cstate="print"/>
          <a:srcRect/>
          <a:stretch>
            <a:fillRect/>
          </a:stretch>
        </p:blipFill>
        <p:spPr bwMode="auto">
          <a:xfrm>
            <a:off x="6324600" y="3601803"/>
            <a:ext cx="1905000" cy="2818047"/>
          </a:xfrm>
          <a:prstGeom prst="rect">
            <a:avLst/>
          </a:prstGeo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dirty="0"/>
          </a:p>
        </p:txBody>
      </p:sp>
      <p:pic>
        <p:nvPicPr>
          <p:cNvPr id="4098" name="Picture 2" descr="http://www.wyomingtalesandtrails.com/soddieloupcountyneb8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76200"/>
            <a:ext cx="5238750" cy="330517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www.wyomingtalesandtrails.com/soddie7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21217" y="3048000"/>
            <a:ext cx="5829601" cy="3742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02413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Fall of Farmers</a:t>
            </a:r>
          </a:p>
        </p:txBody>
      </p:sp>
      <p:pic>
        <p:nvPicPr>
          <p:cNvPr id="33794" name="Picture 2" descr="http://www.livinginpeace-thenaturalstate.com/Bck%20Hme.jpg"/>
          <p:cNvPicPr>
            <a:picLocks noChangeAspect="1" noChangeArrowheads="1"/>
          </p:cNvPicPr>
          <p:nvPr/>
        </p:nvPicPr>
        <p:blipFill>
          <a:blip r:embed="rId2" cstate="print"/>
          <a:srcRect/>
          <a:stretch>
            <a:fillRect/>
          </a:stretch>
        </p:blipFill>
        <p:spPr bwMode="auto">
          <a:xfrm>
            <a:off x="4953000" y="3200400"/>
            <a:ext cx="3757684" cy="2809875"/>
          </a:xfrm>
          <a:prstGeom prst="rect">
            <a:avLst/>
          </a:prstGeom>
          <a:noFill/>
        </p:spPr>
      </p:pic>
      <p:sp>
        <p:nvSpPr>
          <p:cNvPr id="6" name="Cloud Callout 5"/>
          <p:cNvSpPr/>
          <p:nvPr/>
        </p:nvSpPr>
        <p:spPr>
          <a:xfrm>
            <a:off x="5791200" y="609600"/>
            <a:ext cx="3352800" cy="2057400"/>
          </a:xfrm>
          <a:prstGeom prst="cloudCallout">
            <a:avLst>
              <a:gd name="adj1" fmla="val 5683"/>
              <a:gd name="adj2" fmla="val 7299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 wonder if she’ll still be this happy when we tell her that Toto was crushed by a flying cow in the storm</a:t>
            </a:r>
          </a:p>
        </p:txBody>
      </p:sp>
      <p:sp>
        <p:nvSpPr>
          <p:cNvPr id="8" name="Content Placeholder 2"/>
          <p:cNvSpPr>
            <a:spLocks noGrp="1"/>
          </p:cNvSpPr>
          <p:nvPr>
            <p:ph sz="quarter" idx="1"/>
          </p:nvPr>
        </p:nvSpPr>
        <p:spPr>
          <a:xfrm>
            <a:off x="301752" y="1527048"/>
            <a:ext cx="4651248" cy="4572000"/>
          </a:xfrm>
        </p:spPr>
        <p:txBody>
          <a:bodyPr/>
          <a:lstStyle/>
          <a:p>
            <a:r>
              <a:rPr lang="en-US" dirty="0"/>
              <a:t>1880’s changing trends</a:t>
            </a:r>
          </a:p>
          <a:p>
            <a:pPr lvl="1"/>
            <a:r>
              <a:rPr lang="en-US" b="1" dirty="0">
                <a:solidFill>
                  <a:srgbClr val="C00000"/>
                </a:solidFill>
              </a:rPr>
              <a:t>Railroads</a:t>
            </a:r>
          </a:p>
          <a:p>
            <a:pPr lvl="2"/>
            <a:r>
              <a:rPr lang="en-US" dirty="0"/>
              <a:t>High transportation/storage rates</a:t>
            </a:r>
          </a:p>
          <a:p>
            <a:pPr lvl="1"/>
            <a:endParaRPr lang="en-US" dirty="0"/>
          </a:p>
          <a:p>
            <a:pPr lvl="1"/>
            <a:r>
              <a:rPr lang="en-US" b="1" dirty="0">
                <a:solidFill>
                  <a:srgbClr val="C00000"/>
                </a:solidFill>
              </a:rPr>
              <a:t>Credit</a:t>
            </a:r>
          </a:p>
          <a:p>
            <a:pPr lvl="2"/>
            <a:r>
              <a:rPr lang="en-US" dirty="0"/>
              <a:t>Banks charge outrageous interest rates</a:t>
            </a:r>
          </a:p>
          <a:p>
            <a:pPr lvl="2"/>
            <a:endParaRPr lang="en-US" dirty="0"/>
          </a:p>
          <a:p>
            <a:pPr lvl="1"/>
            <a:r>
              <a:rPr lang="en-US" b="1" dirty="0">
                <a:solidFill>
                  <a:srgbClr val="C00000"/>
                </a:solidFill>
              </a:rPr>
              <a:t>Crop Prices</a:t>
            </a:r>
          </a:p>
          <a:p>
            <a:pPr lvl="2"/>
            <a:r>
              <a:rPr lang="en-US" dirty="0"/>
              <a:t>Rise in commercial farming forces reduction in crop prices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body" idx="1"/>
          </p:nvPr>
        </p:nvSpPr>
        <p:spPr/>
        <p:txBody>
          <a:bodyPr>
            <a:normAutofit/>
          </a:bodyPr>
          <a:lstStyle/>
          <a:p>
            <a:r>
              <a:rPr lang="en-US" sz="2800" dirty="0"/>
              <a:t>What was life like for those who chose to make the move?</a:t>
            </a:r>
          </a:p>
        </p:txBody>
      </p:sp>
      <p:sp>
        <p:nvSpPr>
          <p:cNvPr id="4" name="Title 3"/>
          <p:cNvSpPr>
            <a:spLocks noGrp="1"/>
          </p:cNvSpPr>
          <p:nvPr>
            <p:ph type="title"/>
          </p:nvPr>
        </p:nvSpPr>
        <p:spPr/>
        <p:txBody>
          <a:bodyPr>
            <a:normAutofit/>
          </a:bodyPr>
          <a:lstStyle/>
          <a:p>
            <a:r>
              <a:rPr lang="en-US" sz="6000" b="1" dirty="0"/>
              <a:t>Recap</a:t>
            </a:r>
          </a:p>
        </p:txBody>
      </p:sp>
    </p:spTree>
    <p:extLst>
      <p:ext uri="{BB962C8B-B14F-4D97-AF65-F5344CB8AC3E}">
        <p14:creationId xmlns:p14="http://schemas.microsoft.com/office/powerpoint/2010/main" val="1869358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381000" y="2819400"/>
            <a:ext cx="8229600" cy="3276600"/>
          </a:xfrm>
        </p:spPr>
        <p:txBody>
          <a:bodyPr/>
          <a:lstStyle/>
          <a:p>
            <a:r>
              <a:rPr lang="en-US" sz="2800" b="0" dirty="0"/>
              <a:t>How was the west portrayed in literature and art?</a:t>
            </a:r>
            <a:endParaRPr lang="en-US" b="0" dirty="0"/>
          </a:p>
        </p:txBody>
      </p:sp>
      <p:sp>
        <p:nvSpPr>
          <p:cNvPr id="4" name="Title 3"/>
          <p:cNvSpPr>
            <a:spLocks noGrp="1"/>
          </p:cNvSpPr>
          <p:nvPr>
            <p:ph type="ctrTitle"/>
          </p:nvPr>
        </p:nvSpPr>
        <p:spPr/>
        <p:txBody>
          <a:bodyPr/>
          <a:lstStyle/>
          <a:p>
            <a:r>
              <a:rPr lang="en-US" dirty="0"/>
              <a:t>The “Romantic” West</a:t>
            </a:r>
          </a:p>
        </p:txBody>
      </p:sp>
    </p:spTree>
    <p:extLst>
      <p:ext uri="{BB962C8B-B14F-4D97-AF65-F5344CB8AC3E}">
        <p14:creationId xmlns:p14="http://schemas.microsoft.com/office/powerpoint/2010/main" val="22623839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3813048" cy="758952"/>
          </a:xfrm>
        </p:spPr>
        <p:txBody>
          <a:bodyPr/>
          <a:lstStyle/>
          <a:p>
            <a:r>
              <a:rPr lang="en-US" dirty="0"/>
              <a:t>“Romantic” West</a:t>
            </a:r>
          </a:p>
        </p:txBody>
      </p:sp>
      <p:sp>
        <p:nvSpPr>
          <p:cNvPr id="3" name="Content Placeholder 2"/>
          <p:cNvSpPr>
            <a:spLocks noGrp="1"/>
          </p:cNvSpPr>
          <p:nvPr>
            <p:ph sz="quarter" idx="1"/>
          </p:nvPr>
        </p:nvSpPr>
        <p:spPr>
          <a:xfrm>
            <a:off x="301752" y="1371600"/>
            <a:ext cx="8503920" cy="5181600"/>
          </a:xfrm>
        </p:spPr>
        <p:txBody>
          <a:bodyPr>
            <a:normAutofit fontScale="92500" lnSpcReduction="10000"/>
          </a:bodyPr>
          <a:lstStyle/>
          <a:p>
            <a:r>
              <a:rPr lang="en-US" dirty="0"/>
              <a:t>Art</a:t>
            </a:r>
          </a:p>
          <a:p>
            <a:pPr lvl="1"/>
            <a:r>
              <a:rPr lang="en-US" dirty="0"/>
              <a:t>“</a:t>
            </a:r>
            <a:r>
              <a:rPr lang="en-US" dirty="0">
                <a:solidFill>
                  <a:srgbClr val="C00000"/>
                </a:solidFill>
              </a:rPr>
              <a:t>Rocky Mountain School</a:t>
            </a:r>
            <a:r>
              <a:rPr lang="en-US" dirty="0"/>
              <a:t>”</a:t>
            </a:r>
          </a:p>
          <a:p>
            <a:pPr lvl="2"/>
            <a:r>
              <a:rPr lang="en-US" dirty="0"/>
              <a:t>Sparks 1880s Tourism</a:t>
            </a:r>
          </a:p>
          <a:p>
            <a:pPr lvl="2"/>
            <a:endParaRPr lang="en-US" dirty="0"/>
          </a:p>
          <a:p>
            <a:r>
              <a:rPr lang="en-US" dirty="0"/>
              <a:t>Cowboys</a:t>
            </a:r>
          </a:p>
          <a:p>
            <a:pPr lvl="1"/>
            <a:r>
              <a:rPr lang="en-US" u="sng" dirty="0">
                <a:solidFill>
                  <a:srgbClr val="C00000"/>
                </a:solidFill>
              </a:rPr>
              <a:t>The Virginian 1902</a:t>
            </a:r>
          </a:p>
          <a:p>
            <a:pPr lvl="2"/>
            <a:r>
              <a:rPr lang="en-US" dirty="0">
                <a:solidFill>
                  <a:srgbClr val="C00000"/>
                </a:solidFill>
              </a:rPr>
              <a:t>Owen Wister</a:t>
            </a:r>
          </a:p>
          <a:p>
            <a:pPr lvl="2"/>
            <a:r>
              <a:rPr lang="en-US" dirty="0"/>
              <a:t>Givens romantic view of Cowboys</a:t>
            </a:r>
          </a:p>
          <a:p>
            <a:pPr lvl="2"/>
            <a:r>
              <a:rPr lang="en-US" dirty="0"/>
              <a:t>Sparks idea of pop fiction </a:t>
            </a:r>
          </a:p>
          <a:p>
            <a:pPr lvl="2"/>
            <a:endParaRPr lang="en-US" dirty="0"/>
          </a:p>
          <a:p>
            <a:r>
              <a:rPr lang="en-US" dirty="0"/>
              <a:t>“Wild West” shows</a:t>
            </a:r>
          </a:p>
          <a:p>
            <a:pPr lvl="1"/>
            <a:r>
              <a:rPr lang="en-US" dirty="0">
                <a:solidFill>
                  <a:srgbClr val="C00000"/>
                </a:solidFill>
              </a:rPr>
              <a:t>Buffalo Bill’s Wild West </a:t>
            </a:r>
          </a:p>
          <a:p>
            <a:pPr lvl="2"/>
            <a:r>
              <a:rPr lang="en-US" dirty="0"/>
              <a:t>Indian War reenactments </a:t>
            </a:r>
          </a:p>
          <a:p>
            <a:pPr lvl="2"/>
            <a:r>
              <a:rPr lang="en-US" dirty="0">
                <a:solidFill>
                  <a:srgbClr val="C00000"/>
                </a:solidFill>
              </a:rPr>
              <a:t>Sitting Bull</a:t>
            </a:r>
            <a:r>
              <a:rPr lang="en-US" dirty="0"/>
              <a:t>, </a:t>
            </a:r>
            <a:r>
              <a:rPr lang="en-US" dirty="0">
                <a:solidFill>
                  <a:srgbClr val="C00000"/>
                </a:solidFill>
              </a:rPr>
              <a:t>Annie Oakley</a:t>
            </a:r>
          </a:p>
          <a:p>
            <a:pPr lvl="2"/>
            <a:endParaRPr lang="en-US" dirty="0"/>
          </a:p>
          <a:p>
            <a:endParaRPr lang="en-US" dirty="0"/>
          </a:p>
        </p:txBody>
      </p:sp>
      <p:pic>
        <p:nvPicPr>
          <p:cNvPr id="50178" name="Picture 2" descr="http://www.powayusd.com/teachers/clewis/early%20nationalism%20docs_files/image009.jpg"/>
          <p:cNvPicPr>
            <a:picLocks noChangeAspect="1" noChangeArrowheads="1"/>
          </p:cNvPicPr>
          <p:nvPr/>
        </p:nvPicPr>
        <p:blipFill>
          <a:blip r:embed="rId2" cstate="print"/>
          <a:srcRect/>
          <a:stretch>
            <a:fillRect/>
          </a:stretch>
        </p:blipFill>
        <p:spPr bwMode="auto">
          <a:xfrm>
            <a:off x="4038600" y="304800"/>
            <a:ext cx="4719828" cy="2895600"/>
          </a:xfrm>
          <a:prstGeom prst="rect">
            <a:avLst/>
          </a:prstGeom>
          <a:noFill/>
        </p:spPr>
      </p:pic>
      <p:pic>
        <p:nvPicPr>
          <p:cNvPr id="50180" name="Picture 4" descr="http://cf.mp-cdn.net/b3/a4/65004506dc894fe795cfd62348e5.jpg"/>
          <p:cNvPicPr>
            <a:picLocks noChangeAspect="1" noChangeArrowheads="1"/>
          </p:cNvPicPr>
          <p:nvPr/>
        </p:nvPicPr>
        <p:blipFill>
          <a:blip r:embed="rId3" cstate="print"/>
          <a:srcRect/>
          <a:stretch>
            <a:fillRect/>
          </a:stretch>
        </p:blipFill>
        <p:spPr bwMode="auto">
          <a:xfrm>
            <a:off x="6934200" y="990600"/>
            <a:ext cx="1952625" cy="3124200"/>
          </a:xfrm>
          <a:prstGeom prst="rect">
            <a:avLst/>
          </a:prstGeom>
          <a:noFill/>
        </p:spPr>
      </p:pic>
      <p:pic>
        <p:nvPicPr>
          <p:cNvPr id="50182" name="Picture 6" descr="http://upload.wikimedia.org/wikipedia/commons/1/17/Miss-Annie-Oakley-peerless-wing-shot.jpg"/>
          <p:cNvPicPr>
            <a:picLocks noChangeAspect="1" noChangeArrowheads="1"/>
          </p:cNvPicPr>
          <p:nvPr/>
        </p:nvPicPr>
        <p:blipFill>
          <a:blip r:embed="rId4" cstate="print"/>
          <a:srcRect/>
          <a:stretch>
            <a:fillRect/>
          </a:stretch>
        </p:blipFill>
        <p:spPr bwMode="auto">
          <a:xfrm>
            <a:off x="4800600" y="2895600"/>
            <a:ext cx="2044479" cy="3095625"/>
          </a:xfrm>
          <a:prstGeom prst="rect">
            <a:avLst/>
          </a:prstGeom>
          <a:noFill/>
        </p:spPr>
      </p:pic>
      <p:pic>
        <p:nvPicPr>
          <p:cNvPr id="50184" name="Picture 8" descr="http://www.legendsofamerica.com/photos-nativeamerican/SittingBullBuffaloBill.jpg"/>
          <p:cNvPicPr>
            <a:picLocks noChangeAspect="1" noChangeArrowheads="1"/>
          </p:cNvPicPr>
          <p:nvPr/>
        </p:nvPicPr>
        <p:blipFill>
          <a:blip r:embed="rId5" cstate="print"/>
          <a:srcRect/>
          <a:stretch>
            <a:fillRect/>
          </a:stretch>
        </p:blipFill>
        <p:spPr bwMode="auto">
          <a:xfrm>
            <a:off x="6629400" y="3962400"/>
            <a:ext cx="2146935" cy="2667000"/>
          </a:xfrm>
          <a:prstGeom prst="rect">
            <a:avLst/>
          </a:prstGeom>
          <a:noFill/>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51202" name="Picture 2" descr="http://www.legendsofamerica.com/photos-oldwest/BuffaloBillWildWest-lrg.jpg"/>
          <p:cNvPicPr>
            <a:picLocks noChangeAspect="1" noChangeArrowheads="1"/>
          </p:cNvPicPr>
          <p:nvPr/>
        </p:nvPicPr>
        <p:blipFill>
          <a:blip r:embed="rId2" cstate="print"/>
          <a:srcRect/>
          <a:stretch>
            <a:fillRect/>
          </a:stretch>
        </p:blipFill>
        <p:spPr bwMode="auto">
          <a:xfrm>
            <a:off x="0" y="533400"/>
            <a:ext cx="8890000" cy="5867400"/>
          </a:xfrm>
          <a:prstGeom prst="rect">
            <a:avLst/>
          </a:prstGeo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03648" y="228600"/>
            <a:ext cx="4340352" cy="758952"/>
          </a:xfrm>
        </p:spPr>
        <p:txBody>
          <a:bodyPr/>
          <a:lstStyle/>
          <a:p>
            <a:r>
              <a:rPr lang="en-US" dirty="0"/>
              <a:t>“Romantic” Frontier</a:t>
            </a:r>
          </a:p>
        </p:txBody>
      </p:sp>
      <p:sp>
        <p:nvSpPr>
          <p:cNvPr id="3" name="Content Placeholder 2"/>
          <p:cNvSpPr>
            <a:spLocks noGrp="1"/>
          </p:cNvSpPr>
          <p:nvPr>
            <p:ph sz="quarter" idx="1"/>
          </p:nvPr>
        </p:nvSpPr>
        <p:spPr>
          <a:xfrm>
            <a:off x="228600" y="609600"/>
            <a:ext cx="4953000" cy="6092952"/>
          </a:xfrm>
          <a:solidFill>
            <a:schemeClr val="bg2"/>
          </a:solidFill>
          <a:ln w="57150">
            <a:solidFill>
              <a:schemeClr val="accent5"/>
            </a:solidFill>
          </a:ln>
        </p:spPr>
        <p:txBody>
          <a:bodyPr>
            <a:normAutofit fontScale="92500"/>
          </a:bodyPr>
          <a:lstStyle/>
          <a:p>
            <a:r>
              <a:rPr lang="en-US" b="1" dirty="0">
                <a:solidFill>
                  <a:srgbClr val="C00000"/>
                </a:solidFill>
              </a:rPr>
              <a:t>Mark Twain</a:t>
            </a:r>
          </a:p>
          <a:p>
            <a:pPr lvl="1"/>
            <a:r>
              <a:rPr lang="en-US" u="sng" dirty="0">
                <a:solidFill>
                  <a:srgbClr val="C00000"/>
                </a:solidFill>
              </a:rPr>
              <a:t>Adventures of Tom Sawyer</a:t>
            </a:r>
            <a:r>
              <a:rPr lang="en-US" dirty="0">
                <a:solidFill>
                  <a:srgbClr val="C00000"/>
                </a:solidFill>
              </a:rPr>
              <a:t> </a:t>
            </a:r>
            <a:r>
              <a:rPr lang="en-US" dirty="0"/>
              <a:t>- 1876</a:t>
            </a:r>
            <a:endParaRPr lang="en-US" u="sng" dirty="0"/>
          </a:p>
          <a:p>
            <a:pPr lvl="1"/>
            <a:r>
              <a:rPr lang="en-US" u="sng" dirty="0">
                <a:solidFill>
                  <a:srgbClr val="C00000"/>
                </a:solidFill>
              </a:rPr>
              <a:t>Adventures of Huckleberry </a:t>
            </a:r>
            <a:r>
              <a:rPr lang="en-US" dirty="0">
                <a:solidFill>
                  <a:srgbClr val="C00000"/>
                </a:solidFill>
              </a:rPr>
              <a:t> </a:t>
            </a:r>
            <a:r>
              <a:rPr lang="en-US" dirty="0"/>
              <a:t>- 1885</a:t>
            </a:r>
          </a:p>
          <a:p>
            <a:pPr lvl="1"/>
            <a:endParaRPr lang="en-US" u="sng" dirty="0"/>
          </a:p>
          <a:p>
            <a:r>
              <a:rPr lang="en-US" b="1" dirty="0">
                <a:solidFill>
                  <a:srgbClr val="C00000"/>
                </a:solidFill>
              </a:rPr>
              <a:t>Teddy Roosevelt</a:t>
            </a:r>
          </a:p>
          <a:p>
            <a:pPr lvl="1"/>
            <a:r>
              <a:rPr lang="en-US" dirty="0"/>
              <a:t>Moves to Dakota “Badlands” after wife’s death</a:t>
            </a:r>
          </a:p>
          <a:p>
            <a:pPr lvl="1"/>
            <a:r>
              <a:rPr lang="en-US" dirty="0"/>
              <a:t>Writes </a:t>
            </a:r>
            <a:r>
              <a:rPr lang="en-US" u="sng" dirty="0">
                <a:solidFill>
                  <a:srgbClr val="C00000"/>
                </a:solidFill>
              </a:rPr>
              <a:t>The Winning of the West </a:t>
            </a:r>
          </a:p>
          <a:p>
            <a:pPr lvl="2"/>
            <a:r>
              <a:rPr lang="en-US" dirty="0"/>
              <a:t>Heroic History of Expansion</a:t>
            </a:r>
          </a:p>
          <a:p>
            <a:pPr lvl="2"/>
            <a:endParaRPr lang="en-US" dirty="0"/>
          </a:p>
          <a:p>
            <a:r>
              <a:rPr lang="en-US" b="1" dirty="0">
                <a:solidFill>
                  <a:srgbClr val="C00000"/>
                </a:solidFill>
              </a:rPr>
              <a:t>Frederick Jackson Turner</a:t>
            </a:r>
          </a:p>
          <a:p>
            <a:pPr lvl="1"/>
            <a:r>
              <a:rPr lang="en-US" dirty="0"/>
              <a:t>“ </a:t>
            </a:r>
            <a:r>
              <a:rPr lang="en-US" dirty="0">
                <a:solidFill>
                  <a:srgbClr val="C00000"/>
                </a:solidFill>
              </a:rPr>
              <a:t>The Significance of the Frontier in American History</a:t>
            </a:r>
            <a:r>
              <a:rPr lang="en-US" dirty="0"/>
              <a:t>”</a:t>
            </a:r>
          </a:p>
          <a:p>
            <a:pPr lvl="2"/>
            <a:r>
              <a:rPr lang="en-US" dirty="0"/>
              <a:t>Later claims that frontier is “Closed”</a:t>
            </a:r>
          </a:p>
          <a:p>
            <a:pPr lvl="2"/>
            <a:r>
              <a:rPr lang="en-US" dirty="0"/>
              <a:t>Effects?</a:t>
            </a:r>
          </a:p>
        </p:txBody>
      </p:sp>
      <p:pic>
        <p:nvPicPr>
          <p:cNvPr id="49154" name="Picture 2" descr="http://www.exploretheoldwest.com/Teddy%20Roosevelt%20in%20the%20Badlands%20of%20North%20Dakota.gif"/>
          <p:cNvPicPr>
            <a:picLocks noChangeAspect="1" noChangeArrowheads="1"/>
          </p:cNvPicPr>
          <p:nvPr/>
        </p:nvPicPr>
        <p:blipFill>
          <a:blip r:embed="rId2" cstate="print"/>
          <a:srcRect/>
          <a:stretch>
            <a:fillRect/>
          </a:stretch>
        </p:blipFill>
        <p:spPr bwMode="auto">
          <a:xfrm>
            <a:off x="4953000" y="1752599"/>
            <a:ext cx="2376488" cy="3429001"/>
          </a:xfrm>
          <a:prstGeom prst="rect">
            <a:avLst/>
          </a:prstGeom>
          <a:noFill/>
        </p:spPr>
      </p:pic>
      <p:pic>
        <p:nvPicPr>
          <p:cNvPr id="49156" name="Picture 4" descr="http://www.nndb.com/people/458/000099161/frederick-jackson-turner-1.jpg"/>
          <p:cNvPicPr>
            <a:picLocks noChangeAspect="1" noChangeArrowheads="1"/>
          </p:cNvPicPr>
          <p:nvPr/>
        </p:nvPicPr>
        <p:blipFill>
          <a:blip r:embed="rId3" cstate="print"/>
          <a:srcRect/>
          <a:stretch>
            <a:fillRect/>
          </a:stretch>
        </p:blipFill>
        <p:spPr bwMode="auto">
          <a:xfrm>
            <a:off x="6400800" y="3819524"/>
            <a:ext cx="2238375" cy="3038476"/>
          </a:xfrm>
          <a:prstGeom prst="rect">
            <a:avLst/>
          </a:prstGeom>
          <a:noFill/>
        </p:spPr>
      </p:pic>
      <p:pic>
        <p:nvPicPr>
          <p:cNvPr id="49158" name="Picture 6" descr="http://upload.wikimedia.org/wikipedia/commons/thumb/2/25/Mark_Twain%2C_Brady-Handy_photo_portrait%2C_Feb_7%2C_1871%2C_cropped.jpg/200px-Mark_Twain%2C_Brady-Handy_photo_portrait%2C_Feb_7%2C_1871%2C_cropped.jpg"/>
          <p:cNvPicPr>
            <a:picLocks noChangeAspect="1" noChangeArrowheads="1"/>
          </p:cNvPicPr>
          <p:nvPr/>
        </p:nvPicPr>
        <p:blipFill>
          <a:blip r:embed="rId4" cstate="print"/>
          <a:srcRect/>
          <a:stretch>
            <a:fillRect/>
          </a:stretch>
        </p:blipFill>
        <p:spPr bwMode="auto">
          <a:xfrm>
            <a:off x="6934200" y="1066800"/>
            <a:ext cx="1905000" cy="2990850"/>
          </a:xfrm>
          <a:prstGeom prst="rect">
            <a:avLst/>
          </a:prstGeom>
          <a:noFill/>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body" idx="1"/>
          </p:nvPr>
        </p:nvSpPr>
        <p:spPr>
          <a:xfrm>
            <a:off x="381000" y="2743200"/>
            <a:ext cx="8229600" cy="3429000"/>
          </a:xfrm>
        </p:spPr>
        <p:txBody>
          <a:bodyPr>
            <a:normAutofit/>
          </a:bodyPr>
          <a:lstStyle/>
          <a:p>
            <a:r>
              <a:rPr lang="en-US" sz="2800" b="0" dirty="0"/>
              <a:t>How was the west portrayed in literature and art?</a:t>
            </a:r>
          </a:p>
          <a:p>
            <a:endParaRPr lang="en-US" sz="2800" b="0" dirty="0"/>
          </a:p>
          <a:p>
            <a:r>
              <a:rPr lang="en-US" sz="2800" b="0" dirty="0"/>
              <a:t>To what degree was this depiction Accurate?</a:t>
            </a:r>
            <a:endParaRPr lang="en-US" b="0" dirty="0"/>
          </a:p>
        </p:txBody>
      </p:sp>
      <p:sp>
        <p:nvSpPr>
          <p:cNvPr id="4" name="Title 3"/>
          <p:cNvSpPr>
            <a:spLocks noGrp="1"/>
          </p:cNvSpPr>
          <p:nvPr>
            <p:ph type="title"/>
          </p:nvPr>
        </p:nvSpPr>
        <p:spPr/>
        <p:txBody>
          <a:bodyPr/>
          <a:lstStyle/>
          <a:p>
            <a:r>
              <a:rPr lang="en-US" dirty="0"/>
              <a:t>The “Romantic” West</a:t>
            </a:r>
          </a:p>
        </p:txBody>
      </p:sp>
    </p:spTree>
    <p:extLst>
      <p:ext uri="{BB962C8B-B14F-4D97-AF65-F5344CB8AC3E}">
        <p14:creationId xmlns:p14="http://schemas.microsoft.com/office/powerpoint/2010/main" val="31929104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Dispersal of Native Americans</a:t>
            </a:r>
          </a:p>
        </p:txBody>
      </p:sp>
      <p:sp>
        <p:nvSpPr>
          <p:cNvPr id="3" name="Content Placeholder 2"/>
          <p:cNvSpPr>
            <a:spLocks noGrp="1"/>
          </p:cNvSpPr>
          <p:nvPr>
            <p:ph sz="quarter" idx="1"/>
          </p:nvPr>
        </p:nvSpPr>
        <p:spPr>
          <a:xfrm>
            <a:off x="301752" y="1527048"/>
            <a:ext cx="5108448" cy="5026152"/>
          </a:xfrm>
        </p:spPr>
        <p:txBody>
          <a:bodyPr>
            <a:normAutofit/>
          </a:bodyPr>
          <a:lstStyle/>
          <a:p>
            <a:r>
              <a:rPr lang="en-US" dirty="0"/>
              <a:t>“Concentration” Policy</a:t>
            </a:r>
          </a:p>
          <a:p>
            <a:pPr lvl="1"/>
            <a:r>
              <a:rPr lang="en-US" dirty="0"/>
              <a:t>Creation of </a:t>
            </a:r>
            <a:r>
              <a:rPr lang="en-US" dirty="0">
                <a:solidFill>
                  <a:srgbClr val="C00000"/>
                </a:solidFill>
              </a:rPr>
              <a:t>reservation system</a:t>
            </a:r>
          </a:p>
          <a:p>
            <a:pPr lvl="1"/>
            <a:r>
              <a:rPr lang="en-US" dirty="0" err="1"/>
              <a:t>Govt</a:t>
            </a:r>
            <a:r>
              <a:rPr lang="en-US" dirty="0"/>
              <a:t> forces treaties</a:t>
            </a:r>
          </a:p>
          <a:p>
            <a:pPr lvl="1"/>
            <a:endParaRPr lang="en-US" dirty="0"/>
          </a:p>
          <a:p>
            <a:r>
              <a:rPr lang="en-US" dirty="0">
                <a:solidFill>
                  <a:srgbClr val="C00000"/>
                </a:solidFill>
              </a:rPr>
              <a:t>Indian Peace Commission</a:t>
            </a:r>
            <a:endParaRPr lang="en-US" sz="2000" dirty="0">
              <a:solidFill>
                <a:srgbClr val="C00000"/>
              </a:solidFill>
            </a:endParaRPr>
          </a:p>
          <a:p>
            <a:pPr lvl="1"/>
            <a:r>
              <a:rPr lang="en-US" dirty="0"/>
              <a:t>1867 - Established 2 large reservations</a:t>
            </a:r>
          </a:p>
          <a:p>
            <a:pPr lvl="2"/>
            <a:r>
              <a:rPr lang="en-US" dirty="0"/>
              <a:t>Dakotas and Oklahoma</a:t>
            </a:r>
          </a:p>
          <a:p>
            <a:pPr lvl="2"/>
            <a:endParaRPr lang="en-US" dirty="0"/>
          </a:p>
          <a:p>
            <a:r>
              <a:rPr lang="en-US" dirty="0"/>
              <a:t>Some Indians Ignore Treaties</a:t>
            </a:r>
          </a:p>
          <a:p>
            <a:pPr lvl="1"/>
            <a:r>
              <a:rPr lang="en-US" dirty="0"/>
              <a:t>Result – “</a:t>
            </a:r>
            <a:r>
              <a:rPr lang="en-US" dirty="0">
                <a:solidFill>
                  <a:srgbClr val="C00000"/>
                </a:solidFill>
              </a:rPr>
              <a:t>Indian Wars</a:t>
            </a:r>
            <a:r>
              <a:rPr lang="en-US" dirty="0"/>
              <a:t>”</a:t>
            </a:r>
          </a:p>
          <a:p>
            <a:pPr lvl="2"/>
            <a:r>
              <a:rPr lang="en-US" dirty="0"/>
              <a:t>1850s-1880s</a:t>
            </a:r>
          </a:p>
          <a:p>
            <a:pPr lvl="1">
              <a:buNone/>
            </a:pPr>
            <a:endParaRPr lang="en-US" dirty="0"/>
          </a:p>
        </p:txBody>
      </p:sp>
      <p:pic>
        <p:nvPicPr>
          <p:cNvPr id="1026" name="Picture 2" descr="http://rds.yahoo.com/_ylt=A0WTefOW0sJKkpUAs9qjzbkF/SIG=129j4ee10/EXP=1254368278/**http%3A/www.lastoftheindependents.com/sandcreek400.JPG"/>
          <p:cNvPicPr>
            <a:picLocks noChangeAspect="1" noChangeArrowheads="1"/>
          </p:cNvPicPr>
          <p:nvPr/>
        </p:nvPicPr>
        <p:blipFill>
          <a:blip r:embed="rId2" cstate="print"/>
          <a:srcRect/>
          <a:stretch>
            <a:fillRect/>
          </a:stretch>
        </p:blipFill>
        <p:spPr bwMode="auto">
          <a:xfrm>
            <a:off x="5159433" y="3962400"/>
            <a:ext cx="4336067" cy="2590800"/>
          </a:xfrm>
          <a:prstGeom prst="rect">
            <a:avLst/>
          </a:prstGeom>
          <a:noFill/>
        </p:spPr>
      </p:pic>
      <p:pic>
        <p:nvPicPr>
          <p:cNvPr id="29698" name="Picture 2" descr="http://www.legendsofkansas.com/indians/Conference%20of%20Kaw%20Indians%20with%20US%20Commission%20of%20Indian%20Affairs,%20the%20Illustrated%20London%20News,%201857.jpg"/>
          <p:cNvPicPr>
            <a:picLocks noChangeAspect="1" noChangeArrowheads="1"/>
          </p:cNvPicPr>
          <p:nvPr/>
        </p:nvPicPr>
        <p:blipFill>
          <a:blip r:embed="rId3" cstate="print"/>
          <a:srcRect/>
          <a:stretch>
            <a:fillRect/>
          </a:stretch>
        </p:blipFill>
        <p:spPr bwMode="auto">
          <a:xfrm>
            <a:off x="5181600" y="1371600"/>
            <a:ext cx="3141223" cy="23622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fade">
                                      <p:cBhvr>
                                        <p:cTn id="24" dur="1000"/>
                                        <p:tgtEl>
                                          <p:spTgt spid="3">
                                            <p:txEl>
                                              <p:pRg st="4" end="4"/>
                                            </p:txEl>
                                          </p:spTgt>
                                        </p:tgtEl>
                                      </p:cBhvr>
                                    </p:animEffect>
                                    <p:anim calcmode="lin" valueType="num">
                                      <p:cBhvr>
                                        <p:cTn id="2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fade">
                                      <p:cBhvr>
                                        <p:cTn id="29" dur="1000"/>
                                        <p:tgtEl>
                                          <p:spTgt spid="3">
                                            <p:txEl>
                                              <p:pRg st="5" end="5"/>
                                            </p:txEl>
                                          </p:spTgt>
                                        </p:tgtEl>
                                      </p:cBhvr>
                                    </p:animEffect>
                                    <p:anim calcmode="lin" valueType="num">
                                      <p:cBhvr>
                                        <p:cTn id="3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animEffect transition="in" filter="fade">
                                      <p:cBhvr>
                                        <p:cTn id="34" dur="1000"/>
                                        <p:tgtEl>
                                          <p:spTgt spid="3">
                                            <p:txEl>
                                              <p:pRg st="6" end="6"/>
                                            </p:txEl>
                                          </p:spTgt>
                                        </p:tgtEl>
                                      </p:cBhvr>
                                    </p:animEffect>
                                    <p:anim calcmode="lin" valueType="num">
                                      <p:cBhvr>
                                        <p:cTn id="3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Effect transition="in" filter="fade">
                                      <p:cBhvr>
                                        <p:cTn id="41" dur="1000"/>
                                        <p:tgtEl>
                                          <p:spTgt spid="3">
                                            <p:txEl>
                                              <p:pRg st="8" end="8"/>
                                            </p:txEl>
                                          </p:spTgt>
                                        </p:tgtEl>
                                      </p:cBhvr>
                                    </p:animEffect>
                                    <p:anim calcmode="lin" valueType="num">
                                      <p:cBhvr>
                                        <p:cTn id="42"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3" dur="1000" fill="hold"/>
                                        <p:tgtEl>
                                          <p:spTgt spid="3">
                                            <p:txEl>
                                              <p:pRg st="8" end="8"/>
                                            </p:txEl>
                                          </p:spTgt>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3">
                                            <p:txEl>
                                              <p:pRg st="9" end="9"/>
                                            </p:txEl>
                                          </p:spTgt>
                                        </p:tgtEl>
                                        <p:attrNameLst>
                                          <p:attrName>style.visibility</p:attrName>
                                        </p:attrNameLst>
                                      </p:cBhvr>
                                      <p:to>
                                        <p:strVal val="visible"/>
                                      </p:to>
                                    </p:set>
                                    <p:animEffect transition="in" filter="fade">
                                      <p:cBhvr>
                                        <p:cTn id="46" dur="1000"/>
                                        <p:tgtEl>
                                          <p:spTgt spid="3">
                                            <p:txEl>
                                              <p:pRg st="9" end="9"/>
                                            </p:txEl>
                                          </p:spTgt>
                                        </p:tgtEl>
                                      </p:cBhvr>
                                    </p:animEffect>
                                    <p:anim calcmode="lin" valueType="num">
                                      <p:cBhvr>
                                        <p:cTn id="47"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48" dur="1000" fill="hold"/>
                                        <p:tgtEl>
                                          <p:spTgt spid="3">
                                            <p:txEl>
                                              <p:pRg st="9" end="9"/>
                                            </p:txEl>
                                          </p:spTgt>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3">
                                            <p:txEl>
                                              <p:pRg st="10" end="10"/>
                                            </p:txEl>
                                          </p:spTgt>
                                        </p:tgtEl>
                                        <p:attrNameLst>
                                          <p:attrName>style.visibility</p:attrName>
                                        </p:attrNameLst>
                                      </p:cBhvr>
                                      <p:to>
                                        <p:strVal val="visible"/>
                                      </p:to>
                                    </p:set>
                                    <p:animEffect transition="in" filter="fade">
                                      <p:cBhvr>
                                        <p:cTn id="51" dur="1000"/>
                                        <p:tgtEl>
                                          <p:spTgt spid="3">
                                            <p:txEl>
                                              <p:pRg st="10" end="10"/>
                                            </p:txEl>
                                          </p:spTgt>
                                        </p:tgtEl>
                                      </p:cBhvr>
                                    </p:animEffect>
                                    <p:anim calcmode="lin" valueType="num">
                                      <p:cBhvr>
                                        <p:cTn id="52"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53"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Destruction of the Buffalo</a:t>
            </a:r>
          </a:p>
        </p:txBody>
      </p:sp>
      <p:sp>
        <p:nvSpPr>
          <p:cNvPr id="3" name="Content Placeholder 2"/>
          <p:cNvSpPr>
            <a:spLocks noGrp="1"/>
          </p:cNvSpPr>
          <p:nvPr>
            <p:ph sz="quarter" idx="1"/>
          </p:nvPr>
        </p:nvSpPr>
        <p:spPr>
          <a:xfrm>
            <a:off x="301752" y="1527048"/>
            <a:ext cx="4879848" cy="4848352"/>
          </a:xfrm>
        </p:spPr>
        <p:txBody>
          <a:bodyPr>
            <a:normAutofit lnSpcReduction="10000"/>
          </a:bodyPr>
          <a:lstStyle/>
          <a:p>
            <a:r>
              <a:rPr lang="en-US" dirty="0"/>
              <a:t>Reasons</a:t>
            </a:r>
          </a:p>
          <a:p>
            <a:pPr lvl="1"/>
            <a:r>
              <a:rPr lang="en-US" dirty="0"/>
              <a:t>Profit</a:t>
            </a:r>
          </a:p>
          <a:p>
            <a:pPr lvl="2"/>
            <a:r>
              <a:rPr lang="en-US" dirty="0"/>
              <a:t>Leather</a:t>
            </a:r>
          </a:p>
          <a:p>
            <a:pPr lvl="2"/>
            <a:r>
              <a:rPr lang="en-US" dirty="0"/>
              <a:t>Bones used in sugar, fertilizer, and china (dishes)</a:t>
            </a:r>
          </a:p>
          <a:p>
            <a:pPr lvl="1"/>
            <a:r>
              <a:rPr lang="en-US" dirty="0"/>
              <a:t>Damaged or Delayed Trains</a:t>
            </a:r>
          </a:p>
          <a:p>
            <a:pPr lvl="1"/>
            <a:r>
              <a:rPr lang="en-US" dirty="0"/>
              <a:t>Reduce competition with cattle</a:t>
            </a:r>
          </a:p>
          <a:p>
            <a:pPr lvl="1"/>
            <a:r>
              <a:rPr lang="en-US" dirty="0"/>
              <a:t>Weaken Native Americans</a:t>
            </a:r>
          </a:p>
          <a:p>
            <a:pPr lvl="1"/>
            <a:endParaRPr lang="en-US" dirty="0"/>
          </a:p>
          <a:p>
            <a:r>
              <a:rPr lang="en-US" dirty="0"/>
              <a:t>1800-65,000,000</a:t>
            </a:r>
          </a:p>
          <a:p>
            <a:r>
              <a:rPr lang="en-US" dirty="0"/>
              <a:t>1890-1,000</a:t>
            </a:r>
          </a:p>
          <a:p>
            <a:r>
              <a:rPr lang="en-US" dirty="0"/>
              <a:t>1900- one herd</a:t>
            </a:r>
          </a:p>
          <a:p>
            <a:pPr>
              <a:buNone/>
            </a:pPr>
            <a:endParaRPr lang="en-US" dirty="0"/>
          </a:p>
        </p:txBody>
      </p:sp>
      <p:pic>
        <p:nvPicPr>
          <p:cNvPr id="4" name="Picture 9" descr="Buffalo slaughtered by an industrious hunter"/>
          <p:cNvPicPr>
            <a:picLocks noChangeAspect="1" noChangeArrowheads="1"/>
          </p:cNvPicPr>
          <p:nvPr/>
        </p:nvPicPr>
        <p:blipFill>
          <a:blip r:embed="rId2" cstate="print"/>
          <a:srcRect/>
          <a:stretch>
            <a:fillRect/>
          </a:stretch>
        </p:blipFill>
        <p:spPr bwMode="auto">
          <a:xfrm>
            <a:off x="5410200" y="1527048"/>
            <a:ext cx="3162300" cy="2460625"/>
          </a:xfrm>
          <a:prstGeom prst="rect">
            <a:avLst/>
          </a:prstGeom>
          <a:noFill/>
          <a:ln w="9525">
            <a:noFill/>
            <a:miter lim="800000"/>
            <a:headEnd/>
            <a:tailEnd/>
          </a:ln>
        </p:spPr>
      </p:pic>
      <p:pic>
        <p:nvPicPr>
          <p:cNvPr id="5" name="Picture 7"/>
          <p:cNvPicPr>
            <a:picLocks noChangeAspect="1" noChangeArrowheads="1"/>
          </p:cNvPicPr>
          <p:nvPr/>
        </p:nvPicPr>
        <p:blipFill>
          <a:blip r:embed="rId3" cstate="print"/>
          <a:srcRect/>
          <a:stretch>
            <a:fillRect/>
          </a:stretch>
        </p:blipFill>
        <p:spPr bwMode="auto">
          <a:xfrm>
            <a:off x="5181600" y="4419600"/>
            <a:ext cx="3276600" cy="1955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8" end="8"/>
                                            </p:txEl>
                                          </p:spTgt>
                                        </p:tgtEl>
                                        <p:attrNameLst>
                                          <p:attrName>style.visibility</p:attrName>
                                        </p:attrNameLst>
                                      </p:cBhvr>
                                      <p:to>
                                        <p:strVal val="visible"/>
                                      </p:to>
                                    </p:set>
                                    <p:animEffect transition="in" filter="fade">
                                      <p:cBhvr>
                                        <p:cTn id="56" dur="1000"/>
                                        <p:tgtEl>
                                          <p:spTgt spid="3">
                                            <p:txEl>
                                              <p:pRg st="8" end="8"/>
                                            </p:txEl>
                                          </p:spTgt>
                                        </p:tgtEl>
                                      </p:cBhvr>
                                    </p:animEffect>
                                    <p:anim calcmode="lin" valueType="num">
                                      <p:cBhvr>
                                        <p:cTn id="57"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9" end="9"/>
                                            </p:txEl>
                                          </p:spTgt>
                                        </p:tgtEl>
                                        <p:attrNameLst>
                                          <p:attrName>style.visibility</p:attrName>
                                        </p:attrNameLst>
                                      </p:cBhvr>
                                      <p:to>
                                        <p:strVal val="visible"/>
                                      </p:to>
                                    </p:set>
                                    <p:animEffect transition="in" filter="fade">
                                      <p:cBhvr>
                                        <p:cTn id="63" dur="1000"/>
                                        <p:tgtEl>
                                          <p:spTgt spid="3">
                                            <p:txEl>
                                              <p:pRg st="9" end="9"/>
                                            </p:txEl>
                                          </p:spTgt>
                                        </p:tgtEl>
                                      </p:cBhvr>
                                    </p:animEffect>
                                    <p:anim calcmode="lin" valueType="num">
                                      <p:cBhvr>
                                        <p:cTn id="64"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3">
                                            <p:txEl>
                                              <p:pRg st="10" end="10"/>
                                            </p:txEl>
                                          </p:spTgt>
                                        </p:tgtEl>
                                        <p:attrNameLst>
                                          <p:attrName>style.visibility</p:attrName>
                                        </p:attrNameLst>
                                      </p:cBhvr>
                                      <p:to>
                                        <p:strVal val="visible"/>
                                      </p:to>
                                    </p:set>
                                    <p:animEffect transition="in" filter="fade">
                                      <p:cBhvr>
                                        <p:cTn id="70" dur="1000"/>
                                        <p:tgtEl>
                                          <p:spTgt spid="3">
                                            <p:txEl>
                                              <p:pRg st="10" end="10"/>
                                            </p:txEl>
                                          </p:spTgt>
                                        </p:tgtEl>
                                      </p:cBhvr>
                                    </p:animEffect>
                                    <p:anim calcmode="lin" valueType="num">
                                      <p:cBhvr>
                                        <p:cTn id="71"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72"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5122" name="Picture 2" descr="http://www.wildaboutpets.net/info/vsites/186/news/z67-06-iStock_000004045629XSmal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203" y="608076"/>
            <a:ext cx="8526946" cy="541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89503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6146" name="Picture 2" descr="buffalo+4.jpg (949×6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39" y="157397"/>
            <a:ext cx="9039225" cy="58293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3397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7170" name="Picture 2" descr="&quot;Rath_&amp;_Wright's_buffalo_hide_yard_in_1878,_showing_40,000_buffalo_hides,_Dodge_City,_Kansas.&quot;_-_NARA_-_520093.jpg (3000×175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050" y="807475"/>
            <a:ext cx="8980297" cy="52534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7281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2" descr="http://1.bp.blogspot.com/-sSxThL7UV_8/U6hvuOqkw2I/AAAAAAAAJfo/ZkXWZdszdZ8/s1600/Bison+skulls+pile+to+be+used+for+fertilizer+,+187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430"/>
            <a:ext cx="9144000" cy="68515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04486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38FAA-0B91-445E-BC42-1A9C67259CFB}"/>
              </a:ext>
            </a:extLst>
          </p:cNvPr>
          <p:cNvSpPr>
            <a:spLocks noGrp="1"/>
          </p:cNvSpPr>
          <p:nvPr>
            <p:ph type="title"/>
          </p:nvPr>
        </p:nvSpPr>
        <p:spPr/>
        <p:txBody>
          <a:bodyPr/>
          <a:lstStyle/>
          <a:p>
            <a:r>
              <a:rPr lang="en-US" dirty="0"/>
              <a:t>Background of Indian Wars</a:t>
            </a:r>
          </a:p>
        </p:txBody>
      </p:sp>
      <p:pic>
        <p:nvPicPr>
          <p:cNvPr id="1026" name="Picture 2" descr="http://www.nativeamerican.co.uk/laramie.jpg">
            <a:extLst>
              <a:ext uri="{FF2B5EF4-FFF2-40B4-BE49-F238E27FC236}">
                <a16:creationId xmlns:a16="http://schemas.microsoft.com/office/drawing/2014/main" id="{3F7D7390-BE95-4EF3-BE41-65B59B1BD19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09750" y="2953693"/>
            <a:ext cx="5524500" cy="3675707"/>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a:extLst>
              <a:ext uri="{FF2B5EF4-FFF2-40B4-BE49-F238E27FC236}">
                <a16:creationId xmlns:a16="http://schemas.microsoft.com/office/drawing/2014/main" id="{FD0566A5-8AC4-45CA-9746-652C6E4682C8}"/>
              </a:ext>
            </a:extLst>
          </p:cNvPr>
          <p:cNvSpPr txBox="1">
            <a:spLocks/>
          </p:cNvSpPr>
          <p:nvPr/>
        </p:nvSpPr>
        <p:spPr>
          <a:xfrm>
            <a:off x="301752" y="1507761"/>
            <a:ext cx="9345118" cy="1921239"/>
          </a:xfrm>
          <a:prstGeom prst="rect">
            <a:avLst/>
          </a:prstGeom>
        </p:spPr>
        <p:txBody>
          <a:bodyPr vert="horz">
            <a:normAutofit/>
          </a:bodyPr>
          <a:lst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a:lstStyle>
          <a:p>
            <a:r>
              <a:rPr lang="en-US" b="1" dirty="0">
                <a:solidFill>
                  <a:srgbClr val="C00000"/>
                </a:solidFill>
              </a:rPr>
              <a:t>Treaty of Fort Laramie </a:t>
            </a:r>
            <a:r>
              <a:rPr lang="en-US" dirty="0"/>
              <a:t>- 1851 </a:t>
            </a:r>
          </a:p>
          <a:p>
            <a:pPr lvl="1"/>
            <a:r>
              <a:rPr lang="en-US" dirty="0"/>
              <a:t>Signed by US government &amp; 7 Tribes</a:t>
            </a:r>
          </a:p>
          <a:p>
            <a:pPr lvl="2"/>
            <a:r>
              <a:rPr lang="en-US" dirty="0"/>
              <a:t>Cheyenne, Sioux, Arapaho, Crow, Mandan, Assiniboine</a:t>
            </a:r>
          </a:p>
          <a:p>
            <a:pPr lvl="2"/>
            <a:endParaRPr lang="en-US" dirty="0"/>
          </a:p>
        </p:txBody>
      </p:sp>
      <p:sp>
        <p:nvSpPr>
          <p:cNvPr id="7" name="SMARTInkShape-4">
            <a:extLst>
              <a:ext uri="{FF2B5EF4-FFF2-40B4-BE49-F238E27FC236}">
                <a16:creationId xmlns:a16="http://schemas.microsoft.com/office/drawing/2014/main" id="{37E6A7A2-6120-426D-8681-2E8D88613563}"/>
              </a:ext>
            </a:extLst>
          </p:cNvPr>
          <p:cNvSpPr/>
          <p:nvPr>
            <p:custDataLst>
              <p:tags r:id="rId1"/>
            </p:custDataLst>
          </p:nvPr>
        </p:nvSpPr>
        <p:spPr>
          <a:xfrm>
            <a:off x="4464844" y="2772501"/>
            <a:ext cx="428627" cy="13563"/>
          </a:xfrm>
          <a:custGeom>
            <a:avLst/>
            <a:gdLst/>
            <a:ahLst/>
            <a:cxnLst/>
            <a:rect l="0" t="0" r="0" b="0"/>
            <a:pathLst>
              <a:path w="428627" h="13563">
                <a:moveTo>
                  <a:pt x="0" y="13562"/>
                </a:moveTo>
                <a:lnTo>
                  <a:pt x="0" y="13562"/>
                </a:lnTo>
                <a:lnTo>
                  <a:pt x="12428" y="13562"/>
                </a:lnTo>
                <a:lnTo>
                  <a:pt x="18091" y="10916"/>
                </a:lnTo>
                <a:lnTo>
                  <a:pt x="20990" y="8821"/>
                </a:lnTo>
                <a:lnTo>
                  <a:pt x="34552" y="5873"/>
                </a:lnTo>
                <a:lnTo>
                  <a:pt x="72460" y="2149"/>
                </a:lnTo>
                <a:lnTo>
                  <a:pt x="81048" y="0"/>
                </a:lnTo>
                <a:lnTo>
                  <a:pt x="98529" y="2904"/>
                </a:lnTo>
                <a:lnTo>
                  <a:pt x="117212" y="8825"/>
                </a:lnTo>
                <a:lnTo>
                  <a:pt x="161545" y="12626"/>
                </a:lnTo>
                <a:lnTo>
                  <a:pt x="196693" y="10638"/>
                </a:lnTo>
                <a:lnTo>
                  <a:pt x="234889" y="6411"/>
                </a:lnTo>
                <a:lnTo>
                  <a:pt x="274979" y="5159"/>
                </a:lnTo>
                <a:lnTo>
                  <a:pt x="311993" y="4788"/>
                </a:lnTo>
                <a:lnTo>
                  <a:pt x="348096" y="7324"/>
                </a:lnTo>
                <a:lnTo>
                  <a:pt x="428626" y="13562"/>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SMARTInkShape-5">
            <a:extLst>
              <a:ext uri="{FF2B5EF4-FFF2-40B4-BE49-F238E27FC236}">
                <a16:creationId xmlns:a16="http://schemas.microsoft.com/office/drawing/2014/main" id="{1CC895A2-58DC-485E-88D3-53DCF1B92ED5}"/>
              </a:ext>
            </a:extLst>
          </p:cNvPr>
          <p:cNvSpPr/>
          <p:nvPr>
            <p:custDataLst>
              <p:tags r:id="rId2"/>
            </p:custDataLst>
          </p:nvPr>
        </p:nvSpPr>
        <p:spPr>
          <a:xfrm>
            <a:off x="2544961" y="2786063"/>
            <a:ext cx="428626" cy="26790"/>
          </a:xfrm>
          <a:custGeom>
            <a:avLst/>
            <a:gdLst/>
            <a:ahLst/>
            <a:cxnLst/>
            <a:rect l="0" t="0" r="0" b="0"/>
            <a:pathLst>
              <a:path w="428626" h="26790">
                <a:moveTo>
                  <a:pt x="0" y="26789"/>
                </a:moveTo>
                <a:lnTo>
                  <a:pt x="0" y="26789"/>
                </a:lnTo>
                <a:lnTo>
                  <a:pt x="38855" y="24143"/>
                </a:lnTo>
                <a:lnTo>
                  <a:pt x="77658" y="17075"/>
                </a:lnTo>
                <a:lnTo>
                  <a:pt x="110913" y="11557"/>
                </a:lnTo>
                <a:lnTo>
                  <a:pt x="148844" y="5798"/>
                </a:lnTo>
                <a:lnTo>
                  <a:pt x="188854" y="2577"/>
                </a:lnTo>
                <a:lnTo>
                  <a:pt x="226810" y="1145"/>
                </a:lnTo>
                <a:lnTo>
                  <a:pt x="256909" y="508"/>
                </a:lnTo>
                <a:lnTo>
                  <a:pt x="291452" y="226"/>
                </a:lnTo>
                <a:lnTo>
                  <a:pt x="326980" y="100"/>
                </a:lnTo>
                <a:lnTo>
                  <a:pt x="370286" y="29"/>
                </a:lnTo>
                <a:lnTo>
                  <a:pt x="428625" y="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SMARTInkShape-6">
            <a:extLst>
              <a:ext uri="{FF2B5EF4-FFF2-40B4-BE49-F238E27FC236}">
                <a16:creationId xmlns:a16="http://schemas.microsoft.com/office/drawing/2014/main" id="{88E14783-5394-48AC-9237-08DAD88AF63B}"/>
              </a:ext>
            </a:extLst>
          </p:cNvPr>
          <p:cNvSpPr/>
          <p:nvPr>
            <p:custDataLst>
              <p:tags r:id="rId3"/>
            </p:custDataLst>
          </p:nvPr>
        </p:nvSpPr>
        <p:spPr>
          <a:xfrm>
            <a:off x="1348383" y="2794992"/>
            <a:ext cx="678657" cy="17861"/>
          </a:xfrm>
          <a:custGeom>
            <a:avLst/>
            <a:gdLst/>
            <a:ahLst/>
            <a:cxnLst/>
            <a:rect l="0" t="0" r="0" b="0"/>
            <a:pathLst>
              <a:path w="678657" h="17861">
                <a:moveTo>
                  <a:pt x="0" y="17860"/>
                </a:moveTo>
                <a:lnTo>
                  <a:pt x="0" y="17860"/>
                </a:lnTo>
                <a:lnTo>
                  <a:pt x="31787" y="10792"/>
                </a:lnTo>
                <a:lnTo>
                  <a:pt x="66634" y="6836"/>
                </a:lnTo>
                <a:lnTo>
                  <a:pt x="105733" y="2025"/>
                </a:lnTo>
                <a:lnTo>
                  <a:pt x="142453" y="600"/>
                </a:lnTo>
                <a:lnTo>
                  <a:pt x="178469" y="178"/>
                </a:lnTo>
                <a:lnTo>
                  <a:pt x="214275" y="53"/>
                </a:lnTo>
                <a:lnTo>
                  <a:pt x="250020" y="16"/>
                </a:lnTo>
                <a:lnTo>
                  <a:pt x="285747" y="5"/>
                </a:lnTo>
                <a:lnTo>
                  <a:pt x="326759" y="2"/>
                </a:lnTo>
                <a:lnTo>
                  <a:pt x="358547" y="1"/>
                </a:lnTo>
                <a:lnTo>
                  <a:pt x="389211" y="1"/>
                </a:lnTo>
                <a:lnTo>
                  <a:pt x="419376" y="1"/>
                </a:lnTo>
                <a:lnTo>
                  <a:pt x="449319" y="0"/>
                </a:lnTo>
                <a:lnTo>
                  <a:pt x="479163" y="0"/>
                </a:lnTo>
                <a:lnTo>
                  <a:pt x="508964" y="0"/>
                </a:lnTo>
                <a:lnTo>
                  <a:pt x="538745" y="992"/>
                </a:lnTo>
                <a:lnTo>
                  <a:pt x="582410" y="7129"/>
                </a:lnTo>
                <a:lnTo>
                  <a:pt x="621917" y="14239"/>
                </a:lnTo>
                <a:lnTo>
                  <a:pt x="678656" y="1786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411940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38FAA-0B91-445E-BC42-1A9C67259CFB}"/>
              </a:ext>
            </a:extLst>
          </p:cNvPr>
          <p:cNvSpPr>
            <a:spLocks noGrp="1"/>
          </p:cNvSpPr>
          <p:nvPr>
            <p:ph type="title"/>
          </p:nvPr>
        </p:nvSpPr>
        <p:spPr/>
        <p:txBody>
          <a:bodyPr/>
          <a:lstStyle/>
          <a:p>
            <a:r>
              <a:rPr lang="en-US" dirty="0"/>
              <a:t>Background of Indian Wars</a:t>
            </a:r>
          </a:p>
        </p:txBody>
      </p:sp>
      <p:sp>
        <p:nvSpPr>
          <p:cNvPr id="3" name="Content Placeholder 2">
            <a:extLst>
              <a:ext uri="{FF2B5EF4-FFF2-40B4-BE49-F238E27FC236}">
                <a16:creationId xmlns:a16="http://schemas.microsoft.com/office/drawing/2014/main" id="{E8D3499A-78FC-4758-BC02-E5FAFFC61F86}"/>
              </a:ext>
            </a:extLst>
          </p:cNvPr>
          <p:cNvSpPr>
            <a:spLocks noGrp="1"/>
          </p:cNvSpPr>
          <p:nvPr>
            <p:ph sz="quarter" idx="1"/>
          </p:nvPr>
        </p:nvSpPr>
        <p:spPr>
          <a:xfrm>
            <a:off x="-109429" y="1143000"/>
            <a:ext cx="4529030" cy="6019800"/>
          </a:xfrm>
        </p:spPr>
        <p:txBody>
          <a:bodyPr>
            <a:normAutofit/>
          </a:bodyPr>
          <a:lstStyle/>
          <a:p>
            <a:pPr lvl="2"/>
            <a:endParaRPr lang="en-US" dirty="0"/>
          </a:p>
          <a:p>
            <a:r>
              <a:rPr lang="en-US" dirty="0"/>
              <a:t>Promises Made…</a:t>
            </a:r>
          </a:p>
          <a:p>
            <a:pPr lvl="1"/>
            <a:r>
              <a:rPr lang="en-US" b="1" dirty="0"/>
              <a:t>US Government </a:t>
            </a:r>
            <a:r>
              <a:rPr lang="en-US" dirty="0"/>
              <a:t>– </a:t>
            </a:r>
          </a:p>
          <a:p>
            <a:pPr lvl="2"/>
            <a:r>
              <a:rPr lang="en-US" dirty="0"/>
              <a:t>Natives can keep land </a:t>
            </a:r>
          </a:p>
          <a:p>
            <a:pPr lvl="2"/>
            <a:r>
              <a:rPr lang="en-US" dirty="0"/>
              <a:t>US would pay “annuity” </a:t>
            </a:r>
          </a:p>
          <a:p>
            <a:pPr lvl="2"/>
            <a:r>
              <a:rPr lang="en-US" dirty="0"/>
              <a:t>$50k Per year for 50 Years</a:t>
            </a:r>
          </a:p>
          <a:p>
            <a:pPr lvl="1"/>
            <a:endParaRPr lang="en-US" dirty="0"/>
          </a:p>
          <a:p>
            <a:pPr lvl="1"/>
            <a:r>
              <a:rPr lang="en-US" b="1" dirty="0"/>
              <a:t>Natives </a:t>
            </a:r>
          </a:p>
          <a:p>
            <a:pPr lvl="2"/>
            <a:r>
              <a:rPr lang="en-US" dirty="0"/>
              <a:t>Allow safe passage to migrants on the Oregon Trail</a:t>
            </a:r>
          </a:p>
          <a:p>
            <a:pPr lvl="2"/>
            <a:r>
              <a:rPr lang="en-US" dirty="0"/>
              <a:t>Allow Roads and Forts to be built </a:t>
            </a:r>
            <a:r>
              <a:rPr lang="en-US" b="1" dirty="0"/>
              <a:t>in exchange for $</a:t>
            </a:r>
          </a:p>
        </p:txBody>
      </p:sp>
      <p:sp>
        <p:nvSpPr>
          <p:cNvPr id="5" name="Content Placeholder 2">
            <a:extLst>
              <a:ext uri="{FF2B5EF4-FFF2-40B4-BE49-F238E27FC236}">
                <a16:creationId xmlns:a16="http://schemas.microsoft.com/office/drawing/2014/main" id="{FD0566A5-8AC4-45CA-9746-652C6E4682C8}"/>
              </a:ext>
            </a:extLst>
          </p:cNvPr>
          <p:cNvSpPr txBox="1">
            <a:spLocks/>
          </p:cNvSpPr>
          <p:nvPr/>
        </p:nvSpPr>
        <p:spPr>
          <a:xfrm>
            <a:off x="27482" y="1355361"/>
            <a:ext cx="8839200" cy="5105400"/>
          </a:xfrm>
          <a:prstGeom prst="rect">
            <a:avLst/>
          </a:prstGeom>
        </p:spPr>
        <p:txBody>
          <a:bodyPr vert="horz">
            <a:normAutofit/>
          </a:bodyPr>
          <a:lst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a:lstStyle>
          <a:p>
            <a:pPr lvl="2"/>
            <a:endParaRPr lang="en-US" dirty="0"/>
          </a:p>
        </p:txBody>
      </p:sp>
      <p:pic>
        <p:nvPicPr>
          <p:cNvPr id="2052" name="Picture 4" descr="https://upload.wikimedia.org/wikipedia/commons/2/20/Sioux-treaty-lands.png">
            <a:extLst>
              <a:ext uri="{FF2B5EF4-FFF2-40B4-BE49-F238E27FC236}">
                <a16:creationId xmlns:a16="http://schemas.microsoft.com/office/drawing/2014/main" id="{201FC060-D7BB-4ED4-A896-C1EE66B833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8952" y="2141173"/>
            <a:ext cx="5032248" cy="37339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123294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Indian Postcards by vegienytx."/>
          <p:cNvPicPr>
            <a:picLocks noChangeAspect="1" noChangeArrowheads="1"/>
          </p:cNvPicPr>
          <p:nvPr/>
        </p:nvPicPr>
        <p:blipFill>
          <a:blip r:embed="rId2" cstate="print"/>
          <a:srcRect/>
          <a:stretch>
            <a:fillRect/>
          </a:stretch>
        </p:blipFill>
        <p:spPr bwMode="auto">
          <a:xfrm>
            <a:off x="5200649" y="3363163"/>
            <a:ext cx="3124200" cy="2199437"/>
          </a:xfrm>
          <a:prstGeom prst="rect">
            <a:avLst/>
          </a:prstGeom>
          <a:noFill/>
        </p:spPr>
      </p:pic>
      <p:sp>
        <p:nvSpPr>
          <p:cNvPr id="2" name="Title 1"/>
          <p:cNvSpPr>
            <a:spLocks noGrp="1"/>
          </p:cNvSpPr>
          <p:nvPr>
            <p:ph type="title"/>
          </p:nvPr>
        </p:nvSpPr>
        <p:spPr/>
        <p:txBody>
          <a:bodyPr>
            <a:normAutofit/>
          </a:bodyPr>
          <a:lstStyle/>
          <a:p>
            <a:r>
              <a:rPr lang="en-US" dirty="0"/>
              <a:t>Native American Conflict</a:t>
            </a:r>
          </a:p>
        </p:txBody>
      </p:sp>
      <p:sp>
        <p:nvSpPr>
          <p:cNvPr id="3" name="Content Placeholder 2"/>
          <p:cNvSpPr>
            <a:spLocks noGrp="1"/>
          </p:cNvSpPr>
          <p:nvPr>
            <p:ph sz="quarter" idx="1"/>
          </p:nvPr>
        </p:nvSpPr>
        <p:spPr>
          <a:xfrm>
            <a:off x="151606" y="1374648"/>
            <a:ext cx="4800600" cy="4645152"/>
          </a:xfrm>
        </p:spPr>
        <p:txBody>
          <a:bodyPr>
            <a:normAutofit/>
          </a:bodyPr>
          <a:lstStyle/>
          <a:p>
            <a:r>
              <a:rPr lang="en-US" dirty="0">
                <a:solidFill>
                  <a:srgbClr val="C00000"/>
                </a:solidFill>
              </a:rPr>
              <a:t>Sand Creek Massacre -</a:t>
            </a:r>
            <a:r>
              <a:rPr lang="en-US" dirty="0"/>
              <a:t>1864</a:t>
            </a:r>
          </a:p>
          <a:p>
            <a:pPr lvl="1"/>
            <a:r>
              <a:rPr lang="en-US" b="1" dirty="0">
                <a:solidFill>
                  <a:schemeClr val="tx1"/>
                </a:solidFill>
              </a:rPr>
              <a:t>Background</a:t>
            </a:r>
          </a:p>
          <a:p>
            <a:pPr lvl="2"/>
            <a:r>
              <a:rPr lang="en-US" dirty="0"/>
              <a:t>Gold Rush in Colorado in 1858</a:t>
            </a:r>
          </a:p>
          <a:p>
            <a:pPr lvl="2"/>
            <a:endParaRPr lang="en-US" sz="1100" dirty="0"/>
          </a:p>
          <a:p>
            <a:pPr lvl="2"/>
            <a:r>
              <a:rPr lang="en-US" dirty="0"/>
              <a:t>A small group of the Cheyenne were bribed to </a:t>
            </a:r>
            <a:r>
              <a:rPr lang="en-US" b="1" dirty="0"/>
              <a:t>sign away 90%</a:t>
            </a:r>
            <a:r>
              <a:rPr lang="en-US" dirty="0"/>
              <a:t> of land </a:t>
            </a:r>
          </a:p>
          <a:p>
            <a:pPr lvl="2"/>
            <a:endParaRPr lang="en-US" sz="1100" dirty="0"/>
          </a:p>
          <a:p>
            <a:pPr lvl="2"/>
            <a:r>
              <a:rPr lang="en-US" dirty="0"/>
              <a:t>Many Natives oppose the treaty and continued to hunt in this land</a:t>
            </a:r>
          </a:p>
          <a:p>
            <a:pPr lvl="2"/>
            <a:endParaRPr lang="en-US" sz="1400" dirty="0"/>
          </a:p>
          <a:p>
            <a:pPr lvl="2"/>
            <a:r>
              <a:rPr lang="en-US" dirty="0"/>
              <a:t>“Colorado Wars” begin </a:t>
            </a:r>
          </a:p>
        </p:txBody>
      </p:sp>
      <p:grpSp>
        <p:nvGrpSpPr>
          <p:cNvPr id="39" name="Group 38"/>
          <p:cNvGrpSpPr/>
          <p:nvPr/>
        </p:nvGrpSpPr>
        <p:grpSpPr>
          <a:xfrm>
            <a:off x="228600" y="5867400"/>
            <a:ext cx="8686800" cy="457200"/>
            <a:chOff x="228600" y="5867400"/>
            <a:chExt cx="8686800" cy="457200"/>
          </a:xfrm>
        </p:grpSpPr>
        <p:cxnSp>
          <p:nvCxnSpPr>
            <p:cNvPr id="6" name="Straight Arrow Connector 5"/>
            <p:cNvCxnSpPr/>
            <p:nvPr/>
          </p:nvCxnSpPr>
          <p:spPr>
            <a:xfrm>
              <a:off x="381000" y="5943600"/>
              <a:ext cx="8534400" cy="1588"/>
            </a:xfrm>
            <a:prstGeom prst="straightConnector1">
              <a:avLst/>
            </a:prstGeom>
            <a:ln w="25400">
              <a:headEnd type="arrow"/>
              <a:tailEnd type="arrow"/>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rot="5400000">
              <a:off x="533400" y="5943600"/>
              <a:ext cx="152400" cy="1588"/>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5400000">
              <a:off x="1524794" y="5942806"/>
              <a:ext cx="152400" cy="1588"/>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5400000">
              <a:off x="2515394" y="5942806"/>
              <a:ext cx="152400" cy="1588"/>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3505994" y="5942806"/>
              <a:ext cx="152400" cy="1588"/>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4496594" y="5942806"/>
              <a:ext cx="152400" cy="1588"/>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5400000">
              <a:off x="5486400" y="5943600"/>
              <a:ext cx="152400" cy="1588"/>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5400000">
              <a:off x="6477000" y="5943600"/>
              <a:ext cx="152400" cy="1588"/>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5400000">
              <a:off x="7467600" y="5943600"/>
              <a:ext cx="152400" cy="1588"/>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5400000">
              <a:off x="8458994" y="5942806"/>
              <a:ext cx="152400" cy="1588"/>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228600" y="6019800"/>
              <a:ext cx="762000" cy="30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1"/>
                  </a:solidFill>
                </a:rPr>
                <a:t>1850</a:t>
              </a:r>
            </a:p>
          </p:txBody>
        </p:sp>
        <p:sp>
          <p:nvSpPr>
            <p:cNvPr id="32" name="Rectangle 31"/>
            <p:cNvSpPr/>
            <p:nvPr/>
          </p:nvSpPr>
          <p:spPr>
            <a:xfrm>
              <a:off x="2209800" y="6019800"/>
              <a:ext cx="762000" cy="30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1"/>
                  </a:solidFill>
                </a:rPr>
                <a:t>1860</a:t>
              </a:r>
            </a:p>
          </p:txBody>
        </p:sp>
        <p:sp>
          <p:nvSpPr>
            <p:cNvPr id="33" name="Rectangle 32"/>
            <p:cNvSpPr/>
            <p:nvPr/>
          </p:nvSpPr>
          <p:spPr>
            <a:xfrm>
              <a:off x="4114800" y="6019800"/>
              <a:ext cx="762000" cy="30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1"/>
                  </a:solidFill>
                </a:rPr>
                <a:t>1870</a:t>
              </a:r>
            </a:p>
          </p:txBody>
        </p:sp>
        <p:sp>
          <p:nvSpPr>
            <p:cNvPr id="34" name="Rectangle 33"/>
            <p:cNvSpPr/>
            <p:nvPr/>
          </p:nvSpPr>
          <p:spPr>
            <a:xfrm>
              <a:off x="6172200" y="6019800"/>
              <a:ext cx="762000" cy="30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1"/>
                  </a:solidFill>
                </a:rPr>
                <a:t>1880</a:t>
              </a:r>
            </a:p>
          </p:txBody>
        </p:sp>
        <p:sp>
          <p:nvSpPr>
            <p:cNvPr id="35" name="Rectangle 34"/>
            <p:cNvSpPr/>
            <p:nvPr/>
          </p:nvSpPr>
          <p:spPr>
            <a:xfrm>
              <a:off x="8153400" y="6019800"/>
              <a:ext cx="762000" cy="30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1"/>
                  </a:solidFill>
                </a:rPr>
                <a:t>1890</a:t>
              </a:r>
            </a:p>
          </p:txBody>
        </p:sp>
      </p:grpSp>
      <p:sp>
        <p:nvSpPr>
          <p:cNvPr id="37" name="5-Point Star 36"/>
          <p:cNvSpPr/>
          <p:nvPr/>
        </p:nvSpPr>
        <p:spPr>
          <a:xfrm>
            <a:off x="3276600" y="5791200"/>
            <a:ext cx="228600" cy="304800"/>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tx1"/>
              </a:solidFill>
            </a:endParaRPr>
          </a:p>
        </p:txBody>
      </p:sp>
      <p:sp>
        <p:nvSpPr>
          <p:cNvPr id="38" name="Rectangle 37"/>
          <p:cNvSpPr/>
          <p:nvPr/>
        </p:nvSpPr>
        <p:spPr>
          <a:xfrm>
            <a:off x="2858294" y="6246812"/>
            <a:ext cx="990600" cy="30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Sand Creek</a:t>
            </a:r>
          </a:p>
        </p:txBody>
      </p:sp>
      <p:pic>
        <p:nvPicPr>
          <p:cNvPr id="2050" name="Picture 2" descr="http://sandcreekmassacre150.files.wordpress.com/2014/04/sandcreekco.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5900" y="1066800"/>
            <a:ext cx="3884922" cy="2971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6300" y="225056"/>
            <a:ext cx="8534400" cy="758952"/>
          </a:xfrm>
        </p:spPr>
        <p:txBody>
          <a:bodyPr>
            <a:normAutofit/>
          </a:bodyPr>
          <a:lstStyle/>
          <a:p>
            <a:r>
              <a:rPr lang="en-US" dirty="0"/>
              <a:t>Native American Conflict</a:t>
            </a:r>
          </a:p>
        </p:txBody>
      </p:sp>
      <p:sp>
        <p:nvSpPr>
          <p:cNvPr id="3" name="Content Placeholder 2"/>
          <p:cNvSpPr>
            <a:spLocks noGrp="1"/>
          </p:cNvSpPr>
          <p:nvPr>
            <p:ph sz="quarter" idx="1"/>
          </p:nvPr>
        </p:nvSpPr>
        <p:spPr>
          <a:xfrm>
            <a:off x="152400" y="1527048"/>
            <a:ext cx="5256212" cy="4645152"/>
          </a:xfrm>
        </p:spPr>
        <p:txBody>
          <a:bodyPr>
            <a:normAutofit/>
          </a:bodyPr>
          <a:lstStyle/>
          <a:p>
            <a:r>
              <a:rPr lang="en-US" dirty="0">
                <a:solidFill>
                  <a:srgbClr val="C00000"/>
                </a:solidFill>
              </a:rPr>
              <a:t>Sand Creek Massacre - </a:t>
            </a:r>
            <a:r>
              <a:rPr lang="en-US" dirty="0"/>
              <a:t>1864</a:t>
            </a:r>
          </a:p>
          <a:p>
            <a:pPr lvl="1"/>
            <a:r>
              <a:rPr lang="en-US" b="1" dirty="0">
                <a:solidFill>
                  <a:schemeClr val="tx1"/>
                </a:solidFill>
              </a:rPr>
              <a:t>Background</a:t>
            </a:r>
          </a:p>
          <a:p>
            <a:pPr lvl="2"/>
            <a:r>
              <a:rPr lang="en-US" dirty="0">
                <a:solidFill>
                  <a:schemeClr val="tx1"/>
                </a:solidFill>
              </a:rPr>
              <a:t>Word spread that “Rouge” group of Natives were attacking settlements and stage coaches</a:t>
            </a:r>
          </a:p>
          <a:p>
            <a:pPr lvl="1"/>
            <a:endParaRPr lang="en-US" sz="1200" dirty="0">
              <a:solidFill>
                <a:schemeClr val="tx1"/>
              </a:solidFill>
            </a:endParaRPr>
          </a:p>
          <a:p>
            <a:pPr lvl="2"/>
            <a:r>
              <a:rPr lang="en-US" dirty="0">
                <a:solidFill>
                  <a:schemeClr val="tx1"/>
                </a:solidFill>
              </a:rPr>
              <a:t>Governor promises safety for  peaceful natives located on designated bases</a:t>
            </a:r>
          </a:p>
          <a:p>
            <a:pPr lvl="1"/>
            <a:endParaRPr lang="en-US" sz="1100" dirty="0">
              <a:solidFill>
                <a:schemeClr val="tx1"/>
              </a:solidFill>
            </a:endParaRPr>
          </a:p>
          <a:p>
            <a:pPr lvl="1"/>
            <a:endParaRPr lang="en-US" dirty="0"/>
          </a:p>
        </p:txBody>
      </p:sp>
      <p:grpSp>
        <p:nvGrpSpPr>
          <p:cNvPr id="39" name="Group 38"/>
          <p:cNvGrpSpPr/>
          <p:nvPr/>
        </p:nvGrpSpPr>
        <p:grpSpPr>
          <a:xfrm>
            <a:off x="228600" y="5867400"/>
            <a:ext cx="8686800" cy="457200"/>
            <a:chOff x="228600" y="5867400"/>
            <a:chExt cx="8686800" cy="457200"/>
          </a:xfrm>
        </p:grpSpPr>
        <p:cxnSp>
          <p:nvCxnSpPr>
            <p:cNvPr id="6" name="Straight Arrow Connector 5"/>
            <p:cNvCxnSpPr/>
            <p:nvPr/>
          </p:nvCxnSpPr>
          <p:spPr>
            <a:xfrm>
              <a:off x="381000" y="5943600"/>
              <a:ext cx="8534400" cy="1588"/>
            </a:xfrm>
            <a:prstGeom prst="straightConnector1">
              <a:avLst/>
            </a:prstGeom>
            <a:ln w="25400">
              <a:headEnd type="arrow"/>
              <a:tailEnd type="arrow"/>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rot="5400000">
              <a:off x="533400" y="5943600"/>
              <a:ext cx="152400" cy="1588"/>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5400000">
              <a:off x="1524794" y="5942806"/>
              <a:ext cx="152400" cy="1588"/>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5400000">
              <a:off x="2515394" y="5942806"/>
              <a:ext cx="152400" cy="1588"/>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3505994" y="5942806"/>
              <a:ext cx="152400" cy="1588"/>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4496594" y="5942806"/>
              <a:ext cx="152400" cy="1588"/>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5400000">
              <a:off x="5486400" y="5943600"/>
              <a:ext cx="152400" cy="1588"/>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5400000">
              <a:off x="6477000" y="5943600"/>
              <a:ext cx="152400" cy="1588"/>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5400000">
              <a:off x="7467600" y="5943600"/>
              <a:ext cx="152400" cy="1588"/>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5400000">
              <a:off x="8458994" y="5942806"/>
              <a:ext cx="152400" cy="1588"/>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228600" y="6019800"/>
              <a:ext cx="762000" cy="30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1"/>
                  </a:solidFill>
                </a:rPr>
                <a:t>1850</a:t>
              </a:r>
            </a:p>
          </p:txBody>
        </p:sp>
        <p:sp>
          <p:nvSpPr>
            <p:cNvPr id="32" name="Rectangle 31"/>
            <p:cNvSpPr/>
            <p:nvPr/>
          </p:nvSpPr>
          <p:spPr>
            <a:xfrm>
              <a:off x="2209800" y="6019800"/>
              <a:ext cx="762000" cy="30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1"/>
                  </a:solidFill>
                </a:rPr>
                <a:t>1860</a:t>
              </a:r>
            </a:p>
          </p:txBody>
        </p:sp>
        <p:sp>
          <p:nvSpPr>
            <p:cNvPr id="33" name="Rectangle 32"/>
            <p:cNvSpPr/>
            <p:nvPr/>
          </p:nvSpPr>
          <p:spPr>
            <a:xfrm>
              <a:off x="4114800" y="6019800"/>
              <a:ext cx="762000" cy="30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1"/>
                  </a:solidFill>
                </a:rPr>
                <a:t>1870</a:t>
              </a:r>
            </a:p>
          </p:txBody>
        </p:sp>
        <p:sp>
          <p:nvSpPr>
            <p:cNvPr id="34" name="Rectangle 33"/>
            <p:cNvSpPr/>
            <p:nvPr/>
          </p:nvSpPr>
          <p:spPr>
            <a:xfrm>
              <a:off x="6172200" y="6019800"/>
              <a:ext cx="762000" cy="30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1"/>
                  </a:solidFill>
                </a:rPr>
                <a:t>1880</a:t>
              </a:r>
            </a:p>
          </p:txBody>
        </p:sp>
        <p:sp>
          <p:nvSpPr>
            <p:cNvPr id="35" name="Rectangle 34"/>
            <p:cNvSpPr/>
            <p:nvPr/>
          </p:nvSpPr>
          <p:spPr>
            <a:xfrm>
              <a:off x="8153400" y="6019800"/>
              <a:ext cx="762000" cy="30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1"/>
                  </a:solidFill>
                </a:rPr>
                <a:t>1890</a:t>
              </a:r>
            </a:p>
          </p:txBody>
        </p:sp>
      </p:grpSp>
      <p:sp>
        <p:nvSpPr>
          <p:cNvPr id="37" name="5-Point Star 36"/>
          <p:cNvSpPr/>
          <p:nvPr/>
        </p:nvSpPr>
        <p:spPr>
          <a:xfrm>
            <a:off x="3276600" y="5791200"/>
            <a:ext cx="228600" cy="304800"/>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tx1"/>
              </a:solidFill>
            </a:endParaRPr>
          </a:p>
        </p:txBody>
      </p:sp>
      <p:sp>
        <p:nvSpPr>
          <p:cNvPr id="38" name="Rectangle 37"/>
          <p:cNvSpPr/>
          <p:nvPr/>
        </p:nvSpPr>
        <p:spPr>
          <a:xfrm>
            <a:off x="2895600" y="6248400"/>
            <a:ext cx="990600" cy="30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Sand Creek</a:t>
            </a:r>
          </a:p>
        </p:txBody>
      </p:sp>
      <p:pic>
        <p:nvPicPr>
          <p:cNvPr id="5124" name="Picture 4" descr="Image result for dog soldiers native american">
            <a:extLst>
              <a:ext uri="{FF2B5EF4-FFF2-40B4-BE49-F238E27FC236}">
                <a16:creationId xmlns:a16="http://schemas.microsoft.com/office/drawing/2014/main" id="{800B081F-30BE-441F-8F30-F750D54C7E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3160" y="411676"/>
            <a:ext cx="2809519" cy="4218496"/>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https://i.pinimg.com/originals/f0/12/cc/f012cc6a1cc6da495080db06a15cd309.jpg">
            <a:extLst>
              <a:ext uri="{FF2B5EF4-FFF2-40B4-BE49-F238E27FC236}">
                <a16:creationId xmlns:a16="http://schemas.microsoft.com/office/drawing/2014/main" id="{00B89602-A7B3-4C0D-8FF2-A59E3FC94D7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55723" y="3003800"/>
            <a:ext cx="2440173" cy="2744480"/>
          </a:xfrm>
          <a:prstGeom prst="rect">
            <a:avLst/>
          </a:prstGeom>
          <a:noFill/>
          <a:extLst>
            <a:ext uri="{909E8E84-426E-40DD-AFC4-6F175D3DCCD1}">
              <a14:hiddenFill xmlns:a14="http://schemas.microsoft.com/office/drawing/2010/main">
                <a:solidFill>
                  <a:srgbClr val="FFFFFF"/>
                </a:solidFill>
              </a14:hiddenFill>
            </a:ext>
          </a:extLst>
        </p:spPr>
      </p:pic>
      <p:sp>
        <p:nvSpPr>
          <p:cNvPr id="26" name="Rectangle 25">
            <a:extLst>
              <a:ext uri="{FF2B5EF4-FFF2-40B4-BE49-F238E27FC236}">
                <a16:creationId xmlns:a16="http://schemas.microsoft.com/office/drawing/2014/main" id="{8A595FE4-ABB1-4A3C-BFDB-00F797B53F77}"/>
              </a:ext>
            </a:extLst>
          </p:cNvPr>
          <p:cNvSpPr/>
          <p:nvPr/>
        </p:nvSpPr>
        <p:spPr>
          <a:xfrm>
            <a:off x="5931675" y="4984837"/>
            <a:ext cx="2971004" cy="36986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Cheyenne “Dog Soldiers”</a:t>
            </a:r>
          </a:p>
        </p:txBody>
      </p:sp>
    </p:spTree>
    <p:extLst>
      <p:ext uri="{BB962C8B-B14F-4D97-AF65-F5344CB8AC3E}">
        <p14:creationId xmlns:p14="http://schemas.microsoft.com/office/powerpoint/2010/main" val="280555250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https://www.nps.gov/sand/learn/news/images/Lindneaux-Painting-November-2014.jpg">
            <a:extLst>
              <a:ext uri="{FF2B5EF4-FFF2-40B4-BE49-F238E27FC236}">
                <a16:creationId xmlns:a16="http://schemas.microsoft.com/office/drawing/2014/main" id="{BAB3D1AD-06E0-4193-9FCA-2D4CD554DDB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80012" y="3548212"/>
            <a:ext cx="3496293" cy="228108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normAutofit/>
          </a:bodyPr>
          <a:lstStyle/>
          <a:p>
            <a:r>
              <a:rPr lang="en-US" dirty="0"/>
              <a:t>Native American Conflict</a:t>
            </a:r>
          </a:p>
        </p:txBody>
      </p:sp>
      <p:sp>
        <p:nvSpPr>
          <p:cNvPr id="3" name="Content Placeholder 2"/>
          <p:cNvSpPr>
            <a:spLocks noGrp="1"/>
          </p:cNvSpPr>
          <p:nvPr>
            <p:ph sz="quarter" idx="1"/>
          </p:nvPr>
        </p:nvSpPr>
        <p:spPr>
          <a:xfrm>
            <a:off x="130723" y="1400735"/>
            <a:ext cx="5256212" cy="4645152"/>
          </a:xfrm>
        </p:spPr>
        <p:txBody>
          <a:bodyPr>
            <a:normAutofit/>
          </a:bodyPr>
          <a:lstStyle/>
          <a:p>
            <a:r>
              <a:rPr lang="en-US" dirty="0">
                <a:solidFill>
                  <a:srgbClr val="C00000"/>
                </a:solidFill>
              </a:rPr>
              <a:t>Sand Creek Massacre - </a:t>
            </a:r>
            <a:r>
              <a:rPr lang="en-US" dirty="0"/>
              <a:t>1864</a:t>
            </a:r>
          </a:p>
          <a:p>
            <a:pPr lvl="1"/>
            <a:r>
              <a:rPr lang="en-US" b="1" dirty="0">
                <a:solidFill>
                  <a:schemeClr val="tx1"/>
                </a:solidFill>
              </a:rPr>
              <a:t>The “Battle”</a:t>
            </a:r>
          </a:p>
          <a:p>
            <a:pPr lvl="2"/>
            <a:r>
              <a:rPr lang="en-US" dirty="0">
                <a:solidFill>
                  <a:schemeClr val="tx1"/>
                </a:solidFill>
              </a:rPr>
              <a:t>John Chivington ignores promise</a:t>
            </a:r>
          </a:p>
          <a:p>
            <a:pPr lvl="2"/>
            <a:endParaRPr lang="en-US" sz="1400" dirty="0"/>
          </a:p>
          <a:p>
            <a:pPr lvl="2"/>
            <a:r>
              <a:rPr lang="en-US" dirty="0"/>
              <a:t>Launches an attack on natives who were flying a white flag</a:t>
            </a:r>
          </a:p>
          <a:p>
            <a:pPr lvl="2"/>
            <a:endParaRPr lang="en-US" sz="1400" dirty="0">
              <a:solidFill>
                <a:schemeClr val="tx1"/>
              </a:solidFill>
            </a:endParaRPr>
          </a:p>
          <a:p>
            <a:pPr lvl="2"/>
            <a:r>
              <a:rPr lang="en-US" dirty="0">
                <a:solidFill>
                  <a:schemeClr val="tx1"/>
                </a:solidFill>
              </a:rPr>
              <a:t>70-170 natives were killed/mutilated</a:t>
            </a:r>
          </a:p>
          <a:p>
            <a:pPr lvl="2"/>
            <a:endParaRPr lang="en-US" sz="1200" dirty="0"/>
          </a:p>
          <a:p>
            <a:pPr lvl="2"/>
            <a:r>
              <a:rPr lang="en-US" dirty="0">
                <a:solidFill>
                  <a:schemeClr val="tx1"/>
                </a:solidFill>
              </a:rPr>
              <a:t>24 US soldiers killed</a:t>
            </a:r>
          </a:p>
          <a:p>
            <a:pPr lvl="2"/>
            <a:endParaRPr lang="en-US" dirty="0"/>
          </a:p>
          <a:p>
            <a:pPr lvl="2"/>
            <a:r>
              <a:rPr lang="en-US" dirty="0"/>
              <a:t>No charges were brought on soldiers</a:t>
            </a:r>
            <a:endParaRPr lang="en-US" dirty="0">
              <a:solidFill>
                <a:schemeClr val="tx1"/>
              </a:solidFill>
            </a:endParaRPr>
          </a:p>
          <a:p>
            <a:pPr lvl="2"/>
            <a:endParaRPr lang="en-US" dirty="0">
              <a:solidFill>
                <a:schemeClr val="tx1"/>
              </a:solidFill>
            </a:endParaRPr>
          </a:p>
          <a:p>
            <a:pPr lvl="1"/>
            <a:endParaRPr lang="en-US" sz="1100" dirty="0">
              <a:solidFill>
                <a:schemeClr val="tx1"/>
              </a:solidFill>
            </a:endParaRPr>
          </a:p>
          <a:p>
            <a:pPr lvl="1"/>
            <a:endParaRPr lang="en-US" dirty="0"/>
          </a:p>
        </p:txBody>
      </p:sp>
      <p:grpSp>
        <p:nvGrpSpPr>
          <p:cNvPr id="39" name="Group 38"/>
          <p:cNvGrpSpPr/>
          <p:nvPr/>
        </p:nvGrpSpPr>
        <p:grpSpPr>
          <a:xfrm>
            <a:off x="228600" y="5867400"/>
            <a:ext cx="8686800" cy="457200"/>
            <a:chOff x="228600" y="5867400"/>
            <a:chExt cx="8686800" cy="457200"/>
          </a:xfrm>
        </p:grpSpPr>
        <p:cxnSp>
          <p:nvCxnSpPr>
            <p:cNvPr id="6" name="Straight Arrow Connector 5"/>
            <p:cNvCxnSpPr/>
            <p:nvPr/>
          </p:nvCxnSpPr>
          <p:spPr>
            <a:xfrm>
              <a:off x="381000" y="5943600"/>
              <a:ext cx="8534400" cy="1588"/>
            </a:xfrm>
            <a:prstGeom prst="straightConnector1">
              <a:avLst/>
            </a:prstGeom>
            <a:ln w="25400">
              <a:headEnd type="arrow"/>
              <a:tailEnd type="arrow"/>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rot="5400000">
              <a:off x="533400" y="5943600"/>
              <a:ext cx="152400" cy="1588"/>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5400000">
              <a:off x="1524794" y="5942806"/>
              <a:ext cx="152400" cy="1588"/>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5400000">
              <a:off x="2515394" y="5942806"/>
              <a:ext cx="152400" cy="1588"/>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3505994" y="5942806"/>
              <a:ext cx="152400" cy="1588"/>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4496594" y="5942806"/>
              <a:ext cx="152400" cy="1588"/>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5400000">
              <a:off x="5486400" y="5943600"/>
              <a:ext cx="152400" cy="1588"/>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5400000">
              <a:off x="6477000" y="5943600"/>
              <a:ext cx="152400" cy="1588"/>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5400000">
              <a:off x="7467600" y="5943600"/>
              <a:ext cx="152400" cy="1588"/>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5400000">
              <a:off x="8458994" y="5942806"/>
              <a:ext cx="152400" cy="1588"/>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228600" y="6019800"/>
              <a:ext cx="762000" cy="30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1"/>
                  </a:solidFill>
                </a:rPr>
                <a:t>1850</a:t>
              </a:r>
            </a:p>
          </p:txBody>
        </p:sp>
        <p:sp>
          <p:nvSpPr>
            <p:cNvPr id="32" name="Rectangle 31"/>
            <p:cNvSpPr/>
            <p:nvPr/>
          </p:nvSpPr>
          <p:spPr>
            <a:xfrm>
              <a:off x="2209800" y="6019800"/>
              <a:ext cx="762000" cy="30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1"/>
                  </a:solidFill>
                </a:rPr>
                <a:t>1860</a:t>
              </a:r>
            </a:p>
          </p:txBody>
        </p:sp>
        <p:sp>
          <p:nvSpPr>
            <p:cNvPr id="33" name="Rectangle 32"/>
            <p:cNvSpPr/>
            <p:nvPr/>
          </p:nvSpPr>
          <p:spPr>
            <a:xfrm>
              <a:off x="4114800" y="6019800"/>
              <a:ext cx="762000" cy="30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1"/>
                  </a:solidFill>
                </a:rPr>
                <a:t>1870</a:t>
              </a:r>
            </a:p>
          </p:txBody>
        </p:sp>
        <p:sp>
          <p:nvSpPr>
            <p:cNvPr id="34" name="Rectangle 33"/>
            <p:cNvSpPr/>
            <p:nvPr/>
          </p:nvSpPr>
          <p:spPr>
            <a:xfrm>
              <a:off x="6172200" y="6019800"/>
              <a:ext cx="762000" cy="30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1"/>
                  </a:solidFill>
                </a:rPr>
                <a:t>1880</a:t>
              </a:r>
            </a:p>
          </p:txBody>
        </p:sp>
        <p:sp>
          <p:nvSpPr>
            <p:cNvPr id="35" name="Rectangle 34"/>
            <p:cNvSpPr/>
            <p:nvPr/>
          </p:nvSpPr>
          <p:spPr>
            <a:xfrm>
              <a:off x="8153400" y="6019800"/>
              <a:ext cx="762000" cy="30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1"/>
                  </a:solidFill>
                </a:rPr>
                <a:t>1890</a:t>
              </a:r>
            </a:p>
          </p:txBody>
        </p:sp>
      </p:grpSp>
      <p:sp>
        <p:nvSpPr>
          <p:cNvPr id="37" name="5-Point Star 36"/>
          <p:cNvSpPr/>
          <p:nvPr/>
        </p:nvSpPr>
        <p:spPr>
          <a:xfrm>
            <a:off x="3276600" y="5791200"/>
            <a:ext cx="228600" cy="304800"/>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tx1"/>
              </a:solidFill>
            </a:endParaRPr>
          </a:p>
        </p:txBody>
      </p:sp>
      <p:sp>
        <p:nvSpPr>
          <p:cNvPr id="38" name="Rectangle 37"/>
          <p:cNvSpPr/>
          <p:nvPr/>
        </p:nvSpPr>
        <p:spPr>
          <a:xfrm>
            <a:off x="2895600" y="6248400"/>
            <a:ext cx="990600" cy="30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Sand Creek</a:t>
            </a:r>
          </a:p>
        </p:txBody>
      </p:sp>
      <p:pic>
        <p:nvPicPr>
          <p:cNvPr id="3074" name="Picture 2" descr="https://upload.wikimedia.org/wikipedia/commons/7/71/Chiving1.jpg">
            <a:extLst>
              <a:ext uri="{FF2B5EF4-FFF2-40B4-BE49-F238E27FC236}">
                <a16:creationId xmlns:a16="http://schemas.microsoft.com/office/drawing/2014/main" id="{FB58158A-C333-4302-A9FD-E32B33D2B7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200" y="987552"/>
            <a:ext cx="2660776" cy="260138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5DEF2B68-A842-46B0-96C4-1442E88E97A9}"/>
              </a:ext>
            </a:extLst>
          </p:cNvPr>
          <p:cNvSpPr/>
          <p:nvPr/>
        </p:nvSpPr>
        <p:spPr>
          <a:xfrm>
            <a:off x="6399210" y="3581400"/>
            <a:ext cx="2133600" cy="36986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John Chivington</a:t>
            </a:r>
          </a:p>
        </p:txBody>
      </p:sp>
    </p:spTree>
    <p:extLst>
      <p:ext uri="{BB962C8B-B14F-4D97-AF65-F5344CB8AC3E}">
        <p14:creationId xmlns:p14="http://schemas.microsoft.com/office/powerpoint/2010/main" val="343368426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C3820-5870-47C4-8BA7-16092D79224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31BBBA1-2548-47AE-9103-C61B628AC97B}"/>
              </a:ext>
            </a:extLst>
          </p:cNvPr>
          <p:cNvSpPr>
            <a:spLocks noGrp="1"/>
          </p:cNvSpPr>
          <p:nvPr>
            <p:ph sz="quarter" idx="1"/>
          </p:nvPr>
        </p:nvSpPr>
        <p:spPr/>
        <p:txBody>
          <a:bodyPr/>
          <a:lstStyle/>
          <a:p>
            <a:endParaRPr lang="en-US"/>
          </a:p>
        </p:txBody>
      </p:sp>
      <p:pic>
        <p:nvPicPr>
          <p:cNvPr id="4098" name="Picture 2" descr="https://www.nps.gov/sand/learn/news/images/Lindneaux-Painting-November-2014.jpg">
            <a:extLst>
              <a:ext uri="{FF2B5EF4-FFF2-40B4-BE49-F238E27FC236}">
                <a16:creationId xmlns:a16="http://schemas.microsoft.com/office/drawing/2014/main" id="{BE4BEC39-854E-4BC0-A68E-778ADA133D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46088"/>
            <a:ext cx="9144000" cy="5965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322295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fontScale="92500" lnSpcReduction="10000"/>
          </a:bodyPr>
          <a:lstStyle/>
          <a:p>
            <a:pPr>
              <a:buNone/>
            </a:pPr>
            <a:r>
              <a:rPr lang="en-US" sz="2200" dirty="0"/>
              <a:t>I saw the bodies of those lying there cut all to pieces, worse mutilated than any I ever saw before; the women cut all to pieces ... With knives; scalped; their brains knocked out; children two or three months old; all ages lying there, from sucking infants up to warriors ... By whom were they mutilated? By the United States troops ...</a:t>
            </a:r>
          </a:p>
          <a:p>
            <a:pPr>
              <a:buNone/>
            </a:pPr>
            <a:r>
              <a:rPr lang="en-US" dirty="0"/>
              <a:t>				- </a:t>
            </a:r>
            <a:r>
              <a:rPr lang="en-US" sz="1400" dirty="0"/>
              <a:t>John S. Smith, </a:t>
            </a:r>
            <a:r>
              <a:rPr lang="en-US" sz="1400" i="1" dirty="0"/>
              <a:t>Congressional Testimony of Mr. John S. Smith, 1865</a:t>
            </a:r>
          </a:p>
          <a:p>
            <a:pPr>
              <a:buNone/>
            </a:pPr>
            <a:r>
              <a:rPr lang="en-US" i="1" baseline="30000" dirty="0"/>
              <a:t>	</a:t>
            </a:r>
            <a:endParaRPr lang="en-US" dirty="0"/>
          </a:p>
          <a:p>
            <a:pPr>
              <a:buNone/>
            </a:pPr>
            <a:r>
              <a:rPr lang="en-US" sz="2600" dirty="0"/>
              <a:t>Fingers and ears were cut off the bodies for the jewelry they carried. The body of White Antelope, lying solitarily in the creek bed, was a prime target. Besides scalping him the soldiers cut off his nose, ears, and testicles-the last for a tobacco pouch ...</a:t>
            </a:r>
          </a:p>
          <a:p>
            <a:pPr>
              <a:buNone/>
            </a:pPr>
            <a:r>
              <a:rPr lang="en-US" sz="1700" dirty="0"/>
              <a:t>								- Stan </a:t>
            </a:r>
            <a:r>
              <a:rPr lang="en-US" sz="1700" dirty="0" err="1"/>
              <a:t>Hoig</a:t>
            </a:r>
            <a:endParaRPr lang="en-US"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fontScale="92500" lnSpcReduction="20000"/>
          </a:bodyPr>
          <a:lstStyle/>
          <a:p>
            <a:r>
              <a:rPr lang="en-US" dirty="0"/>
              <a:t>There was one little child, probably three years old, just big enough to walk through the sand. The Indians had gone ahead, and this little child was behind, following after them. The little fellow was perfectly naked, travelling in the sand. I saw one man get off his horse at a distance of about seventy-five yards and draw up his rifle and fire. He missed the child. Another man came up and said, 'let me try the son of a b-. I can hit him.' He got down off his horse, kneeled down, and fired at the little child, but he missed him. A third man came up, and made a similar remark, and fired, and the little fellow dropped.</a:t>
            </a:r>
          </a:p>
          <a:p>
            <a:endParaRPr lang="en-US" dirty="0"/>
          </a:p>
          <a:p>
            <a:pPr marL="0" indent="0">
              <a:buNone/>
            </a:pPr>
            <a:r>
              <a:rPr lang="en-US" dirty="0"/>
              <a:t>— </a:t>
            </a:r>
            <a:r>
              <a:rPr lang="en-US" i="1" dirty="0"/>
              <a:t>Major Anthony, New York Tribune, 1879</a:t>
            </a:r>
            <a:endParaRPr lang="en-US" dirty="0"/>
          </a:p>
          <a:p>
            <a:pPr>
              <a:buNone/>
            </a:pPr>
            <a:endParaRPr lang="en-US" dirty="0"/>
          </a:p>
        </p:txBody>
      </p:sp>
    </p:spTree>
    <p:extLst>
      <p:ext uri="{BB962C8B-B14F-4D97-AF65-F5344CB8AC3E}">
        <p14:creationId xmlns:p14="http://schemas.microsoft.com/office/powerpoint/2010/main" val="367160401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Native American Conflict</a:t>
            </a:r>
          </a:p>
        </p:txBody>
      </p:sp>
      <p:sp>
        <p:nvSpPr>
          <p:cNvPr id="3" name="Content Placeholder 2"/>
          <p:cNvSpPr>
            <a:spLocks noGrp="1"/>
          </p:cNvSpPr>
          <p:nvPr>
            <p:ph sz="quarter" idx="1"/>
          </p:nvPr>
        </p:nvSpPr>
        <p:spPr>
          <a:xfrm>
            <a:off x="4267200" y="1371600"/>
            <a:ext cx="4876800" cy="4800600"/>
          </a:xfrm>
        </p:spPr>
        <p:txBody>
          <a:bodyPr>
            <a:normAutofit lnSpcReduction="10000"/>
          </a:bodyPr>
          <a:lstStyle/>
          <a:p>
            <a:r>
              <a:rPr lang="en-US" dirty="0">
                <a:solidFill>
                  <a:srgbClr val="C00000"/>
                </a:solidFill>
              </a:rPr>
              <a:t>1876-Custer’s Last Stand/</a:t>
            </a:r>
          </a:p>
          <a:p>
            <a:pPr>
              <a:buNone/>
            </a:pPr>
            <a:r>
              <a:rPr lang="en-US" dirty="0">
                <a:solidFill>
                  <a:srgbClr val="C00000"/>
                </a:solidFill>
              </a:rPr>
              <a:t>Battle of Little Big Horn</a:t>
            </a:r>
          </a:p>
          <a:p>
            <a:pPr lvl="1"/>
            <a:r>
              <a:rPr lang="en-US" dirty="0"/>
              <a:t>Group of </a:t>
            </a:r>
            <a:r>
              <a:rPr lang="en-US" dirty="0">
                <a:solidFill>
                  <a:srgbClr val="C00000"/>
                </a:solidFill>
              </a:rPr>
              <a:t>Sioux</a:t>
            </a:r>
            <a:r>
              <a:rPr lang="en-US" dirty="0"/>
              <a:t> flee Dakota Reservation</a:t>
            </a:r>
          </a:p>
          <a:p>
            <a:pPr lvl="2"/>
            <a:r>
              <a:rPr lang="en-US" dirty="0"/>
              <a:t>Led by </a:t>
            </a:r>
            <a:r>
              <a:rPr lang="en-US" dirty="0">
                <a:solidFill>
                  <a:srgbClr val="C00000"/>
                </a:solidFill>
              </a:rPr>
              <a:t>Sitting Bull</a:t>
            </a:r>
            <a:r>
              <a:rPr lang="en-US" dirty="0"/>
              <a:t> and </a:t>
            </a:r>
            <a:r>
              <a:rPr lang="en-US" dirty="0">
                <a:solidFill>
                  <a:srgbClr val="C00000"/>
                </a:solidFill>
              </a:rPr>
              <a:t>Crazy Horse</a:t>
            </a:r>
          </a:p>
          <a:p>
            <a:pPr lvl="1"/>
            <a:r>
              <a:rPr lang="en-US" dirty="0">
                <a:solidFill>
                  <a:srgbClr val="C00000"/>
                </a:solidFill>
              </a:rPr>
              <a:t>George Custer  </a:t>
            </a:r>
            <a:r>
              <a:rPr lang="en-US" dirty="0"/>
              <a:t>sent to force return </a:t>
            </a:r>
          </a:p>
          <a:p>
            <a:pPr lvl="1"/>
            <a:r>
              <a:rPr lang="en-US" dirty="0"/>
              <a:t>Custer orders regiment (300) to attack Indians (3000 warriors) .</a:t>
            </a:r>
          </a:p>
          <a:p>
            <a:pPr lvl="1"/>
            <a:r>
              <a:rPr lang="en-US" dirty="0"/>
              <a:t>Custer’s regiment completely destroyed. </a:t>
            </a:r>
          </a:p>
          <a:p>
            <a:pPr lvl="1"/>
            <a:r>
              <a:rPr lang="en-US" dirty="0"/>
              <a:t>Leads to increase in violence </a:t>
            </a:r>
          </a:p>
          <a:p>
            <a:pPr lvl="1"/>
            <a:endParaRPr lang="en-US" dirty="0"/>
          </a:p>
          <a:p>
            <a:pPr lvl="1"/>
            <a:endParaRPr lang="en-US" dirty="0"/>
          </a:p>
        </p:txBody>
      </p:sp>
      <p:pic>
        <p:nvPicPr>
          <p:cNvPr id="18434" name="Picture 2" descr="http://rds.yahoo.com/_ylt=A0WTefjx1cJKOhsBlSKjzbkF/SIG=1391c639f/EXP=1254369137/**http%3A/images.encarta.msn.com/xrefmedia/sharemed/targets/images/pho/t013/T013667A.jpg"/>
          <p:cNvPicPr>
            <a:picLocks noChangeAspect="1" noChangeArrowheads="1"/>
          </p:cNvPicPr>
          <p:nvPr/>
        </p:nvPicPr>
        <p:blipFill>
          <a:blip r:embed="rId2" cstate="print"/>
          <a:srcRect/>
          <a:stretch>
            <a:fillRect/>
          </a:stretch>
        </p:blipFill>
        <p:spPr bwMode="auto">
          <a:xfrm rot="368281">
            <a:off x="187012" y="2632154"/>
            <a:ext cx="3773007" cy="2776672"/>
          </a:xfrm>
          <a:prstGeom prst="rect">
            <a:avLst/>
          </a:prstGeom>
          <a:noFill/>
        </p:spPr>
      </p:pic>
      <p:pic>
        <p:nvPicPr>
          <p:cNvPr id="8" name="Picture 3"/>
          <p:cNvPicPr>
            <a:picLocks noChangeAspect="1" noChangeArrowheads="1"/>
          </p:cNvPicPr>
          <p:nvPr/>
        </p:nvPicPr>
        <p:blipFill>
          <a:blip r:embed="rId3" cstate="print"/>
          <a:srcRect/>
          <a:stretch>
            <a:fillRect/>
          </a:stretch>
        </p:blipFill>
        <p:spPr bwMode="auto">
          <a:xfrm>
            <a:off x="2667000" y="1524000"/>
            <a:ext cx="1388443" cy="854075"/>
          </a:xfrm>
          <a:prstGeom prst="rect">
            <a:avLst/>
          </a:prstGeom>
          <a:noFill/>
          <a:ln w="9525">
            <a:noFill/>
            <a:miter lim="800000"/>
            <a:headEnd/>
            <a:tailEnd/>
          </a:ln>
          <a:effectLst/>
        </p:spPr>
      </p:pic>
      <p:cxnSp>
        <p:nvCxnSpPr>
          <p:cNvPr id="10" name="Straight Arrow Connector 9"/>
          <p:cNvCxnSpPr/>
          <p:nvPr/>
        </p:nvCxnSpPr>
        <p:spPr>
          <a:xfrm rot="10800000" flipV="1">
            <a:off x="3657600" y="1752600"/>
            <a:ext cx="609600" cy="228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1029" name="Picture 5"/>
          <p:cNvPicPr>
            <a:picLocks noChangeAspect="1" noChangeArrowheads="1"/>
          </p:cNvPicPr>
          <p:nvPr/>
        </p:nvPicPr>
        <p:blipFill>
          <a:blip r:embed="rId4" cstate="print"/>
          <a:srcRect/>
          <a:stretch>
            <a:fillRect/>
          </a:stretch>
        </p:blipFill>
        <p:spPr bwMode="auto">
          <a:xfrm>
            <a:off x="3276600" y="3886200"/>
            <a:ext cx="1295400" cy="1383569"/>
          </a:xfrm>
          <a:prstGeom prst="rect">
            <a:avLst/>
          </a:prstGeom>
          <a:noFill/>
          <a:ln w="9525">
            <a:noFill/>
            <a:miter lim="800000"/>
            <a:headEnd/>
            <a:tailEnd/>
          </a:ln>
          <a:effectLst/>
        </p:spPr>
      </p:pic>
      <p:pic>
        <p:nvPicPr>
          <p:cNvPr id="17410" name="Picture 2" descr="Custer Portrait Restored.jpg">
            <a:hlinkClick r:id="rId5"/>
          </p:cNvPr>
          <p:cNvPicPr>
            <a:picLocks noChangeAspect="1" noChangeArrowheads="1"/>
          </p:cNvPicPr>
          <p:nvPr/>
        </p:nvPicPr>
        <p:blipFill>
          <a:blip r:embed="rId6" cstate="print"/>
          <a:srcRect/>
          <a:stretch>
            <a:fillRect/>
          </a:stretch>
        </p:blipFill>
        <p:spPr bwMode="auto">
          <a:xfrm rot="21067614">
            <a:off x="316521" y="452186"/>
            <a:ext cx="1966015" cy="2280578"/>
          </a:xfrm>
          <a:prstGeom prst="rect">
            <a:avLst/>
          </a:prstGeom>
          <a:noFill/>
        </p:spPr>
      </p:pic>
      <p:grpSp>
        <p:nvGrpSpPr>
          <p:cNvPr id="25" name="Group 24"/>
          <p:cNvGrpSpPr/>
          <p:nvPr/>
        </p:nvGrpSpPr>
        <p:grpSpPr>
          <a:xfrm>
            <a:off x="152400" y="6172200"/>
            <a:ext cx="8686800" cy="457200"/>
            <a:chOff x="228600" y="5867400"/>
            <a:chExt cx="8686800" cy="457200"/>
          </a:xfrm>
        </p:grpSpPr>
        <p:cxnSp>
          <p:nvCxnSpPr>
            <p:cNvPr id="26" name="Straight Arrow Connector 25"/>
            <p:cNvCxnSpPr/>
            <p:nvPr/>
          </p:nvCxnSpPr>
          <p:spPr>
            <a:xfrm>
              <a:off x="381000" y="5943600"/>
              <a:ext cx="8534400" cy="1588"/>
            </a:xfrm>
            <a:prstGeom prst="straightConnector1">
              <a:avLst/>
            </a:prstGeom>
            <a:ln w="25400">
              <a:headEnd type="arrow"/>
              <a:tailEnd type="arrow"/>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5400000">
              <a:off x="533400" y="5943600"/>
              <a:ext cx="152400" cy="1588"/>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5400000">
              <a:off x="1524794" y="5942806"/>
              <a:ext cx="152400" cy="1588"/>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5400000">
              <a:off x="2515394" y="5942806"/>
              <a:ext cx="152400" cy="1588"/>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5400000">
              <a:off x="3505994" y="5942806"/>
              <a:ext cx="152400" cy="1588"/>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4496594" y="5942806"/>
              <a:ext cx="152400" cy="1588"/>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5486400" y="5943600"/>
              <a:ext cx="152400" cy="1588"/>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5400000">
              <a:off x="6477000" y="5943600"/>
              <a:ext cx="152400" cy="1588"/>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a:off x="7467600" y="5943600"/>
              <a:ext cx="152400" cy="1588"/>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5400000">
              <a:off x="8458994" y="5942806"/>
              <a:ext cx="152400" cy="1588"/>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36" name="Rectangle 35"/>
            <p:cNvSpPr/>
            <p:nvPr/>
          </p:nvSpPr>
          <p:spPr>
            <a:xfrm>
              <a:off x="228600" y="6019800"/>
              <a:ext cx="762000" cy="30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1"/>
                  </a:solidFill>
                </a:rPr>
                <a:t>1850</a:t>
              </a:r>
            </a:p>
          </p:txBody>
        </p:sp>
        <p:sp>
          <p:nvSpPr>
            <p:cNvPr id="37" name="Rectangle 36"/>
            <p:cNvSpPr/>
            <p:nvPr/>
          </p:nvSpPr>
          <p:spPr>
            <a:xfrm>
              <a:off x="2209800" y="6019800"/>
              <a:ext cx="762000" cy="30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1"/>
                  </a:solidFill>
                </a:rPr>
                <a:t>1860</a:t>
              </a:r>
            </a:p>
          </p:txBody>
        </p:sp>
        <p:sp>
          <p:nvSpPr>
            <p:cNvPr id="38" name="Rectangle 37"/>
            <p:cNvSpPr/>
            <p:nvPr/>
          </p:nvSpPr>
          <p:spPr>
            <a:xfrm>
              <a:off x="4114800" y="6019800"/>
              <a:ext cx="762000" cy="30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1"/>
                  </a:solidFill>
                </a:rPr>
                <a:t>1870</a:t>
              </a:r>
            </a:p>
          </p:txBody>
        </p:sp>
        <p:sp>
          <p:nvSpPr>
            <p:cNvPr id="39" name="Rectangle 38"/>
            <p:cNvSpPr/>
            <p:nvPr/>
          </p:nvSpPr>
          <p:spPr>
            <a:xfrm>
              <a:off x="6172200" y="6019800"/>
              <a:ext cx="762000" cy="30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1"/>
                  </a:solidFill>
                </a:rPr>
                <a:t>1880</a:t>
              </a:r>
            </a:p>
          </p:txBody>
        </p:sp>
        <p:sp>
          <p:nvSpPr>
            <p:cNvPr id="40" name="Rectangle 39"/>
            <p:cNvSpPr/>
            <p:nvPr/>
          </p:nvSpPr>
          <p:spPr>
            <a:xfrm>
              <a:off x="8153400" y="6019800"/>
              <a:ext cx="762000" cy="30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1"/>
                  </a:solidFill>
                </a:rPr>
                <a:t>1890</a:t>
              </a:r>
            </a:p>
          </p:txBody>
        </p:sp>
      </p:grpSp>
      <p:sp>
        <p:nvSpPr>
          <p:cNvPr id="41" name="5-Point Star 40"/>
          <p:cNvSpPr/>
          <p:nvPr/>
        </p:nvSpPr>
        <p:spPr>
          <a:xfrm>
            <a:off x="3200400" y="6096000"/>
            <a:ext cx="228600" cy="304800"/>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tx1"/>
              </a:solidFill>
            </a:endParaRPr>
          </a:p>
        </p:txBody>
      </p:sp>
      <p:sp>
        <p:nvSpPr>
          <p:cNvPr id="42" name="Rectangle 41"/>
          <p:cNvSpPr/>
          <p:nvPr/>
        </p:nvSpPr>
        <p:spPr>
          <a:xfrm>
            <a:off x="2819400" y="5638800"/>
            <a:ext cx="990600" cy="381000"/>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400" dirty="0">
                <a:solidFill>
                  <a:schemeClr val="tx1"/>
                </a:solidFill>
              </a:rPr>
              <a:t>Sand Creek</a:t>
            </a:r>
          </a:p>
        </p:txBody>
      </p:sp>
      <p:sp>
        <p:nvSpPr>
          <p:cNvPr id="43" name="5-Point Star 42"/>
          <p:cNvSpPr/>
          <p:nvPr/>
        </p:nvSpPr>
        <p:spPr>
          <a:xfrm>
            <a:off x="5486400" y="6096000"/>
            <a:ext cx="228600" cy="304800"/>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tx1"/>
              </a:solidFill>
            </a:endParaRPr>
          </a:p>
        </p:txBody>
      </p:sp>
      <p:sp>
        <p:nvSpPr>
          <p:cNvPr id="44" name="Rectangle 43"/>
          <p:cNvSpPr/>
          <p:nvPr/>
        </p:nvSpPr>
        <p:spPr>
          <a:xfrm>
            <a:off x="5105400" y="6400800"/>
            <a:ext cx="990600" cy="381000"/>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400" dirty="0">
                <a:solidFill>
                  <a:schemeClr val="tx1"/>
                </a:solidFill>
              </a:rPr>
              <a:t>Little Big Horn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Custer’s Last Stand </a:t>
            </a:r>
          </a:p>
        </p:txBody>
      </p:sp>
      <p:pic>
        <p:nvPicPr>
          <p:cNvPr id="1028" name="Picture 4" descr="http://cdn.history.com/sites/2/2013/11/custers-last-stand-H.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 y="1447800"/>
            <a:ext cx="9092136" cy="29718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encrypted-tbn1.gstatic.com/images?q=tbn:ANd9GcQyJeS727yjcgwQ1FX-Cck5JLUuK9YcWvpQ4eC_Hnd5c9gjIr2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4391025"/>
            <a:ext cx="5309933"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373478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098" name="Picture 2" descr="http://upload.wikimedia.org/wikipedia/commons/d/d6/Pawnee_bill_wild_west_show_c190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 y="-3428"/>
            <a:ext cx="8610600" cy="68614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93983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dirty="0"/>
          </a:p>
        </p:txBody>
      </p:sp>
      <p:pic>
        <p:nvPicPr>
          <p:cNvPr id="4" name="Picture 5" descr="Crazy Horse Monument">
            <a:hlinkClick r:id="rId2"/>
          </p:cNvPr>
          <p:cNvPicPr>
            <a:picLocks noChangeAspect="1" noChangeArrowheads="1"/>
          </p:cNvPicPr>
          <p:nvPr/>
        </p:nvPicPr>
        <p:blipFill>
          <a:blip r:embed="rId3" cstate="print">
            <a:lum bright="6000" contrast="6000"/>
          </a:blip>
          <a:srcRect l="23039" t="4369" r="2080" b="3883"/>
          <a:stretch>
            <a:fillRect/>
          </a:stretch>
        </p:blipFill>
        <p:spPr bwMode="auto">
          <a:xfrm>
            <a:off x="1981200" y="990600"/>
            <a:ext cx="7010400" cy="5663038"/>
          </a:xfrm>
          <a:prstGeom prst="rect">
            <a:avLst/>
          </a:prstGeom>
          <a:noFill/>
          <a:ln w="9525">
            <a:solidFill>
              <a:srgbClr val="462300"/>
            </a:solidFill>
            <a:miter lim="800000"/>
            <a:headEnd/>
            <a:tailEnd/>
          </a:ln>
        </p:spPr>
      </p:pic>
      <p:pic>
        <p:nvPicPr>
          <p:cNvPr id="16386" name="Picture 2" descr="http://www.planetware.com/i/photo/crazy-horse-memorial-custer-sd102.jpg"/>
          <p:cNvPicPr>
            <a:picLocks noChangeAspect="1" noChangeArrowheads="1"/>
          </p:cNvPicPr>
          <p:nvPr/>
        </p:nvPicPr>
        <p:blipFill>
          <a:blip r:embed="rId4" cstate="print"/>
          <a:srcRect/>
          <a:stretch>
            <a:fillRect/>
          </a:stretch>
        </p:blipFill>
        <p:spPr bwMode="auto">
          <a:xfrm>
            <a:off x="0" y="0"/>
            <a:ext cx="4762500" cy="3409951"/>
          </a:xfrm>
          <a:prstGeom prst="rect">
            <a:avLst/>
          </a:prstGeom>
          <a:noFill/>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49090-82A1-48CD-A69F-2A9AC6BCF04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B2A9C81-D7FC-46FB-9B53-59588D4F0DA6}"/>
              </a:ext>
            </a:extLst>
          </p:cNvPr>
          <p:cNvSpPr>
            <a:spLocks noGrp="1"/>
          </p:cNvSpPr>
          <p:nvPr>
            <p:ph sz="quarter" idx="1"/>
          </p:nvPr>
        </p:nvSpPr>
        <p:spPr/>
        <p:txBody>
          <a:bodyPr/>
          <a:lstStyle/>
          <a:p>
            <a:endParaRPr lang="en-US"/>
          </a:p>
        </p:txBody>
      </p:sp>
      <p:pic>
        <p:nvPicPr>
          <p:cNvPr id="2050" name="Picture 2" descr="https://crazyhorsememorial.org/images/2016/1219_Mountain_Monday.jpg">
            <a:extLst>
              <a:ext uri="{FF2B5EF4-FFF2-40B4-BE49-F238E27FC236}">
                <a16:creationId xmlns:a16="http://schemas.microsoft.com/office/drawing/2014/main" id="{F7D6D34E-BC20-4E51-B60A-A2B3796E1B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8888" y="0"/>
            <a:ext cx="11125200" cy="74052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263269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B6E3A-BF25-4608-9CF8-9294CD82EF4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C1A9095-A299-491C-A658-94BFEF2A4F98}"/>
              </a:ext>
            </a:extLst>
          </p:cNvPr>
          <p:cNvSpPr>
            <a:spLocks noGrp="1"/>
          </p:cNvSpPr>
          <p:nvPr>
            <p:ph sz="quarter" idx="1"/>
          </p:nvPr>
        </p:nvSpPr>
        <p:spPr/>
        <p:txBody>
          <a:bodyPr/>
          <a:lstStyle/>
          <a:p>
            <a:endParaRPr lang="en-US"/>
          </a:p>
        </p:txBody>
      </p:sp>
      <p:pic>
        <p:nvPicPr>
          <p:cNvPr id="3074" name="Picture 2" descr="Image result for crazy horse mount rushmore size comparison">
            <a:extLst>
              <a:ext uri="{FF2B5EF4-FFF2-40B4-BE49-F238E27FC236}">
                <a16:creationId xmlns:a16="http://schemas.microsoft.com/office/drawing/2014/main" id="{B06A3CED-9786-4C04-BCAF-0B86FA26B1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22275"/>
            <a:ext cx="9144000" cy="60118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722248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Native American Conflicts</a:t>
            </a:r>
          </a:p>
        </p:txBody>
      </p:sp>
      <p:sp>
        <p:nvSpPr>
          <p:cNvPr id="3" name="Content Placeholder 2"/>
          <p:cNvSpPr>
            <a:spLocks noGrp="1"/>
          </p:cNvSpPr>
          <p:nvPr>
            <p:ph sz="quarter" idx="1"/>
          </p:nvPr>
        </p:nvSpPr>
        <p:spPr>
          <a:xfrm>
            <a:off x="301752" y="1527048"/>
            <a:ext cx="5489448" cy="4572000"/>
          </a:xfrm>
        </p:spPr>
        <p:txBody>
          <a:bodyPr/>
          <a:lstStyle/>
          <a:p>
            <a:r>
              <a:rPr lang="en-US" b="1" dirty="0">
                <a:solidFill>
                  <a:srgbClr val="C00000"/>
                </a:solidFill>
              </a:rPr>
              <a:t>Nez Perce</a:t>
            </a:r>
          </a:p>
          <a:p>
            <a:pPr lvl="1"/>
            <a:r>
              <a:rPr lang="en-US" dirty="0">
                <a:solidFill>
                  <a:schemeClr val="tx1"/>
                </a:solidFill>
              </a:rPr>
              <a:t>Forced from land in Northwest </a:t>
            </a:r>
          </a:p>
          <a:p>
            <a:pPr lvl="1"/>
            <a:r>
              <a:rPr lang="en-US" dirty="0">
                <a:solidFill>
                  <a:schemeClr val="tx1"/>
                </a:solidFill>
              </a:rPr>
              <a:t>Attempt to flee reservation to Canada</a:t>
            </a:r>
          </a:p>
          <a:p>
            <a:pPr lvl="1"/>
            <a:r>
              <a:rPr lang="en-US" dirty="0">
                <a:solidFill>
                  <a:schemeClr val="tx1"/>
                </a:solidFill>
              </a:rPr>
              <a:t>Pursued by American </a:t>
            </a:r>
          </a:p>
          <a:p>
            <a:pPr lvl="1"/>
            <a:endParaRPr lang="en-US" dirty="0">
              <a:solidFill>
                <a:schemeClr val="tx1"/>
              </a:solidFill>
            </a:endParaRPr>
          </a:p>
          <a:p>
            <a:r>
              <a:rPr lang="en-US" b="1" dirty="0">
                <a:solidFill>
                  <a:srgbClr val="C00000"/>
                </a:solidFill>
              </a:rPr>
              <a:t>Nez Perce War - 1877</a:t>
            </a:r>
          </a:p>
          <a:p>
            <a:pPr lvl="1"/>
            <a:r>
              <a:rPr lang="en-US" dirty="0">
                <a:solidFill>
                  <a:schemeClr val="tx1"/>
                </a:solidFill>
              </a:rPr>
              <a:t> Led by </a:t>
            </a:r>
            <a:r>
              <a:rPr lang="en-US" dirty="0">
                <a:solidFill>
                  <a:srgbClr val="C00000"/>
                </a:solidFill>
              </a:rPr>
              <a:t>Chief Joseph</a:t>
            </a:r>
          </a:p>
          <a:p>
            <a:pPr lvl="2"/>
            <a:r>
              <a:rPr lang="en-US" dirty="0"/>
              <a:t>“Red Napoleon”</a:t>
            </a:r>
          </a:p>
          <a:p>
            <a:pPr lvl="1"/>
            <a:r>
              <a:rPr lang="en-US" dirty="0">
                <a:solidFill>
                  <a:schemeClr val="tx1"/>
                </a:solidFill>
              </a:rPr>
              <a:t>Fought for 3 months across 5 states</a:t>
            </a:r>
          </a:p>
          <a:p>
            <a:pPr lvl="1"/>
            <a:r>
              <a:rPr lang="en-US" dirty="0">
                <a:solidFill>
                  <a:schemeClr val="tx1"/>
                </a:solidFill>
              </a:rPr>
              <a:t>Eventually forced to surrender </a:t>
            </a:r>
          </a:p>
        </p:txBody>
      </p:sp>
      <p:pic>
        <p:nvPicPr>
          <p:cNvPr id="10242" name="Picture 2" descr="http://www.pbs.org/weta/thewest/people/images/joseph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7400" y="1066800"/>
            <a:ext cx="2667000" cy="3117428"/>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http://www.savagesandscoundrels.org/media/2765/Nez%20perce%20-%20removal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6400" y="3962400"/>
            <a:ext cx="3560586"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868683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11266" name="Picture 2" descr="http://imnh.isu.edu/digitalatlas/teach/lsnplns/nezwa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457199"/>
            <a:ext cx="6400800" cy="58978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599095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Surrender of Chief Joseph </a:t>
            </a:r>
          </a:p>
        </p:txBody>
      </p:sp>
      <p:sp>
        <p:nvSpPr>
          <p:cNvPr id="3" name="Content Placeholder 2"/>
          <p:cNvSpPr>
            <a:spLocks noGrp="1"/>
          </p:cNvSpPr>
          <p:nvPr>
            <p:ph sz="quarter" idx="1"/>
          </p:nvPr>
        </p:nvSpPr>
        <p:spPr/>
        <p:txBody>
          <a:bodyPr>
            <a:normAutofit fontScale="92500" lnSpcReduction="20000"/>
          </a:bodyPr>
          <a:lstStyle/>
          <a:p>
            <a:r>
              <a:rPr lang="en-US" dirty="0"/>
              <a:t>“Tell General Howard I know his heart. What he told me before, I have it in my heart. I am tired of fighting. Our chiefs are killed; Looking Glass is dead, Too-</a:t>
            </a:r>
            <a:r>
              <a:rPr lang="en-US" dirty="0" err="1"/>
              <a:t>hul</a:t>
            </a:r>
            <a:r>
              <a:rPr lang="en-US" dirty="0"/>
              <a:t>-</a:t>
            </a:r>
            <a:r>
              <a:rPr lang="en-US" dirty="0" err="1"/>
              <a:t>hul-sote</a:t>
            </a:r>
            <a:r>
              <a:rPr lang="en-US" dirty="0"/>
              <a:t> is dead. The old men are all dead. It is the young men who say yes or no. He who led on the young men is dead. It is cold, and we have no blankets; the little children are freezing to death. My people, some of them, have run away to the hills, and have no blankets, no food. No one knows where they are—perhaps freezing to death. I want to have time to look for my children, and see how many of them I can find. Maybe I shall find them among the dead. Hear me, my chiefs! I am tired; my heart is sick and sad. From where the sun now stands, </a:t>
            </a:r>
            <a:r>
              <a:rPr lang="en-US" i="1" dirty="0">
                <a:solidFill>
                  <a:srgbClr val="C00000"/>
                </a:solidFill>
              </a:rPr>
              <a:t>I will fight no more forever</a:t>
            </a:r>
            <a:r>
              <a:rPr lang="en-US" dirty="0"/>
              <a:t>.”</a:t>
            </a:r>
          </a:p>
        </p:txBody>
      </p:sp>
    </p:spTree>
    <p:extLst>
      <p:ext uri="{BB962C8B-B14F-4D97-AF65-F5344CB8AC3E}">
        <p14:creationId xmlns:p14="http://schemas.microsoft.com/office/powerpoint/2010/main" val="401940157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Native American Conflict</a:t>
            </a:r>
          </a:p>
        </p:txBody>
      </p:sp>
      <p:sp>
        <p:nvSpPr>
          <p:cNvPr id="3" name="Content Placeholder 2"/>
          <p:cNvSpPr>
            <a:spLocks noGrp="1"/>
          </p:cNvSpPr>
          <p:nvPr>
            <p:ph sz="quarter" idx="1"/>
          </p:nvPr>
        </p:nvSpPr>
        <p:spPr>
          <a:xfrm>
            <a:off x="152400" y="1371600"/>
            <a:ext cx="5424487" cy="4572000"/>
          </a:xfrm>
        </p:spPr>
        <p:txBody>
          <a:bodyPr/>
          <a:lstStyle/>
          <a:p>
            <a:r>
              <a:rPr lang="en-US" dirty="0">
                <a:solidFill>
                  <a:srgbClr val="C00000"/>
                </a:solidFill>
              </a:rPr>
              <a:t>Apache</a:t>
            </a:r>
            <a:r>
              <a:rPr lang="en-US" dirty="0"/>
              <a:t> </a:t>
            </a:r>
            <a:r>
              <a:rPr lang="en-US" sz="2400" dirty="0"/>
              <a:t>(Arizona/Mexican Border)</a:t>
            </a:r>
          </a:p>
          <a:p>
            <a:pPr lvl="1"/>
            <a:r>
              <a:rPr lang="en-US" dirty="0"/>
              <a:t>Some of the last remaining Independent Natives</a:t>
            </a:r>
          </a:p>
          <a:p>
            <a:pPr lvl="2"/>
            <a:r>
              <a:rPr lang="en-US" dirty="0"/>
              <a:t>Led by </a:t>
            </a:r>
            <a:r>
              <a:rPr lang="en-US" dirty="0">
                <a:solidFill>
                  <a:srgbClr val="C00000"/>
                </a:solidFill>
              </a:rPr>
              <a:t>Geronimo </a:t>
            </a:r>
          </a:p>
          <a:p>
            <a:pPr lvl="1"/>
            <a:r>
              <a:rPr lang="en-US" dirty="0"/>
              <a:t>Carried out numerous attacks on outposts</a:t>
            </a:r>
          </a:p>
          <a:p>
            <a:pPr lvl="1"/>
            <a:r>
              <a:rPr lang="en-US" dirty="0"/>
              <a:t>Escaped Reservations 3 Times</a:t>
            </a:r>
          </a:p>
          <a:p>
            <a:pPr lvl="2"/>
            <a:r>
              <a:rPr lang="en-US" dirty="0"/>
              <a:t>Doesn’t surrender until outnumbered 30 to 10,000 in 1886</a:t>
            </a:r>
          </a:p>
        </p:txBody>
      </p:sp>
      <p:pic>
        <p:nvPicPr>
          <p:cNvPr id="48130" name="Picture 2" descr="http://savageminds.org/wp-content/image-upload/geronimo.jpg"/>
          <p:cNvPicPr>
            <a:picLocks noChangeAspect="1" noChangeArrowheads="1"/>
          </p:cNvPicPr>
          <p:nvPr/>
        </p:nvPicPr>
        <p:blipFill>
          <a:blip r:embed="rId2" cstate="print"/>
          <a:srcRect/>
          <a:stretch>
            <a:fillRect/>
          </a:stretch>
        </p:blipFill>
        <p:spPr bwMode="auto">
          <a:xfrm>
            <a:off x="6019800" y="1219200"/>
            <a:ext cx="2743200" cy="3810000"/>
          </a:xfrm>
          <a:prstGeom prst="rect">
            <a:avLst/>
          </a:prstGeom>
          <a:noFill/>
        </p:spPr>
      </p:pic>
      <p:pic>
        <p:nvPicPr>
          <p:cNvPr id="48132" name="Picture 4" descr="http://www.omaha.lib.ne.us/transmiss/rinehart/tmi00911.jpeg"/>
          <p:cNvPicPr>
            <a:picLocks noChangeAspect="1" noChangeArrowheads="1"/>
          </p:cNvPicPr>
          <p:nvPr/>
        </p:nvPicPr>
        <p:blipFill>
          <a:blip r:embed="rId3" cstate="print"/>
          <a:srcRect/>
          <a:stretch>
            <a:fillRect/>
          </a:stretch>
        </p:blipFill>
        <p:spPr bwMode="auto">
          <a:xfrm>
            <a:off x="3733800" y="4572000"/>
            <a:ext cx="2999188" cy="2133600"/>
          </a:xfrm>
          <a:prstGeom prst="rect">
            <a:avLst/>
          </a:prstGeom>
          <a:noFill/>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3E40B0-AD3C-4725-B358-2BD4CF923B27}"/>
              </a:ext>
            </a:extLst>
          </p:cNvPr>
          <p:cNvSpPr>
            <a:spLocks noGrp="1"/>
          </p:cNvSpPr>
          <p:nvPr>
            <p:ph type="title"/>
          </p:nvPr>
        </p:nvSpPr>
        <p:spPr>
          <a:xfrm>
            <a:off x="2209800" y="237744"/>
            <a:ext cx="8534400" cy="758952"/>
          </a:xfrm>
        </p:spPr>
        <p:txBody>
          <a:bodyPr/>
          <a:lstStyle/>
          <a:p>
            <a:r>
              <a:rPr lang="en-US" dirty="0"/>
              <a:t>Worlds Fair - 1904</a:t>
            </a:r>
          </a:p>
        </p:txBody>
      </p:sp>
      <p:sp>
        <p:nvSpPr>
          <p:cNvPr id="3" name="Content Placeholder 2">
            <a:extLst>
              <a:ext uri="{FF2B5EF4-FFF2-40B4-BE49-F238E27FC236}">
                <a16:creationId xmlns:a16="http://schemas.microsoft.com/office/drawing/2014/main" id="{3D39E634-9627-4366-B5A3-5A772E67BCAF}"/>
              </a:ext>
            </a:extLst>
          </p:cNvPr>
          <p:cNvSpPr>
            <a:spLocks noGrp="1"/>
          </p:cNvSpPr>
          <p:nvPr>
            <p:ph sz="quarter" idx="1"/>
          </p:nvPr>
        </p:nvSpPr>
        <p:spPr/>
        <p:txBody>
          <a:bodyPr/>
          <a:lstStyle/>
          <a:p>
            <a:endParaRPr lang="en-US" dirty="0"/>
          </a:p>
        </p:txBody>
      </p:sp>
      <p:pic>
        <p:nvPicPr>
          <p:cNvPr id="1026" name="Picture 2" descr="Image result for geronimo world's fair">
            <a:extLst>
              <a:ext uri="{FF2B5EF4-FFF2-40B4-BE49-F238E27FC236}">
                <a16:creationId xmlns:a16="http://schemas.microsoft.com/office/drawing/2014/main" id="{C5644DBF-7DC1-4639-9301-8541C69A6C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162" y="2200275"/>
            <a:ext cx="8801100" cy="44291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geronimo world's fair">
            <a:extLst>
              <a:ext uri="{FF2B5EF4-FFF2-40B4-BE49-F238E27FC236}">
                <a16:creationId xmlns:a16="http://schemas.microsoft.com/office/drawing/2014/main" id="{041B4479-86B5-4B66-8E1C-56B5CF95E05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5300" y="150474"/>
            <a:ext cx="3429000" cy="20139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466515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Native American Conflict</a:t>
            </a:r>
          </a:p>
        </p:txBody>
      </p:sp>
      <p:sp>
        <p:nvSpPr>
          <p:cNvPr id="3" name="Content Placeholder 2"/>
          <p:cNvSpPr>
            <a:spLocks noGrp="1"/>
          </p:cNvSpPr>
          <p:nvPr>
            <p:ph sz="quarter" idx="1"/>
          </p:nvPr>
        </p:nvSpPr>
        <p:spPr>
          <a:xfrm>
            <a:off x="0" y="1527048"/>
            <a:ext cx="4800600" cy="4572000"/>
          </a:xfrm>
        </p:spPr>
        <p:txBody>
          <a:bodyPr>
            <a:normAutofit lnSpcReduction="10000"/>
          </a:bodyPr>
          <a:lstStyle/>
          <a:p>
            <a:r>
              <a:rPr lang="en-US" dirty="0">
                <a:solidFill>
                  <a:srgbClr val="C00000"/>
                </a:solidFill>
              </a:rPr>
              <a:t>Death of Sitting Bull- </a:t>
            </a:r>
            <a:r>
              <a:rPr lang="en-US" dirty="0"/>
              <a:t>1890</a:t>
            </a:r>
          </a:p>
          <a:p>
            <a:pPr lvl="1"/>
            <a:r>
              <a:rPr lang="en-US" dirty="0"/>
              <a:t>25,000 Sioux hold a “</a:t>
            </a:r>
            <a:r>
              <a:rPr lang="en-US" dirty="0">
                <a:solidFill>
                  <a:srgbClr val="C00000"/>
                </a:solidFill>
              </a:rPr>
              <a:t>Ghost Dance</a:t>
            </a:r>
            <a:r>
              <a:rPr lang="en-US" dirty="0"/>
              <a:t>”</a:t>
            </a:r>
          </a:p>
          <a:p>
            <a:pPr lvl="2"/>
            <a:r>
              <a:rPr lang="en-US" dirty="0"/>
              <a:t>Inspired vision of white retreat and return of Buffalo</a:t>
            </a:r>
          </a:p>
          <a:p>
            <a:pPr lvl="2">
              <a:buNone/>
            </a:pPr>
            <a:endParaRPr lang="en-US" dirty="0"/>
          </a:p>
          <a:p>
            <a:pPr lvl="1"/>
            <a:r>
              <a:rPr lang="en-US" dirty="0"/>
              <a:t>American Military fears attack</a:t>
            </a:r>
          </a:p>
          <a:p>
            <a:pPr lvl="1"/>
            <a:endParaRPr lang="en-US" dirty="0"/>
          </a:p>
          <a:p>
            <a:pPr lvl="1"/>
            <a:r>
              <a:rPr lang="en-US" dirty="0"/>
              <a:t>Sitting Bull shot after military ordered his arrest </a:t>
            </a:r>
          </a:p>
          <a:p>
            <a:pPr lvl="1"/>
            <a:endParaRPr lang="en-US" dirty="0"/>
          </a:p>
          <a:p>
            <a:pPr lvl="1"/>
            <a:r>
              <a:rPr lang="en-US" dirty="0"/>
              <a:t>Devastates Remaining Natives </a:t>
            </a:r>
          </a:p>
          <a:p>
            <a:pPr lvl="1"/>
            <a:endParaRPr lang="en-US" dirty="0"/>
          </a:p>
        </p:txBody>
      </p:sp>
      <p:pic>
        <p:nvPicPr>
          <p:cNvPr id="2050" name="Picture 2" descr="http://rds.yahoo.com/_ylt=A9G_bDmAAI9LpFUAqV2jzbkF/SIG=11lc82r1n/EXP=1267749376/**http%3a/afgen.com/sitting_bull.jpg"/>
          <p:cNvPicPr>
            <a:picLocks noChangeAspect="1" noChangeArrowheads="1"/>
          </p:cNvPicPr>
          <p:nvPr/>
        </p:nvPicPr>
        <p:blipFill>
          <a:blip r:embed="rId2" cstate="print"/>
          <a:srcRect/>
          <a:stretch>
            <a:fillRect/>
          </a:stretch>
        </p:blipFill>
        <p:spPr bwMode="auto">
          <a:xfrm>
            <a:off x="6568144" y="990600"/>
            <a:ext cx="2341871" cy="2667000"/>
          </a:xfrm>
          <a:prstGeom prst="rect">
            <a:avLst/>
          </a:prstGeom>
          <a:noFill/>
        </p:spPr>
      </p:pic>
      <p:grpSp>
        <p:nvGrpSpPr>
          <p:cNvPr id="5" name="Group 4"/>
          <p:cNvGrpSpPr/>
          <p:nvPr/>
        </p:nvGrpSpPr>
        <p:grpSpPr>
          <a:xfrm>
            <a:off x="304800" y="6096000"/>
            <a:ext cx="8686800" cy="457200"/>
            <a:chOff x="228600" y="5867400"/>
            <a:chExt cx="8686800" cy="457200"/>
          </a:xfrm>
        </p:grpSpPr>
        <p:cxnSp>
          <p:nvCxnSpPr>
            <p:cNvPr id="6" name="Straight Arrow Connector 5"/>
            <p:cNvCxnSpPr/>
            <p:nvPr/>
          </p:nvCxnSpPr>
          <p:spPr>
            <a:xfrm>
              <a:off x="381000" y="5943600"/>
              <a:ext cx="8534400" cy="1588"/>
            </a:xfrm>
            <a:prstGeom prst="straightConnector1">
              <a:avLst/>
            </a:prstGeom>
            <a:ln w="25400">
              <a:headEnd type="arrow"/>
              <a:tailEnd type="arrow"/>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rot="5400000">
              <a:off x="533400" y="5943600"/>
              <a:ext cx="152400" cy="1588"/>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rot="5400000">
              <a:off x="1524794" y="5942806"/>
              <a:ext cx="152400" cy="1588"/>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5400000">
              <a:off x="2515394" y="5942806"/>
              <a:ext cx="152400" cy="1588"/>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3505994" y="5942806"/>
              <a:ext cx="152400" cy="1588"/>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4496594" y="5942806"/>
              <a:ext cx="152400" cy="1588"/>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5400000">
              <a:off x="5486400" y="5943600"/>
              <a:ext cx="152400" cy="1588"/>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5400000">
              <a:off x="6477000" y="5943600"/>
              <a:ext cx="152400" cy="1588"/>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5400000">
              <a:off x="7467600" y="5943600"/>
              <a:ext cx="152400" cy="1588"/>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8458994" y="5942806"/>
              <a:ext cx="152400" cy="1588"/>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228600" y="6019800"/>
              <a:ext cx="762000" cy="30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1"/>
                  </a:solidFill>
                </a:rPr>
                <a:t>1850</a:t>
              </a:r>
            </a:p>
          </p:txBody>
        </p:sp>
        <p:sp>
          <p:nvSpPr>
            <p:cNvPr id="17" name="Rectangle 16"/>
            <p:cNvSpPr/>
            <p:nvPr/>
          </p:nvSpPr>
          <p:spPr>
            <a:xfrm>
              <a:off x="2209800" y="6019800"/>
              <a:ext cx="762000" cy="30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1"/>
                  </a:solidFill>
                </a:rPr>
                <a:t>1860</a:t>
              </a:r>
            </a:p>
          </p:txBody>
        </p:sp>
        <p:sp>
          <p:nvSpPr>
            <p:cNvPr id="18" name="Rectangle 17"/>
            <p:cNvSpPr/>
            <p:nvPr/>
          </p:nvSpPr>
          <p:spPr>
            <a:xfrm>
              <a:off x="4114800" y="6019800"/>
              <a:ext cx="762000" cy="30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1"/>
                  </a:solidFill>
                </a:rPr>
                <a:t>1870</a:t>
              </a:r>
            </a:p>
          </p:txBody>
        </p:sp>
        <p:sp>
          <p:nvSpPr>
            <p:cNvPr id="19" name="Rectangle 18"/>
            <p:cNvSpPr/>
            <p:nvPr/>
          </p:nvSpPr>
          <p:spPr>
            <a:xfrm>
              <a:off x="6172200" y="6019800"/>
              <a:ext cx="762000" cy="30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1"/>
                  </a:solidFill>
                </a:rPr>
                <a:t>1880</a:t>
              </a:r>
            </a:p>
          </p:txBody>
        </p:sp>
        <p:sp>
          <p:nvSpPr>
            <p:cNvPr id="20" name="Rectangle 19"/>
            <p:cNvSpPr/>
            <p:nvPr/>
          </p:nvSpPr>
          <p:spPr>
            <a:xfrm>
              <a:off x="8153400" y="6019800"/>
              <a:ext cx="762000" cy="30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1"/>
                  </a:solidFill>
                </a:rPr>
                <a:t>1890</a:t>
              </a:r>
            </a:p>
          </p:txBody>
        </p:sp>
      </p:grpSp>
      <p:sp>
        <p:nvSpPr>
          <p:cNvPr id="21" name="5-Point Star 20"/>
          <p:cNvSpPr/>
          <p:nvPr/>
        </p:nvSpPr>
        <p:spPr>
          <a:xfrm>
            <a:off x="3429000" y="6019800"/>
            <a:ext cx="228600" cy="304800"/>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tx1"/>
              </a:solidFill>
            </a:endParaRPr>
          </a:p>
        </p:txBody>
      </p:sp>
      <p:sp>
        <p:nvSpPr>
          <p:cNvPr id="22" name="Rectangle 21"/>
          <p:cNvSpPr/>
          <p:nvPr/>
        </p:nvSpPr>
        <p:spPr>
          <a:xfrm>
            <a:off x="3048000" y="6324600"/>
            <a:ext cx="990600" cy="381000"/>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400" dirty="0">
                <a:solidFill>
                  <a:schemeClr val="tx1"/>
                </a:solidFill>
              </a:rPr>
              <a:t>Sand Creek</a:t>
            </a:r>
          </a:p>
        </p:txBody>
      </p:sp>
      <p:sp>
        <p:nvSpPr>
          <p:cNvPr id="23" name="5-Point Star 22"/>
          <p:cNvSpPr/>
          <p:nvPr/>
        </p:nvSpPr>
        <p:spPr>
          <a:xfrm>
            <a:off x="5410200" y="6019800"/>
            <a:ext cx="228600" cy="304800"/>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tx1"/>
              </a:solidFill>
            </a:endParaRPr>
          </a:p>
        </p:txBody>
      </p:sp>
      <p:sp>
        <p:nvSpPr>
          <p:cNvPr id="24" name="Rectangle 23"/>
          <p:cNvSpPr/>
          <p:nvPr/>
        </p:nvSpPr>
        <p:spPr>
          <a:xfrm>
            <a:off x="5029200" y="5638800"/>
            <a:ext cx="990600" cy="381000"/>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400" dirty="0">
                <a:solidFill>
                  <a:schemeClr val="tx1"/>
                </a:solidFill>
              </a:rPr>
              <a:t>Little Big Horn</a:t>
            </a:r>
          </a:p>
        </p:txBody>
      </p:sp>
      <p:sp>
        <p:nvSpPr>
          <p:cNvPr id="25" name="5-Point Star 24"/>
          <p:cNvSpPr/>
          <p:nvPr/>
        </p:nvSpPr>
        <p:spPr>
          <a:xfrm>
            <a:off x="8534400" y="6019800"/>
            <a:ext cx="228600" cy="304800"/>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tx1"/>
              </a:solidFill>
            </a:endParaRPr>
          </a:p>
        </p:txBody>
      </p:sp>
      <p:sp>
        <p:nvSpPr>
          <p:cNvPr id="26" name="Rectangle 25"/>
          <p:cNvSpPr/>
          <p:nvPr/>
        </p:nvSpPr>
        <p:spPr>
          <a:xfrm>
            <a:off x="8153400" y="5410200"/>
            <a:ext cx="990600" cy="609600"/>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400" dirty="0">
                <a:solidFill>
                  <a:schemeClr val="tx1"/>
                </a:solidFill>
              </a:rPr>
              <a:t>Death of Sitting Bull</a:t>
            </a:r>
          </a:p>
        </p:txBody>
      </p:sp>
      <p:pic>
        <p:nvPicPr>
          <p:cNvPr id="5122" name="Picture 2" descr="http://s3-eu-west-1.amazonaws.com/lookandlearn-preview/XB/XB245/XB24563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3200400"/>
            <a:ext cx="3581400" cy="247620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Sitting Bull’s Death Mask</a:t>
            </a:r>
          </a:p>
        </p:txBody>
      </p:sp>
      <p:sp>
        <p:nvSpPr>
          <p:cNvPr id="3" name="Content Placeholder 2"/>
          <p:cNvSpPr>
            <a:spLocks noGrp="1"/>
          </p:cNvSpPr>
          <p:nvPr>
            <p:ph sz="quarter" idx="1"/>
          </p:nvPr>
        </p:nvSpPr>
        <p:spPr/>
        <p:txBody>
          <a:bodyPr/>
          <a:lstStyle/>
          <a:p>
            <a:endParaRPr lang="en-US"/>
          </a:p>
        </p:txBody>
      </p:sp>
      <p:pic>
        <p:nvPicPr>
          <p:cNvPr id="3074" name="Picture 2" descr="http://biblioklept.files.wordpress.com/2011/11/sittingbul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219200"/>
            <a:ext cx="6629400" cy="4972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585790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upload.wikimedia.org/wikipedia/commons/5/51/Big_Foot,_dead_at_Wounded_Knee_(1890).jpg"/>
          <p:cNvPicPr>
            <a:picLocks noChangeAspect="1" noChangeArrowheads="1"/>
          </p:cNvPicPr>
          <p:nvPr/>
        </p:nvPicPr>
        <p:blipFill>
          <a:blip r:embed="rId2" cstate="print"/>
          <a:srcRect/>
          <a:stretch>
            <a:fillRect/>
          </a:stretch>
        </p:blipFill>
        <p:spPr bwMode="auto">
          <a:xfrm>
            <a:off x="304800" y="2438400"/>
            <a:ext cx="3810000" cy="2590800"/>
          </a:xfrm>
          <a:prstGeom prst="rect">
            <a:avLst/>
          </a:prstGeom>
          <a:noFill/>
        </p:spPr>
      </p:pic>
      <p:sp>
        <p:nvSpPr>
          <p:cNvPr id="2" name="Title 1"/>
          <p:cNvSpPr>
            <a:spLocks noGrp="1"/>
          </p:cNvSpPr>
          <p:nvPr>
            <p:ph type="title"/>
          </p:nvPr>
        </p:nvSpPr>
        <p:spPr/>
        <p:txBody>
          <a:bodyPr/>
          <a:lstStyle/>
          <a:p>
            <a:r>
              <a:rPr lang="en-US" dirty="0"/>
              <a:t>Native American Conflict</a:t>
            </a:r>
          </a:p>
        </p:txBody>
      </p:sp>
      <p:sp>
        <p:nvSpPr>
          <p:cNvPr id="3" name="Content Placeholder 2"/>
          <p:cNvSpPr>
            <a:spLocks noGrp="1"/>
          </p:cNvSpPr>
          <p:nvPr>
            <p:ph sz="quarter" idx="1"/>
          </p:nvPr>
        </p:nvSpPr>
        <p:spPr>
          <a:xfrm>
            <a:off x="3962400" y="1527048"/>
            <a:ext cx="4843272" cy="4340352"/>
          </a:xfrm>
        </p:spPr>
        <p:txBody>
          <a:bodyPr>
            <a:normAutofit lnSpcReduction="10000"/>
          </a:bodyPr>
          <a:lstStyle/>
          <a:p>
            <a:r>
              <a:rPr lang="en-US" dirty="0">
                <a:solidFill>
                  <a:srgbClr val="C00000"/>
                </a:solidFill>
              </a:rPr>
              <a:t>Wounded Knee</a:t>
            </a:r>
            <a:r>
              <a:rPr lang="en-US" dirty="0"/>
              <a:t>-1890</a:t>
            </a:r>
          </a:p>
          <a:p>
            <a:pPr lvl="1"/>
            <a:r>
              <a:rPr lang="en-US" dirty="0"/>
              <a:t>350 </a:t>
            </a:r>
            <a:r>
              <a:rPr lang="en-US" dirty="0">
                <a:solidFill>
                  <a:srgbClr val="C00000"/>
                </a:solidFill>
              </a:rPr>
              <a:t>Sioux</a:t>
            </a:r>
            <a:r>
              <a:rPr lang="en-US" dirty="0"/>
              <a:t>/</a:t>
            </a:r>
            <a:r>
              <a:rPr lang="en-US" dirty="0">
                <a:solidFill>
                  <a:srgbClr val="C00000"/>
                </a:solidFill>
              </a:rPr>
              <a:t>Lakota</a:t>
            </a:r>
            <a:r>
              <a:rPr lang="en-US" dirty="0"/>
              <a:t> Remain in Dakotas</a:t>
            </a:r>
          </a:p>
          <a:p>
            <a:pPr lvl="2"/>
            <a:r>
              <a:rPr lang="en-US" dirty="0"/>
              <a:t>starving and freezing</a:t>
            </a:r>
          </a:p>
          <a:p>
            <a:pPr lvl="1"/>
            <a:r>
              <a:rPr lang="en-US" dirty="0"/>
              <a:t>Seventh Cavalry is sent in to Relocate</a:t>
            </a:r>
          </a:p>
          <a:p>
            <a:pPr lvl="1"/>
            <a:r>
              <a:rPr lang="en-US" dirty="0"/>
              <a:t>Someone fires a shot causing the soldiers to open fire</a:t>
            </a:r>
          </a:p>
          <a:p>
            <a:pPr lvl="1"/>
            <a:r>
              <a:rPr lang="en-US" dirty="0"/>
              <a:t>300 mostly unarmed natives killed </a:t>
            </a:r>
          </a:p>
          <a:p>
            <a:pPr lvl="1"/>
            <a:r>
              <a:rPr lang="en-US" dirty="0"/>
              <a:t>Unofficially marks the end of              the Indian Wars</a:t>
            </a:r>
          </a:p>
        </p:txBody>
      </p:sp>
      <p:grpSp>
        <p:nvGrpSpPr>
          <p:cNvPr id="30" name="Group 29"/>
          <p:cNvGrpSpPr/>
          <p:nvPr/>
        </p:nvGrpSpPr>
        <p:grpSpPr>
          <a:xfrm>
            <a:off x="152400" y="6096000"/>
            <a:ext cx="8686800" cy="457200"/>
            <a:chOff x="228600" y="5867400"/>
            <a:chExt cx="8686800" cy="457200"/>
          </a:xfrm>
        </p:grpSpPr>
        <p:cxnSp>
          <p:nvCxnSpPr>
            <p:cNvPr id="31" name="Straight Arrow Connector 30"/>
            <p:cNvCxnSpPr/>
            <p:nvPr/>
          </p:nvCxnSpPr>
          <p:spPr>
            <a:xfrm>
              <a:off x="381000" y="5943600"/>
              <a:ext cx="8534400" cy="1588"/>
            </a:xfrm>
            <a:prstGeom prst="straightConnector1">
              <a:avLst/>
            </a:prstGeom>
            <a:ln w="25400">
              <a:headEnd type="arrow"/>
              <a:tailEnd type="arrow"/>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533400" y="5943600"/>
              <a:ext cx="152400" cy="1588"/>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5400000">
              <a:off x="1524794" y="5942806"/>
              <a:ext cx="152400" cy="1588"/>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a:off x="2515394" y="5942806"/>
              <a:ext cx="152400" cy="1588"/>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5400000">
              <a:off x="3505994" y="5942806"/>
              <a:ext cx="152400" cy="1588"/>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a:off x="4496594" y="5942806"/>
              <a:ext cx="152400" cy="1588"/>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5400000">
              <a:off x="5486400" y="5943600"/>
              <a:ext cx="152400" cy="1588"/>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5400000">
              <a:off x="6477000" y="5943600"/>
              <a:ext cx="152400" cy="1588"/>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5400000">
              <a:off x="7467600" y="5943600"/>
              <a:ext cx="152400" cy="1588"/>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5400000">
              <a:off x="8458994" y="5942806"/>
              <a:ext cx="152400" cy="1588"/>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41" name="Rectangle 40"/>
            <p:cNvSpPr/>
            <p:nvPr/>
          </p:nvSpPr>
          <p:spPr>
            <a:xfrm>
              <a:off x="228600" y="6019800"/>
              <a:ext cx="762000" cy="30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1"/>
                  </a:solidFill>
                </a:rPr>
                <a:t>1850</a:t>
              </a:r>
            </a:p>
          </p:txBody>
        </p:sp>
        <p:sp>
          <p:nvSpPr>
            <p:cNvPr id="42" name="Rectangle 41"/>
            <p:cNvSpPr/>
            <p:nvPr/>
          </p:nvSpPr>
          <p:spPr>
            <a:xfrm>
              <a:off x="2209800" y="6019800"/>
              <a:ext cx="762000" cy="30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1"/>
                  </a:solidFill>
                </a:rPr>
                <a:t>1860</a:t>
              </a:r>
            </a:p>
          </p:txBody>
        </p:sp>
        <p:sp>
          <p:nvSpPr>
            <p:cNvPr id="43" name="Rectangle 42"/>
            <p:cNvSpPr/>
            <p:nvPr/>
          </p:nvSpPr>
          <p:spPr>
            <a:xfrm>
              <a:off x="4114800" y="6019800"/>
              <a:ext cx="762000" cy="30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1"/>
                  </a:solidFill>
                </a:rPr>
                <a:t>1870</a:t>
              </a:r>
            </a:p>
          </p:txBody>
        </p:sp>
        <p:sp>
          <p:nvSpPr>
            <p:cNvPr id="44" name="Rectangle 43"/>
            <p:cNvSpPr/>
            <p:nvPr/>
          </p:nvSpPr>
          <p:spPr>
            <a:xfrm>
              <a:off x="6172200" y="6019800"/>
              <a:ext cx="762000" cy="30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1"/>
                  </a:solidFill>
                </a:rPr>
                <a:t>1880</a:t>
              </a:r>
            </a:p>
          </p:txBody>
        </p:sp>
        <p:sp>
          <p:nvSpPr>
            <p:cNvPr id="45" name="Rectangle 44"/>
            <p:cNvSpPr/>
            <p:nvPr/>
          </p:nvSpPr>
          <p:spPr>
            <a:xfrm>
              <a:off x="8153400" y="6019800"/>
              <a:ext cx="762000" cy="30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1"/>
                  </a:solidFill>
                </a:rPr>
                <a:t>1890</a:t>
              </a:r>
            </a:p>
          </p:txBody>
        </p:sp>
      </p:grpSp>
      <p:sp>
        <p:nvSpPr>
          <p:cNvPr id="46" name="5-Point Star 45"/>
          <p:cNvSpPr/>
          <p:nvPr/>
        </p:nvSpPr>
        <p:spPr>
          <a:xfrm>
            <a:off x="3276600" y="6019800"/>
            <a:ext cx="228600" cy="304800"/>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tx1"/>
              </a:solidFill>
            </a:endParaRPr>
          </a:p>
        </p:txBody>
      </p:sp>
      <p:sp>
        <p:nvSpPr>
          <p:cNvPr id="47" name="Rectangle 46"/>
          <p:cNvSpPr/>
          <p:nvPr/>
        </p:nvSpPr>
        <p:spPr>
          <a:xfrm>
            <a:off x="2895600" y="6324600"/>
            <a:ext cx="990600" cy="381000"/>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400" dirty="0">
                <a:solidFill>
                  <a:schemeClr val="tx1"/>
                </a:solidFill>
              </a:rPr>
              <a:t>Sand Creek</a:t>
            </a:r>
          </a:p>
        </p:txBody>
      </p:sp>
      <p:sp>
        <p:nvSpPr>
          <p:cNvPr id="48" name="5-Point Star 47"/>
          <p:cNvSpPr/>
          <p:nvPr/>
        </p:nvSpPr>
        <p:spPr>
          <a:xfrm>
            <a:off x="5257800" y="6019800"/>
            <a:ext cx="228600" cy="304800"/>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tx1"/>
              </a:solidFill>
            </a:endParaRPr>
          </a:p>
        </p:txBody>
      </p:sp>
      <p:sp>
        <p:nvSpPr>
          <p:cNvPr id="49" name="Rectangle 48"/>
          <p:cNvSpPr/>
          <p:nvPr/>
        </p:nvSpPr>
        <p:spPr>
          <a:xfrm>
            <a:off x="4876800" y="6324600"/>
            <a:ext cx="990600" cy="381000"/>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400" dirty="0">
                <a:solidFill>
                  <a:schemeClr val="tx1"/>
                </a:solidFill>
              </a:rPr>
              <a:t>Little Big Horn</a:t>
            </a:r>
          </a:p>
        </p:txBody>
      </p:sp>
      <p:sp>
        <p:nvSpPr>
          <p:cNvPr id="50" name="5-Point Star 49"/>
          <p:cNvSpPr/>
          <p:nvPr/>
        </p:nvSpPr>
        <p:spPr>
          <a:xfrm>
            <a:off x="8382000" y="6019800"/>
            <a:ext cx="228600" cy="304800"/>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tx1"/>
              </a:solidFill>
            </a:endParaRPr>
          </a:p>
        </p:txBody>
      </p:sp>
      <p:sp>
        <p:nvSpPr>
          <p:cNvPr id="51" name="Rectangle 50"/>
          <p:cNvSpPr/>
          <p:nvPr/>
        </p:nvSpPr>
        <p:spPr>
          <a:xfrm>
            <a:off x="8001000" y="5410200"/>
            <a:ext cx="990600" cy="609600"/>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400" dirty="0">
                <a:solidFill>
                  <a:schemeClr val="tx1"/>
                </a:solidFill>
              </a:rPr>
              <a:t>Death of Sitting Bull</a:t>
            </a:r>
          </a:p>
        </p:txBody>
      </p:sp>
      <p:sp>
        <p:nvSpPr>
          <p:cNvPr id="52" name="Rectangle 51"/>
          <p:cNvSpPr/>
          <p:nvPr/>
        </p:nvSpPr>
        <p:spPr>
          <a:xfrm>
            <a:off x="7696200" y="6553200"/>
            <a:ext cx="1447800" cy="304800"/>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400" dirty="0">
                <a:solidFill>
                  <a:schemeClr val="tx1"/>
                </a:solidFill>
              </a:rPr>
              <a:t>Wounded Knee</a:t>
            </a:r>
          </a:p>
        </p:txBody>
      </p:sp>
      <p:sp>
        <p:nvSpPr>
          <p:cNvPr id="53" name="Rectangle 52"/>
          <p:cNvSpPr/>
          <p:nvPr/>
        </p:nvSpPr>
        <p:spPr>
          <a:xfrm>
            <a:off x="228600" y="5105400"/>
            <a:ext cx="4572000" cy="923330"/>
          </a:xfrm>
          <a:prstGeom prst="rect">
            <a:avLst/>
          </a:prstGeom>
        </p:spPr>
        <p:txBody>
          <a:bodyPr>
            <a:spAutoFit/>
          </a:bodyPr>
          <a:lstStyle/>
          <a:p>
            <a:r>
              <a:rPr lang="en-US" dirty="0">
                <a:hlinkClick r:id="rId3"/>
              </a:rPr>
              <a:t>http://www.history.com/shows/america-the-story-of-us/videos/the-last-of-the-sioux#the-last-of-the-sioux</a:t>
            </a:r>
            <a:endParaRPr lang="en-US"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146" name="Picture 2" descr="http://static.guim.co.uk/sys-images/Guardian/Pix/pictures/2013/2/16/1361053911705/woundedknee_46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228600"/>
            <a:ext cx="4267200" cy="3228229"/>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http://static.panoramio.com/photos/large/5167278.jpg"/>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bwMode="auto">
          <a:xfrm>
            <a:off x="3886200" y="2743200"/>
            <a:ext cx="5270668" cy="3505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320160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37890" name="Picture 2" descr="File:Woundedknee1891.jpg">
            <a:hlinkClick r:id="rId2"/>
          </p:cNvPr>
          <p:cNvPicPr>
            <a:picLocks noChangeAspect="1" noChangeArrowheads="1"/>
          </p:cNvPicPr>
          <p:nvPr/>
        </p:nvPicPr>
        <p:blipFill>
          <a:blip r:embed="rId3" cstate="print"/>
          <a:srcRect/>
          <a:stretch>
            <a:fillRect/>
          </a:stretch>
        </p:blipFill>
        <p:spPr bwMode="auto">
          <a:xfrm>
            <a:off x="152399" y="152400"/>
            <a:ext cx="8874591" cy="6400800"/>
          </a:xfrm>
          <a:prstGeom prst="rect">
            <a:avLst/>
          </a:prstGeom>
          <a:noFill/>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2050" name="Picture 2" descr="US: Native Americans - Map of Indian Posts, Tribes, and Battles 1860-189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52400"/>
            <a:ext cx="8382000" cy="6721782"/>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p:cNvSpPr/>
          <p:nvPr/>
        </p:nvSpPr>
        <p:spPr>
          <a:xfrm>
            <a:off x="4724400" y="3657600"/>
            <a:ext cx="838200" cy="533400"/>
          </a:xfrm>
          <a:prstGeom prst="ellipse">
            <a:avLst/>
          </a:prstGeom>
          <a:noFill/>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6" name="Oval 5"/>
          <p:cNvSpPr/>
          <p:nvPr/>
        </p:nvSpPr>
        <p:spPr>
          <a:xfrm>
            <a:off x="4134612" y="1408176"/>
            <a:ext cx="838200" cy="533400"/>
          </a:xfrm>
          <a:prstGeom prst="ellipse">
            <a:avLst/>
          </a:prstGeom>
          <a:noFill/>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7" name="Oval 6"/>
          <p:cNvSpPr/>
          <p:nvPr/>
        </p:nvSpPr>
        <p:spPr>
          <a:xfrm>
            <a:off x="1890405" y="1260348"/>
            <a:ext cx="838200" cy="533400"/>
          </a:xfrm>
          <a:prstGeom prst="ellipse">
            <a:avLst/>
          </a:prstGeom>
          <a:noFill/>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8" name="Oval 7"/>
          <p:cNvSpPr/>
          <p:nvPr/>
        </p:nvSpPr>
        <p:spPr>
          <a:xfrm>
            <a:off x="3048000" y="4572000"/>
            <a:ext cx="838200" cy="533400"/>
          </a:xfrm>
          <a:prstGeom prst="ellipse">
            <a:avLst/>
          </a:prstGeom>
          <a:noFill/>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9" name="Oval 8"/>
          <p:cNvSpPr/>
          <p:nvPr/>
        </p:nvSpPr>
        <p:spPr>
          <a:xfrm>
            <a:off x="5143500" y="2058924"/>
            <a:ext cx="838200" cy="533400"/>
          </a:xfrm>
          <a:prstGeom prst="ellipse">
            <a:avLst/>
          </a:prstGeom>
          <a:noFill/>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865877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ppt_x"/>
                                          </p:val>
                                        </p:tav>
                                        <p:tav tm="100000">
                                          <p:val>
                                            <p:strVal val="#ppt_x"/>
                                          </p:val>
                                        </p:tav>
                                      </p:tavLst>
                                    </p:anim>
                                    <p:anim calcmode="lin" valueType="num">
                                      <p:cBhvr additive="base">
                                        <p:cTn id="3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ppt_x"/>
                                          </p:val>
                                        </p:tav>
                                        <p:tav tm="100000">
                                          <p:val>
                                            <p:strVal val="#ppt_x"/>
                                          </p:val>
                                        </p:tav>
                                      </p:tavLst>
                                    </p:anim>
                                    <p:anim calcmode="lin" valueType="num">
                                      <p:cBhvr additive="base">
                                        <p:cTn id="3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9"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Assimilation</a:t>
            </a:r>
          </a:p>
        </p:txBody>
      </p:sp>
      <p:sp>
        <p:nvSpPr>
          <p:cNvPr id="3" name="Content Placeholder 2"/>
          <p:cNvSpPr>
            <a:spLocks noGrp="1"/>
          </p:cNvSpPr>
          <p:nvPr>
            <p:ph sz="quarter" idx="1"/>
          </p:nvPr>
        </p:nvSpPr>
        <p:spPr>
          <a:xfrm>
            <a:off x="228600" y="1295400"/>
            <a:ext cx="4800600" cy="5334000"/>
          </a:xfrm>
        </p:spPr>
        <p:txBody>
          <a:bodyPr>
            <a:normAutofit/>
          </a:bodyPr>
          <a:lstStyle/>
          <a:p>
            <a:r>
              <a:rPr lang="en-US" dirty="0">
                <a:solidFill>
                  <a:srgbClr val="C00000"/>
                </a:solidFill>
              </a:rPr>
              <a:t>Assimilation</a:t>
            </a:r>
          </a:p>
          <a:p>
            <a:pPr lvl="1"/>
            <a:r>
              <a:rPr lang="en-US" dirty="0"/>
              <a:t>transition into white society by abandoning old way of life</a:t>
            </a:r>
          </a:p>
          <a:p>
            <a:pPr lvl="1"/>
            <a:endParaRPr lang="en-US" dirty="0"/>
          </a:p>
          <a:p>
            <a:r>
              <a:rPr lang="en-US" dirty="0">
                <a:solidFill>
                  <a:srgbClr val="C00000"/>
                </a:solidFill>
              </a:rPr>
              <a:t>Dawes Severalty Act - 1887</a:t>
            </a:r>
          </a:p>
          <a:p>
            <a:pPr lvl="1"/>
            <a:r>
              <a:rPr lang="en-US" dirty="0"/>
              <a:t>Attempt to “assimilate” Natives</a:t>
            </a:r>
          </a:p>
          <a:p>
            <a:pPr lvl="1"/>
            <a:r>
              <a:rPr lang="en-US" i="1" dirty="0">
                <a:solidFill>
                  <a:srgbClr val="C00000"/>
                </a:solidFill>
              </a:rPr>
              <a:t>Broke up Reservations</a:t>
            </a:r>
          </a:p>
          <a:p>
            <a:pPr lvl="1"/>
            <a:r>
              <a:rPr lang="en-US" dirty="0"/>
              <a:t>Provided with land </a:t>
            </a:r>
          </a:p>
          <a:p>
            <a:pPr lvl="2"/>
            <a:r>
              <a:rPr lang="en-US" dirty="0"/>
              <a:t>160 Acres</a:t>
            </a:r>
          </a:p>
          <a:p>
            <a:pPr lvl="1"/>
            <a:r>
              <a:rPr lang="en-US" dirty="0"/>
              <a:t>Natives granted citizenship</a:t>
            </a:r>
          </a:p>
          <a:p>
            <a:pPr lvl="2"/>
            <a:r>
              <a:rPr lang="en-US" dirty="0"/>
              <a:t>Not officially given property ownership until after 25 years </a:t>
            </a:r>
          </a:p>
          <a:p>
            <a:pPr lvl="1"/>
            <a:r>
              <a:rPr lang="en-US" dirty="0"/>
              <a:t>Largely unsuccessful </a:t>
            </a:r>
          </a:p>
        </p:txBody>
      </p:sp>
      <p:pic>
        <p:nvPicPr>
          <p:cNvPr id="6146" name="Picture 2"/>
          <p:cNvPicPr>
            <a:picLocks noChangeAspect="1" noChangeArrowheads="1"/>
          </p:cNvPicPr>
          <p:nvPr/>
        </p:nvPicPr>
        <p:blipFill>
          <a:blip r:embed="rId4" cstate="print"/>
          <a:srcRect/>
          <a:stretch>
            <a:fillRect/>
          </a:stretch>
        </p:blipFill>
        <p:spPr bwMode="auto">
          <a:xfrm>
            <a:off x="5257800" y="1676400"/>
            <a:ext cx="2789753" cy="4578833"/>
          </a:xfrm>
          <a:prstGeom prst="rect">
            <a:avLst/>
          </a:prstGeom>
          <a:noFill/>
          <a:ln w="9525">
            <a:noFill/>
            <a:miter lim="800000"/>
            <a:headEnd/>
            <a:tailEnd/>
          </a:ln>
          <a:effectLst/>
        </p:spPr>
      </p:pic>
      <p:sp>
        <p:nvSpPr>
          <p:cNvPr id="6" name="SMARTInkShape-7">
            <a:extLst>
              <a:ext uri="{FF2B5EF4-FFF2-40B4-BE49-F238E27FC236}">
                <a16:creationId xmlns:a16="http://schemas.microsoft.com/office/drawing/2014/main" id="{4069A44D-2188-471A-8FFE-4366B599026F}"/>
              </a:ext>
            </a:extLst>
          </p:cNvPr>
          <p:cNvSpPr/>
          <p:nvPr>
            <p:custDataLst>
              <p:tags r:id="rId1"/>
            </p:custDataLst>
          </p:nvPr>
        </p:nvSpPr>
        <p:spPr>
          <a:xfrm>
            <a:off x="617631" y="3741539"/>
            <a:ext cx="3141754" cy="437555"/>
          </a:xfrm>
          <a:custGeom>
            <a:avLst/>
            <a:gdLst/>
            <a:ahLst/>
            <a:cxnLst/>
            <a:rect l="0" t="0" r="0" b="0"/>
            <a:pathLst>
              <a:path w="3141754" h="437555">
                <a:moveTo>
                  <a:pt x="2954244" y="53578"/>
                </a:moveTo>
                <a:lnTo>
                  <a:pt x="2954244" y="53578"/>
                </a:lnTo>
                <a:lnTo>
                  <a:pt x="2949504" y="48837"/>
                </a:lnTo>
                <a:lnTo>
                  <a:pt x="2944530" y="46510"/>
                </a:lnTo>
                <a:lnTo>
                  <a:pt x="2923772" y="45016"/>
                </a:lnTo>
                <a:lnTo>
                  <a:pt x="2879676" y="51764"/>
                </a:lnTo>
                <a:lnTo>
                  <a:pt x="2839304" y="53220"/>
                </a:lnTo>
                <a:lnTo>
                  <a:pt x="2801673" y="53507"/>
                </a:lnTo>
                <a:lnTo>
                  <a:pt x="2757052" y="53564"/>
                </a:lnTo>
                <a:lnTo>
                  <a:pt x="2714760" y="53575"/>
                </a:lnTo>
                <a:lnTo>
                  <a:pt x="2670614" y="47441"/>
                </a:lnTo>
                <a:lnTo>
                  <a:pt x="2635498" y="45476"/>
                </a:lnTo>
                <a:lnTo>
                  <a:pt x="2599958" y="44893"/>
                </a:lnTo>
                <a:lnTo>
                  <a:pt x="2565284" y="43729"/>
                </a:lnTo>
                <a:lnTo>
                  <a:pt x="2523752" y="37595"/>
                </a:lnTo>
                <a:lnTo>
                  <a:pt x="2489347" y="33629"/>
                </a:lnTo>
                <a:lnTo>
                  <a:pt x="2454018" y="28815"/>
                </a:lnTo>
                <a:lnTo>
                  <a:pt x="2418414" y="27389"/>
                </a:lnTo>
                <a:lnTo>
                  <a:pt x="2382730" y="26967"/>
                </a:lnTo>
                <a:lnTo>
                  <a:pt x="2347021" y="24196"/>
                </a:lnTo>
                <a:lnTo>
                  <a:pt x="2308660" y="19737"/>
                </a:lnTo>
                <a:lnTo>
                  <a:pt x="2268520" y="18416"/>
                </a:lnTo>
                <a:lnTo>
                  <a:pt x="2228845" y="20670"/>
                </a:lnTo>
                <a:lnTo>
                  <a:pt x="2185670" y="24976"/>
                </a:lnTo>
                <a:lnTo>
                  <a:pt x="2144104" y="26252"/>
                </a:lnTo>
                <a:lnTo>
                  <a:pt x="2104008" y="26630"/>
                </a:lnTo>
                <a:lnTo>
                  <a:pt x="2060707" y="26742"/>
                </a:lnTo>
                <a:lnTo>
                  <a:pt x="2019105" y="29421"/>
                </a:lnTo>
                <a:lnTo>
                  <a:pt x="1978997" y="33853"/>
                </a:lnTo>
                <a:lnTo>
                  <a:pt x="1938339" y="35166"/>
                </a:lnTo>
                <a:lnTo>
                  <a:pt x="1898511" y="35555"/>
                </a:lnTo>
                <a:lnTo>
                  <a:pt x="1855291" y="35670"/>
                </a:lnTo>
                <a:lnTo>
                  <a:pt x="1813712" y="35704"/>
                </a:lnTo>
                <a:lnTo>
                  <a:pt x="1773611" y="38360"/>
                </a:lnTo>
                <a:lnTo>
                  <a:pt x="1732955" y="42785"/>
                </a:lnTo>
                <a:lnTo>
                  <a:pt x="1693128" y="44096"/>
                </a:lnTo>
                <a:lnTo>
                  <a:pt x="1652554" y="44485"/>
                </a:lnTo>
                <a:lnTo>
                  <a:pt x="1612751" y="44600"/>
                </a:lnTo>
                <a:lnTo>
                  <a:pt x="1572184" y="44634"/>
                </a:lnTo>
                <a:lnTo>
                  <a:pt x="1532383" y="47290"/>
                </a:lnTo>
                <a:lnTo>
                  <a:pt x="1491816" y="51715"/>
                </a:lnTo>
                <a:lnTo>
                  <a:pt x="1452016" y="50380"/>
                </a:lnTo>
                <a:lnTo>
                  <a:pt x="1411449" y="46347"/>
                </a:lnTo>
                <a:lnTo>
                  <a:pt x="1374294" y="45152"/>
                </a:lnTo>
                <a:lnTo>
                  <a:pt x="1338150" y="44797"/>
                </a:lnTo>
                <a:lnTo>
                  <a:pt x="1302305" y="42047"/>
                </a:lnTo>
                <a:lnTo>
                  <a:pt x="1266549" y="37594"/>
                </a:lnTo>
                <a:lnTo>
                  <a:pt x="1223652" y="31349"/>
                </a:lnTo>
                <a:lnTo>
                  <a:pt x="1179386" y="26698"/>
                </a:lnTo>
                <a:lnTo>
                  <a:pt x="1144249" y="20919"/>
                </a:lnTo>
                <a:lnTo>
                  <a:pt x="1108703" y="17774"/>
                </a:lnTo>
                <a:lnTo>
                  <a:pt x="1073035" y="11991"/>
                </a:lnTo>
                <a:lnTo>
                  <a:pt x="1038324" y="8844"/>
                </a:lnTo>
                <a:lnTo>
                  <a:pt x="996779" y="2041"/>
                </a:lnTo>
                <a:lnTo>
                  <a:pt x="962372" y="605"/>
                </a:lnTo>
                <a:lnTo>
                  <a:pt x="919930" y="119"/>
                </a:lnTo>
                <a:lnTo>
                  <a:pt x="875754" y="24"/>
                </a:lnTo>
                <a:lnTo>
                  <a:pt x="831457" y="4"/>
                </a:lnTo>
                <a:lnTo>
                  <a:pt x="789009" y="1"/>
                </a:lnTo>
                <a:lnTo>
                  <a:pt x="748543" y="0"/>
                </a:lnTo>
                <a:lnTo>
                  <a:pt x="706007" y="0"/>
                </a:lnTo>
                <a:lnTo>
                  <a:pt x="663907" y="0"/>
                </a:lnTo>
                <a:lnTo>
                  <a:pt x="624503" y="0"/>
                </a:lnTo>
                <a:lnTo>
                  <a:pt x="588056" y="0"/>
                </a:lnTo>
                <a:lnTo>
                  <a:pt x="561141" y="2646"/>
                </a:lnTo>
                <a:lnTo>
                  <a:pt x="520639" y="7689"/>
                </a:lnTo>
                <a:lnTo>
                  <a:pt x="481550" y="8684"/>
                </a:lnTo>
                <a:lnTo>
                  <a:pt x="445166" y="11527"/>
                </a:lnTo>
                <a:lnTo>
                  <a:pt x="409316" y="21349"/>
                </a:lnTo>
                <a:lnTo>
                  <a:pt x="367285" y="26073"/>
                </a:lnTo>
                <a:lnTo>
                  <a:pt x="329081" y="32831"/>
                </a:lnTo>
                <a:lnTo>
                  <a:pt x="291847" y="35339"/>
                </a:lnTo>
                <a:lnTo>
                  <a:pt x="255439" y="38315"/>
                </a:lnTo>
                <a:lnTo>
                  <a:pt x="213435" y="46738"/>
                </a:lnTo>
                <a:lnTo>
                  <a:pt x="171194" y="65607"/>
                </a:lnTo>
                <a:lnTo>
                  <a:pt x="129488" y="87320"/>
                </a:lnTo>
                <a:lnTo>
                  <a:pt x="90460" y="118180"/>
                </a:lnTo>
                <a:lnTo>
                  <a:pt x="56003" y="162800"/>
                </a:lnTo>
                <a:lnTo>
                  <a:pt x="32150" y="191335"/>
                </a:lnTo>
                <a:lnTo>
                  <a:pt x="21367" y="214477"/>
                </a:lnTo>
                <a:lnTo>
                  <a:pt x="13634" y="226292"/>
                </a:lnTo>
                <a:lnTo>
                  <a:pt x="6023" y="247400"/>
                </a:lnTo>
                <a:lnTo>
                  <a:pt x="3521" y="251254"/>
                </a:lnTo>
                <a:lnTo>
                  <a:pt x="0" y="266158"/>
                </a:lnTo>
                <a:lnTo>
                  <a:pt x="1822" y="274727"/>
                </a:lnTo>
                <a:lnTo>
                  <a:pt x="4947" y="282836"/>
                </a:lnTo>
                <a:lnTo>
                  <a:pt x="11858" y="309963"/>
                </a:lnTo>
                <a:lnTo>
                  <a:pt x="22613" y="326325"/>
                </a:lnTo>
                <a:lnTo>
                  <a:pt x="64188" y="369269"/>
                </a:lnTo>
                <a:lnTo>
                  <a:pt x="80979" y="383423"/>
                </a:lnTo>
                <a:lnTo>
                  <a:pt x="94719" y="390096"/>
                </a:lnTo>
                <a:lnTo>
                  <a:pt x="129890" y="405171"/>
                </a:lnTo>
                <a:lnTo>
                  <a:pt x="147242" y="415797"/>
                </a:lnTo>
                <a:lnTo>
                  <a:pt x="188855" y="426535"/>
                </a:lnTo>
                <a:lnTo>
                  <a:pt x="230153" y="431087"/>
                </a:lnTo>
                <a:lnTo>
                  <a:pt x="248390" y="435639"/>
                </a:lnTo>
                <a:lnTo>
                  <a:pt x="290211" y="437442"/>
                </a:lnTo>
                <a:lnTo>
                  <a:pt x="333627" y="437545"/>
                </a:lnTo>
                <a:lnTo>
                  <a:pt x="374185" y="437553"/>
                </a:lnTo>
                <a:lnTo>
                  <a:pt x="417302" y="436562"/>
                </a:lnTo>
                <a:lnTo>
                  <a:pt x="455184" y="429866"/>
                </a:lnTo>
                <a:lnTo>
                  <a:pt x="496099" y="428788"/>
                </a:lnTo>
                <a:lnTo>
                  <a:pt x="535148" y="427654"/>
                </a:lnTo>
                <a:lnTo>
                  <a:pt x="574319" y="420939"/>
                </a:lnTo>
                <a:lnTo>
                  <a:pt x="615232" y="419859"/>
                </a:lnTo>
                <a:lnTo>
                  <a:pt x="658397" y="419717"/>
                </a:lnTo>
                <a:lnTo>
                  <a:pt x="696284" y="419698"/>
                </a:lnTo>
                <a:lnTo>
                  <a:pt x="739846" y="419696"/>
                </a:lnTo>
                <a:lnTo>
                  <a:pt x="784352" y="419695"/>
                </a:lnTo>
                <a:lnTo>
                  <a:pt x="828981" y="419695"/>
                </a:lnTo>
                <a:lnTo>
                  <a:pt x="873627" y="419695"/>
                </a:lnTo>
                <a:lnTo>
                  <a:pt x="900416" y="417050"/>
                </a:lnTo>
                <a:lnTo>
                  <a:pt x="936135" y="412007"/>
                </a:lnTo>
                <a:lnTo>
                  <a:pt x="972846" y="417147"/>
                </a:lnTo>
                <a:lnTo>
                  <a:pt x="1014640" y="419192"/>
                </a:lnTo>
                <a:lnTo>
                  <a:pt x="1051853" y="419596"/>
                </a:lnTo>
                <a:lnTo>
                  <a:pt x="1094004" y="419676"/>
                </a:lnTo>
                <a:lnTo>
                  <a:pt x="1132022" y="419691"/>
                </a:lnTo>
                <a:lnTo>
                  <a:pt x="1172935" y="419695"/>
                </a:lnTo>
                <a:lnTo>
                  <a:pt x="1213098" y="419695"/>
                </a:lnTo>
                <a:lnTo>
                  <a:pt x="1255574" y="419695"/>
                </a:lnTo>
                <a:lnTo>
                  <a:pt x="1292921" y="419695"/>
                </a:lnTo>
                <a:lnTo>
                  <a:pt x="1329954" y="419695"/>
                </a:lnTo>
                <a:lnTo>
                  <a:pt x="1371812" y="419695"/>
                </a:lnTo>
                <a:lnTo>
                  <a:pt x="1409037" y="419695"/>
                </a:lnTo>
                <a:lnTo>
                  <a:pt x="1445054" y="419695"/>
                </a:lnTo>
                <a:lnTo>
                  <a:pt x="1483477" y="419695"/>
                </a:lnTo>
                <a:lnTo>
                  <a:pt x="1524250" y="419695"/>
                </a:lnTo>
                <a:lnTo>
                  <a:pt x="1561959" y="418703"/>
                </a:lnTo>
                <a:lnTo>
                  <a:pt x="1603951" y="412628"/>
                </a:lnTo>
                <a:lnTo>
                  <a:pt x="1641203" y="411133"/>
                </a:lnTo>
                <a:lnTo>
                  <a:pt x="1677224" y="410838"/>
                </a:lnTo>
                <a:lnTo>
                  <a:pt x="1715649" y="410780"/>
                </a:lnTo>
                <a:lnTo>
                  <a:pt x="1751681" y="410769"/>
                </a:lnTo>
                <a:lnTo>
                  <a:pt x="1794150" y="410766"/>
                </a:lnTo>
                <a:lnTo>
                  <a:pt x="1836937" y="410766"/>
                </a:lnTo>
                <a:lnTo>
                  <a:pt x="1873829" y="410766"/>
                </a:lnTo>
                <a:lnTo>
                  <a:pt x="1900564" y="413411"/>
                </a:lnTo>
                <a:lnTo>
                  <a:pt x="1935274" y="417833"/>
                </a:lnTo>
                <a:lnTo>
                  <a:pt x="1975324" y="419143"/>
                </a:lnTo>
                <a:lnTo>
                  <a:pt x="2015524" y="419586"/>
                </a:lnTo>
                <a:lnTo>
                  <a:pt x="2052128" y="419674"/>
                </a:lnTo>
                <a:lnTo>
                  <a:pt x="2093313" y="419691"/>
                </a:lnTo>
                <a:lnTo>
                  <a:pt x="2128976" y="419694"/>
                </a:lnTo>
                <a:lnTo>
                  <a:pt x="2167694" y="424435"/>
                </a:lnTo>
                <a:lnTo>
                  <a:pt x="2204483" y="427383"/>
                </a:lnTo>
                <a:lnTo>
                  <a:pt x="2247101" y="428380"/>
                </a:lnTo>
                <a:lnTo>
                  <a:pt x="2284182" y="431222"/>
                </a:lnTo>
                <a:lnTo>
                  <a:pt x="2325961" y="436721"/>
                </a:lnTo>
                <a:lnTo>
                  <a:pt x="2365258" y="437307"/>
                </a:lnTo>
                <a:lnTo>
                  <a:pt x="2409778" y="437522"/>
                </a:lnTo>
                <a:lnTo>
                  <a:pt x="2447146" y="437550"/>
                </a:lnTo>
                <a:lnTo>
                  <a:pt x="2490825" y="437554"/>
                </a:lnTo>
                <a:lnTo>
                  <a:pt x="2531976" y="437554"/>
                </a:lnTo>
                <a:lnTo>
                  <a:pt x="2562887" y="434909"/>
                </a:lnTo>
                <a:lnTo>
                  <a:pt x="2600053" y="429452"/>
                </a:lnTo>
                <a:lnTo>
                  <a:pt x="2642099" y="428734"/>
                </a:lnTo>
                <a:lnTo>
                  <a:pt x="2679338" y="425993"/>
                </a:lnTo>
                <a:lnTo>
                  <a:pt x="2716187" y="420525"/>
                </a:lnTo>
                <a:lnTo>
                  <a:pt x="2753451" y="419804"/>
                </a:lnTo>
                <a:lnTo>
                  <a:pt x="2791469" y="412642"/>
                </a:lnTo>
                <a:lnTo>
                  <a:pt x="2810764" y="408676"/>
                </a:lnTo>
                <a:lnTo>
                  <a:pt x="2854103" y="395369"/>
                </a:lnTo>
                <a:lnTo>
                  <a:pt x="2873309" y="390990"/>
                </a:lnTo>
                <a:lnTo>
                  <a:pt x="2916613" y="374879"/>
                </a:lnTo>
                <a:lnTo>
                  <a:pt x="2960085" y="354201"/>
                </a:lnTo>
                <a:lnTo>
                  <a:pt x="2997016" y="336681"/>
                </a:lnTo>
                <a:lnTo>
                  <a:pt x="3037092" y="310445"/>
                </a:lnTo>
                <a:lnTo>
                  <a:pt x="3078694" y="286350"/>
                </a:lnTo>
                <a:lnTo>
                  <a:pt x="3089922" y="279071"/>
                </a:lnTo>
                <a:lnTo>
                  <a:pt x="3107861" y="260876"/>
                </a:lnTo>
                <a:lnTo>
                  <a:pt x="3135398" y="238237"/>
                </a:lnTo>
                <a:lnTo>
                  <a:pt x="3138937" y="232222"/>
                </a:lnTo>
                <a:lnTo>
                  <a:pt x="3141208" y="220275"/>
                </a:lnTo>
                <a:lnTo>
                  <a:pt x="3141753" y="177226"/>
                </a:lnTo>
                <a:lnTo>
                  <a:pt x="3132672" y="146773"/>
                </a:lnTo>
                <a:lnTo>
                  <a:pt x="3103036" y="104558"/>
                </a:lnTo>
                <a:lnTo>
                  <a:pt x="3089391" y="95362"/>
                </a:lnTo>
                <a:lnTo>
                  <a:pt x="3045451" y="71276"/>
                </a:lnTo>
                <a:lnTo>
                  <a:pt x="3027271" y="59500"/>
                </a:lnTo>
                <a:lnTo>
                  <a:pt x="2992003" y="46741"/>
                </a:lnTo>
                <a:lnTo>
                  <a:pt x="2949129" y="32342"/>
                </a:lnTo>
                <a:lnTo>
                  <a:pt x="2921282" y="27520"/>
                </a:lnTo>
                <a:lnTo>
                  <a:pt x="2896876" y="25893"/>
                </a:lnTo>
                <a:lnTo>
                  <a:pt x="2858616" y="18417"/>
                </a:lnTo>
                <a:lnTo>
                  <a:pt x="2818067" y="17881"/>
                </a:lnTo>
                <a:lnTo>
                  <a:pt x="2784580" y="17859"/>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SMARTInkShape-8">
            <a:extLst>
              <a:ext uri="{FF2B5EF4-FFF2-40B4-BE49-F238E27FC236}">
                <a16:creationId xmlns:a16="http://schemas.microsoft.com/office/drawing/2014/main" id="{26695BBE-8721-4060-87EB-4038798DACF5}"/>
              </a:ext>
            </a:extLst>
          </p:cNvPr>
          <p:cNvSpPr/>
          <p:nvPr>
            <p:custDataLst>
              <p:tags r:id="rId2"/>
            </p:custDataLst>
          </p:nvPr>
        </p:nvSpPr>
        <p:spPr>
          <a:xfrm>
            <a:off x="1562696" y="3330773"/>
            <a:ext cx="830461" cy="26790"/>
          </a:xfrm>
          <a:custGeom>
            <a:avLst/>
            <a:gdLst/>
            <a:ahLst/>
            <a:cxnLst/>
            <a:rect l="0" t="0" r="0" b="0"/>
            <a:pathLst>
              <a:path w="830461" h="26790">
                <a:moveTo>
                  <a:pt x="0" y="0"/>
                </a:moveTo>
                <a:lnTo>
                  <a:pt x="0" y="0"/>
                </a:lnTo>
                <a:lnTo>
                  <a:pt x="43225" y="0"/>
                </a:lnTo>
                <a:lnTo>
                  <a:pt x="86315" y="0"/>
                </a:lnTo>
                <a:lnTo>
                  <a:pt x="128421" y="0"/>
                </a:lnTo>
                <a:lnTo>
                  <a:pt x="172670" y="0"/>
                </a:lnTo>
                <a:lnTo>
                  <a:pt x="216921" y="0"/>
                </a:lnTo>
                <a:lnTo>
                  <a:pt x="260693" y="0"/>
                </a:lnTo>
                <a:lnTo>
                  <a:pt x="302386" y="0"/>
                </a:lnTo>
                <a:lnTo>
                  <a:pt x="314271" y="0"/>
                </a:lnTo>
                <a:lnTo>
                  <a:pt x="320915" y="2646"/>
                </a:lnTo>
                <a:lnTo>
                  <a:pt x="327175" y="6137"/>
                </a:lnTo>
                <a:lnTo>
                  <a:pt x="339279" y="8378"/>
                </a:lnTo>
                <a:lnTo>
                  <a:pt x="381992" y="9920"/>
                </a:lnTo>
                <a:lnTo>
                  <a:pt x="406961" y="17032"/>
                </a:lnTo>
                <a:lnTo>
                  <a:pt x="449638" y="17854"/>
                </a:lnTo>
                <a:lnTo>
                  <a:pt x="493764" y="17860"/>
                </a:lnTo>
                <a:lnTo>
                  <a:pt x="535732" y="17860"/>
                </a:lnTo>
                <a:lnTo>
                  <a:pt x="579877" y="17860"/>
                </a:lnTo>
                <a:lnTo>
                  <a:pt x="622928" y="17860"/>
                </a:lnTo>
                <a:lnTo>
                  <a:pt x="666751" y="17860"/>
                </a:lnTo>
                <a:lnTo>
                  <a:pt x="710657" y="17860"/>
                </a:lnTo>
                <a:lnTo>
                  <a:pt x="754430" y="17860"/>
                </a:lnTo>
                <a:lnTo>
                  <a:pt x="757662" y="17860"/>
                </a:lnTo>
                <a:lnTo>
                  <a:pt x="758115" y="18852"/>
                </a:lnTo>
                <a:lnTo>
                  <a:pt x="758620" y="22600"/>
                </a:lnTo>
                <a:lnTo>
                  <a:pt x="759746" y="23997"/>
                </a:lnTo>
                <a:lnTo>
                  <a:pt x="766676" y="26422"/>
                </a:lnTo>
                <a:lnTo>
                  <a:pt x="799072" y="26789"/>
                </a:lnTo>
                <a:lnTo>
                  <a:pt x="800605" y="25797"/>
                </a:lnTo>
                <a:lnTo>
                  <a:pt x="801627" y="24144"/>
                </a:lnTo>
                <a:lnTo>
                  <a:pt x="802308" y="22049"/>
                </a:lnTo>
                <a:lnTo>
                  <a:pt x="803755" y="20652"/>
                </a:lnTo>
                <a:lnTo>
                  <a:pt x="811240" y="18228"/>
                </a:lnTo>
                <a:lnTo>
                  <a:pt x="830460" y="1786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dirty="0"/>
          </a:p>
        </p:txBody>
      </p:sp>
      <p:pic>
        <p:nvPicPr>
          <p:cNvPr id="8194" name="Picture 2" descr="http://ahsmediacenter.pbworks.com/f/1207427237/Indian%20Lan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0"/>
            <a:ext cx="5281825" cy="6781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047015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descr="http://xroads.virginia.edu/~Hyper/INCORP/Native/landtran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2819400"/>
            <a:ext cx="5842609" cy="38862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endParaRPr lang="en-US"/>
          </a:p>
        </p:txBody>
      </p:sp>
      <p:pic>
        <p:nvPicPr>
          <p:cNvPr id="7170" name="Picture 2" descr="http://d1jrw5jterzxwu.cloudfront.net/sites/default/files/styles/cartoon_header_image/public/uploads/2012/02/marty-two-bulls-dawes-ac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838200"/>
            <a:ext cx="3733800" cy="3733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709980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914400"/>
          </a:xfrm>
        </p:spPr>
        <p:txBody>
          <a:bodyPr>
            <a:normAutofit/>
          </a:bodyPr>
          <a:lstStyle/>
          <a:p>
            <a:r>
              <a:rPr lang="en-US" sz="4000" dirty="0"/>
              <a:t>Carlisle Indian Industrial School </a:t>
            </a:r>
          </a:p>
        </p:txBody>
      </p:sp>
      <p:sp>
        <p:nvSpPr>
          <p:cNvPr id="3" name="Content Placeholder 2"/>
          <p:cNvSpPr>
            <a:spLocks noGrp="1"/>
          </p:cNvSpPr>
          <p:nvPr>
            <p:ph sz="quarter" idx="1"/>
          </p:nvPr>
        </p:nvSpPr>
        <p:spPr/>
        <p:txBody>
          <a:bodyPr/>
          <a:lstStyle/>
          <a:p>
            <a:endParaRPr lang="en-US"/>
          </a:p>
        </p:txBody>
      </p:sp>
      <p:pic>
        <p:nvPicPr>
          <p:cNvPr id="4098" name="Picture 2" descr="https://upload.wikimedia.org/wikipedia/commons/0/07/Carlisle_pupil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55" y="1503495"/>
            <a:ext cx="8851075" cy="51114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652679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3074" name="Picture 2" descr="https://stargazermercantile.com/wp-content/uploads/2015/08/Blog1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92138"/>
            <a:ext cx="9144000" cy="56721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238890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Native Americans</a:t>
            </a:r>
          </a:p>
        </p:txBody>
      </p:sp>
      <p:sp>
        <p:nvSpPr>
          <p:cNvPr id="3" name="Content Placeholder 2"/>
          <p:cNvSpPr>
            <a:spLocks noGrp="1"/>
          </p:cNvSpPr>
          <p:nvPr>
            <p:ph sz="quarter" idx="1"/>
          </p:nvPr>
        </p:nvSpPr>
        <p:spPr/>
        <p:txBody>
          <a:bodyPr/>
          <a:lstStyle/>
          <a:p>
            <a:r>
              <a:rPr lang="en-US" dirty="0"/>
              <a:t>Prior to European arrival?</a:t>
            </a:r>
          </a:p>
        </p:txBody>
      </p:sp>
      <p:sp>
        <p:nvSpPr>
          <p:cNvPr id="5" name="Rectangle 4"/>
          <p:cNvSpPr/>
          <p:nvPr/>
        </p:nvSpPr>
        <p:spPr>
          <a:xfrm>
            <a:off x="457200" y="3733800"/>
            <a:ext cx="4708242" cy="507831"/>
          </a:xfrm>
          <a:prstGeom prst="rect">
            <a:avLst/>
          </a:prstGeom>
        </p:spPr>
        <p:txBody>
          <a:bodyPr wrap="square">
            <a:spAutoFit/>
          </a:bodyPr>
          <a:lstStyle/>
          <a:p>
            <a:pPr>
              <a:buFont typeface="Arial" pitchFamily="34" charset="0"/>
              <a:buChar char="•"/>
            </a:pPr>
            <a:r>
              <a:rPr lang="en-US" sz="2700" dirty="0"/>
              <a:t>By 1890?</a:t>
            </a:r>
          </a:p>
        </p:txBody>
      </p:sp>
      <p:sp>
        <p:nvSpPr>
          <p:cNvPr id="6" name="Rectangle 5"/>
          <p:cNvSpPr/>
          <p:nvPr/>
        </p:nvSpPr>
        <p:spPr>
          <a:xfrm>
            <a:off x="1066800" y="2057400"/>
            <a:ext cx="5638800" cy="923330"/>
          </a:xfrm>
          <a:prstGeom prst="rect">
            <a:avLst/>
          </a:prstGeom>
          <a:noFill/>
        </p:spPr>
        <p:txBody>
          <a:bodyPr wrap="square" lIns="91440" tIns="45720" rIns="91440" bIns="45720">
            <a:spAutoFit/>
          </a:bodyPr>
          <a:lstStyle/>
          <a:p>
            <a:pPr algn="ctr"/>
            <a:r>
              <a:rPr lang="en-US" sz="5400" b="1" cap="none" spc="0" dirty="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rPr>
              <a:t>10,000,000</a:t>
            </a:r>
          </a:p>
        </p:txBody>
      </p:sp>
      <p:sp>
        <p:nvSpPr>
          <p:cNvPr id="7" name="Rectangle 6"/>
          <p:cNvSpPr/>
          <p:nvPr/>
        </p:nvSpPr>
        <p:spPr>
          <a:xfrm>
            <a:off x="990600" y="4343400"/>
            <a:ext cx="5638800" cy="923330"/>
          </a:xfrm>
          <a:prstGeom prst="rect">
            <a:avLst/>
          </a:prstGeom>
          <a:noFill/>
        </p:spPr>
        <p:txBody>
          <a:bodyPr wrap="square" lIns="91440" tIns="45720" rIns="91440" bIns="45720">
            <a:spAutoFit/>
          </a:bodyPr>
          <a:lstStyle/>
          <a:p>
            <a:pPr algn="ctr"/>
            <a:r>
              <a:rPr lang="en-US" sz="5400" b="1" cap="none" spc="0" dirty="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rPr>
              <a:t>250,000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normAutofit fontScale="90000"/>
          </a:bodyPr>
          <a:lstStyle/>
          <a:p>
            <a:r>
              <a:rPr lang="en-US" dirty="0">
                <a:hlinkClick r:id="rId2"/>
              </a:rPr>
              <a:t>Timeline of American Expansion into Native Lands</a:t>
            </a:r>
            <a:endParaRPr lang="en-US" dirty="0"/>
          </a:p>
        </p:txBody>
      </p:sp>
      <p:sp>
        <p:nvSpPr>
          <p:cNvPr id="3" name="Content Placeholder 2"/>
          <p:cNvSpPr>
            <a:spLocks noGrp="1"/>
          </p:cNvSpPr>
          <p:nvPr>
            <p:ph sz="quarter" idx="1"/>
          </p:nvPr>
        </p:nvSpPr>
        <p:spPr/>
        <p:txBody>
          <a:bodyPr/>
          <a:lstStyle/>
          <a:p>
            <a:endParaRPr lang="en-US"/>
          </a:p>
        </p:txBody>
      </p:sp>
      <p:pic>
        <p:nvPicPr>
          <p:cNvPr id="1026" name="Picture 2" descr="http://www.slate.com/content/dam/slate/blogs/the_vault/2014/06/17/newmap.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371600"/>
            <a:ext cx="8546053" cy="44243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835431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9218" name="Picture 2" descr="http://www.newstatelands.org/wp-content/gallery/maps/39742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32255"/>
            <a:ext cx="8810625" cy="68082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356717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A Century of Dishonor - 1881</a:t>
            </a:r>
          </a:p>
        </p:txBody>
      </p:sp>
      <p:sp>
        <p:nvSpPr>
          <p:cNvPr id="3" name="Content Placeholder 2"/>
          <p:cNvSpPr>
            <a:spLocks noGrp="1"/>
          </p:cNvSpPr>
          <p:nvPr>
            <p:ph sz="quarter" idx="1"/>
          </p:nvPr>
        </p:nvSpPr>
        <p:spPr>
          <a:xfrm>
            <a:off x="301752" y="1527048"/>
            <a:ext cx="4575048" cy="4721352"/>
          </a:xfrm>
        </p:spPr>
        <p:txBody>
          <a:bodyPr>
            <a:normAutofit/>
          </a:bodyPr>
          <a:lstStyle/>
          <a:p>
            <a:r>
              <a:rPr lang="en-US" sz="3200" dirty="0">
                <a:solidFill>
                  <a:srgbClr val="C00000"/>
                </a:solidFill>
              </a:rPr>
              <a:t>Helen Hunt Jackson</a:t>
            </a:r>
          </a:p>
          <a:p>
            <a:endParaRPr lang="en-US" sz="2800" dirty="0"/>
          </a:p>
          <a:p>
            <a:pPr lvl="1"/>
            <a:r>
              <a:rPr lang="en-US" sz="2400" dirty="0"/>
              <a:t>Condemned the governments treatment of Natives</a:t>
            </a:r>
          </a:p>
          <a:p>
            <a:endParaRPr lang="en-US" sz="2400" dirty="0"/>
          </a:p>
          <a:p>
            <a:pPr lvl="1"/>
            <a:r>
              <a:rPr lang="en-US" sz="2400" dirty="0"/>
              <a:t>Focused on broken treaties</a:t>
            </a:r>
          </a:p>
          <a:p>
            <a:pPr lvl="1"/>
            <a:endParaRPr lang="en-US" sz="2000" dirty="0"/>
          </a:p>
          <a:p>
            <a:pPr lvl="1"/>
            <a:r>
              <a:rPr lang="en-US" sz="2400" dirty="0"/>
              <a:t>A copy was sent to every congressman in D.C.</a:t>
            </a:r>
          </a:p>
        </p:txBody>
      </p:sp>
      <p:pic>
        <p:nvPicPr>
          <p:cNvPr id="1026" name="Picture 2" descr="https://cioccahistory.pbworks.com/f/helen%20hunt%20jacks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5400" y="1520609"/>
            <a:ext cx="2809875" cy="3857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037129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HIGHLIGHTER" val="false"/>
</p:tagLst>
</file>

<file path=ppt/tags/tag2.xml><?xml version="1.0" encoding="utf-8"?>
<p:tagLst xmlns:a="http://schemas.openxmlformats.org/drawingml/2006/main" xmlns:r="http://schemas.openxmlformats.org/officeDocument/2006/relationships" xmlns:p="http://schemas.openxmlformats.org/presentationml/2006/main">
  <p:tag name="HIGHLIGHTER" val="false"/>
</p:tagLst>
</file>

<file path=ppt/tags/tag3.xml><?xml version="1.0" encoding="utf-8"?>
<p:tagLst xmlns:a="http://schemas.openxmlformats.org/drawingml/2006/main" xmlns:r="http://schemas.openxmlformats.org/officeDocument/2006/relationships" xmlns:p="http://schemas.openxmlformats.org/presentationml/2006/main">
  <p:tag name="HIGHLIGHTER" val="false"/>
</p:tagLst>
</file>

<file path=ppt/tags/tag4.xml><?xml version="1.0" encoding="utf-8"?>
<p:tagLst xmlns:a="http://schemas.openxmlformats.org/drawingml/2006/main" xmlns:r="http://schemas.openxmlformats.org/officeDocument/2006/relationships" xmlns:p="http://schemas.openxmlformats.org/presentationml/2006/main">
  <p:tag name="HIGHLIGHTER" val="false"/>
</p:tagLst>
</file>

<file path=ppt/tags/tag5.xml><?xml version="1.0" encoding="utf-8"?>
<p:tagLst xmlns:a="http://schemas.openxmlformats.org/drawingml/2006/main" xmlns:r="http://schemas.openxmlformats.org/officeDocument/2006/relationships" xmlns:p="http://schemas.openxmlformats.org/presentationml/2006/main">
  <p:tag name="HIGHLIGHTER" val="false"/>
</p:tagLst>
</file>

<file path=ppt/tags/tag6.xml><?xml version="1.0" encoding="utf-8"?>
<p:tagLst xmlns:a="http://schemas.openxmlformats.org/drawingml/2006/main" xmlns:r="http://schemas.openxmlformats.org/officeDocument/2006/relationships" xmlns:p="http://schemas.openxmlformats.org/presentationml/2006/main">
  <p:tag name="HIGHLIGHTER" val="false"/>
</p:tagLst>
</file>

<file path=ppt/tags/tag7.xml><?xml version="1.0" encoding="utf-8"?>
<p:tagLst xmlns:a="http://schemas.openxmlformats.org/drawingml/2006/main" xmlns:r="http://schemas.openxmlformats.org/officeDocument/2006/relationships" xmlns:p="http://schemas.openxmlformats.org/presentationml/2006/main">
  <p:tag name="HIGHLIGHTER" val="false"/>
</p:tagLst>
</file>

<file path=ppt/tags/tag8.xml><?xml version="1.0" encoding="utf-8"?>
<p:tagLst xmlns:a="http://schemas.openxmlformats.org/drawingml/2006/main" xmlns:r="http://schemas.openxmlformats.org/officeDocument/2006/relationships" xmlns:p="http://schemas.openxmlformats.org/presentationml/2006/main">
  <p:tag name="HIGHLIGHTER" val="false"/>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6963</TotalTime>
  <Words>2089</Words>
  <Application>Microsoft Office PowerPoint</Application>
  <PresentationFormat>On-screen Show (4:3)</PresentationFormat>
  <Paragraphs>482</Paragraphs>
  <Slides>81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81</vt:i4>
      </vt:variant>
    </vt:vector>
  </HeadingPairs>
  <TitlesOfParts>
    <vt:vector size="86" baseType="lpstr">
      <vt:lpstr>Arial</vt:lpstr>
      <vt:lpstr>Georgia</vt:lpstr>
      <vt:lpstr>Wingdings</vt:lpstr>
      <vt:lpstr>Wingdings 2</vt:lpstr>
      <vt:lpstr>Civic</vt:lpstr>
      <vt:lpstr>Settling The West </vt:lpstr>
      <vt:lpstr>Who Lived There First?</vt:lpstr>
      <vt:lpstr>Native Americans</vt:lpstr>
      <vt:lpstr>Native Americans</vt:lpstr>
      <vt:lpstr>Hispanic Population</vt:lpstr>
      <vt:lpstr>Hispanic Population</vt:lpstr>
      <vt:lpstr>Recap</vt:lpstr>
      <vt:lpstr>Chinese Immigration</vt:lpstr>
      <vt:lpstr>Chinese Immigration</vt:lpstr>
      <vt:lpstr>Chinese Immigration </vt:lpstr>
      <vt:lpstr>PowerPoint Presentation</vt:lpstr>
      <vt:lpstr>Railroads Open South</vt:lpstr>
      <vt:lpstr>PowerPoint Presentation</vt:lpstr>
      <vt:lpstr>PowerPoint Presentation</vt:lpstr>
      <vt:lpstr>PowerPoint Presentation</vt:lpstr>
      <vt:lpstr>Chinese Immigration</vt:lpstr>
      <vt:lpstr>Western Nativism </vt:lpstr>
      <vt:lpstr>PowerPoint Presentation</vt:lpstr>
      <vt:lpstr>Recap</vt:lpstr>
      <vt:lpstr>American Migration</vt:lpstr>
      <vt:lpstr>American Migration</vt:lpstr>
      <vt:lpstr>American Migration</vt:lpstr>
      <vt:lpstr>PowerPoint Presentation</vt:lpstr>
      <vt:lpstr>Agricultural Education</vt:lpstr>
      <vt:lpstr>American Migration</vt:lpstr>
      <vt:lpstr>Arrival of Miners</vt:lpstr>
      <vt:lpstr>PowerPoint Presentation</vt:lpstr>
      <vt:lpstr>Cowboys</vt:lpstr>
      <vt:lpstr>PowerPoint Presentation</vt:lpstr>
      <vt:lpstr>End of Open Range</vt:lpstr>
      <vt:lpstr>Recap</vt:lpstr>
      <vt:lpstr>Life on the Frontier</vt:lpstr>
      <vt:lpstr>Life on the Frontier</vt:lpstr>
      <vt:lpstr>PowerPoint Presentation</vt:lpstr>
      <vt:lpstr>The Fall of Farmers</vt:lpstr>
      <vt:lpstr>Recap</vt:lpstr>
      <vt:lpstr>The “Romantic” West</vt:lpstr>
      <vt:lpstr>“Romantic” West</vt:lpstr>
      <vt:lpstr>PowerPoint Presentation</vt:lpstr>
      <vt:lpstr>“Romantic” Frontier</vt:lpstr>
      <vt:lpstr>The “Romantic” West</vt:lpstr>
      <vt:lpstr>Dispersal of Native Americans</vt:lpstr>
      <vt:lpstr>Destruction of the Buffalo</vt:lpstr>
      <vt:lpstr>PowerPoint Presentation</vt:lpstr>
      <vt:lpstr>PowerPoint Presentation</vt:lpstr>
      <vt:lpstr>PowerPoint Presentation</vt:lpstr>
      <vt:lpstr>PowerPoint Presentation</vt:lpstr>
      <vt:lpstr>Background of Indian Wars</vt:lpstr>
      <vt:lpstr>Background of Indian Wars</vt:lpstr>
      <vt:lpstr>Native American Conflict</vt:lpstr>
      <vt:lpstr>Native American Conflict</vt:lpstr>
      <vt:lpstr>Native American Conflict</vt:lpstr>
      <vt:lpstr>PowerPoint Presentation</vt:lpstr>
      <vt:lpstr>PowerPoint Presentation</vt:lpstr>
      <vt:lpstr>PowerPoint Presentation</vt:lpstr>
      <vt:lpstr>Native American Conflict</vt:lpstr>
      <vt:lpstr>Custer’s Last Stand </vt:lpstr>
      <vt:lpstr>PowerPoint Presentation</vt:lpstr>
      <vt:lpstr>PowerPoint Presentation</vt:lpstr>
      <vt:lpstr>PowerPoint Presentation</vt:lpstr>
      <vt:lpstr>PowerPoint Presentation</vt:lpstr>
      <vt:lpstr>Native American Conflicts</vt:lpstr>
      <vt:lpstr>PowerPoint Presentation</vt:lpstr>
      <vt:lpstr>Surrender of Chief Joseph </vt:lpstr>
      <vt:lpstr>Native American Conflict</vt:lpstr>
      <vt:lpstr>Worlds Fair - 1904</vt:lpstr>
      <vt:lpstr>Native American Conflict</vt:lpstr>
      <vt:lpstr>Sitting Bull’s Death Mask</vt:lpstr>
      <vt:lpstr>Native American Conflict</vt:lpstr>
      <vt:lpstr>PowerPoint Presentation</vt:lpstr>
      <vt:lpstr>PowerPoint Presentation</vt:lpstr>
      <vt:lpstr>PowerPoint Presentation</vt:lpstr>
      <vt:lpstr>Assimilation</vt:lpstr>
      <vt:lpstr>PowerPoint Presentation</vt:lpstr>
      <vt:lpstr>PowerPoint Presentation</vt:lpstr>
      <vt:lpstr>Carlisle Indian Industrial School </vt:lpstr>
      <vt:lpstr>PowerPoint Presentation</vt:lpstr>
      <vt:lpstr>Native Americans</vt:lpstr>
      <vt:lpstr>Timeline of American Expansion into Native Lands</vt:lpstr>
      <vt:lpstr>PowerPoint Presentation</vt:lpstr>
      <vt:lpstr>A Century of Dishonor - 1881</vt:lpstr>
    </vt:vector>
  </TitlesOfParts>
  <Company>EDS: TAP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Settling The South</dc:title>
  <dc:creator>Nate</dc:creator>
  <cp:lastModifiedBy>Nicholas Hulyo</cp:lastModifiedBy>
  <cp:revision>173</cp:revision>
  <dcterms:created xsi:type="dcterms:W3CDTF">2009-09-30T03:06:32Z</dcterms:created>
  <dcterms:modified xsi:type="dcterms:W3CDTF">2019-02-06T18:16:45Z</dcterms:modified>
</cp:coreProperties>
</file>