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81" r:id="rId3"/>
    <p:sldId id="303" r:id="rId4"/>
    <p:sldId id="299" r:id="rId5"/>
    <p:sldId id="256" r:id="rId6"/>
    <p:sldId id="290" r:id="rId7"/>
    <p:sldId id="283" r:id="rId8"/>
    <p:sldId id="292" r:id="rId9"/>
    <p:sldId id="257" r:id="rId10"/>
    <p:sldId id="258" r:id="rId11"/>
    <p:sldId id="291" r:id="rId12"/>
    <p:sldId id="289" r:id="rId13"/>
    <p:sldId id="293" r:id="rId14"/>
    <p:sldId id="278" r:id="rId15"/>
    <p:sldId id="294" r:id="rId16"/>
    <p:sldId id="259" r:id="rId17"/>
    <p:sldId id="288" r:id="rId18"/>
    <p:sldId id="295" r:id="rId19"/>
    <p:sldId id="260" r:id="rId20"/>
    <p:sldId id="261" r:id="rId21"/>
    <p:sldId id="262" r:id="rId22"/>
    <p:sldId id="263" r:id="rId23"/>
    <p:sldId id="264" r:id="rId24"/>
    <p:sldId id="301" r:id="rId25"/>
    <p:sldId id="287" r:id="rId26"/>
    <p:sldId id="302" r:id="rId27"/>
    <p:sldId id="265" r:id="rId28"/>
    <p:sldId id="297" r:id="rId29"/>
    <p:sldId id="266" r:id="rId30"/>
    <p:sldId id="267" r:id="rId31"/>
    <p:sldId id="284" r:id="rId32"/>
    <p:sldId id="298" r:id="rId33"/>
    <p:sldId id="268" r:id="rId34"/>
    <p:sldId id="269" r:id="rId35"/>
    <p:sldId id="270" r:id="rId36"/>
    <p:sldId id="271" r:id="rId37"/>
    <p:sldId id="272" r:id="rId38"/>
    <p:sldId id="286" r:id="rId39"/>
    <p:sldId id="273" r:id="rId40"/>
    <p:sldId id="274" r:id="rId41"/>
    <p:sldId id="275" r:id="rId42"/>
    <p:sldId id="276" r:id="rId43"/>
    <p:sldId id="277" r:id="rId44"/>
    <p:sldId id="296" r:id="rId45"/>
    <p:sldId id="28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4" autoAdjust="0"/>
    <p:restoredTop sz="94660"/>
  </p:normalViewPr>
  <p:slideViewPr>
    <p:cSldViewPr>
      <p:cViewPr varScale="1">
        <p:scale>
          <a:sx n="79" d="100"/>
          <a:sy n="79" d="100"/>
        </p:scale>
        <p:origin x="24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FF1FE59-6115-40ED-8CBA-D1310E0E3BCA}" type="datetimeFigureOut">
              <a:rPr lang="en-US" smtClean="0"/>
              <a:pPr/>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F1FE59-6115-40ED-8CBA-D1310E0E3BCA}" type="datetimeFigureOut">
              <a:rPr lang="en-US" smtClean="0"/>
              <a:pPr/>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F1FE59-6115-40ED-8CBA-D1310E0E3BCA}" type="datetimeFigureOut">
              <a:rPr lang="en-US" smtClean="0"/>
              <a:pPr/>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FF1FE59-6115-40ED-8CBA-D1310E0E3BCA}" type="datetimeFigureOut">
              <a:rPr lang="en-US" smtClean="0"/>
              <a:pPr/>
              <a:t>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FF1FE59-6115-40ED-8CBA-D1310E0E3BCA}" type="datetimeFigureOut">
              <a:rPr lang="en-US" smtClean="0"/>
              <a:pPr/>
              <a:t>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F1FE59-6115-40ED-8CBA-D1310E0E3BCA}" type="datetimeFigureOut">
              <a:rPr lang="en-US" smtClean="0"/>
              <a:pPr/>
              <a:t>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F1FE59-6115-40ED-8CBA-D1310E0E3BCA}" type="datetimeFigureOut">
              <a:rPr lang="en-US" smtClean="0"/>
              <a:pPr/>
              <a:t>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F1FE59-6115-40ED-8CBA-D1310E0E3BCA}" type="datetimeFigureOut">
              <a:rPr lang="en-US" smtClean="0"/>
              <a:pPr/>
              <a:t>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F1FE59-6115-40ED-8CBA-D1310E0E3BCA}" type="datetimeFigureOut">
              <a:rPr lang="en-US" smtClean="0"/>
              <a:pPr/>
              <a:t>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F1FE59-6115-40ED-8CBA-D1310E0E3BCA}" type="datetimeFigureOut">
              <a:rPr lang="en-US" smtClean="0"/>
              <a:pPr/>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F1FE59-6115-40ED-8CBA-D1310E0E3BCA}" type="datetimeFigureOut">
              <a:rPr lang="en-US" smtClean="0"/>
              <a:pPr/>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2514D-7AC0-4EED-AC07-DF12FE1295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F1FE59-6115-40ED-8CBA-D1310E0E3BCA}" type="datetimeFigureOut">
              <a:rPr lang="en-US" smtClean="0"/>
              <a:pPr/>
              <a:t>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2514D-7AC0-4EED-AC07-DF12FE12950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Current Events</a:t>
            </a:r>
          </a:p>
        </p:txBody>
      </p:sp>
      <p:sp>
        <p:nvSpPr>
          <p:cNvPr id="3" name="Subtitle 2"/>
          <p:cNvSpPr>
            <a:spLocks noGrp="1"/>
          </p:cNvSpPr>
          <p:nvPr>
            <p:ph type="subTitle" idx="1"/>
          </p:nvPr>
        </p:nvSpPr>
        <p:spPr/>
        <p:txBody>
          <a:bodyPr/>
          <a:lstStyle/>
          <a:p>
            <a:r>
              <a:rPr lang="en-US"/>
              <a:t>CNN</a:t>
            </a:r>
          </a:p>
        </p:txBody>
      </p:sp>
    </p:spTree>
    <p:extLst>
      <p:ext uri="{BB962C8B-B14F-4D97-AF65-F5344CB8AC3E}">
        <p14:creationId xmlns:p14="http://schemas.microsoft.com/office/powerpoint/2010/main" val="1494064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457200"/>
            <a:ext cx="7772400" cy="1470025"/>
          </a:xfrm>
        </p:spPr>
        <p:txBody>
          <a:bodyPr/>
          <a:lstStyle/>
          <a:p>
            <a:r>
              <a:rPr lang="en-US" dirty="0"/>
              <a:t>Quote of the Day</a:t>
            </a:r>
            <a:br>
              <a:rPr lang="en-US" dirty="0"/>
            </a:br>
            <a:endParaRPr lang="en-US" dirty="0"/>
          </a:p>
        </p:txBody>
      </p:sp>
      <p:sp>
        <p:nvSpPr>
          <p:cNvPr id="5" name="Subtitle 4"/>
          <p:cNvSpPr>
            <a:spLocks noGrp="1"/>
          </p:cNvSpPr>
          <p:nvPr>
            <p:ph type="subTitle" idx="1"/>
          </p:nvPr>
        </p:nvSpPr>
        <p:spPr>
          <a:xfrm>
            <a:off x="1371600" y="1600200"/>
            <a:ext cx="6400800" cy="4038600"/>
          </a:xfrm>
        </p:spPr>
        <p:txBody>
          <a:bodyPr/>
          <a:lstStyle/>
          <a:p>
            <a:r>
              <a:rPr lang="en-US" sz="4800" dirty="0"/>
              <a:t>“The roots of education are bitter, but the fruit is sweet.”</a:t>
            </a:r>
          </a:p>
          <a:p>
            <a:endParaRPr lang="en-US" dirty="0"/>
          </a:p>
          <a:p>
            <a:r>
              <a:rPr lang="en-US" dirty="0"/>
              <a:t>-Aristotle</a:t>
            </a: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4419599"/>
          </a:xfrm>
        </p:spPr>
        <p:txBody>
          <a:bodyPr>
            <a:normAutofit fontScale="90000"/>
          </a:bodyPr>
          <a:lstStyle/>
          <a:p>
            <a:br>
              <a:rPr lang="en-US" dirty="0"/>
            </a:br>
            <a:r>
              <a:rPr lang="en-US" dirty="0"/>
              <a:t>“I cannot remember the books I've read any more than the meals I have eaten; even so, they have made me.”</a:t>
            </a:r>
            <a:br>
              <a:rPr lang="en-US" dirty="0"/>
            </a:br>
            <a:br>
              <a:rPr lang="en-US" dirty="0"/>
            </a:br>
            <a:r>
              <a:rPr lang="en-US" dirty="0"/>
              <a:t>― </a:t>
            </a:r>
            <a:r>
              <a:rPr lang="en-US" b="1" dirty="0"/>
              <a:t>Ralph Waldo Emerson</a:t>
            </a:r>
            <a:endParaRPr lang="en-US" dirty="0"/>
          </a:p>
        </p:txBody>
      </p:sp>
      <p:sp>
        <p:nvSpPr>
          <p:cNvPr id="3" name="Subtitle 2"/>
          <p:cNvSpPr>
            <a:spLocks noGrp="1"/>
          </p:cNvSpPr>
          <p:nvPr>
            <p:ph type="subTitle" idx="1"/>
          </p:nvPr>
        </p:nvSpPr>
        <p:spPr>
          <a:xfrm>
            <a:off x="1371600" y="5029200"/>
            <a:ext cx="6400800" cy="609600"/>
          </a:xfrm>
        </p:spPr>
        <p:txBody>
          <a:bodyPr/>
          <a:lstStyle/>
          <a:p>
            <a:endParaRPr lang="en-US" dirty="0"/>
          </a:p>
        </p:txBody>
      </p:sp>
    </p:spTree>
    <p:extLst>
      <p:ext uri="{BB962C8B-B14F-4D97-AF65-F5344CB8AC3E}">
        <p14:creationId xmlns:p14="http://schemas.microsoft.com/office/powerpoint/2010/main" val="157119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Mars One</a:t>
            </a:r>
          </a:p>
        </p:txBody>
      </p:sp>
      <p:sp>
        <p:nvSpPr>
          <p:cNvPr id="3" name="Content Placeholder 2"/>
          <p:cNvSpPr>
            <a:spLocks noGrp="1"/>
          </p:cNvSpPr>
          <p:nvPr>
            <p:ph idx="1"/>
          </p:nvPr>
        </p:nvSpPr>
        <p:spPr>
          <a:xfrm>
            <a:off x="304800" y="1600200"/>
            <a:ext cx="8610600" cy="4876800"/>
          </a:xfrm>
        </p:spPr>
        <p:txBody>
          <a:bodyPr/>
          <a:lstStyle/>
          <a:p>
            <a:r>
              <a:rPr lang="en-US" dirty="0"/>
              <a:t>What would it take for you to join this expedition? Would you go for money? Would you go for glory? Would you go for religious freedom?</a:t>
            </a:r>
          </a:p>
        </p:txBody>
      </p:sp>
    </p:spTree>
    <p:extLst>
      <p:ext uri="{BB962C8B-B14F-4D97-AF65-F5344CB8AC3E}">
        <p14:creationId xmlns:p14="http://schemas.microsoft.com/office/powerpoint/2010/main" val="1085919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1470025"/>
          </a:xfrm>
        </p:spPr>
        <p:txBody>
          <a:bodyPr>
            <a:noAutofit/>
          </a:bodyPr>
          <a:lstStyle/>
          <a:p>
            <a:r>
              <a:rPr lang="en-US" sz="8800" b="1" dirty="0"/>
              <a:t>The Settlement of New England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Image result for pilgrims kid ver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9876" y="0"/>
            <a:ext cx="652616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98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What do you know about the Pilgrims?</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03697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http://www.landofthebrave.info/images/purita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1" y="685800"/>
            <a:ext cx="9117159" cy="558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217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Separatist </a:t>
            </a:r>
            <a:r>
              <a:rPr lang="en-US" sz="6600" b="1" u="sng" dirty="0"/>
              <a:t>Puritans</a:t>
            </a:r>
          </a:p>
        </p:txBody>
      </p:sp>
      <p:sp>
        <p:nvSpPr>
          <p:cNvPr id="3" name="Content Placeholder 2"/>
          <p:cNvSpPr>
            <a:spLocks noGrp="1"/>
          </p:cNvSpPr>
          <p:nvPr>
            <p:ph sz="half" idx="1"/>
          </p:nvPr>
        </p:nvSpPr>
        <p:spPr/>
        <p:txBody>
          <a:bodyPr>
            <a:normAutofit fontScale="92500" lnSpcReduction="10000"/>
          </a:bodyPr>
          <a:lstStyle/>
          <a:p>
            <a:r>
              <a:rPr lang="en-US" dirty="0"/>
              <a:t>Religious dissenters who fled England for Holland in 1608</a:t>
            </a:r>
          </a:p>
          <a:p>
            <a:r>
              <a:rPr lang="en-US" dirty="0"/>
              <a:t>Once there, they worried that they were losing their English way of life</a:t>
            </a:r>
          </a:p>
          <a:p>
            <a:r>
              <a:rPr lang="en-US" dirty="0"/>
              <a:t>1617: decided to sail for America</a:t>
            </a:r>
          </a:p>
          <a:p>
            <a:r>
              <a:rPr lang="en-US" dirty="0"/>
              <a:t>Today, we call them the </a:t>
            </a:r>
            <a:r>
              <a:rPr lang="en-US" sz="4800" b="1" u="sng" dirty="0"/>
              <a:t>Pilgrims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22530" name="Picture 2" descr="http://aventalearning.com/content168staging/2008AmHistA/unit1/images/HIS02-69.20326.jpg"/>
          <p:cNvPicPr>
            <a:picLocks noChangeAspect="1" noChangeArrowheads="1"/>
          </p:cNvPicPr>
          <p:nvPr/>
        </p:nvPicPr>
        <p:blipFill>
          <a:blip r:embed="rId2" cstate="print"/>
          <a:srcRect/>
          <a:stretch>
            <a:fillRect/>
          </a:stretch>
        </p:blipFill>
        <p:spPr bwMode="auto">
          <a:xfrm>
            <a:off x="4800600" y="1561887"/>
            <a:ext cx="3781425" cy="529611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a:t>
            </a:r>
            <a:r>
              <a:rPr lang="en-US" sz="6600" b="1" i="1" u="sng" dirty="0"/>
              <a:t>Mayflower</a:t>
            </a:r>
          </a:p>
        </p:txBody>
      </p:sp>
      <p:sp>
        <p:nvSpPr>
          <p:cNvPr id="3" name="Content Placeholder 2"/>
          <p:cNvSpPr>
            <a:spLocks noGrp="1"/>
          </p:cNvSpPr>
          <p:nvPr>
            <p:ph sz="half" idx="1"/>
          </p:nvPr>
        </p:nvSpPr>
        <p:spPr/>
        <p:txBody>
          <a:bodyPr/>
          <a:lstStyle/>
          <a:p>
            <a:r>
              <a:rPr lang="en-US" dirty="0"/>
              <a:t>September, 1620: 102 passengers set sail for Virginia</a:t>
            </a:r>
          </a:p>
          <a:p>
            <a:r>
              <a:rPr lang="en-US" dirty="0"/>
              <a:t>Hardships: blown off course, food ran out, much illness, 1 death</a:t>
            </a:r>
          </a:p>
          <a:p>
            <a:r>
              <a:rPr lang="en-US" dirty="0"/>
              <a:t>Arrived off Cape Cod in November and landed at </a:t>
            </a:r>
            <a:r>
              <a:rPr lang="en-US" sz="4000" b="1" u="sng" dirty="0"/>
              <a:t>Plymouth</a:t>
            </a:r>
          </a:p>
        </p:txBody>
      </p:sp>
      <p:sp>
        <p:nvSpPr>
          <p:cNvPr id="4" name="Content Placeholder 3"/>
          <p:cNvSpPr>
            <a:spLocks noGrp="1"/>
          </p:cNvSpPr>
          <p:nvPr>
            <p:ph sz="half" idx="2"/>
          </p:nvPr>
        </p:nvSpPr>
        <p:spPr/>
        <p:txBody>
          <a:bodyPr/>
          <a:lstStyle/>
          <a:p>
            <a:endParaRPr lang="en-US" dirty="0"/>
          </a:p>
        </p:txBody>
      </p:sp>
      <p:sp>
        <p:nvSpPr>
          <p:cNvPr id="21506" name="AutoShape 2" descr="data:image/jpeg;base64,/9j/4AAQSkZJRgABAQAAAQABAAD/2wCEAAkGBxQTEhQUEhQWFRUXFBcVFxYUFRQYFxUYFxcWFhcXFxccHCggGRolHBcVITEiJSkrLi4uGB8zODMsNygtLiwBCgoKDg0OGhAQGiwkHyQtLCwsLCwsLCwsLCwsLCwsLCwsLCwsLCwsLC8sLCwsLCwsLCwsLCwsLCwsLCwsLCwsLP/AABEIARMAtwMBIgACEQEDEQH/xAAbAAABBQEBAAAAAAAAAAAAAAAAAQIDBAUGB//EAEIQAAEDAgMFBgQDBwIEBwAAAAEAAhEDIQQSMQVBUWFxBhMigZGhMrHB8BRC0SNSYnKC4fEVojOSwsMHJTRTc6Oy/8QAGQEAAwEBAQAAAAAAAAAAAAAAAAECAwQF/8QAIhEBAAMAAQUBAAMBAAAAAAAAAAECEQMSEyExQVEUImEE/9oADAMBAAIRAxEAPwD2BCELRmEIQgBCEIASAJUyvVaxrnvIa1okk2AHNAJVcGgk6ASfJOKwcLtf8SzEPYCKTGOY2RBecpJcfICBzK3konTwiUFLCQhMhKbKWEZUA0lK0IIStSPSZUsJUkoIFNJQShoQZCU5rUsJUAkISFyExiRCEIIIQhACELl9t7XzZg2sKdFlqj6fie43JYx2gMA6TCm9umNa8XH1zm4vba7T0cM9jHyXOgkNvlbOp562XLbb2+/FOhuGe6gCC1rs4k/vOy6nhe3VZey69LvnPe0021v+G4GXUw1xEkmSCSBJ68Vex9LFUyyK76lNxAbUY92W5gAxYFc/Ve/mZx12jh4pyK7P11ux6Abgz4AzOx7y0TaWkRe+kLbboOir1aWWk5vCmR6NI+inwzm5W5pb4QSSCBoPzGy22KxGuKdtM4cm1Xholy5Hb/a6n3ncsL2sBl9UfE4ROSmBpNhJjek2RtiniHijTY4CLzENYNRqTJFp5rO3PG5Df+LeKddo8OkpOLnU3uEEsfA4AlhA6wPdXFXr/HS5vcP/AK3H/pVlbw5pNQhCCIhKkTBEqRCQKUhKE0paeCUIQlppkqRKrSQoSgoQFLaez212ZHkxyPKL8fVZTeyzT8bzlAc1tNgAYwGR4Zk6cTrK6KEkKZrE+1RaY9ObHYrD2vUs0N+Ibpv8OtytDA7Dp0W5WF+WQYc6RMgyBFitRIUdMehN5mdlHiXQx5guhps3U20HNcN2g2HSpU3xUdUDWWLnWk2AAGu5dF2sxFVlBzqLode2UEwGucYvwbHmqeycCMVh/wBu8HMR/wAMBoMQ4QZM2IkLHmp1zkOn/m5p4/vifah2O2VT7gPfSa5znFwfUAOVtgIB6FdRs+g0OJaAA1oboBd3idu4BvqpqGAYxjWAGGANEk7hE9ealoUg0GN5J+n0S4+HpzS5+eeSZlBjPiof/KfejWVsrm+1W16VKphWveQRiA50EiGhrgS6Nbub7roqdQOEtII4jRbxPlzzHgoQUqQpykiIQkKZyEiVBSIiCEFCUqNQlKFISpZQhaJCRCEDCyhIocVim0xL3ZRpfeeAQE6jzcPVZ/8ArdGPE8Di0BxgjcYGqip9osO6S1ziBacjwPKQFPXX9aRS34Zt8+GNwp1qhPRmX5PKOzTWtaWNAALWVYAi7hld7sB6lZ21NsU35w1rz+xfTFgAS/Lz5G6jwO2W08mZjzFINdGTVp/m/if6BZTevV7X0W6fTrtOY+X6oz8L9PVcy3taDJ7qpA0b4M0iZkhxnyA03qOp2qIy5KBEkCC8XkSdB4SIN7q+7X9Lt2/FftnS7yoACC9mURms0up4h3iHk0+XNdPsqtmo03AlwLBd3xWEH3C4fG43E1q2dgawNeH5JBktZlAzFtxd3AeI9Vo4TtHWpUWg0QSwZD4zJyiAfhjlqso5a9UyqeO2R4dm10oK5cbfqPE921pibPMjiJy3XQ4J7ywGplzEAkMkgTfU6rWt4t6Z245r7TJEFCtJEIQgBAQiVMghKVNQkEyEiAtAUoSJUAkplYiDOmp8jP0Tys3tDXy4d/8AEMg/qsfbN6JTORpxGy4v8cSS64lxdfmSfaysOxjcu60Hd6rJqVJPQXSYbDzJOl/7LzZl6EQ0RjwQ7hc/ROGMbbQ9R0VJtKDAg/cpK0NaI+LxAa8UjKMREwCZJj3j2VzC1wGi3HXVZDTaJ0t6TP31VppBA3C3nvKJENKli4MA3jl98UxmJ8Tg7eb8Of09VSo0oJuCTPDonVnwb8R0v/gJHiXEYuJbvP5gOmq7bYVfPQpngMp/pJb8gF5+aocZNyJHlxJC6jsViPC+mTJEPHT4T8h6rfgtlmHPG1dOkQgrtcYQiUJAFNSkpEpAQklKkEiEkolaAqEkolALK5ftniRDKfV5H+1v/UunK4nauID6tVx0Byt4Q3wz7E+ax57ZRtwxtmdSwIOgk77qc4O2sCOSazEQAAIIVfFYguvJ1svPdy47CtgRrBA68VSxbckSZPT73wmU8YS0mYP3dTUasmXQYEDrr99ExPpmVgZ++CWjScYA4z9+qt4hwBEm3NT0KgALuX38k0oaeGIJJmAB9jyTKtMmx0j62PupaONufL6qSlUi9r2t5R8lKlWlRvYdPvetXYmK7qs3Na4Y7m18AHyMHyVF2JgmRAnh5qN1UHXTf0MzB85V1nJ1No2MemhCqbLxPeUmPmSRB/mFne4Ksr0Y8vOmMnDpSSklEoIqRIShEngQkJQpNKCiU2ULRJxKJTZQgIdoYnu6T3/utJHXd7wvN31JJFoEgc41++S6rtrjslNlPe90+Tf7lvoVxWIxdoaIgRzPMjmuT/onZiHXwR41c/FBtuHHXeoTUL94BnnayrNaDGo3Kam4DS+/Rcro0jYBgmOatspkNaJgkF0cS4nXy+SpurNPC503/ppKmq42NBJuExMp20W8pkc9+9LWyiZ3QLbxrCyXYgyXEQdbboT+9mZM63QTQZimTZsD75KbEGzY4/qsFlWCZ0KnZiBlPkB6omBEtSs8AiDqLnda/wCqhdVHCDaVQrVjab7+nJIMVv8AdAmXadi8VBfSJsf2jfKGuH/59CuqJXmWz9p93UZUE+B1xxbcOHoT7L0pjwQCDIIBB4g3BXZw22uOPmrltPSSklBK2ZYUpEkpESZSUJpQpCUFCahaFh0oTZWB2u2uKNLKD43iOYboT56evBK05GnEbOMDtNjmvrF8ggDIwazEknoST5ALma7iSCdfv2TX4jMZcbbgmQ+oQ2k1zjwaCT7LgmZtOu2MiE9KrIvb7/sEx2IkxJ8lo0ey2Ic0F4FMFzW+J0kFz2s+FvN2+NFoYjsjTpUzUqVnkNIByNa0Ges8k+1P4XcqwmeEExMiBe54o74R/F8v7qGviQ2wMkCBy/VxVbDPzvYwEA1H5Gl05STFs2m8eoUYfUtVcTb6D2UNOrAjS53/AHZdXgeyDYzVahMAQGQ0EmYBLp+QKMb2No5wGOrQ4S27HNb48uYyBLQDmME6FadqyO7DkXYsT9lNOLHHpCrbX2RVpdy4OLm1sxpxIcfFDQRuJBanjZNan8dN5ylwJHiHhy5gS2ePupmswcW1YGJkTxPHopmVFUpPaRldFjrvvx9F22A7LYfEU2PY6pSJBa5ocHAP1IhwmNSL6EIinUJvjl6b437/ALC9A7G7RDqfck3YJZJ1YTp/SSB0LVh4rsNWaD3dRlTk4FjvW4VXBYXEYSo2o+m6Gm5BDmxvBI0kcY3LSsWpOyi01tD0oFEqvhsQKjGvbo4Ajz3dVLK6nOUlISklISlIOlCZKEjxYRCbQfN012JZcZgSNQCCRygXWhYjxeIbTa57zDWiSeS88r7MxOPrGplNNh0NSwa0aADU+i6sbVbVyudlptBMtrOyuAGjg24k2udN3FWxtKlE94CNfC0kHzAKzt029z4XXYY+z+xVBkGqTVI4nKz0Bk+ZW9mp0aZyMAa0EwxoA8uJVR22qAbnzEiJnI8+lpUWK2y2DlzA2iWSNx+HMJ9URNK+hlp9ou0r3NpU/Fk/b0WkjW9STJIgDwzMbgqmOb+Ia5ri5gp+NzRcnKALkeEXD7C+kwud7SOr4jw94XsMOyFgphpHmSdTvWzsqrUywahi8tysGszIyiJJKytyxvlpXjn4Ni7OYwV3NaP/AFBptLrkNp+DW5u+SVx1Ol/5bmafHSxIqNAiRDabSeOr2rs6Wz6gpZA5zQahdlzE5G5y4mZkk666uTcBsNrW1KYblpuNqeazgMvic2YuRPQNWc8keFRSfrRwmIpNawucxr6r8zTJb3kNDWlsmSDGnNHaarkpkgkZqL2Mgj4nGm1t/NZtbYTagDRHhsMwkN3wBMGBPqtPD7NptaBEgWEgQByAT73jB2nN9sX93U2cBBa2HGNwDqftYrV2ZisuLewxDzSrN8Q0NEZrmBMt91dOGZ+6219FFjaLMpLgIGoIEEXDhEfukhTHL53Fdrx7X9pYTC1rVW0yePhzDnLTMLM2SyjQvSqSHj4HPHxMP5XyAN9jqNCYT3YCkQCGjSGxMQYExv3Jz8O2WOyAxpbQ8Y47pTnm+4Xa/wBbrcZTIBFRsHTxNO6eu5DsQ399s8Zg/WywX5c4zAyw5m3tDwdeWo8k7FYkW0tfRP8AkT+F2Y/Vr/VRSLQchzOh/d1GZGH97xZTBOov663KO2aD7NrUyZiM4BnkDqs3YtDvC6o8aHK3Q9TpbhPVa9DDsYIY0NkyYGpOpJ1J5lb0m0xrG0RE4sSklNlJKqSg+UJkpUgr1aYcIcA4cCAQqVLY9BriW0mAkzOUWP8ADPw+Ub1eQVrMQWyxqlES5rmgxIgj4rWB5KrTwnhGciASYIbYDgREcNVc2s2HMfv+E9RcHzE+igq1A7wgAlxifUkrg5K9NsddLbCagMwFrbhuncBfd9VJVwcuJjM4xbWNPhG7qpMO8NENi3hH16K/gxlaHPjMeFyAo1SrWwxiABJt5rIx1Huq38zfdpGYfL1WtVxhLnQHQ2xi7ncm9Tv6Kr2iofsc4EOYc0a2NnA+s+SQR0MWDJnS1uOv1CnZXABcRLuk+nNc7s9+YNAIMAEk8Tz6z6K/h3kkmfCHZeR38N1lKm2HZR8/PVPtGu5ZVXHtmAZKqVNqAfEYG8ncOXEmyUhuFwIP3zVTE6EC4i07j0WThdvU7NDt95B6AeyfV2o1xOR2+L+/yKD1NsucoBdJDiJ5DTyVrFOI5/TosOjihTdm0GhgdSPr6rTrY0Zc0/PkmSCviRnaSSDlIItB0MEa7iqOMxOdzWixc4MHVxiVBtDGAOEa8OBiPko+zGBOIxOd05KJDutTVregAzeQ4q6V2cRe2Q9CwVHu2NYPytAnid59ZUspjXeqdK73GVJKSUkqTOlCaShAIkJTJQXLXUoNpUM7CB8Wo8ty57ZfhqeK3hkA8XSJPOJ14rp8y5faFPu6zz/K5k/1SPd3subnrsa24p843cMTnE/CQR/VujrzV+oRe9zbXTcs3BYqWibHdMX5+ce6nfUaNTO8rmdCfAgMcbz9AB4QOSZj3hzXNOhBEGdCI3FQ08YCMzb2kbtQsfbO0SN8WnSdEjc1XqGnmp/mzFtvINN/XzU2Ix3d08s2aPfequ3KxeG1hEts73g/fJVNnYTvvHVJDADDdC/z3BCdTUdpON2g3sN/3dbOycEKgbUqklpfAaNIBIknU3as3alVrQ4MblAYRAA6NP8AzO/2rU2VXAoMA1aADfQtd4h6gpTAiUHarBsFXCBoygVnSG2mXUzf73J23KDe7BaADlJJ0OsmeIjiqHanGftsODYGrIgGdacz5qztbFhzXNJEEOGvGR8j7Jhj7LeXloaHOJPwAzJbcj0BWl3rqbYeIDiSAZEb4g3Gqsf+G2CE1KupBLG3ECwLiest91sdsNmOqMDmgGNQAcw/ibfxWmRZbdv+usuv+zi9p4sBpPPQaSDGnkvQuyeAFDDsb+YgVHzqXPE+0R5BcPsHZbMTXfBDqTR+YXJcDEt5eI9QOK9HZREh0XaC1sTZpIt/tb6K+Gv0uSfi09oMcQZB4f2Sh6r1WEiA4tMgyIkwZi4Ig6fVOL+PqLffut9ZSmLkkqMVP8/ehSlykJJQopQgAlISmlybmWiT8yy+0NHNTzRdhzeWh+h8loSkdpfRKY2METk65WntHxa/C2R1NpVPH7cB+P4RqOM/4A81DtbZdRuIFKnMVT4DuDRd0n+G/txWB2mptblp0/EGl5L7S8iGFxkBwEtdAuOC4545ifLpi+tjH9oIpudm/aB4a2jDgTMyQRuA3cVp4TZprF9PvctSmYcC0nW7DM6FvovOMFWmpSbUu0ODj0MOiPvUrpq212Uye6c+nMaPO7T7lEZE+YEzMx7abtjYjK9rcpuGQ1wmXDUTu1seCynbQzA8Wm8aCLRbp7Lp9k96YOILg/vWwLADMYGYCzjA3/vBc7sTDChXqtJbD3G06BtQ5Q4RcmQYTmkeMTF58s0OFR9xmJNxmmSToGzxO7gtzDYWpL3Ci7KTOgsRAIgaaBPq7KpFxqtGWKtMy3MAGiMxB0uajT/RzXRYGs9xIdAhxkCxJm990KL16WlLdTCxXZ6s40nGmIbJu5ojTfPJIez9ZzSSAG6ZpERNyOK6upjmTkBJGhsR5X3JzcYxtnOaOR/SbqNadMIdg7ONDPkHgdlygZQ6293OCPRS7bwlSrTc1oglpa0l5tIiSAL8fIK9TaCAQwcRaCfcKd+IMQR8p8rqu7bMR26uU7LbMdhWuBYHOcbuDxHpl4rpaVcm0AdXf2UdGm1pJa0hzje4+9ymbRGbMWieNkRy2j0J46nvLonKOhdH0VelinEgFg6zI9YvvUte40Hnv9lm1md30PA798np8kd2w7VV6o8cL8jY+yp0cXXzEZGvb+U5spEbnCDPW3S0qg/aHwtAMuiBwmwnrFvMrcpMygDh781px2tb2z5K1r6Sh1roTZQt9YmZ0ZlS/HDh7o/GhaazXcyMyp/jW80v4xvNGgu0WyyQYIIM8gRmHm3MPNcJ27wgApVHCJzAvBJl13OouAGoOZwNvC6N1ur25jwKVpJcQ2DzmfaVzPbXHEh7g0BtQQHRLXnKHOYRHgqtJaByAM3vlyTvhtxx9cJh3NzlxOW9hc+XofZMpvBcBqCY3Tr6IfhXBuY5S03EPYTyloMgzG5MpYZzrtDYBNnPY0jT94grLGm+HZ4PtDUgueQ9rS0S4ta4Opva4Gw0uLX+HcquF7QZa73DL+0LgJGgzODbzuN9FkYbFMp0u6qURUzPklmIaNwsQ0E671a/06Q7LQeBIh1V7abWzDG6wDD84+LdugpTPoR9dNtTajadRtAuIa+lBEMgZnODL6i2UnotzCYsS4mJJzeZAkR1lckdquLu8fiqNFxbA/D0TVqgC0CoR/3VY2TDMob32UguBrsDCTOrWgnwzzNwVF7dS6V6XbMc0C46iBa2nTkq2z3949xqNEMMNtI32PGLKhSxUkA6D7utIVGtAykX9fuVk1aZqOLtbWkg2T6l2ugXg8fJUcNiA4gCY1ndrff92Wk1wymD5nekGbsdxLTmJs6AJmI1BK1w9txeOqhowWietgQlqNhBm13st+XnKo7QEsIBJIEib3GiXHvBY4WFjE2WRWxRGRrhZ0NkakndE+6cEk7P08zjVdoLMnedC70sOpXQZlTZWYBAEAWEBKMS37C7K16Yxx2nZ1azpVV/FDn6IVFn+scnmknnKjJ+4KHefp/dUnEk8/mgE8QPX9EzfYfJFWm78o620/slpKu0qhaWSM1qhgCb92QDHAZifJcttDGkgMkgusYuCXcRxAPst7tBtIUqO7O57AwwLQHOfG+4hsaQVxuBrU3Vml78jRmdJa5wzbvhBcPTcsrt6esJtjEsD2hjGeEflAaejo1091Xp7QDQS6gI+GWmIJ4yDey0hsTPVL3YnCkEzeq8dBDqYPDcrmK2TScwsdi8M24eXNFapLpImWUv3beajY+tJrkeGB+MY7KBRykw0OzwbHX4bHmtI4mkHZsgfcu/bVHvdAkiSC2TLp0uosdWouDAC8ilT7unDA0OAy+IybFz31XkkEgBo6FXE0JIZSqOH7MDPVaPC0g1Gw1l82gIIjmlbJFYz4tUtsOYAxj+7gC1JraZPVzQCfMow2Nc6pLi4mDdzpJI5yeah2vjaVRjmswbKZMOD+8rveyACWhznZSDF5bv5BZuFqljGmDHGQBBP3uUWjx4aR7yYdvg8YLSbD11+z5K3S2hMkjpyA0/Vck3EyQAddSN4+7ea0qVWTJ0G7iUJ111DGHLJ9ImeAV1uIzNlxtGgOvMkaLk6O0uJPC30UWI2s74WmAdSbx+v3popmFRLtH1XRYkCLEagwpBjSGjNcjVYGAx4htnEaAmdeICXG49hBGa5sOIISwat4naAIsbc9NVlbKxOdxLtGkwRxm0TylZNGs9zzTnTV3AEan9Fu4ak2mwNaCY3zJM6k81rx0+seS/xoGp9yP1TTVHH3VenxOt9QiSdzvP+63YJhXPE+qFVDJH6goQFguOpge6QuKlEzYe2qCfu3orwGBx/wAj6FLc7xCc9rpuPYpXgbwfKUB5/wBuCBViDdrTIJgOuDY8suiwsGyXQLza/SSfUgLrO0eF7100zcTrvaTYHpB9Vi7M2U4um7TxixCwvaMltSsxMLGH2O8jWBuu/wCQCj2pgu6aDMuc7I0S/fF72sJH9S26dN8WqRBj4OHmsnaeFzXNVz3M00GtzECx5rOM+uiZmYzGTQxAblDYIbLnGJIibHzS4bGSQXHK25DoF3DX56clXdhy3NlkTGpvCgqYYnVxIGl9FX9Wf9/xojFNcHy+BBDQTB0uSLcVnNAygwTYC9gLg2J9FNQwzRqAlr0QUuqNyFxW0RsnDaEToeQndpdI7bNTdA9VSIMjgoqw8VlcVhja0tH/AFapxHorNPab7QbiAItm1JzXiOXNZtBnFdD2b2QKjy53wsIMcXXygnhv8kozcTO47nCUwWNLyxxgSQ0EEkXi2kqM1Kd5aPUX9rJ4wwZmIDfFrFptAniUjXcdPP1t/das9FFoGmXoLKbvBx9ym2EzAHL/ACkq1Ovufkgh35nUf03+iHVptmIPUJuZsxmMxP8AiyMsG0E84/RAK2qBqesxHkhK0SdATvMaJEBOzEZtAJ3HQny4IdigLESZtlWDh8a8XYCY6Et9hdOwuMcSSGuJ5GPMhyvQ1ji3mwtOk2+SjOIqt1Lf+Z31We7aLneHK7yFx6ofWAEnORp8G/1SCPGYWpBqsHeNJOYMu5h6DUdOKx2bQaLTHI2I9VoVq72y6i57Ncxy2+cKLC7bNziGU8QD/wC5TAf1BANllbjiZa15JiMZztoECAQqFbEyTJHmQunZtDZ7j48G0H+G/tAV6k7Z0x+EjfdgiPMqe1H6vvz+OCdVHEeqjNRvEL1bBjZ5bmZRoxoDkZJPpKv0sbhWgEMDRx7hwHqGwnHFX9Hft+PH6LHO+Bj3fyscVdo7ExT/AIcNVPVuX5r12ntjDg/G0Hn4fopa+1qJaYqtEgiQ4CJGoPFPt0TPNZ5DU7I4ppHeNZSBBMvfMAROnCZ6TwVHBdnn1q9WlTqU3GmJzScrtPh9fZdXi8BhnNy4jHurQSRnqmGniASbxvXL4ahh6VWpmxBEOIpuoZnWOjswAuLW6qvCJmT8T2axVL4qRI4sh3yuui7ItDab8wMl4EFpkRH6q5gu2GFZTbT717srQ3M9ryXcyYT6WJo1CXhwJnc6Cbe9koiN0pmcacj92OgHrqkyiZ+Z1VY4lsa+Ugn01UVHFCSDMRYl2h8lSV0V2zHgk8dU18g/LT7hVMrZmG+pKeyq0m0i17OyoCYYgNmT7WSNqzPgPGwAProVVxTCIIAPnl/VPo1IHia5rt2VzYPWT9EBPUGYXLgP4SAfOyRR1KrjYwLDSAZ42QjQYzHMaLA68CnfjabdA70tfqUTRAALmk7yong2IaDcmd3rKoHVMcw/lfe/w2+ar4ja7IsCPIH0U9Sk1xEgafxAfKEx7ANQwcy4g/SyAzMRi2ObcvOswIBnh/hZ76YOhdHA/otTF1GgR4TzaDA9VSfVvrPIWUmr90LGD6R6qLuJvJ9VcBDt3mou5G8a8SgMyts7WOO8qi5hbYE24Eha5ouBIBgdfkq1bCnXWeaDUu/fuc71KbUrv3uPr9FadRjeoHsSClUeeajDirjmfcFM7vf9Uyw7C0yY+H+p0Zl0mx6AG5htqDr5Ln6IjdMchz3rewGIc34WCOkzvuYS0Y6DDtLfybtQWyE84obw7ndZrtpVI09GiPmlftEyCHPbyy2PK6NDUdjNMod52HkhmLcT4qZA6z7LPpY9xMy0+v0Vxm0W/mbB5E/VMk5xTBqD5pjMQDqIniAPolOJDrAkcDl+sJ7WvA+MEc2j6IBz6sDQ23ZRb2Qlc6bT6f5QlgRGkJ00FuWqHHppwBSIVhWruhsiPQfokcZAnf8AqlQkariBANhrGgVZzp/wEISNHUH35FR0xoeSEIBHm+70Cr1zIbz19UIQUJXYduUmN3ErNriNOaEKTMbqnTHqNwQhAajaQkWFx5eikxDssZbapUIkG0MQ6Ym0cAnOqmdUIQF+mwZR5pcOZME2GiEJwloYU31PmSfmp8S4iYshCYQvqGEIQ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08" name="AutoShape 4" descr="data:image/jpeg;base64,/9j/4AAQSkZJRgABAQAAAQABAAD/2wCEAAkGBxQTEhQUEhQWFRUXFBcVFxYUFRQYFxUYFxcWFhcXFxccHCggGRolHBcVITEiJSkrLi4uGB8zODMsNygtLiwBCgoKDg0OGhAQGiwkHyQtLCwsLCwsLCwsLCwsLCwsLCwsLCwsLCwsLC8sLCwsLCwsLCwsLCwsLCwsLCwsLCwsLP/AABEIARMAtwMBIgACEQEDEQH/xAAbAAABBQEBAAAAAAAAAAAAAAAAAQIDBAUGB//EAEIQAAEDAgMFBgQDBwIEBwAAAAEAAhEDIQQSMQVBUWFxBhMigZGhMrHB8BRC0SNSYnKC4fEVojOSwsMHJTRTc6Oy/8QAGQEAAwEBAQAAAAAAAAAAAAAAAAECAwQF/8QAIhEBAAMAAQUBAAMBAAAAAAAAAAECEQMSEyExQVEUImEE/9oADAMBAAIRAxEAPwD2BCELRmEIQgBCEIASAJUyvVaxrnvIa1okk2AHNAJVcGgk6ASfJOKwcLtf8SzEPYCKTGOY2RBecpJcfICBzK3konTwiUFLCQhMhKbKWEZUA0lK0IIStSPSZUsJUkoIFNJQShoQZCU5rUsJUAkISFyExiRCEIIIQhACELl9t7XzZg2sKdFlqj6fie43JYx2gMA6TCm9umNa8XH1zm4vba7T0cM9jHyXOgkNvlbOp562XLbb2+/FOhuGe6gCC1rs4k/vOy6nhe3VZey69LvnPe0021v+G4GXUw1xEkmSCSBJ68Vex9LFUyyK76lNxAbUY92W5gAxYFc/Ve/mZx12jh4pyK7P11ux6Abgz4AzOx7y0TaWkRe+kLbboOir1aWWk5vCmR6NI+inwzm5W5pb4QSSCBoPzGy22KxGuKdtM4cm1Xholy5Hb/a6n3ncsL2sBl9UfE4ROSmBpNhJjek2RtiniHijTY4CLzENYNRqTJFp5rO3PG5Df+LeKddo8OkpOLnU3uEEsfA4AlhA6wPdXFXr/HS5vcP/AK3H/pVlbw5pNQhCCIhKkTBEqRCQKUhKE0paeCUIQlppkqRKrSQoSgoQFLaez212ZHkxyPKL8fVZTeyzT8bzlAc1tNgAYwGR4Zk6cTrK6KEkKZrE+1RaY9ObHYrD2vUs0N+Ibpv8OtytDA7Dp0W5WF+WQYc6RMgyBFitRIUdMehN5mdlHiXQx5guhps3U20HNcN2g2HSpU3xUdUDWWLnWk2AAGu5dF2sxFVlBzqLode2UEwGucYvwbHmqeycCMVh/wBu8HMR/wAMBoMQ4QZM2IkLHmp1zkOn/m5p4/vifah2O2VT7gPfSa5znFwfUAOVtgIB6FdRs+g0OJaAA1oboBd3idu4BvqpqGAYxjWAGGANEk7hE9ealoUg0GN5J+n0S4+HpzS5+eeSZlBjPiof/KfejWVsrm+1W16VKphWveQRiA50EiGhrgS6Nbub7roqdQOEtII4jRbxPlzzHgoQUqQpykiIQkKZyEiVBSIiCEFCUqNQlKFISpZQhaJCRCEDCyhIocVim0xL3ZRpfeeAQE6jzcPVZ/8ArdGPE8Di0BxgjcYGqip9osO6S1ziBacjwPKQFPXX9aRS34Zt8+GNwp1qhPRmX5PKOzTWtaWNAALWVYAi7hld7sB6lZ21NsU35w1rz+xfTFgAS/Lz5G6jwO2W08mZjzFINdGTVp/m/if6BZTevV7X0W6fTrtOY+X6oz8L9PVcy3taDJ7qpA0b4M0iZkhxnyA03qOp2qIy5KBEkCC8XkSdB4SIN7q+7X9Lt2/FftnS7yoACC9mURms0up4h3iHk0+XNdPsqtmo03AlwLBd3xWEH3C4fG43E1q2dgawNeH5JBktZlAzFtxd3AeI9Vo4TtHWpUWg0QSwZD4zJyiAfhjlqso5a9UyqeO2R4dm10oK5cbfqPE921pibPMjiJy3XQ4J7ywGplzEAkMkgTfU6rWt4t6Z245r7TJEFCtJEIQgBAQiVMghKVNQkEyEiAtAUoSJUAkplYiDOmp8jP0Tys3tDXy4d/8AEMg/qsfbN6JTORpxGy4v8cSS64lxdfmSfaysOxjcu60Hd6rJqVJPQXSYbDzJOl/7LzZl6EQ0RjwQ7hc/ROGMbbQ9R0VJtKDAg/cpK0NaI+LxAa8UjKMREwCZJj3j2VzC1wGi3HXVZDTaJ0t6TP31VppBA3C3nvKJENKli4MA3jl98UxmJ8Tg7eb8Of09VSo0oJuCTPDonVnwb8R0v/gJHiXEYuJbvP5gOmq7bYVfPQpngMp/pJb8gF5+aocZNyJHlxJC6jsViPC+mTJEPHT4T8h6rfgtlmHPG1dOkQgrtcYQiUJAFNSkpEpAQklKkEiEkolaAqEkolALK5ftniRDKfV5H+1v/UunK4nauID6tVx0Byt4Q3wz7E+ax57ZRtwxtmdSwIOgk77qc4O2sCOSazEQAAIIVfFYguvJ1svPdy47CtgRrBA68VSxbckSZPT73wmU8YS0mYP3dTUasmXQYEDrr99ExPpmVgZ++CWjScYA4z9+qt4hwBEm3NT0KgALuX38k0oaeGIJJmAB9jyTKtMmx0j62PupaONufL6qSlUi9r2t5R8lKlWlRvYdPvetXYmK7qs3Na4Y7m18AHyMHyVF2JgmRAnh5qN1UHXTf0MzB85V1nJ1No2MemhCqbLxPeUmPmSRB/mFne4Ksr0Y8vOmMnDpSSklEoIqRIShEngQkJQpNKCiU2ULRJxKJTZQgIdoYnu6T3/utJHXd7wvN31JJFoEgc41++S6rtrjslNlPe90+Tf7lvoVxWIxdoaIgRzPMjmuT/onZiHXwR41c/FBtuHHXeoTUL94BnnayrNaDGo3Kam4DS+/Rcro0jYBgmOatspkNaJgkF0cS4nXy+SpurNPC503/ppKmq42NBJuExMp20W8pkc9+9LWyiZ3QLbxrCyXYgyXEQdbboT+9mZM63QTQZimTZsD75KbEGzY4/qsFlWCZ0KnZiBlPkB6omBEtSs8AiDqLnda/wCqhdVHCDaVQrVjab7+nJIMVv8AdAmXadi8VBfSJsf2jfKGuH/59CuqJXmWz9p93UZUE+B1xxbcOHoT7L0pjwQCDIIBB4g3BXZw22uOPmrltPSSklBK2ZYUpEkpESZSUJpQpCUFCahaFh0oTZWB2u2uKNLKD43iOYboT56evBK05GnEbOMDtNjmvrF8ggDIwazEknoST5ALma7iSCdfv2TX4jMZcbbgmQ+oQ2k1zjwaCT7LgmZtOu2MiE9KrIvb7/sEx2IkxJ8lo0ey2Ic0F4FMFzW+J0kFz2s+FvN2+NFoYjsjTpUzUqVnkNIByNa0Ges8k+1P4XcqwmeEExMiBe54o74R/F8v7qGviQ2wMkCBy/VxVbDPzvYwEA1H5Gl05STFs2m8eoUYfUtVcTb6D2UNOrAjS53/AHZdXgeyDYzVahMAQGQ0EmYBLp+QKMb2No5wGOrQ4S27HNb48uYyBLQDmME6FadqyO7DkXYsT9lNOLHHpCrbX2RVpdy4OLm1sxpxIcfFDQRuJBanjZNan8dN5ylwJHiHhy5gS2ePupmswcW1YGJkTxPHopmVFUpPaRldFjrvvx9F22A7LYfEU2PY6pSJBa5ocHAP1IhwmNSL6EIinUJvjl6b437/ALC9A7G7RDqfck3YJZJ1YTp/SSB0LVh4rsNWaD3dRlTk4FjvW4VXBYXEYSo2o+m6Gm5BDmxvBI0kcY3LSsWpOyi01tD0oFEqvhsQKjGvbo4Ajz3dVLK6nOUlISklISlIOlCZKEjxYRCbQfN012JZcZgSNQCCRygXWhYjxeIbTa57zDWiSeS88r7MxOPrGplNNh0NSwa0aADU+i6sbVbVyudlptBMtrOyuAGjg24k2udN3FWxtKlE94CNfC0kHzAKzt029z4XXYY+z+xVBkGqTVI4nKz0Bk+ZW9mp0aZyMAa0EwxoA8uJVR22qAbnzEiJnI8+lpUWK2y2DlzA2iWSNx+HMJ9URNK+hlp9ou0r3NpU/Fk/b0WkjW9STJIgDwzMbgqmOb+Ia5ri5gp+NzRcnKALkeEXD7C+kwud7SOr4jw94XsMOyFgphpHmSdTvWzsqrUywahi8tysGszIyiJJKytyxvlpXjn4Ni7OYwV3NaP/AFBptLrkNp+DW5u+SVx1Ol/5bmafHSxIqNAiRDabSeOr2rs6Wz6gpZA5zQahdlzE5G5y4mZkk666uTcBsNrW1KYblpuNqeazgMvic2YuRPQNWc8keFRSfrRwmIpNawucxr6r8zTJb3kNDWlsmSDGnNHaarkpkgkZqL2Mgj4nGm1t/NZtbYTagDRHhsMwkN3wBMGBPqtPD7NptaBEgWEgQByAT73jB2nN9sX93U2cBBa2HGNwDqftYrV2ZisuLewxDzSrN8Q0NEZrmBMt91dOGZ+6219FFjaLMpLgIGoIEEXDhEfukhTHL53Fdrx7X9pYTC1rVW0yePhzDnLTMLM2SyjQvSqSHj4HPHxMP5XyAN9jqNCYT3YCkQCGjSGxMQYExv3Jz8O2WOyAxpbQ8Y47pTnm+4Xa/wBbrcZTIBFRsHTxNO6eu5DsQ399s8Zg/WywX5c4zAyw5m3tDwdeWo8k7FYkW0tfRP8AkT+F2Y/Vr/VRSLQchzOh/d1GZGH97xZTBOov663KO2aD7NrUyZiM4BnkDqs3YtDvC6o8aHK3Q9TpbhPVa9DDsYIY0NkyYGpOpJ1J5lb0m0xrG0RE4sSklNlJKqSg+UJkpUgr1aYcIcA4cCAQqVLY9BriW0mAkzOUWP8ADPw+Ub1eQVrMQWyxqlES5rmgxIgj4rWB5KrTwnhGciASYIbYDgREcNVc2s2HMfv+E9RcHzE+igq1A7wgAlxifUkrg5K9NsddLbCagMwFrbhuncBfd9VJVwcuJjM4xbWNPhG7qpMO8NENi3hH16K/gxlaHPjMeFyAo1SrWwxiABJt5rIx1Huq38zfdpGYfL1WtVxhLnQHQ2xi7ncm9Tv6Kr2iofsc4EOYc0a2NnA+s+SQR0MWDJnS1uOv1CnZXABcRLuk+nNc7s9+YNAIMAEk8Tz6z6K/h3kkmfCHZeR38N1lKm2HZR8/PVPtGu5ZVXHtmAZKqVNqAfEYG8ncOXEmyUhuFwIP3zVTE6EC4i07j0WThdvU7NDt95B6AeyfV2o1xOR2+L+/yKD1NsucoBdJDiJ5DTyVrFOI5/TosOjihTdm0GhgdSPr6rTrY0Zc0/PkmSCviRnaSSDlIItB0MEa7iqOMxOdzWixc4MHVxiVBtDGAOEa8OBiPko+zGBOIxOd05KJDutTVregAzeQ4q6V2cRe2Q9CwVHu2NYPytAnid59ZUspjXeqdK73GVJKSUkqTOlCaShAIkJTJQXLXUoNpUM7CB8Wo8ty57ZfhqeK3hkA8XSJPOJ14rp8y5faFPu6zz/K5k/1SPd3subnrsa24p843cMTnE/CQR/VujrzV+oRe9zbXTcs3BYqWibHdMX5+ce6nfUaNTO8rmdCfAgMcbz9AB4QOSZj3hzXNOhBEGdCI3FQ08YCMzb2kbtQsfbO0SN8WnSdEjc1XqGnmp/mzFtvINN/XzU2Ix3d08s2aPfequ3KxeG1hEts73g/fJVNnYTvvHVJDADDdC/z3BCdTUdpON2g3sN/3dbOycEKgbUqklpfAaNIBIknU3as3alVrQ4MblAYRAA6NP8AzO/2rU2VXAoMA1aADfQtd4h6gpTAiUHarBsFXCBoygVnSG2mXUzf73J23KDe7BaADlJJ0OsmeIjiqHanGftsODYGrIgGdacz5qztbFhzXNJEEOGvGR8j7Jhj7LeXloaHOJPwAzJbcj0BWl3rqbYeIDiSAZEb4g3Gqsf+G2CE1KupBLG3ECwLiest91sdsNmOqMDmgGNQAcw/ibfxWmRZbdv+usuv+zi9p4sBpPPQaSDGnkvQuyeAFDDsb+YgVHzqXPE+0R5BcPsHZbMTXfBDqTR+YXJcDEt5eI9QOK9HZREh0XaC1sTZpIt/tb6K+Gv0uSfi09oMcQZB4f2Sh6r1WEiA4tMgyIkwZi4Ig6fVOL+PqLffut9ZSmLkkqMVP8/ehSlykJJQopQgAlISmlybmWiT8yy+0NHNTzRdhzeWh+h8loSkdpfRKY2METk65WntHxa/C2R1NpVPH7cB+P4RqOM/4A81DtbZdRuIFKnMVT4DuDRd0n+G/txWB2mptblp0/EGl5L7S8iGFxkBwEtdAuOC4545ifLpi+tjH9oIpudm/aB4a2jDgTMyQRuA3cVp4TZprF9PvctSmYcC0nW7DM6FvovOMFWmpSbUu0ODj0MOiPvUrpq212Uye6c+nMaPO7T7lEZE+YEzMx7abtjYjK9rcpuGQ1wmXDUTu1seCynbQzA8Wm8aCLRbp7Lp9k96YOILg/vWwLADMYGYCzjA3/vBc7sTDChXqtJbD3G06BtQ5Q4RcmQYTmkeMTF58s0OFR9xmJNxmmSToGzxO7gtzDYWpL3Ci7KTOgsRAIgaaBPq7KpFxqtGWKtMy3MAGiMxB0uajT/RzXRYGs9xIdAhxkCxJm990KL16WlLdTCxXZ6s40nGmIbJu5ojTfPJIez9ZzSSAG6ZpERNyOK6upjmTkBJGhsR5X3JzcYxtnOaOR/SbqNadMIdg7ONDPkHgdlygZQ6293OCPRS7bwlSrTc1oglpa0l5tIiSAL8fIK9TaCAQwcRaCfcKd+IMQR8p8rqu7bMR26uU7LbMdhWuBYHOcbuDxHpl4rpaVcm0AdXf2UdGm1pJa0hzje4+9ymbRGbMWieNkRy2j0J46nvLonKOhdH0VelinEgFg6zI9YvvUte40Hnv9lm1md30PA798np8kd2w7VV6o8cL8jY+yp0cXXzEZGvb+U5spEbnCDPW3S0qg/aHwtAMuiBwmwnrFvMrcpMygDh781px2tb2z5K1r6Sh1roTZQt9YmZ0ZlS/HDh7o/GhaazXcyMyp/jW80v4xvNGgu0WyyQYIIM8gRmHm3MPNcJ27wgApVHCJzAvBJl13OouAGoOZwNvC6N1ur25jwKVpJcQ2DzmfaVzPbXHEh7g0BtQQHRLXnKHOYRHgqtJaByAM3vlyTvhtxx9cJh3NzlxOW9hc+XofZMpvBcBqCY3Tr6IfhXBuY5S03EPYTyloMgzG5MpYZzrtDYBNnPY0jT94grLGm+HZ4PtDUgueQ9rS0S4ta4Opva4Gw0uLX+HcquF7QZa73DL+0LgJGgzODbzuN9FkYbFMp0u6qURUzPklmIaNwsQ0E671a/06Q7LQeBIh1V7abWzDG6wDD84+LdugpTPoR9dNtTajadRtAuIa+lBEMgZnODL6i2UnotzCYsS4mJJzeZAkR1lckdquLu8fiqNFxbA/D0TVqgC0CoR/3VY2TDMob32UguBrsDCTOrWgnwzzNwVF7dS6V6XbMc0C46iBa2nTkq2z3949xqNEMMNtI32PGLKhSxUkA6D7utIVGtAykX9fuVk1aZqOLtbWkg2T6l2ugXg8fJUcNiA4gCY1ndrff92Wk1wymD5nekGbsdxLTmJs6AJmI1BK1w9txeOqhowWietgQlqNhBm13st+XnKo7QEsIBJIEib3GiXHvBY4WFjE2WRWxRGRrhZ0NkakndE+6cEk7P08zjVdoLMnedC70sOpXQZlTZWYBAEAWEBKMS37C7K16Yxx2nZ1azpVV/FDn6IVFn+scnmknnKjJ+4KHefp/dUnEk8/mgE8QPX9EzfYfJFWm78o620/slpKu0qhaWSM1qhgCb92QDHAZifJcttDGkgMkgusYuCXcRxAPst7tBtIUqO7O57AwwLQHOfG+4hsaQVxuBrU3Vml78jRmdJa5wzbvhBcPTcsrt6esJtjEsD2hjGeEflAaejo1091Xp7QDQS6gI+GWmIJ4yDey0hsTPVL3YnCkEzeq8dBDqYPDcrmK2TScwsdi8M24eXNFapLpImWUv3beajY+tJrkeGB+MY7KBRykw0OzwbHX4bHmtI4mkHZsgfcu/bVHvdAkiSC2TLp0uosdWouDAC8ilT7unDA0OAy+IybFz31XkkEgBo6FXE0JIZSqOH7MDPVaPC0g1Gw1l82gIIjmlbJFYz4tUtsOYAxj+7gC1JraZPVzQCfMow2Nc6pLi4mDdzpJI5yeah2vjaVRjmswbKZMOD+8rveyACWhznZSDF5bv5BZuFqljGmDHGQBBP3uUWjx4aR7yYdvg8YLSbD11+z5K3S2hMkjpyA0/Vck3EyQAddSN4+7ea0qVWTJ0G7iUJ111DGHLJ9ImeAV1uIzNlxtGgOvMkaLk6O0uJPC30UWI2s74WmAdSbx+v3popmFRLtH1XRYkCLEagwpBjSGjNcjVYGAx4htnEaAmdeICXG49hBGa5sOIISwat4naAIsbc9NVlbKxOdxLtGkwRxm0TylZNGs9zzTnTV3AEan9Fu4ak2mwNaCY3zJM6k81rx0+seS/xoGp9yP1TTVHH3VenxOt9QiSdzvP+63YJhXPE+qFVDJH6goQFguOpge6QuKlEzYe2qCfu3orwGBx/wAj6FLc7xCc9rpuPYpXgbwfKUB5/wBuCBViDdrTIJgOuDY8suiwsGyXQLza/SSfUgLrO0eF7100zcTrvaTYHpB9Vi7M2U4um7TxixCwvaMltSsxMLGH2O8jWBuu/wCQCj2pgu6aDMuc7I0S/fF72sJH9S26dN8WqRBj4OHmsnaeFzXNVz3M00GtzECx5rOM+uiZmYzGTQxAblDYIbLnGJIibHzS4bGSQXHK25DoF3DX56clXdhy3NlkTGpvCgqYYnVxIGl9FX9Wf9/xojFNcHy+BBDQTB0uSLcVnNAygwTYC9gLg2J9FNQwzRqAlr0QUuqNyFxW0RsnDaEToeQndpdI7bNTdA9VSIMjgoqw8VlcVhja0tH/AFapxHorNPab7QbiAItm1JzXiOXNZtBnFdD2b2QKjy53wsIMcXXygnhv8kozcTO47nCUwWNLyxxgSQ0EEkXi2kqM1Kd5aPUX9rJ4wwZmIDfFrFptAniUjXcdPP1t/das9FFoGmXoLKbvBx9ym2EzAHL/ACkq1Ovufkgh35nUf03+iHVptmIPUJuZsxmMxP8AiyMsG0E84/RAK2qBqesxHkhK0SdATvMaJEBOzEZtAJ3HQny4IdigLESZtlWDh8a8XYCY6Et9hdOwuMcSSGuJ5GPMhyvQ1ji3mwtOk2+SjOIqt1Lf+Z31We7aLneHK7yFx6ofWAEnORp8G/1SCPGYWpBqsHeNJOYMu5h6DUdOKx2bQaLTHI2I9VoVq72y6i57Ncxy2+cKLC7bNziGU8QD/wC5TAf1BANllbjiZa15JiMZztoECAQqFbEyTJHmQunZtDZ7j48G0H+G/tAV6k7Z0x+EjfdgiPMqe1H6vvz+OCdVHEeqjNRvEL1bBjZ5bmZRoxoDkZJPpKv0sbhWgEMDRx7hwHqGwnHFX9Hft+PH6LHO+Bj3fyscVdo7ExT/AIcNVPVuX5r12ntjDg/G0Hn4fopa+1qJaYqtEgiQ4CJGoPFPt0TPNZ5DU7I4ppHeNZSBBMvfMAROnCZ6TwVHBdnn1q9WlTqU3GmJzScrtPh9fZdXi8BhnNy4jHurQSRnqmGniASbxvXL4ahh6VWpmxBEOIpuoZnWOjswAuLW6qvCJmT8T2axVL4qRI4sh3yuui7ItDab8wMl4EFpkRH6q5gu2GFZTbT717srQ3M9ryXcyYT6WJo1CXhwJnc6Cbe9koiN0pmcacj92OgHrqkyiZ+Z1VY4lsa+Ugn01UVHFCSDMRYl2h8lSV0V2zHgk8dU18g/LT7hVMrZmG+pKeyq0m0i17OyoCYYgNmT7WSNqzPgPGwAProVVxTCIIAPnl/VPo1IHia5rt2VzYPWT9EBPUGYXLgP4SAfOyRR1KrjYwLDSAZ42QjQYzHMaLA68CnfjabdA70tfqUTRAALmk7yong2IaDcmd3rKoHVMcw/lfe/w2+ar4ja7IsCPIH0U9Sk1xEgafxAfKEx7ANQwcy4g/SyAzMRi2ObcvOswIBnh/hZ76YOhdHA/otTF1GgR4TzaDA9VSfVvrPIWUmr90LGD6R6qLuJvJ9VcBDt3mou5G8a8SgMyts7WOO8qi5hbYE24Eha5ouBIBgdfkq1bCnXWeaDUu/fuc71KbUrv3uPr9FadRjeoHsSClUeeajDirjmfcFM7vf9Uyw7C0yY+H+p0Zl0mx6AG5htqDr5Ln6IjdMchz3rewGIc34WCOkzvuYS0Y6DDtLfybtQWyE84obw7ndZrtpVI09GiPmlftEyCHPbyy2PK6NDUdjNMod52HkhmLcT4qZA6z7LPpY9xMy0+v0Vxm0W/mbB5E/VMk5xTBqD5pjMQDqIniAPolOJDrAkcDl+sJ7WvA+MEc2j6IBz6sDQ23ZRb2Qlc6bT6f5QlgRGkJ00FuWqHHppwBSIVhWruhsiPQfokcZAnf8AqlQkariBANhrGgVZzp/wEISNHUH35FR0xoeSEIBHm+70Cr1zIbz19UIQUJXYduUmN3ErNriNOaEKTMbqnTHqNwQhAajaQkWFx5eikxDssZbapUIkG0MQ6Ym0cAnOqmdUIQF+mwZR5pcOZME2GiEJwloYU31PmSfmp8S4iYshCYQvqGEIQ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10" name="AutoShape 6" descr="data:image/jpeg;base64,/9j/4AAQSkZJRgABAQAAAQABAAD/2wCEAAkGBxQTEhQUEhQWFRUXFBcVFxYUFRQYFxUYFxcWFhcXFxccHCggGRolHBcVITEiJSkrLi4uGB8zODMsNygtLiwBCgoKDg0OGhAQGiwkHyQtLCwsLCwsLCwsLCwsLCwsLCwsLCwsLCwsLC8sLCwsLCwsLCwsLCwsLCwsLCwsLCwsLP/AABEIARMAtwMBIgACEQEDEQH/xAAbAAABBQEBAAAAAAAAAAAAAAAAAQIDBAUGB//EAEIQAAEDAgMFBgQDBwIEBwAAAAEAAhEDIQQSMQVBUWFxBhMigZGhMrHB8BRC0SNSYnKC4fEVojOSwsMHJTRTc6Oy/8QAGQEAAwEBAQAAAAAAAAAAAAAAAAECAwQF/8QAIhEBAAMAAQUBAAMBAAAAAAAAAAECEQMSEyExQVEUImEE/9oADAMBAAIRAxEAPwD2BCELRmEIQgBCEIASAJUyvVaxrnvIa1okk2AHNAJVcGgk6ASfJOKwcLtf8SzEPYCKTGOY2RBecpJcfICBzK3konTwiUFLCQhMhKbKWEZUA0lK0IIStSPSZUsJUkoIFNJQShoQZCU5rUsJUAkISFyExiRCEIIIQhACELl9t7XzZg2sKdFlqj6fie43JYx2gMA6TCm9umNa8XH1zm4vba7T0cM9jHyXOgkNvlbOp562XLbb2+/FOhuGe6gCC1rs4k/vOy6nhe3VZey69LvnPe0021v+G4GXUw1xEkmSCSBJ68Vex9LFUyyK76lNxAbUY92W5gAxYFc/Ve/mZx12jh4pyK7P11ux6Abgz4AzOx7y0TaWkRe+kLbboOir1aWWk5vCmR6NI+inwzm5W5pb4QSSCBoPzGy22KxGuKdtM4cm1Xholy5Hb/a6n3ncsL2sBl9UfE4ROSmBpNhJjek2RtiniHijTY4CLzENYNRqTJFp5rO3PG5Df+LeKddo8OkpOLnU3uEEsfA4AlhA6wPdXFXr/HS5vcP/AK3H/pVlbw5pNQhCCIhKkTBEqRCQKUhKE0paeCUIQlppkqRKrSQoSgoQFLaez212ZHkxyPKL8fVZTeyzT8bzlAc1tNgAYwGR4Zk6cTrK6KEkKZrE+1RaY9ObHYrD2vUs0N+Ibpv8OtytDA7Dp0W5WF+WQYc6RMgyBFitRIUdMehN5mdlHiXQx5guhps3U20HNcN2g2HSpU3xUdUDWWLnWk2AAGu5dF2sxFVlBzqLode2UEwGucYvwbHmqeycCMVh/wBu8HMR/wAMBoMQ4QZM2IkLHmp1zkOn/m5p4/vifah2O2VT7gPfSa5znFwfUAOVtgIB6FdRs+g0OJaAA1oboBd3idu4BvqpqGAYxjWAGGANEk7hE9ealoUg0GN5J+n0S4+HpzS5+eeSZlBjPiof/KfejWVsrm+1W16VKphWveQRiA50EiGhrgS6Nbub7roqdQOEtII4jRbxPlzzHgoQUqQpykiIQkKZyEiVBSIiCEFCUqNQlKFISpZQhaJCRCEDCyhIocVim0xL3ZRpfeeAQE6jzcPVZ/8ArdGPE8Di0BxgjcYGqip9osO6S1ziBacjwPKQFPXX9aRS34Zt8+GNwp1qhPRmX5PKOzTWtaWNAALWVYAi7hld7sB6lZ21NsU35w1rz+xfTFgAS/Lz5G6jwO2W08mZjzFINdGTVp/m/if6BZTevV7X0W6fTrtOY+X6oz8L9PVcy3taDJ7qpA0b4M0iZkhxnyA03qOp2qIy5KBEkCC8XkSdB4SIN7q+7X9Lt2/FftnS7yoACC9mURms0up4h3iHk0+XNdPsqtmo03AlwLBd3xWEH3C4fG43E1q2dgawNeH5JBktZlAzFtxd3AeI9Vo4TtHWpUWg0QSwZD4zJyiAfhjlqso5a9UyqeO2R4dm10oK5cbfqPE921pibPMjiJy3XQ4J7ywGplzEAkMkgTfU6rWt4t6Z245r7TJEFCtJEIQgBAQiVMghKVNQkEyEiAtAUoSJUAkplYiDOmp8jP0Tys3tDXy4d/8AEMg/qsfbN6JTORpxGy4v8cSS64lxdfmSfaysOxjcu60Hd6rJqVJPQXSYbDzJOl/7LzZl6EQ0RjwQ7hc/ROGMbbQ9R0VJtKDAg/cpK0NaI+LxAa8UjKMREwCZJj3j2VzC1wGi3HXVZDTaJ0t6TP31VppBA3C3nvKJENKli4MA3jl98UxmJ8Tg7eb8Of09VSo0oJuCTPDonVnwb8R0v/gJHiXEYuJbvP5gOmq7bYVfPQpngMp/pJb8gF5+aocZNyJHlxJC6jsViPC+mTJEPHT4T8h6rfgtlmHPG1dOkQgrtcYQiUJAFNSkpEpAQklKkEiEkolaAqEkolALK5ftniRDKfV5H+1v/UunK4nauID6tVx0Byt4Q3wz7E+ax57ZRtwxtmdSwIOgk77qc4O2sCOSazEQAAIIVfFYguvJ1svPdy47CtgRrBA68VSxbckSZPT73wmU8YS0mYP3dTUasmXQYEDrr99ExPpmVgZ++CWjScYA4z9+qt4hwBEm3NT0KgALuX38k0oaeGIJJmAB9jyTKtMmx0j62PupaONufL6qSlUi9r2t5R8lKlWlRvYdPvetXYmK7qs3Na4Y7m18AHyMHyVF2JgmRAnh5qN1UHXTf0MzB85V1nJ1No2MemhCqbLxPeUmPmSRB/mFne4Ksr0Y8vOmMnDpSSklEoIqRIShEngQkJQpNKCiU2ULRJxKJTZQgIdoYnu6T3/utJHXd7wvN31JJFoEgc41++S6rtrjslNlPe90+Tf7lvoVxWIxdoaIgRzPMjmuT/onZiHXwR41c/FBtuHHXeoTUL94BnnayrNaDGo3Kam4DS+/Rcro0jYBgmOatspkNaJgkF0cS4nXy+SpurNPC503/ppKmq42NBJuExMp20W8pkc9+9LWyiZ3QLbxrCyXYgyXEQdbboT+9mZM63QTQZimTZsD75KbEGzY4/qsFlWCZ0KnZiBlPkB6omBEtSs8AiDqLnda/wCqhdVHCDaVQrVjab7+nJIMVv8AdAmXadi8VBfSJsf2jfKGuH/59CuqJXmWz9p93UZUE+B1xxbcOHoT7L0pjwQCDIIBB4g3BXZw22uOPmrltPSSklBK2ZYUpEkpESZSUJpQpCUFCahaFh0oTZWB2u2uKNLKD43iOYboT56evBK05GnEbOMDtNjmvrF8ggDIwazEknoST5ALma7iSCdfv2TX4jMZcbbgmQ+oQ2k1zjwaCT7LgmZtOu2MiE9KrIvb7/sEx2IkxJ8lo0ey2Ic0F4FMFzW+J0kFz2s+FvN2+NFoYjsjTpUzUqVnkNIByNa0Ges8k+1P4XcqwmeEExMiBe54o74R/F8v7qGviQ2wMkCBy/VxVbDPzvYwEA1H5Gl05STFs2m8eoUYfUtVcTb6D2UNOrAjS53/AHZdXgeyDYzVahMAQGQ0EmYBLp+QKMb2No5wGOrQ4S27HNb48uYyBLQDmME6FadqyO7DkXYsT9lNOLHHpCrbX2RVpdy4OLm1sxpxIcfFDQRuJBanjZNan8dN5ylwJHiHhy5gS2ePupmswcW1YGJkTxPHopmVFUpPaRldFjrvvx9F22A7LYfEU2PY6pSJBa5ocHAP1IhwmNSL6EIinUJvjl6b437/ALC9A7G7RDqfck3YJZJ1YTp/SSB0LVh4rsNWaD3dRlTk4FjvW4VXBYXEYSo2o+m6Gm5BDmxvBI0kcY3LSsWpOyi01tD0oFEqvhsQKjGvbo4Ajz3dVLK6nOUlISklISlIOlCZKEjxYRCbQfN012JZcZgSNQCCRygXWhYjxeIbTa57zDWiSeS88r7MxOPrGplNNh0NSwa0aADU+i6sbVbVyudlptBMtrOyuAGjg24k2udN3FWxtKlE94CNfC0kHzAKzt029z4XXYY+z+xVBkGqTVI4nKz0Bk+ZW9mp0aZyMAa0EwxoA8uJVR22qAbnzEiJnI8+lpUWK2y2DlzA2iWSNx+HMJ9URNK+hlp9ou0r3NpU/Fk/b0WkjW9STJIgDwzMbgqmOb+Ia5ri5gp+NzRcnKALkeEXD7C+kwud7SOr4jw94XsMOyFgphpHmSdTvWzsqrUywahi8tysGszIyiJJKytyxvlpXjn4Ni7OYwV3NaP/AFBptLrkNp+DW5u+SVx1Ol/5bmafHSxIqNAiRDabSeOr2rs6Wz6gpZA5zQahdlzE5G5y4mZkk666uTcBsNrW1KYblpuNqeazgMvic2YuRPQNWc8keFRSfrRwmIpNawucxr6r8zTJb3kNDWlsmSDGnNHaarkpkgkZqL2Mgj4nGm1t/NZtbYTagDRHhsMwkN3wBMGBPqtPD7NptaBEgWEgQByAT73jB2nN9sX93U2cBBa2HGNwDqftYrV2ZisuLewxDzSrN8Q0NEZrmBMt91dOGZ+6219FFjaLMpLgIGoIEEXDhEfukhTHL53Fdrx7X9pYTC1rVW0yePhzDnLTMLM2SyjQvSqSHj4HPHxMP5XyAN9jqNCYT3YCkQCGjSGxMQYExv3Jz8O2WOyAxpbQ8Y47pTnm+4Xa/wBbrcZTIBFRsHTxNO6eu5DsQ399s8Zg/WywX5c4zAyw5m3tDwdeWo8k7FYkW0tfRP8AkT+F2Y/Vr/VRSLQchzOh/d1GZGH97xZTBOov663KO2aD7NrUyZiM4BnkDqs3YtDvC6o8aHK3Q9TpbhPVa9DDsYIY0NkyYGpOpJ1J5lb0m0xrG0RE4sSklNlJKqSg+UJkpUgr1aYcIcA4cCAQqVLY9BriW0mAkzOUWP8ADPw+Ub1eQVrMQWyxqlES5rmgxIgj4rWB5KrTwnhGciASYIbYDgREcNVc2s2HMfv+E9RcHzE+igq1A7wgAlxifUkrg5K9NsddLbCagMwFrbhuncBfd9VJVwcuJjM4xbWNPhG7qpMO8NENi3hH16K/gxlaHPjMeFyAo1SrWwxiABJt5rIx1Huq38zfdpGYfL1WtVxhLnQHQ2xi7ncm9Tv6Kr2iofsc4EOYc0a2NnA+s+SQR0MWDJnS1uOv1CnZXABcRLuk+nNc7s9+YNAIMAEk8Tz6z6K/h3kkmfCHZeR38N1lKm2HZR8/PVPtGu5ZVXHtmAZKqVNqAfEYG8ncOXEmyUhuFwIP3zVTE6EC4i07j0WThdvU7NDt95B6AeyfV2o1xOR2+L+/yKD1NsucoBdJDiJ5DTyVrFOI5/TosOjihTdm0GhgdSPr6rTrY0Zc0/PkmSCviRnaSSDlIItB0MEa7iqOMxOdzWixc4MHVxiVBtDGAOEa8OBiPko+zGBOIxOd05KJDutTVregAzeQ4q6V2cRe2Q9CwVHu2NYPytAnid59ZUspjXeqdK73GVJKSUkqTOlCaShAIkJTJQXLXUoNpUM7CB8Wo8ty57ZfhqeK3hkA8XSJPOJ14rp8y5faFPu6zz/K5k/1SPd3subnrsa24p843cMTnE/CQR/VujrzV+oRe9zbXTcs3BYqWibHdMX5+ce6nfUaNTO8rmdCfAgMcbz9AB4QOSZj3hzXNOhBEGdCI3FQ08YCMzb2kbtQsfbO0SN8WnSdEjc1XqGnmp/mzFtvINN/XzU2Ix3d08s2aPfequ3KxeG1hEts73g/fJVNnYTvvHVJDADDdC/z3BCdTUdpON2g3sN/3dbOycEKgbUqklpfAaNIBIknU3as3alVrQ4MblAYRAA6NP8AzO/2rU2VXAoMA1aADfQtd4h6gpTAiUHarBsFXCBoygVnSG2mXUzf73J23KDe7BaADlJJ0OsmeIjiqHanGftsODYGrIgGdacz5qztbFhzXNJEEOGvGR8j7Jhj7LeXloaHOJPwAzJbcj0BWl3rqbYeIDiSAZEb4g3Gqsf+G2CE1KupBLG3ECwLiest91sdsNmOqMDmgGNQAcw/ibfxWmRZbdv+usuv+zi9p4sBpPPQaSDGnkvQuyeAFDDsb+YgVHzqXPE+0R5BcPsHZbMTXfBDqTR+YXJcDEt5eI9QOK9HZREh0XaC1sTZpIt/tb6K+Gv0uSfi09oMcQZB4f2Sh6r1WEiA4tMgyIkwZi4Ig6fVOL+PqLffut9ZSmLkkqMVP8/ehSlykJJQopQgAlISmlybmWiT8yy+0NHNTzRdhzeWh+h8loSkdpfRKY2METk65WntHxa/C2R1NpVPH7cB+P4RqOM/4A81DtbZdRuIFKnMVT4DuDRd0n+G/txWB2mptblp0/EGl5L7S8iGFxkBwEtdAuOC4545ifLpi+tjH9oIpudm/aB4a2jDgTMyQRuA3cVp4TZprF9PvctSmYcC0nW7DM6FvovOMFWmpSbUu0ODj0MOiPvUrpq212Uye6c+nMaPO7T7lEZE+YEzMx7abtjYjK9rcpuGQ1wmXDUTu1seCynbQzA8Wm8aCLRbp7Lp9k96YOILg/vWwLADMYGYCzjA3/vBc7sTDChXqtJbD3G06BtQ5Q4RcmQYTmkeMTF58s0OFR9xmJNxmmSToGzxO7gtzDYWpL3Ci7KTOgsRAIgaaBPq7KpFxqtGWKtMy3MAGiMxB0uajT/RzXRYGs9xIdAhxkCxJm990KL16WlLdTCxXZ6s40nGmIbJu5ojTfPJIez9ZzSSAG6ZpERNyOK6upjmTkBJGhsR5X3JzcYxtnOaOR/SbqNadMIdg7ONDPkHgdlygZQ6293OCPRS7bwlSrTc1oglpa0l5tIiSAL8fIK9TaCAQwcRaCfcKd+IMQR8p8rqu7bMR26uU7LbMdhWuBYHOcbuDxHpl4rpaVcm0AdXf2UdGm1pJa0hzje4+9ymbRGbMWieNkRy2j0J46nvLonKOhdH0VelinEgFg6zI9YvvUte40Hnv9lm1md30PA798np8kd2w7VV6o8cL8jY+yp0cXXzEZGvb+U5spEbnCDPW3S0qg/aHwtAMuiBwmwnrFvMrcpMygDh781px2tb2z5K1r6Sh1roTZQt9YmZ0ZlS/HDh7o/GhaazXcyMyp/jW80v4xvNGgu0WyyQYIIM8gRmHm3MPNcJ27wgApVHCJzAvBJl13OouAGoOZwNvC6N1ur25jwKVpJcQ2DzmfaVzPbXHEh7g0BtQQHRLXnKHOYRHgqtJaByAM3vlyTvhtxx9cJh3NzlxOW9hc+XofZMpvBcBqCY3Tr6IfhXBuY5S03EPYTyloMgzG5MpYZzrtDYBNnPY0jT94grLGm+HZ4PtDUgueQ9rS0S4ta4Opva4Gw0uLX+HcquF7QZa73DL+0LgJGgzODbzuN9FkYbFMp0u6qURUzPklmIaNwsQ0E671a/06Q7LQeBIh1V7abWzDG6wDD84+LdugpTPoR9dNtTajadRtAuIa+lBEMgZnODL6i2UnotzCYsS4mJJzeZAkR1lckdquLu8fiqNFxbA/D0TVqgC0CoR/3VY2TDMob32UguBrsDCTOrWgnwzzNwVF7dS6V6XbMc0C46iBa2nTkq2z3949xqNEMMNtI32PGLKhSxUkA6D7utIVGtAykX9fuVk1aZqOLtbWkg2T6l2ugXg8fJUcNiA4gCY1ndrff92Wk1wymD5nekGbsdxLTmJs6AJmI1BK1w9txeOqhowWietgQlqNhBm13st+XnKo7QEsIBJIEib3GiXHvBY4WFjE2WRWxRGRrhZ0NkakndE+6cEk7P08zjVdoLMnedC70sOpXQZlTZWYBAEAWEBKMS37C7K16Yxx2nZ1azpVV/FDn6IVFn+scnmknnKjJ+4KHefp/dUnEk8/mgE8QPX9EzfYfJFWm78o620/slpKu0qhaWSM1qhgCb92QDHAZifJcttDGkgMkgusYuCXcRxAPst7tBtIUqO7O57AwwLQHOfG+4hsaQVxuBrU3Vml78jRmdJa5wzbvhBcPTcsrt6esJtjEsD2hjGeEflAaejo1091Xp7QDQS6gI+GWmIJ4yDey0hsTPVL3YnCkEzeq8dBDqYPDcrmK2TScwsdi8M24eXNFapLpImWUv3beajY+tJrkeGB+MY7KBRykw0OzwbHX4bHmtI4mkHZsgfcu/bVHvdAkiSC2TLp0uosdWouDAC8ilT7unDA0OAy+IybFz31XkkEgBo6FXE0JIZSqOH7MDPVaPC0g1Gw1l82gIIjmlbJFYz4tUtsOYAxj+7gC1JraZPVzQCfMow2Nc6pLi4mDdzpJI5yeah2vjaVRjmswbKZMOD+8rveyACWhznZSDF5bv5BZuFqljGmDHGQBBP3uUWjx4aR7yYdvg8YLSbD11+z5K3S2hMkjpyA0/Vck3EyQAddSN4+7ea0qVWTJ0G7iUJ111DGHLJ9ImeAV1uIzNlxtGgOvMkaLk6O0uJPC30UWI2s74WmAdSbx+v3popmFRLtH1XRYkCLEagwpBjSGjNcjVYGAx4htnEaAmdeICXG49hBGa5sOIISwat4naAIsbc9NVlbKxOdxLtGkwRxm0TylZNGs9zzTnTV3AEan9Fu4ak2mwNaCY3zJM6k81rx0+seS/xoGp9yP1TTVHH3VenxOt9QiSdzvP+63YJhXPE+qFVDJH6goQFguOpge6QuKlEzYe2qCfu3orwGBx/wAj6FLc7xCc9rpuPYpXgbwfKUB5/wBuCBViDdrTIJgOuDY8suiwsGyXQLza/SSfUgLrO0eF7100zcTrvaTYHpB9Vi7M2U4um7TxixCwvaMltSsxMLGH2O8jWBuu/wCQCj2pgu6aDMuc7I0S/fF72sJH9S26dN8WqRBj4OHmsnaeFzXNVz3M00GtzECx5rOM+uiZmYzGTQxAblDYIbLnGJIibHzS4bGSQXHK25DoF3DX56clXdhy3NlkTGpvCgqYYnVxIGl9FX9Wf9/xojFNcHy+BBDQTB0uSLcVnNAygwTYC9gLg2J9FNQwzRqAlr0QUuqNyFxW0RsnDaEToeQndpdI7bNTdA9VSIMjgoqw8VlcVhja0tH/AFapxHorNPab7QbiAItm1JzXiOXNZtBnFdD2b2QKjy53wsIMcXXygnhv8kozcTO47nCUwWNLyxxgSQ0EEkXi2kqM1Kd5aPUX9rJ4wwZmIDfFrFptAniUjXcdPP1t/das9FFoGmXoLKbvBx9ym2EzAHL/ACkq1Ovufkgh35nUf03+iHVptmIPUJuZsxmMxP8AiyMsG0E84/RAK2qBqesxHkhK0SdATvMaJEBOzEZtAJ3HQny4IdigLESZtlWDh8a8XYCY6Et9hdOwuMcSSGuJ5GPMhyvQ1ji3mwtOk2+SjOIqt1Lf+Z31We7aLneHK7yFx6ofWAEnORp8G/1SCPGYWpBqsHeNJOYMu5h6DUdOKx2bQaLTHI2I9VoVq72y6i57Ncxy2+cKLC7bNziGU8QD/wC5TAf1BANllbjiZa15JiMZztoECAQqFbEyTJHmQunZtDZ7j48G0H+G/tAV6k7Z0x+EjfdgiPMqe1H6vvz+OCdVHEeqjNRvEL1bBjZ5bmZRoxoDkZJPpKv0sbhWgEMDRx7hwHqGwnHFX9Hft+PH6LHO+Bj3fyscVdo7ExT/AIcNVPVuX5r12ntjDg/G0Hn4fopa+1qJaYqtEgiQ4CJGoPFPt0TPNZ5DU7I4ppHeNZSBBMvfMAROnCZ6TwVHBdnn1q9WlTqU3GmJzScrtPh9fZdXi8BhnNy4jHurQSRnqmGniASbxvXL4ahh6VWpmxBEOIpuoZnWOjswAuLW6qvCJmT8T2axVL4qRI4sh3yuui7ItDab8wMl4EFpkRH6q5gu2GFZTbT717srQ3M9ryXcyYT6WJo1CXhwJnc6Cbe9koiN0pmcacj92OgHrqkyiZ+Z1VY4lsa+Ugn01UVHFCSDMRYl2h8lSV0V2zHgk8dU18g/LT7hVMrZmG+pKeyq0m0i17OyoCYYgNmT7WSNqzPgPGwAProVVxTCIIAPnl/VPo1IHia5rt2VzYPWT9EBPUGYXLgP4SAfOyRR1KrjYwLDSAZ42QjQYzHMaLA68CnfjabdA70tfqUTRAALmk7yong2IaDcmd3rKoHVMcw/lfe/w2+ar4ja7IsCPIH0U9Sk1xEgafxAfKEx7ANQwcy4g/SyAzMRi2ObcvOswIBnh/hZ76YOhdHA/otTF1GgR4TzaDA9VSfVvrPIWUmr90LGD6R6qLuJvJ9VcBDt3mou5G8a8SgMyts7WOO8qi5hbYE24Eha5ouBIBgdfkq1bCnXWeaDUu/fuc71KbUrv3uPr9FadRjeoHsSClUeeajDirjmfcFM7vf9Uyw7C0yY+H+p0Zl0mx6AG5htqDr5Ln6IjdMchz3rewGIc34WCOkzvuYS0Y6DDtLfybtQWyE84obw7ndZrtpVI09GiPmlftEyCHPbyy2PK6NDUdjNMod52HkhmLcT4qZA6z7LPpY9xMy0+v0Vxm0W/mbB5E/VMk5xTBqD5pjMQDqIniAPolOJDrAkcDl+sJ7WvA+MEc2j6IBz6sDQ23ZRb2Qlc6bT6f5QlgRGkJ00FuWqHHppwBSIVhWruhsiPQfokcZAnf8AqlQkariBANhrGgVZzp/wEISNHUH35FR0xoeSEIBHm+70Cr1zIbz19UIQUJXYduUmN3ErNriNOaEKTMbqnTHqNwQhAajaQkWFx5eikxDssZbapUIkG0MQ6Ym0cAnOqmdUIQF+mwZR5pcOZME2GiEJwloYU31PmSfmp8S4iYshCYQvqGEIQ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2" name="Picture 8" descr="http://3.bp.blogspot.com/-DDhl-oXdo0g/TsbVU28EWbI/AAAAAAAAAEc/aQjJg4lsA8I/s400/Mayflower+II.jpg"/>
          <p:cNvPicPr>
            <a:picLocks noChangeAspect="1" noChangeArrowheads="1"/>
          </p:cNvPicPr>
          <p:nvPr/>
        </p:nvPicPr>
        <p:blipFill>
          <a:blip r:embed="rId2" cstate="print"/>
          <a:srcRect/>
          <a:stretch>
            <a:fillRect/>
          </a:stretch>
        </p:blipFill>
        <p:spPr bwMode="auto">
          <a:xfrm>
            <a:off x="4953000" y="1447800"/>
            <a:ext cx="3457575" cy="517988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3074" name="Picture 2" descr="http://www.enchantedlearning.com/mgifs/Mayflowercrossi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363"/>
            <a:ext cx="9117949"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378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familysearch.org/learn/wiki/en/images/5/56/Plymouth_Colony_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768"/>
            <a:ext cx="8486633" cy="6871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048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Another example of American Autonomy….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0372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10400" cy="944563"/>
          </a:xfrm>
        </p:spPr>
        <p:txBody>
          <a:bodyPr>
            <a:normAutofit/>
          </a:bodyPr>
          <a:lstStyle/>
          <a:p>
            <a:r>
              <a:rPr lang="en-US" sz="5000" b="1" i="1" dirty="0"/>
              <a:t>The Mayflower </a:t>
            </a:r>
            <a:r>
              <a:rPr lang="en-US" sz="5000" b="1" i="1" u="sng" dirty="0"/>
              <a:t>Compact</a:t>
            </a:r>
          </a:p>
        </p:txBody>
      </p:sp>
      <p:sp>
        <p:nvSpPr>
          <p:cNvPr id="3" name="Content Placeholder 2"/>
          <p:cNvSpPr>
            <a:spLocks noGrp="1"/>
          </p:cNvSpPr>
          <p:nvPr>
            <p:ph sz="half" idx="1"/>
          </p:nvPr>
        </p:nvSpPr>
        <p:spPr>
          <a:xfrm>
            <a:off x="-1" y="944563"/>
            <a:ext cx="4132463" cy="5913437"/>
          </a:xfrm>
        </p:spPr>
        <p:txBody>
          <a:bodyPr>
            <a:normAutofit fontScale="92500" lnSpcReduction="20000"/>
          </a:bodyPr>
          <a:lstStyle/>
          <a:p>
            <a:r>
              <a:rPr lang="en-US" dirty="0"/>
              <a:t>The settlers, understanding that they were now outside of English law, on land that they knew little about, agreed to “solemnly and mutually in the presence of God and of one another” create a new government and to obey its laws</a:t>
            </a:r>
          </a:p>
          <a:p>
            <a:r>
              <a:rPr lang="en-US" dirty="0"/>
              <a:t>Based on Majority rule (Autonomy)</a:t>
            </a:r>
          </a:p>
          <a:p>
            <a:r>
              <a:rPr lang="en-US" dirty="0"/>
              <a:t>The first evidence of self government in New England</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026" name="Picture 2" descr="File:Mayflower Compact Bradford.jpg"/>
          <p:cNvPicPr>
            <a:picLocks noChangeAspect="1" noChangeArrowheads="1"/>
          </p:cNvPicPr>
          <p:nvPr/>
        </p:nvPicPr>
        <p:blipFill>
          <a:blip r:embed="rId2" cstate="print"/>
          <a:srcRect/>
          <a:stretch>
            <a:fillRect/>
          </a:stretch>
        </p:blipFill>
        <p:spPr bwMode="auto">
          <a:xfrm>
            <a:off x="7032674" y="0"/>
            <a:ext cx="1689091" cy="3020195"/>
          </a:xfrm>
          <a:prstGeom prst="rect">
            <a:avLst/>
          </a:prstGeom>
          <a:noFill/>
        </p:spPr>
      </p:pic>
      <p:pic>
        <p:nvPicPr>
          <p:cNvPr id="5" name="Picture 2" descr="Image result for mayflower compa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7428" y="3276600"/>
            <a:ext cx="4976572"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advantages did Plymouth settlers have over Jamestown? </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813623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sz="8000" b="1" u="sng" dirty="0"/>
              <a:t>Plymouth</a:t>
            </a:r>
            <a:r>
              <a:rPr lang="en-US" sz="8000" b="1" dirty="0"/>
              <a:t> Colony</a:t>
            </a:r>
          </a:p>
        </p:txBody>
      </p:sp>
      <p:sp>
        <p:nvSpPr>
          <p:cNvPr id="3" name="Content Placeholder 2"/>
          <p:cNvSpPr>
            <a:spLocks noGrp="1"/>
          </p:cNvSpPr>
          <p:nvPr>
            <p:ph sz="half" idx="1"/>
          </p:nvPr>
        </p:nvSpPr>
        <p:spPr>
          <a:xfrm>
            <a:off x="0" y="1143000"/>
            <a:ext cx="3767667" cy="5715000"/>
          </a:xfrm>
        </p:spPr>
        <p:txBody>
          <a:bodyPr>
            <a:normAutofit/>
          </a:bodyPr>
          <a:lstStyle/>
          <a:p>
            <a:r>
              <a:rPr lang="en-US" dirty="0"/>
              <a:t>The Pilgrims were industrious and planned on staying, unlike the </a:t>
            </a:r>
            <a:r>
              <a:rPr lang="en-US" sz="3600" b="1" u="sng" dirty="0"/>
              <a:t>Jamestown</a:t>
            </a:r>
            <a:r>
              <a:rPr lang="en-US" dirty="0"/>
              <a:t> settlers who were just looking for wealth</a:t>
            </a:r>
          </a:p>
          <a:p>
            <a:r>
              <a:rPr lang="en-US" dirty="0"/>
              <a:t>Began building a village, but </a:t>
            </a:r>
            <a:r>
              <a:rPr lang="en-US" sz="3600" b="1" u="sng" dirty="0"/>
              <a:t>disease</a:t>
            </a:r>
            <a:r>
              <a:rPr lang="en-US" dirty="0"/>
              <a:t> killed off half the settlers within the first few months</a:t>
            </a:r>
          </a:p>
        </p:txBody>
      </p:sp>
      <p:sp>
        <p:nvSpPr>
          <p:cNvPr id="4" name="Content Placeholder 3"/>
          <p:cNvSpPr>
            <a:spLocks noGrp="1"/>
          </p:cNvSpPr>
          <p:nvPr>
            <p:ph sz="half" idx="2"/>
          </p:nvPr>
        </p:nvSpPr>
        <p:spPr/>
        <p:txBody>
          <a:bodyPr>
            <a:normAutofit/>
          </a:bodyPr>
          <a:lstStyle/>
          <a:p>
            <a:endParaRPr lang="en-US" dirty="0"/>
          </a:p>
        </p:txBody>
      </p:sp>
      <p:pic>
        <p:nvPicPr>
          <p:cNvPr id="2050" name="Picture 2" descr="Image result for plymouth colo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667" y="2133600"/>
            <a:ext cx="5384799" cy="3028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The Plymouth Colony needs help!!!!</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48568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8229600" cy="2133600"/>
          </a:xfrm>
        </p:spPr>
        <p:txBody>
          <a:bodyPr/>
          <a:lstStyle/>
          <a:p>
            <a:endParaRPr lang="en-US"/>
          </a:p>
        </p:txBody>
      </p:sp>
      <p:pic>
        <p:nvPicPr>
          <p:cNvPr id="3074" name="Picture 2" descr="Image result for squanto and pilgri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6375" y="0"/>
            <a:ext cx="6890825" cy="6878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414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sz="7200" b="1" u="sng" dirty="0"/>
              <a:t>Squanto</a:t>
            </a:r>
          </a:p>
        </p:txBody>
      </p:sp>
      <p:sp>
        <p:nvSpPr>
          <p:cNvPr id="3" name="Content Placeholder 2"/>
          <p:cNvSpPr>
            <a:spLocks noGrp="1"/>
          </p:cNvSpPr>
          <p:nvPr>
            <p:ph sz="half" idx="1"/>
          </p:nvPr>
        </p:nvSpPr>
        <p:spPr/>
        <p:txBody>
          <a:bodyPr>
            <a:normAutofit fontScale="85000" lnSpcReduction="20000"/>
          </a:bodyPr>
          <a:lstStyle/>
          <a:p>
            <a:r>
              <a:rPr lang="en-US" dirty="0"/>
              <a:t>A friendly Native American took pity on the settlers and instructed them in farming </a:t>
            </a:r>
            <a:r>
              <a:rPr lang="en-US" sz="4200" b="1" u="sng" dirty="0"/>
              <a:t>corn</a:t>
            </a:r>
            <a:r>
              <a:rPr lang="en-US" dirty="0"/>
              <a:t> and how to locate good fishing grounds</a:t>
            </a:r>
          </a:p>
          <a:p>
            <a:r>
              <a:rPr lang="en-US" dirty="0"/>
              <a:t>Squanto had once been captured by English traders and had lived in England, so he spoke English </a:t>
            </a:r>
          </a:p>
          <a:p>
            <a:r>
              <a:rPr lang="en-US" dirty="0"/>
              <a:t>Squanto also negotiated a peace agreement between the settlers and the local tribes</a:t>
            </a:r>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4098" name="Picture 2" descr="Image result for squa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360" y="1396794"/>
            <a:ext cx="4267640" cy="54471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fontScale="90000"/>
          </a:bodyPr>
          <a:lstStyle/>
          <a:p>
            <a:r>
              <a:rPr lang="en-US" sz="6600" b="1" dirty="0"/>
              <a:t>First Thanksgiving?</a:t>
            </a:r>
          </a:p>
        </p:txBody>
      </p:sp>
      <p:sp>
        <p:nvSpPr>
          <p:cNvPr id="3" name="Content Placeholder 2"/>
          <p:cNvSpPr>
            <a:spLocks noGrp="1"/>
          </p:cNvSpPr>
          <p:nvPr>
            <p:ph sz="half" idx="1"/>
          </p:nvPr>
        </p:nvSpPr>
        <p:spPr>
          <a:xfrm>
            <a:off x="0" y="1219200"/>
            <a:ext cx="3962400" cy="5638800"/>
          </a:xfrm>
        </p:spPr>
        <p:txBody>
          <a:bodyPr>
            <a:normAutofit fontScale="92500" lnSpcReduction="20000"/>
          </a:bodyPr>
          <a:lstStyle/>
          <a:p>
            <a:r>
              <a:rPr lang="en-US" dirty="0"/>
              <a:t>The Pilgrims celebrated their one-year anniversary of survival and their alliance with the local Natives by holding a “Thanksgiving” festival, sometime in autumn 1621</a:t>
            </a:r>
          </a:p>
          <a:p>
            <a:r>
              <a:rPr lang="en-US" sz="3800" b="1" u="sng" dirty="0"/>
              <a:t>Virginia</a:t>
            </a:r>
            <a:r>
              <a:rPr lang="en-US" dirty="0"/>
              <a:t> settlers, however, had begun recognizing a “thanksgiving” holiday as early as 1619, and Spanish settlers in Florida had celebrated as early as the 1540s</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8434" name="Picture 2" descr="http://chickletsinthekitchen.com/wp-content/uploads/2011/11/The-First-Thanksgiving-.jpg"/>
          <p:cNvPicPr>
            <a:picLocks noChangeAspect="1" noChangeArrowheads="1"/>
          </p:cNvPicPr>
          <p:nvPr/>
        </p:nvPicPr>
        <p:blipFill>
          <a:blip r:embed="rId2" cstate="print"/>
          <a:srcRect/>
          <a:stretch>
            <a:fillRect/>
          </a:stretch>
        </p:blipFill>
        <p:spPr bwMode="auto">
          <a:xfrm>
            <a:off x="4091354" y="1324325"/>
            <a:ext cx="5029200" cy="507771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More Settlers Arrive</a:t>
            </a:r>
          </a:p>
        </p:txBody>
      </p:sp>
      <p:sp>
        <p:nvSpPr>
          <p:cNvPr id="3" name="Content Placeholder 2"/>
          <p:cNvSpPr>
            <a:spLocks noGrp="1"/>
          </p:cNvSpPr>
          <p:nvPr>
            <p:ph sz="half" idx="1"/>
          </p:nvPr>
        </p:nvSpPr>
        <p:spPr/>
        <p:txBody>
          <a:bodyPr>
            <a:normAutofit lnSpcReduction="10000"/>
          </a:bodyPr>
          <a:lstStyle/>
          <a:p>
            <a:r>
              <a:rPr lang="en-US" dirty="0"/>
              <a:t>After 1625, religious persecution of Puritans in England increased, driving more of these dissenters to flee to America</a:t>
            </a:r>
          </a:p>
          <a:p>
            <a:r>
              <a:rPr lang="en-US" dirty="0"/>
              <a:t>Economic problems in England’s </a:t>
            </a:r>
            <a:r>
              <a:rPr lang="en-US" sz="3600" b="1" u="sng" dirty="0"/>
              <a:t>industries</a:t>
            </a:r>
            <a:r>
              <a:rPr lang="en-US" dirty="0"/>
              <a:t> at this same time also increased the number of settlers</a:t>
            </a:r>
          </a:p>
        </p:txBody>
      </p:sp>
      <p:sp>
        <p:nvSpPr>
          <p:cNvPr id="4" name="Content Placeholder 3"/>
          <p:cNvSpPr>
            <a:spLocks noGrp="1"/>
          </p:cNvSpPr>
          <p:nvPr>
            <p:ph sz="half" idx="2"/>
          </p:nvPr>
        </p:nvSpPr>
        <p:spPr/>
        <p:txBody>
          <a:bodyPr>
            <a:normAutofit lnSpcReduction="10000"/>
          </a:bodyPr>
          <a:lstStyle/>
          <a:p>
            <a:endParaRPr lang="en-US"/>
          </a:p>
        </p:txBody>
      </p:sp>
      <p:pic>
        <p:nvPicPr>
          <p:cNvPr id="17410" name="Picture 2" descr="http://endtimepilgrim.org/mayflower.jpg"/>
          <p:cNvPicPr>
            <a:picLocks noChangeAspect="1" noChangeArrowheads="1"/>
          </p:cNvPicPr>
          <p:nvPr/>
        </p:nvPicPr>
        <p:blipFill>
          <a:blip r:embed="rId2" cstate="print"/>
          <a:srcRect/>
          <a:stretch>
            <a:fillRect/>
          </a:stretch>
        </p:blipFill>
        <p:spPr bwMode="auto">
          <a:xfrm>
            <a:off x="4572000" y="1447800"/>
            <a:ext cx="4270197" cy="50673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John </a:t>
            </a:r>
            <a:r>
              <a:rPr lang="en-US" sz="6600" b="1" u="sng" dirty="0"/>
              <a:t>Winthrop</a:t>
            </a:r>
          </a:p>
        </p:txBody>
      </p:sp>
      <p:sp>
        <p:nvSpPr>
          <p:cNvPr id="3" name="Content Placeholder 2"/>
          <p:cNvSpPr>
            <a:spLocks noGrp="1"/>
          </p:cNvSpPr>
          <p:nvPr>
            <p:ph sz="half" idx="1"/>
          </p:nvPr>
        </p:nvSpPr>
        <p:spPr>
          <a:xfrm>
            <a:off x="76200" y="1600200"/>
            <a:ext cx="4038600" cy="4953000"/>
          </a:xfrm>
        </p:spPr>
        <p:txBody>
          <a:bodyPr/>
          <a:lstStyle/>
          <a:p>
            <a:r>
              <a:rPr lang="en-US" dirty="0"/>
              <a:t>John Winthrop, an investor in the Massachusetts Bay Company (a joint-stock company which held a royal charter to create a colony in New England), led 900 Puritan settlers to New England in March 1630</a:t>
            </a:r>
          </a:p>
        </p:txBody>
      </p:sp>
      <p:sp>
        <p:nvSpPr>
          <p:cNvPr id="4" name="Content Placeholder 3"/>
          <p:cNvSpPr>
            <a:spLocks noGrp="1"/>
          </p:cNvSpPr>
          <p:nvPr>
            <p:ph sz="half" idx="2"/>
          </p:nvPr>
        </p:nvSpPr>
        <p:spPr/>
        <p:txBody>
          <a:bodyPr/>
          <a:lstStyle/>
          <a:p>
            <a:endParaRPr lang="en-US"/>
          </a:p>
        </p:txBody>
      </p:sp>
      <p:pic>
        <p:nvPicPr>
          <p:cNvPr id="16386" name="Picture 2" descr="File:JohnWinthropColorPortrait.jpg"/>
          <p:cNvPicPr>
            <a:picLocks noChangeAspect="1" noChangeArrowheads="1"/>
          </p:cNvPicPr>
          <p:nvPr/>
        </p:nvPicPr>
        <p:blipFill>
          <a:blip r:embed="rId2" cstate="print"/>
          <a:srcRect/>
          <a:stretch>
            <a:fillRect/>
          </a:stretch>
        </p:blipFill>
        <p:spPr bwMode="auto">
          <a:xfrm>
            <a:off x="4267200" y="1456149"/>
            <a:ext cx="4419600" cy="53143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sz="7200" b="1" dirty="0"/>
              <a:t>“A City on a Hill”</a:t>
            </a:r>
          </a:p>
        </p:txBody>
      </p:sp>
      <p:sp>
        <p:nvSpPr>
          <p:cNvPr id="3" name="Content Placeholder 2"/>
          <p:cNvSpPr>
            <a:spLocks noGrp="1"/>
          </p:cNvSpPr>
          <p:nvPr>
            <p:ph sz="half" idx="1"/>
          </p:nvPr>
        </p:nvSpPr>
        <p:spPr>
          <a:xfrm>
            <a:off x="-1" y="990600"/>
            <a:ext cx="4198937" cy="5867400"/>
          </a:xfrm>
        </p:spPr>
        <p:txBody>
          <a:bodyPr>
            <a:normAutofit fontScale="92500" lnSpcReduction="10000"/>
          </a:bodyPr>
          <a:lstStyle/>
          <a:p>
            <a:r>
              <a:rPr lang="en-US" dirty="0"/>
              <a:t>Winthrop delivered a rousing sermon</a:t>
            </a:r>
            <a:r>
              <a:rPr lang="en-US" i="1" dirty="0"/>
              <a:t>, </a:t>
            </a:r>
            <a:r>
              <a:rPr lang="en-US" sz="3500" b="1" i="1" u="sng" dirty="0"/>
              <a:t>A Model of Christian Charity</a:t>
            </a:r>
            <a:r>
              <a:rPr lang="en-US" dirty="0"/>
              <a:t>: “The Lord will make our name a praise and glory, so that men shall say of succeeding plantations: The Lord make it like that of New England. For we must consider that we shall be like a City upon a Hill; the eyes of all people are upon us.”</a:t>
            </a:r>
          </a:p>
          <a:p>
            <a:r>
              <a:rPr lang="en-US" dirty="0"/>
              <a:t>America rooted in majority rule and morality</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026" name="Picture 2" descr="Image result for city upon a hill john winthr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8937" y="1219200"/>
            <a:ext cx="4906963" cy="49069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Reagan and Kennedy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53418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1470025"/>
          </a:xfrm>
        </p:spPr>
        <p:txBody>
          <a:bodyPr/>
          <a:lstStyle/>
          <a:p>
            <a:r>
              <a:rPr lang="en-US" dirty="0"/>
              <a:t>End Pt. 1</a:t>
            </a:r>
          </a:p>
        </p:txBody>
      </p:sp>
      <p:sp>
        <p:nvSpPr>
          <p:cNvPr id="5" name="Subtitle 4"/>
          <p:cNvSpPr>
            <a:spLocks noGrp="1"/>
          </p:cNvSpPr>
          <p:nvPr>
            <p:ph type="subTitle" idx="1"/>
          </p:nvPr>
        </p:nvSpPr>
        <p:spPr/>
        <p:txBody>
          <a:bodyPr/>
          <a:lstStyle/>
          <a:p>
            <a:r>
              <a:rPr lang="en-US" dirty="0"/>
              <a:t>What is a PRIMARY SOURCE?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City Upon A Hill</a:t>
            </a:r>
          </a:p>
        </p:txBody>
      </p:sp>
      <p:sp>
        <p:nvSpPr>
          <p:cNvPr id="4" name="Content Placeholder 3"/>
          <p:cNvSpPr>
            <a:spLocks noGrp="1"/>
          </p:cNvSpPr>
          <p:nvPr>
            <p:ph idx="1"/>
          </p:nvPr>
        </p:nvSpPr>
        <p:spPr/>
        <p:txBody>
          <a:bodyPr/>
          <a:lstStyle/>
          <a:p>
            <a:r>
              <a:rPr lang="en-US" dirty="0"/>
              <a:t>Part 1: Read and annotate John Winthrop’s speech, “A Model of Christian Charity.”</a:t>
            </a:r>
          </a:p>
          <a:p>
            <a:r>
              <a:rPr lang="en-US" dirty="0"/>
              <a:t>Part 2: Complete SOAPSTONE analysis of speech.</a:t>
            </a:r>
          </a:p>
          <a:p>
            <a:endParaRPr lang="en-US" dirty="0"/>
          </a:p>
          <a:p>
            <a:pPr marL="0" indent="0">
              <a:buNone/>
            </a:pPr>
            <a:r>
              <a:rPr lang="en-US" dirty="0"/>
              <a:t>Staple both the annotated primary source and soapstone analysis sheet before turning in.</a:t>
            </a:r>
          </a:p>
        </p:txBody>
      </p:sp>
    </p:spTree>
    <p:extLst>
      <p:ext uri="{BB962C8B-B14F-4D97-AF65-F5344CB8AC3E}">
        <p14:creationId xmlns:p14="http://schemas.microsoft.com/office/powerpoint/2010/main" val="2573273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Great </a:t>
            </a:r>
            <a:r>
              <a:rPr lang="en-US" sz="6000" b="1" u="sng" dirty="0"/>
              <a:t>Migration</a:t>
            </a:r>
          </a:p>
        </p:txBody>
      </p:sp>
      <p:sp>
        <p:nvSpPr>
          <p:cNvPr id="3" name="Content Placeholder 2"/>
          <p:cNvSpPr>
            <a:spLocks noGrp="1"/>
          </p:cNvSpPr>
          <p:nvPr>
            <p:ph sz="half" idx="1"/>
          </p:nvPr>
        </p:nvSpPr>
        <p:spPr>
          <a:xfrm>
            <a:off x="0" y="1600200"/>
            <a:ext cx="3886200" cy="5257800"/>
          </a:xfrm>
        </p:spPr>
        <p:txBody>
          <a:bodyPr>
            <a:normAutofit/>
          </a:bodyPr>
          <a:lstStyle/>
          <a:p>
            <a:r>
              <a:rPr lang="en-US" dirty="0"/>
              <a:t>As conditions in England grew worse, thousands more Puritans left for the New England colony, mostly for its new capital of </a:t>
            </a:r>
            <a:r>
              <a:rPr lang="en-US" sz="4000" b="1" u="sng" dirty="0"/>
              <a:t>Boston</a:t>
            </a:r>
            <a:r>
              <a:rPr lang="en-US" dirty="0"/>
              <a:t>.</a:t>
            </a:r>
          </a:p>
          <a:p>
            <a:r>
              <a:rPr lang="en-US" dirty="0"/>
              <a:t>By 1643, New England had an estimated 20,000 settlers</a:t>
            </a:r>
          </a:p>
        </p:txBody>
      </p:sp>
      <p:sp>
        <p:nvSpPr>
          <p:cNvPr id="4" name="Content Placeholder 3"/>
          <p:cNvSpPr>
            <a:spLocks noGrp="1"/>
          </p:cNvSpPr>
          <p:nvPr>
            <p:ph sz="half" idx="2"/>
          </p:nvPr>
        </p:nvSpPr>
        <p:spPr/>
        <p:txBody>
          <a:bodyPr>
            <a:normAutofit/>
          </a:bodyPr>
          <a:lstStyle/>
          <a:p>
            <a:endParaRPr lang="en-US"/>
          </a:p>
        </p:txBody>
      </p:sp>
      <p:pic>
        <p:nvPicPr>
          <p:cNvPr id="1026" name="Picture 2" descr="Image result for the great migration eng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905733"/>
            <a:ext cx="5029200" cy="3771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How will Massachusetts Bay be governed?</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48474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98058"/>
          </a:xfrm>
        </p:spPr>
        <p:txBody>
          <a:bodyPr>
            <a:noAutofit/>
          </a:bodyPr>
          <a:lstStyle/>
          <a:p>
            <a:r>
              <a:rPr lang="en-US" sz="7200" b="1" dirty="0"/>
              <a:t>Governance</a:t>
            </a:r>
          </a:p>
        </p:txBody>
      </p:sp>
      <p:sp>
        <p:nvSpPr>
          <p:cNvPr id="3" name="Content Placeholder 2"/>
          <p:cNvSpPr>
            <a:spLocks noGrp="1"/>
          </p:cNvSpPr>
          <p:nvPr>
            <p:ph sz="half" idx="1"/>
          </p:nvPr>
        </p:nvSpPr>
        <p:spPr/>
        <p:txBody>
          <a:bodyPr>
            <a:normAutofit fontScale="92500" lnSpcReduction="20000"/>
          </a:bodyPr>
          <a:lstStyle/>
          <a:p>
            <a:r>
              <a:rPr lang="en-US" dirty="0"/>
              <a:t>Only those settlers who owned stock in the Massachusetts Bay Company could participate in elections and in making the law</a:t>
            </a:r>
          </a:p>
          <a:p>
            <a:r>
              <a:rPr lang="en-US" dirty="0"/>
              <a:t>Winthrop, as the first governor, briefly tried to run the colony as a dictatorship, but after only four years was forced to share power with a representative assembly</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3314" name="Picture 2" descr="http://mrhousch.com/imgs/lessons/massbaycolony/massbaycolony010.png"/>
          <p:cNvPicPr>
            <a:picLocks noChangeAspect="1" noChangeArrowheads="1"/>
          </p:cNvPicPr>
          <p:nvPr/>
        </p:nvPicPr>
        <p:blipFill>
          <a:blip r:embed="rId2" cstate="print"/>
          <a:srcRect/>
          <a:stretch>
            <a:fillRect/>
          </a:stretch>
        </p:blipFill>
        <p:spPr bwMode="auto">
          <a:xfrm>
            <a:off x="4800600" y="1071095"/>
            <a:ext cx="3886200" cy="566621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54854"/>
          </a:xfrm>
        </p:spPr>
        <p:txBody>
          <a:bodyPr>
            <a:noAutofit/>
          </a:bodyPr>
          <a:lstStyle/>
          <a:p>
            <a:r>
              <a:rPr lang="en-US" sz="8000" b="1" dirty="0"/>
              <a:t>Church and State</a:t>
            </a:r>
          </a:p>
        </p:txBody>
      </p:sp>
      <p:sp>
        <p:nvSpPr>
          <p:cNvPr id="3" name="Content Placeholder 2"/>
          <p:cNvSpPr>
            <a:spLocks noGrp="1"/>
          </p:cNvSpPr>
          <p:nvPr>
            <p:ph sz="half" idx="1"/>
          </p:nvPr>
        </p:nvSpPr>
        <p:spPr>
          <a:xfrm>
            <a:off x="0" y="1600200"/>
            <a:ext cx="4495800" cy="5257800"/>
          </a:xfrm>
        </p:spPr>
        <p:txBody>
          <a:bodyPr>
            <a:normAutofit fontScale="92500" lnSpcReduction="10000"/>
          </a:bodyPr>
          <a:lstStyle/>
          <a:p>
            <a:r>
              <a:rPr lang="en-US" dirty="0"/>
              <a:t>Winthrop did manage to tie the government of the colony to the Puritan church</a:t>
            </a:r>
          </a:p>
          <a:p>
            <a:r>
              <a:rPr lang="en-US" dirty="0"/>
              <a:t>Church </a:t>
            </a:r>
            <a:r>
              <a:rPr lang="en-US" sz="4200" b="1" u="sng" dirty="0"/>
              <a:t>attendance</a:t>
            </a:r>
            <a:r>
              <a:rPr lang="en-US" dirty="0"/>
              <a:t> was required by law; taxes were used to support the church; gambling, blasphemy, adultery, and drunkenness were all severely punished</a:t>
            </a:r>
          </a:p>
          <a:p>
            <a:r>
              <a:rPr lang="en-US" sz="3500" b="1" u="sng" dirty="0"/>
              <a:t>Heretics</a:t>
            </a:r>
            <a:r>
              <a:rPr lang="en-US" dirty="0"/>
              <a:t> (those who disagreed with the church) were banished from the colony</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2290" name="Picture 2" descr="http://theloveforhistory.com/wp-content/uploads/2011/06/pillory_stocks.jpg"/>
          <p:cNvPicPr>
            <a:picLocks noChangeAspect="1" noChangeArrowheads="1"/>
          </p:cNvPicPr>
          <p:nvPr/>
        </p:nvPicPr>
        <p:blipFill>
          <a:blip r:embed="rId2" cstate="print"/>
          <a:srcRect/>
          <a:stretch>
            <a:fillRect/>
          </a:stretch>
        </p:blipFill>
        <p:spPr bwMode="auto">
          <a:xfrm>
            <a:off x="4953000" y="1447800"/>
            <a:ext cx="3733800" cy="528551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At this point, does religious freedom exist in the New World? Democracy?</a:t>
            </a: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79805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04800"/>
            <a:ext cx="7772400" cy="1470025"/>
          </a:xfrm>
        </p:spPr>
        <p:txBody>
          <a:bodyPr/>
          <a:lstStyle/>
          <a:p>
            <a:r>
              <a:rPr lang="en-US" dirty="0" err="1"/>
              <a:t>These“HERETICS</a:t>
            </a:r>
            <a:r>
              <a:rPr lang="en-US" dirty="0"/>
              <a:t>” will help found new colonies…</a:t>
            </a:r>
          </a:p>
        </p:txBody>
      </p:sp>
      <p:sp>
        <p:nvSpPr>
          <p:cNvPr id="5" name="Subtitle 4"/>
          <p:cNvSpPr>
            <a:spLocks noGrp="1"/>
          </p:cNvSpPr>
          <p:nvPr>
            <p:ph type="subTitle" idx="1"/>
          </p:nvPr>
        </p:nvSpPr>
        <p:spPr/>
        <p:txBody>
          <a:bodyPr/>
          <a:lstStyle/>
          <a:p>
            <a:endParaRPr lang="en-US" dirty="0"/>
          </a:p>
        </p:txBody>
      </p:sp>
      <p:pic>
        <p:nvPicPr>
          <p:cNvPr id="2050" name="Picture 2" descr="Image result for roger willia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6" y="2590800"/>
            <a:ext cx="2884494" cy="35623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anne hutchin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3139" y="1790700"/>
            <a:ext cx="3277721"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homas hoo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029" y="2552114"/>
            <a:ext cx="28575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456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Roger </a:t>
            </a:r>
            <a:r>
              <a:rPr lang="en-US" sz="8000" b="1" u="sng" dirty="0"/>
              <a:t>Williams</a:t>
            </a:r>
          </a:p>
        </p:txBody>
      </p:sp>
      <p:sp>
        <p:nvSpPr>
          <p:cNvPr id="3" name="Content Placeholder 2"/>
          <p:cNvSpPr>
            <a:spLocks noGrp="1"/>
          </p:cNvSpPr>
          <p:nvPr>
            <p:ph sz="half" idx="1"/>
          </p:nvPr>
        </p:nvSpPr>
        <p:spPr/>
        <p:txBody>
          <a:bodyPr>
            <a:normAutofit fontScale="77500" lnSpcReduction="20000"/>
          </a:bodyPr>
          <a:lstStyle/>
          <a:p>
            <a:r>
              <a:rPr lang="en-US" dirty="0"/>
              <a:t>1631: Roger Williams began ministering in Salem, Mass., but was critical of the church, of the King, and of John Winthrop</a:t>
            </a:r>
          </a:p>
          <a:p>
            <a:r>
              <a:rPr lang="en-US" dirty="0"/>
              <a:t>Winthrop, fearful of losing his royal charter if word got back to the king of Williams’ criticism, had Williams banished</a:t>
            </a:r>
          </a:p>
          <a:p>
            <a:r>
              <a:rPr lang="en-US" dirty="0"/>
              <a:t>Williams went south and founded the colony of </a:t>
            </a:r>
            <a:r>
              <a:rPr lang="en-US" sz="4700" b="1" u="sng" dirty="0"/>
              <a:t>Providence, </a:t>
            </a:r>
            <a:r>
              <a:rPr lang="en-US" dirty="0"/>
              <a:t>a settlement of greater religious tolerance</a:t>
            </a:r>
          </a:p>
        </p:txBody>
      </p:sp>
      <p:sp>
        <p:nvSpPr>
          <p:cNvPr id="4" name="Content Placeholder 3"/>
          <p:cNvSpPr>
            <a:spLocks noGrp="1"/>
          </p:cNvSpPr>
          <p:nvPr>
            <p:ph sz="half" idx="2"/>
          </p:nvPr>
        </p:nvSpPr>
        <p:spPr/>
        <p:txBody>
          <a:bodyPr>
            <a:normAutofit fontScale="77500" lnSpcReduction="20000"/>
          </a:bodyPr>
          <a:lstStyle/>
          <a:p>
            <a:endParaRPr lang="en-US"/>
          </a:p>
        </p:txBody>
      </p:sp>
      <p:pic>
        <p:nvPicPr>
          <p:cNvPr id="11266" name="Picture 2" descr="File:Roger Williams statue by Franklin Simmons.jpg"/>
          <p:cNvPicPr>
            <a:picLocks noChangeAspect="1" noChangeArrowheads="1"/>
          </p:cNvPicPr>
          <p:nvPr/>
        </p:nvPicPr>
        <p:blipFill>
          <a:blip r:embed="rId2" cstate="print"/>
          <a:srcRect/>
          <a:stretch>
            <a:fillRect/>
          </a:stretch>
        </p:blipFill>
        <p:spPr bwMode="auto">
          <a:xfrm>
            <a:off x="5105400" y="1600200"/>
            <a:ext cx="3714750" cy="4953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Anne </a:t>
            </a:r>
            <a:r>
              <a:rPr lang="en-US" sz="7200" b="1" u="sng" dirty="0"/>
              <a:t>Hutchinson</a:t>
            </a:r>
          </a:p>
        </p:txBody>
      </p:sp>
      <p:sp>
        <p:nvSpPr>
          <p:cNvPr id="3" name="Content Placeholder 2"/>
          <p:cNvSpPr>
            <a:spLocks noGrp="1"/>
          </p:cNvSpPr>
          <p:nvPr>
            <p:ph sz="half" idx="1"/>
          </p:nvPr>
        </p:nvSpPr>
        <p:spPr>
          <a:xfrm>
            <a:off x="152400" y="1295400"/>
            <a:ext cx="4267200" cy="5410200"/>
          </a:xfrm>
        </p:spPr>
        <p:txBody>
          <a:bodyPr>
            <a:normAutofit fontScale="77500" lnSpcReduction="20000"/>
          </a:bodyPr>
          <a:lstStyle/>
          <a:p>
            <a:r>
              <a:rPr lang="en-US" dirty="0"/>
              <a:t>Devout Puritan who also began to criticize certain leaders of the church and was thus charged with heresy</a:t>
            </a:r>
          </a:p>
          <a:p>
            <a:r>
              <a:rPr lang="en-US" dirty="0"/>
              <a:t>Claimed that God spoke to her and revealed to her which ministers were correct and which wrong</a:t>
            </a:r>
          </a:p>
          <a:p>
            <a:r>
              <a:rPr lang="en-US" dirty="0"/>
              <a:t>Puritans believed that God only spoke through the Bible; Hutchinson was convicted of heresy and banished</a:t>
            </a:r>
          </a:p>
          <a:p>
            <a:r>
              <a:rPr lang="en-US" dirty="0"/>
              <a:t>Hutchinson headed south with her followers and founded the town of </a:t>
            </a:r>
            <a:r>
              <a:rPr lang="en-US" sz="4600" b="1" u="sng" dirty="0"/>
              <a:t>Portsmouth</a:t>
            </a:r>
          </a:p>
          <a:p>
            <a:r>
              <a:rPr lang="en-US" sz="2900" dirty="0"/>
              <a:t>Had 15 kids</a:t>
            </a:r>
          </a:p>
        </p:txBody>
      </p:sp>
      <p:sp>
        <p:nvSpPr>
          <p:cNvPr id="4" name="Content Placeholder 3"/>
          <p:cNvSpPr>
            <a:spLocks noGrp="1"/>
          </p:cNvSpPr>
          <p:nvPr>
            <p:ph sz="half" idx="2"/>
          </p:nvPr>
        </p:nvSpPr>
        <p:spPr/>
        <p:txBody>
          <a:bodyPr>
            <a:normAutofit fontScale="77500" lnSpcReduction="20000"/>
          </a:bodyPr>
          <a:lstStyle/>
          <a:p>
            <a:endParaRPr lang="en-US"/>
          </a:p>
        </p:txBody>
      </p:sp>
      <p:pic>
        <p:nvPicPr>
          <p:cNvPr id="10242" name="Picture 2" descr="http://upload.wikimedia.org/wikipedia/commons/c/c8/Anne_Hutchinson_statue.jpeg"/>
          <p:cNvPicPr>
            <a:picLocks noChangeAspect="1" noChangeArrowheads="1"/>
          </p:cNvPicPr>
          <p:nvPr/>
        </p:nvPicPr>
        <p:blipFill>
          <a:blip r:embed="rId2" cstate="print"/>
          <a:srcRect/>
          <a:stretch>
            <a:fillRect/>
          </a:stretch>
        </p:blipFill>
        <p:spPr bwMode="auto">
          <a:xfrm>
            <a:off x="4572000" y="1524000"/>
            <a:ext cx="4267200" cy="494796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8000" b="1" u="sng" dirty="0"/>
              <a:t>Rhode Island</a:t>
            </a:r>
          </a:p>
        </p:txBody>
      </p:sp>
      <p:sp>
        <p:nvSpPr>
          <p:cNvPr id="3" name="Content Placeholder 2"/>
          <p:cNvSpPr>
            <a:spLocks noGrp="1"/>
          </p:cNvSpPr>
          <p:nvPr>
            <p:ph sz="half" idx="1"/>
          </p:nvPr>
        </p:nvSpPr>
        <p:spPr>
          <a:xfrm>
            <a:off x="-76200" y="1600200"/>
            <a:ext cx="4457700" cy="5105400"/>
          </a:xfrm>
        </p:spPr>
        <p:txBody>
          <a:bodyPr>
            <a:normAutofit lnSpcReduction="10000"/>
          </a:bodyPr>
          <a:lstStyle/>
          <a:p>
            <a:r>
              <a:rPr lang="en-US" dirty="0"/>
              <a:t>More “heretics” joined Williams and Hutchinson, founding the towns of Newport and Warwick</a:t>
            </a:r>
          </a:p>
          <a:p>
            <a:r>
              <a:rPr lang="en-US" dirty="0"/>
              <a:t>In 1644, the four settlements came together as the new colony of Rhode Island</a:t>
            </a:r>
          </a:p>
          <a:p>
            <a:r>
              <a:rPr lang="en-US" dirty="0"/>
              <a:t>Rhode Island’s charter specifically created a separation between church and state</a:t>
            </a:r>
          </a:p>
        </p:txBody>
      </p:sp>
      <p:sp>
        <p:nvSpPr>
          <p:cNvPr id="4" name="Content Placeholder 3"/>
          <p:cNvSpPr>
            <a:spLocks noGrp="1"/>
          </p:cNvSpPr>
          <p:nvPr>
            <p:ph sz="half" idx="2"/>
          </p:nvPr>
        </p:nvSpPr>
        <p:spPr/>
        <p:txBody>
          <a:bodyPr>
            <a:normAutofit lnSpcReduction="10000"/>
          </a:bodyPr>
          <a:lstStyle/>
          <a:p>
            <a:endParaRPr lang="en-US"/>
          </a:p>
        </p:txBody>
      </p:sp>
      <p:pic>
        <p:nvPicPr>
          <p:cNvPr id="9218" name="Picture 2" descr="http://upload.wikimedia.org/wikipedia/commons/8/87/Rhode_Island_1644_to_1658.png"/>
          <p:cNvPicPr>
            <a:picLocks noChangeAspect="1" noChangeArrowheads="1"/>
          </p:cNvPicPr>
          <p:nvPr/>
        </p:nvPicPr>
        <p:blipFill>
          <a:blip r:embed="rId2" cstate="print"/>
          <a:srcRect/>
          <a:stretch>
            <a:fillRect/>
          </a:stretch>
        </p:blipFill>
        <p:spPr bwMode="auto">
          <a:xfrm>
            <a:off x="4648200" y="1417638"/>
            <a:ext cx="3352800" cy="5375656"/>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Thomas </a:t>
            </a:r>
            <a:r>
              <a:rPr lang="en-US" sz="7200" b="1" u="sng" dirty="0"/>
              <a:t>Hooker</a:t>
            </a:r>
          </a:p>
        </p:txBody>
      </p:sp>
      <p:sp>
        <p:nvSpPr>
          <p:cNvPr id="3" name="Content Placeholder 2"/>
          <p:cNvSpPr>
            <a:spLocks noGrp="1"/>
          </p:cNvSpPr>
          <p:nvPr>
            <p:ph sz="half" idx="1"/>
          </p:nvPr>
        </p:nvSpPr>
        <p:spPr/>
        <p:txBody>
          <a:bodyPr>
            <a:normAutofit fontScale="92500" lnSpcReduction="10000"/>
          </a:bodyPr>
          <a:lstStyle/>
          <a:p>
            <a:r>
              <a:rPr lang="en-US" dirty="0"/>
              <a:t>Puritan minister who led his congregation to settle on the Connecticut River</a:t>
            </a:r>
          </a:p>
          <a:p>
            <a:r>
              <a:rPr lang="en-US" dirty="0"/>
              <a:t>Hooker and his followers were frustrated with their inability to find good land in Massachusetts and by the requirement that one must hold stock in the Bay Company in order to vote</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3074" name="Picture 2" descr="Image result for thomas hoo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1453980"/>
            <a:ext cx="3657600" cy="51518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8000" b="1" u="sng" dirty="0"/>
              <a:t>Connecticut</a:t>
            </a:r>
          </a:p>
        </p:txBody>
      </p:sp>
      <p:sp>
        <p:nvSpPr>
          <p:cNvPr id="3" name="Content Placeholder 2"/>
          <p:cNvSpPr>
            <a:spLocks noGrp="1"/>
          </p:cNvSpPr>
          <p:nvPr>
            <p:ph sz="half" idx="1"/>
          </p:nvPr>
        </p:nvSpPr>
        <p:spPr>
          <a:xfrm>
            <a:off x="0" y="1295400"/>
            <a:ext cx="4191000" cy="5562600"/>
          </a:xfrm>
        </p:spPr>
        <p:txBody>
          <a:bodyPr>
            <a:normAutofit lnSpcReduction="10000"/>
          </a:bodyPr>
          <a:lstStyle/>
          <a:p>
            <a:r>
              <a:rPr lang="en-US" dirty="0"/>
              <a:t>In 1639, Hooker’s settlement, along with others in the valley, adopted the Fundamental Orders of Connecticut, the first written </a:t>
            </a:r>
            <a:r>
              <a:rPr lang="en-US" sz="3900" b="1" u="sng" dirty="0"/>
              <a:t>constitution</a:t>
            </a:r>
            <a:r>
              <a:rPr lang="en-US" dirty="0"/>
              <a:t> in the American colonies</a:t>
            </a:r>
          </a:p>
          <a:p>
            <a:r>
              <a:rPr lang="en-US" dirty="0"/>
              <a:t>Biggest difference: all adult men were allowed to vote for Governor and the General Court (legislature)</a:t>
            </a:r>
          </a:p>
        </p:txBody>
      </p:sp>
      <p:sp>
        <p:nvSpPr>
          <p:cNvPr id="4" name="Content Placeholder 3"/>
          <p:cNvSpPr>
            <a:spLocks noGrp="1"/>
          </p:cNvSpPr>
          <p:nvPr>
            <p:ph sz="half" idx="2"/>
          </p:nvPr>
        </p:nvSpPr>
        <p:spPr/>
        <p:txBody>
          <a:bodyPr>
            <a:normAutofit lnSpcReduction="10000"/>
          </a:bodyPr>
          <a:lstStyle/>
          <a:p>
            <a:endParaRPr lang="en-US"/>
          </a:p>
        </p:txBody>
      </p:sp>
      <p:pic>
        <p:nvPicPr>
          <p:cNvPr id="4098" name="Picture 2" descr="Image result for connecticut colo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586132"/>
            <a:ext cx="4942417" cy="4448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Essential Question</a:t>
            </a:r>
          </a:p>
        </p:txBody>
      </p:sp>
      <p:sp>
        <p:nvSpPr>
          <p:cNvPr id="6" name="Content Placeholder 5"/>
          <p:cNvSpPr>
            <a:spLocks noGrp="1"/>
          </p:cNvSpPr>
          <p:nvPr>
            <p:ph idx="1"/>
          </p:nvPr>
        </p:nvSpPr>
        <p:spPr>
          <a:xfrm>
            <a:off x="457200" y="1219200"/>
            <a:ext cx="8229600" cy="4906963"/>
          </a:xfrm>
        </p:spPr>
        <p:txBody>
          <a:bodyPr>
            <a:normAutofit/>
          </a:bodyPr>
          <a:lstStyle/>
          <a:p>
            <a:pPr algn="ctr"/>
            <a:r>
              <a:rPr lang="en-US" sz="4800" dirty="0"/>
              <a:t>What problems arise out of EXPANSION?</a:t>
            </a:r>
          </a:p>
        </p:txBody>
      </p:sp>
      <p:pic>
        <p:nvPicPr>
          <p:cNvPr id="5122" name="Picture 2" descr="Image result for pequot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0400"/>
            <a:ext cx="9144000" cy="310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447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The </a:t>
            </a:r>
            <a:r>
              <a:rPr lang="en-US" sz="8000" b="1" u="sng" dirty="0"/>
              <a:t>Pequot</a:t>
            </a:r>
            <a:r>
              <a:rPr lang="en-US" sz="8000" b="1" dirty="0"/>
              <a:t> War</a:t>
            </a:r>
          </a:p>
        </p:txBody>
      </p:sp>
      <p:sp>
        <p:nvSpPr>
          <p:cNvPr id="3" name="Content Placeholder 2"/>
          <p:cNvSpPr>
            <a:spLocks noGrp="1"/>
          </p:cNvSpPr>
          <p:nvPr>
            <p:ph sz="half" idx="1"/>
          </p:nvPr>
        </p:nvSpPr>
        <p:spPr>
          <a:xfrm>
            <a:off x="0" y="1600200"/>
            <a:ext cx="4495800" cy="5105400"/>
          </a:xfrm>
        </p:spPr>
        <p:txBody>
          <a:bodyPr>
            <a:normAutofit lnSpcReduction="10000"/>
          </a:bodyPr>
          <a:lstStyle/>
          <a:p>
            <a:r>
              <a:rPr lang="en-US" dirty="0"/>
              <a:t>After the Pequot tribe was blamed for the death of 2 Massachusetts traders in 1637, white-native tensions began to rise</a:t>
            </a:r>
          </a:p>
          <a:p>
            <a:r>
              <a:rPr lang="en-US" dirty="0"/>
              <a:t>Massachusetts sent a military force to retaliate against the natives, prompting an uprising</a:t>
            </a:r>
          </a:p>
          <a:p>
            <a:pPr lvl="0"/>
            <a:r>
              <a:rPr lang="en-US" dirty="0"/>
              <a:t>The first example of large scale violence towards Natives in New England</a:t>
            </a:r>
          </a:p>
          <a:p>
            <a:endParaRPr lang="en-US" dirty="0"/>
          </a:p>
        </p:txBody>
      </p:sp>
      <p:sp>
        <p:nvSpPr>
          <p:cNvPr id="4" name="Content Placeholder 3"/>
          <p:cNvSpPr>
            <a:spLocks noGrp="1"/>
          </p:cNvSpPr>
          <p:nvPr>
            <p:ph sz="half" idx="2"/>
          </p:nvPr>
        </p:nvSpPr>
        <p:spPr/>
        <p:txBody>
          <a:bodyPr>
            <a:normAutofit lnSpcReduction="10000"/>
          </a:bodyPr>
          <a:lstStyle/>
          <a:p>
            <a:endParaRPr lang="en-US"/>
          </a:p>
        </p:txBody>
      </p:sp>
      <p:pic>
        <p:nvPicPr>
          <p:cNvPr id="6146" name="Picture 2" descr="The Niantics Kill the Boston trader and Blame the Pequots"/>
          <p:cNvPicPr>
            <a:picLocks noChangeAspect="1" noChangeArrowheads="1"/>
          </p:cNvPicPr>
          <p:nvPr/>
        </p:nvPicPr>
        <p:blipFill>
          <a:blip r:embed="rId2" cstate="print"/>
          <a:srcRect/>
          <a:stretch>
            <a:fillRect/>
          </a:stretch>
        </p:blipFill>
        <p:spPr bwMode="auto">
          <a:xfrm>
            <a:off x="4405398" y="2133600"/>
            <a:ext cx="4738602" cy="3368323"/>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The Pequot War</a:t>
            </a:r>
          </a:p>
        </p:txBody>
      </p:sp>
      <p:sp>
        <p:nvSpPr>
          <p:cNvPr id="3" name="Content Placeholder 2"/>
          <p:cNvSpPr>
            <a:spLocks noGrp="1"/>
          </p:cNvSpPr>
          <p:nvPr>
            <p:ph sz="half" idx="1"/>
          </p:nvPr>
        </p:nvSpPr>
        <p:spPr/>
        <p:txBody>
          <a:bodyPr>
            <a:normAutofit fontScale="92500" lnSpcReduction="10000"/>
          </a:bodyPr>
          <a:lstStyle/>
          <a:p>
            <a:r>
              <a:rPr lang="en-US" dirty="0"/>
              <a:t>The white settlers, allied with other Native American groups who were enemies of the Pequot, carried out a brutal extermination of the Pequot</a:t>
            </a:r>
          </a:p>
          <a:p>
            <a:r>
              <a:rPr lang="en-US" dirty="0"/>
              <a:t>Over 400 of the tribe were massacred, despite trying to surrender, and the survivors were sold into slavery</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6146" name="Picture 2" descr="Image result for pequot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786" y="1417638"/>
            <a:ext cx="3275428" cy="52682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New Hampshire &amp; Maine</a:t>
            </a:r>
          </a:p>
        </p:txBody>
      </p:sp>
      <p:sp>
        <p:nvSpPr>
          <p:cNvPr id="3" name="Content Placeholder 2"/>
          <p:cNvSpPr>
            <a:spLocks noGrp="1"/>
          </p:cNvSpPr>
          <p:nvPr>
            <p:ph sz="half" idx="1"/>
          </p:nvPr>
        </p:nvSpPr>
        <p:spPr/>
        <p:txBody>
          <a:bodyPr>
            <a:normAutofit fontScale="92500" lnSpcReduction="10000"/>
          </a:bodyPr>
          <a:lstStyle/>
          <a:p>
            <a:r>
              <a:rPr lang="en-US" dirty="0"/>
              <a:t>Settlers also left Massachusetts heading north.</a:t>
            </a:r>
          </a:p>
          <a:p>
            <a:r>
              <a:rPr lang="en-US" dirty="0"/>
              <a:t>In 1679, New Hampshire was granted the status of a royal colony and broke away from Massachusetts</a:t>
            </a:r>
          </a:p>
          <a:p>
            <a:r>
              <a:rPr lang="en-US" dirty="0"/>
              <a:t>Maine, despite having a distinct population, remained part of Massachusetts until 1820</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7170" name="Picture 2" descr="Image result for connecticut colo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86132"/>
            <a:ext cx="4461872" cy="5043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Tensions Build</a:t>
            </a:r>
          </a:p>
        </p:txBody>
      </p:sp>
      <p:sp>
        <p:nvSpPr>
          <p:cNvPr id="3" name="Content Placeholder 2"/>
          <p:cNvSpPr>
            <a:spLocks noGrp="1"/>
          </p:cNvSpPr>
          <p:nvPr>
            <p:ph sz="half" idx="1"/>
          </p:nvPr>
        </p:nvSpPr>
        <p:spPr/>
        <p:txBody>
          <a:bodyPr>
            <a:normAutofit fontScale="92500" lnSpcReduction="10000"/>
          </a:bodyPr>
          <a:lstStyle/>
          <a:p>
            <a:r>
              <a:rPr lang="en-US" dirty="0"/>
              <a:t>Generally, New England native tribes and their white neighbors lived together peacefully, engaging in trade</a:t>
            </a:r>
          </a:p>
          <a:p>
            <a:r>
              <a:rPr lang="en-US" dirty="0"/>
              <a:t>As time passed, however, white settlers increasingly encroached on native lands and the colonial governments began to demand that natives obey their laws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6" name="Picture 2" descr="image of Metacom"/>
          <p:cNvPicPr>
            <a:picLocks noChangeAspect="1" noChangeArrowheads="1"/>
          </p:cNvPicPr>
          <p:nvPr/>
        </p:nvPicPr>
        <p:blipFill>
          <a:blip r:embed="rId2" cstate="print"/>
          <a:srcRect/>
          <a:stretch>
            <a:fillRect/>
          </a:stretch>
        </p:blipFill>
        <p:spPr bwMode="auto">
          <a:xfrm>
            <a:off x="4800600" y="1600200"/>
            <a:ext cx="3800475" cy="4695825"/>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7200" b="1" u="sng" dirty="0"/>
              <a:t>King Philip’s</a:t>
            </a:r>
            <a:r>
              <a:rPr lang="en-US" sz="7200" b="1" dirty="0"/>
              <a:t> War</a:t>
            </a:r>
          </a:p>
        </p:txBody>
      </p:sp>
      <p:sp>
        <p:nvSpPr>
          <p:cNvPr id="3" name="Content Placeholder 2"/>
          <p:cNvSpPr>
            <a:spLocks noGrp="1"/>
          </p:cNvSpPr>
          <p:nvPr>
            <p:ph sz="half" idx="1"/>
          </p:nvPr>
        </p:nvSpPr>
        <p:spPr>
          <a:xfrm>
            <a:off x="0" y="1143000"/>
            <a:ext cx="4343400" cy="5715000"/>
          </a:xfrm>
        </p:spPr>
        <p:txBody>
          <a:bodyPr>
            <a:normAutofit fontScale="85000" lnSpcReduction="10000"/>
          </a:bodyPr>
          <a:lstStyle/>
          <a:p>
            <a:r>
              <a:rPr lang="en-US" dirty="0"/>
              <a:t>In 1675, Plymouth colony arrested, tried, and executed 3 </a:t>
            </a:r>
            <a:r>
              <a:rPr lang="en-US" dirty="0" err="1"/>
              <a:t>Wampanoags</a:t>
            </a:r>
            <a:r>
              <a:rPr lang="en-US" dirty="0"/>
              <a:t> for murder, leading to an attack by the natives</a:t>
            </a:r>
          </a:p>
          <a:p>
            <a:r>
              <a:rPr lang="en-US" dirty="0"/>
              <a:t>This led to a brutal war between whites and natives, known as King Philip’s War (King Philip was the name given by settlers to the Indian chief </a:t>
            </a:r>
            <a:r>
              <a:rPr lang="en-US" sz="4100" b="1" u="sng" dirty="0" err="1"/>
              <a:t>Metacomet</a:t>
            </a:r>
            <a:r>
              <a:rPr lang="en-US" sz="2400" b="1" u="sng" dirty="0"/>
              <a:t>)</a:t>
            </a:r>
            <a:endParaRPr lang="en-US" sz="4100" b="1" u="sng" dirty="0"/>
          </a:p>
          <a:p>
            <a:r>
              <a:rPr lang="en-US" dirty="0"/>
              <a:t>By 1678, New England’s native population had been defeated and driven west, leaving the region in the hands of the settlers</a:t>
            </a:r>
          </a:p>
        </p:txBody>
      </p:sp>
      <p:sp>
        <p:nvSpPr>
          <p:cNvPr id="4" name="Content Placeholder 3"/>
          <p:cNvSpPr>
            <a:spLocks noGrp="1"/>
          </p:cNvSpPr>
          <p:nvPr>
            <p:ph sz="half" idx="2"/>
          </p:nvPr>
        </p:nvSpPr>
        <p:spPr/>
        <p:txBody>
          <a:bodyPr>
            <a:normAutofit fontScale="85000" lnSpcReduction="10000"/>
          </a:bodyPr>
          <a:lstStyle/>
          <a:p>
            <a:endParaRPr lang="en-US"/>
          </a:p>
        </p:txBody>
      </p:sp>
      <p:pic>
        <p:nvPicPr>
          <p:cNvPr id="8196" name="Picture 4" descr="Image result for king philip's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199" y="1371599"/>
            <a:ext cx="3276601" cy="53573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John Winthrop Needs A Translator</a:t>
            </a:r>
          </a:p>
        </p:txBody>
      </p:sp>
      <p:sp>
        <p:nvSpPr>
          <p:cNvPr id="8" name="Content Placeholder 7"/>
          <p:cNvSpPr>
            <a:spLocks noGrp="1"/>
          </p:cNvSpPr>
          <p:nvPr>
            <p:ph idx="1"/>
          </p:nvPr>
        </p:nvSpPr>
        <p:spPr>
          <a:xfrm>
            <a:off x="381000" y="1417638"/>
            <a:ext cx="8458200" cy="4708525"/>
          </a:xfrm>
        </p:spPr>
        <p:txBody>
          <a:bodyPr>
            <a:normAutofit fontScale="92500"/>
          </a:bodyPr>
          <a:lstStyle/>
          <a:p>
            <a:pPr marL="0" indent="0" algn="ctr">
              <a:buNone/>
            </a:pPr>
            <a:r>
              <a:rPr lang="en-US" b="1" dirty="0"/>
              <a:t>“A City Upon A Hill”</a:t>
            </a:r>
          </a:p>
          <a:p>
            <a:r>
              <a:rPr lang="en-US" dirty="0"/>
              <a:t>Read the excerpt from John Winthrop’s “A Model of Christian Charity.” It is written in Old English. </a:t>
            </a:r>
          </a:p>
          <a:p>
            <a:r>
              <a:rPr lang="en-US" dirty="0"/>
              <a:t>Translate the excerpt and its message into 2016 language. </a:t>
            </a:r>
          </a:p>
          <a:p>
            <a:r>
              <a:rPr lang="en-US" dirty="0"/>
              <a:t>Speak like you normally do, use modern language and phrases but please be appropriate.</a:t>
            </a:r>
          </a:p>
          <a:p>
            <a:r>
              <a:rPr lang="en-US" dirty="0"/>
              <a:t>½ Page minimum</a:t>
            </a:r>
          </a:p>
          <a:p>
            <a:endParaRPr lang="en-US" sz="2400" dirty="0"/>
          </a:p>
        </p:txBody>
      </p:sp>
    </p:spTree>
    <p:extLst>
      <p:ext uri="{BB962C8B-B14F-4D97-AF65-F5344CB8AC3E}">
        <p14:creationId xmlns:p14="http://schemas.microsoft.com/office/powerpoint/2010/main" val="2918350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914400"/>
          </a:xfrm>
        </p:spPr>
        <p:txBody>
          <a:bodyPr>
            <a:normAutofit/>
          </a:bodyPr>
          <a:lstStyle/>
          <a:p>
            <a:r>
              <a:rPr lang="en-US" u="sng" dirty="0"/>
              <a:t>Short Response –</a:t>
            </a:r>
            <a:r>
              <a:rPr lang="en-US" dirty="0"/>
              <a:t> 150 Words</a:t>
            </a:r>
            <a:endParaRPr lang="en-US" u="sng" dirty="0"/>
          </a:p>
        </p:txBody>
      </p:sp>
      <p:sp>
        <p:nvSpPr>
          <p:cNvPr id="6" name="Content Placeholder 5"/>
          <p:cNvSpPr>
            <a:spLocks noGrp="1"/>
          </p:cNvSpPr>
          <p:nvPr>
            <p:ph idx="1"/>
          </p:nvPr>
        </p:nvSpPr>
        <p:spPr>
          <a:xfrm>
            <a:off x="0" y="914400"/>
            <a:ext cx="9144000" cy="5943600"/>
          </a:xfrm>
        </p:spPr>
        <p:txBody>
          <a:bodyPr>
            <a:normAutofit fontScale="92500" lnSpcReduction="20000"/>
          </a:bodyPr>
          <a:lstStyle/>
          <a:p>
            <a:r>
              <a:rPr lang="en-US" dirty="0"/>
              <a:t>In essay format, respond to the following questions:</a:t>
            </a:r>
          </a:p>
          <a:p>
            <a:pPr>
              <a:buNone/>
            </a:pPr>
            <a:r>
              <a:rPr lang="en-US" sz="4000" b="1" dirty="0"/>
              <a:t>1. What degree of religious freedom was achieved in the early New England Colonies? Explain!? </a:t>
            </a:r>
            <a:r>
              <a:rPr lang="en-US" sz="3000" b="1" dirty="0"/>
              <a:t>(Factual)</a:t>
            </a:r>
          </a:p>
          <a:p>
            <a:pPr>
              <a:buNone/>
            </a:pPr>
            <a:r>
              <a:rPr lang="en-US" sz="4000" b="1" dirty="0"/>
              <a:t>2. What does “True” religious freedom mean to you? </a:t>
            </a:r>
            <a:r>
              <a:rPr lang="en-US" sz="3000" b="1" dirty="0"/>
              <a:t>(Opinion)</a:t>
            </a:r>
          </a:p>
          <a:p>
            <a:pPr>
              <a:buNone/>
            </a:pPr>
            <a:r>
              <a:rPr lang="en-US" sz="4000" b="1" dirty="0"/>
              <a:t>3. If you could construct a society, how much religious freedom would you allow? </a:t>
            </a:r>
            <a:r>
              <a:rPr lang="en-US" sz="3000" b="1" dirty="0"/>
              <a:t>(Opinion)</a:t>
            </a:r>
          </a:p>
          <a:p>
            <a:endParaRPr lang="en-US" sz="2600" dirty="0"/>
          </a:p>
          <a:p>
            <a:pPr>
              <a:lnSpc>
                <a:spcPct val="110000"/>
              </a:lnSpc>
            </a:pPr>
            <a:r>
              <a:rPr lang="en-US" sz="2600" dirty="0"/>
              <a:t>Your responses and opinions MUST contain specific evidence from your notes. Do not make a claim without backing it up!!!!!!! Points will be taken for responses that do not corroborate opinions.</a:t>
            </a:r>
          </a:p>
        </p:txBody>
      </p:sp>
    </p:spTree>
    <p:extLst>
      <p:ext uri="{BB962C8B-B14F-4D97-AF65-F5344CB8AC3E}">
        <p14:creationId xmlns:p14="http://schemas.microsoft.com/office/powerpoint/2010/main" val="21718474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TotalTime>
  <Words>1493</Words>
  <Application>Microsoft Office PowerPoint</Application>
  <PresentationFormat>On-screen Show (4:3)</PresentationFormat>
  <Paragraphs>119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Current Events</vt:lpstr>
      <vt:lpstr>Quote of the Day </vt:lpstr>
      <vt:lpstr> “I cannot remember the books I've read any more than the meals I have eaten; even so, they have made me.”  ― Ralph Waldo Emerson</vt:lpstr>
      <vt:lpstr>Mars One</vt:lpstr>
      <vt:lpstr>The Settlement of New England</vt:lpstr>
      <vt:lpstr>PowerPoint Presentation</vt:lpstr>
      <vt:lpstr>What do you know about the Pilgrims?</vt:lpstr>
      <vt:lpstr>PowerPoint Presentation</vt:lpstr>
      <vt:lpstr>Separatist Puritans</vt:lpstr>
      <vt:lpstr>The Mayflower</vt:lpstr>
      <vt:lpstr>PowerPoint Presentation</vt:lpstr>
      <vt:lpstr>PowerPoint Presentation</vt:lpstr>
      <vt:lpstr>Another example of American Autonomy….</vt:lpstr>
      <vt:lpstr>The Mayflower Compact</vt:lpstr>
      <vt:lpstr>What advantages did Plymouth settlers have over Jamestown? </vt:lpstr>
      <vt:lpstr>Plymouth Colony</vt:lpstr>
      <vt:lpstr>The Plymouth Colony needs help!!!!</vt:lpstr>
      <vt:lpstr>PowerPoint Presentation</vt:lpstr>
      <vt:lpstr>Squanto</vt:lpstr>
      <vt:lpstr>First Thanksgiving?</vt:lpstr>
      <vt:lpstr>More Settlers Arrive</vt:lpstr>
      <vt:lpstr>John Winthrop</vt:lpstr>
      <vt:lpstr>“A City on a Hill”</vt:lpstr>
      <vt:lpstr>Reagan and Kennedy</vt:lpstr>
      <vt:lpstr>End Pt. 1</vt:lpstr>
      <vt:lpstr>A City Upon A Hill</vt:lpstr>
      <vt:lpstr>The Great Migration</vt:lpstr>
      <vt:lpstr>How will Massachusetts Bay be governed?</vt:lpstr>
      <vt:lpstr>Governance</vt:lpstr>
      <vt:lpstr>Church and State</vt:lpstr>
      <vt:lpstr>At this point, does religious freedom exist in the New World? Democracy?</vt:lpstr>
      <vt:lpstr>These“HERETICS” will help found new colonies…</vt:lpstr>
      <vt:lpstr>Roger Williams</vt:lpstr>
      <vt:lpstr>Anne Hutchinson</vt:lpstr>
      <vt:lpstr>Rhode Island</vt:lpstr>
      <vt:lpstr>Thomas Hooker</vt:lpstr>
      <vt:lpstr>Connecticut</vt:lpstr>
      <vt:lpstr>Essential Question</vt:lpstr>
      <vt:lpstr>The Pequot War</vt:lpstr>
      <vt:lpstr>The Pequot War</vt:lpstr>
      <vt:lpstr>New Hampshire &amp; Maine</vt:lpstr>
      <vt:lpstr>Tensions Build</vt:lpstr>
      <vt:lpstr>King Philip’s War</vt:lpstr>
      <vt:lpstr>John Winthrop Needs A Translator</vt:lpstr>
      <vt:lpstr>Short Response – 150 Words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England</dc:title>
  <dc:creator>Brian</dc:creator>
  <cp:lastModifiedBy>Matthew Lesley</cp:lastModifiedBy>
  <cp:revision>68</cp:revision>
  <dcterms:created xsi:type="dcterms:W3CDTF">2013-09-03T00:34:09Z</dcterms:created>
  <dcterms:modified xsi:type="dcterms:W3CDTF">2017-02-02T18:36:59Z</dcterms:modified>
</cp:coreProperties>
</file>