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62" r:id="rId5"/>
    <p:sldId id="263" r:id="rId6"/>
    <p:sldId id="264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F282047-D258-4533-80B6-DD47583DFE03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11B321F-9E22-47F2-A4BF-0A8790BAA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hyperlink" Target="https://www.youtube.com/watch?v=vO7k8sHhMi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y7NzjCmUf0" TargetMode="External"/><Relationship Id="rId3" Type="http://schemas.openxmlformats.org/officeDocument/2006/relationships/hyperlink" Target="https://www.youtube.com/watch?v=KySThq5CxLI" TargetMode="External"/><Relationship Id="rId7" Type="http://schemas.openxmlformats.org/officeDocument/2006/relationships/image" Target="../media/image13.gif"/><Relationship Id="rId2" Type="http://schemas.openxmlformats.org/officeDocument/2006/relationships/hyperlink" Target="https://www.youtube.com/watch?v=mtKNH2Y2OJ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wmf"/><Relationship Id="rId10" Type="http://schemas.openxmlformats.org/officeDocument/2006/relationships/hyperlink" Target="https://www.youtube.com/watch?v=i93Z7zljQ7I" TargetMode="External"/><Relationship Id="rId4" Type="http://schemas.openxmlformats.org/officeDocument/2006/relationships/image" Target="../media/image2.wmf"/><Relationship Id="rId9" Type="http://schemas.openxmlformats.org/officeDocument/2006/relationships/hyperlink" Target="http://studyjams.scholastic.com/studyjams/jams/science/solar-system/universe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SOLAR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NOTES</a:t>
            </a:r>
          </a:p>
        </p:txBody>
      </p:sp>
      <p:pic>
        <p:nvPicPr>
          <p:cNvPr id="1026" name="Picture 2" descr="C:\Users\Mark Pompei\AppData\Local\Microsoft\Windows\Temporary Internet Files\Content.IE5\WAXFC9ML\MC90008318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429000"/>
            <a:ext cx="54864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066800"/>
          </a:xfrm>
        </p:spPr>
        <p:txBody>
          <a:bodyPr/>
          <a:lstStyle/>
          <a:p>
            <a:pPr algn="ctr"/>
            <a:r>
              <a:rPr lang="en-US" sz="5400" b="1" u="sng" dirty="0"/>
              <a:t>Solar System</a:t>
            </a:r>
            <a:br>
              <a:rPr lang="en-US" sz="5400" b="1" u="sng" dirty="0"/>
            </a:br>
            <a:br>
              <a:rPr lang="en-US" sz="3200" b="1" u="sng" dirty="0"/>
            </a:br>
            <a:endParaRPr lang="en-US" sz="5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3340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dirty="0"/>
              <a:t>Where Does Space Begin?</a:t>
            </a:r>
          </a:p>
          <a:p>
            <a:pPr marL="68580" indent="0">
              <a:buNone/>
            </a:pPr>
            <a:r>
              <a:rPr lang="en-US" sz="4000" dirty="0"/>
              <a:t>	Space begins where the Earth’s atmosphere is too thin to affect objects  moving through it (an </a:t>
            </a:r>
            <a:r>
              <a:rPr lang="en-US" sz="4000" dirty="0">
                <a:solidFill>
                  <a:srgbClr val="FF0000"/>
                </a:solidFill>
              </a:rPr>
              <a:t>atmosphere </a:t>
            </a:r>
            <a:r>
              <a:rPr lang="en-US" sz="4000" dirty="0"/>
              <a:t>is a mass of </a:t>
            </a:r>
            <a:r>
              <a:rPr lang="en-US" sz="4000" dirty="0">
                <a:solidFill>
                  <a:srgbClr val="FF0000"/>
                </a:solidFill>
              </a:rPr>
              <a:t>gases</a:t>
            </a:r>
            <a:r>
              <a:rPr lang="en-US" sz="4000" dirty="0"/>
              <a:t> that surround a planet or star).</a:t>
            </a:r>
          </a:p>
          <a:p>
            <a:pPr marL="68580" indent="0">
              <a:buNone/>
            </a:pPr>
            <a:r>
              <a:rPr lang="en-US" sz="4000" dirty="0"/>
              <a:t>	This is at about </a:t>
            </a:r>
            <a:r>
              <a:rPr lang="en-US" sz="4000" dirty="0">
                <a:solidFill>
                  <a:srgbClr val="FF0000"/>
                </a:solidFill>
              </a:rPr>
              <a:t>100 </a:t>
            </a:r>
            <a:r>
              <a:rPr lang="en-US" sz="4000" dirty="0"/>
              <a:t>miles above the Earth.</a:t>
            </a:r>
          </a:p>
          <a:p>
            <a:pPr marL="6858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1026" name="Picture 2" descr="C:\Users\Owner\AppData\Local\Microsoft\Windows\Temporary Internet Files\Content.IE5\OO8345SX\MC90038411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562600"/>
            <a:ext cx="3200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04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5400" b="1" u="sng" dirty="0"/>
              <a:t>Solar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53340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We measure large distances in space by </a:t>
            </a:r>
            <a:r>
              <a:rPr lang="en-US" sz="3600" b="1" dirty="0">
                <a:solidFill>
                  <a:srgbClr val="FF0000"/>
                </a:solidFill>
              </a:rPr>
              <a:t>LIGHT -YEARS</a:t>
            </a:r>
            <a:r>
              <a:rPr lang="en-US" sz="3600" b="1" dirty="0"/>
              <a:t>. </a:t>
            </a:r>
            <a:r>
              <a:rPr lang="en-US" sz="3600" dirty="0"/>
              <a:t>A </a:t>
            </a:r>
            <a:r>
              <a:rPr lang="en-US" sz="3600" b="1" dirty="0"/>
              <a:t>LIGHT -YEAR </a:t>
            </a:r>
            <a:r>
              <a:rPr lang="en-US" sz="3600" dirty="0"/>
              <a:t>is the distance that light travels in a year (</a:t>
            </a:r>
            <a:r>
              <a:rPr lang="en-US" sz="3600" dirty="0">
                <a:solidFill>
                  <a:srgbClr val="FF0000"/>
                </a:solidFill>
              </a:rPr>
              <a:t>6 </a:t>
            </a:r>
            <a:r>
              <a:rPr lang="en-US" sz="3600" dirty="0"/>
              <a:t>trillion miles)</a:t>
            </a:r>
          </a:p>
          <a:p>
            <a:r>
              <a:rPr lang="en-US" sz="3600" dirty="0"/>
              <a:t>Light travels at </a:t>
            </a:r>
            <a:r>
              <a:rPr lang="en-US" sz="3600" dirty="0">
                <a:solidFill>
                  <a:srgbClr val="FF0000"/>
                </a:solidFill>
              </a:rPr>
              <a:t>670</a:t>
            </a:r>
            <a:r>
              <a:rPr lang="en-US" sz="3600" dirty="0"/>
              <a:t> million miles per hour.</a:t>
            </a:r>
          </a:p>
          <a:p>
            <a:r>
              <a:rPr lang="en-US" sz="3600" dirty="0"/>
              <a:t>It would take you </a:t>
            </a:r>
            <a:r>
              <a:rPr lang="en-US" sz="3600" dirty="0">
                <a:solidFill>
                  <a:srgbClr val="FF0000"/>
                </a:solidFill>
              </a:rPr>
              <a:t>1 </a:t>
            </a:r>
            <a:r>
              <a:rPr lang="en-US" sz="3600" dirty="0"/>
              <a:t>second to circle the Earth </a:t>
            </a:r>
            <a:r>
              <a:rPr lang="en-US" sz="3600" dirty="0">
                <a:solidFill>
                  <a:srgbClr val="FF0000"/>
                </a:solidFill>
              </a:rPr>
              <a:t>8</a:t>
            </a:r>
            <a:r>
              <a:rPr lang="en-US" sz="3600" dirty="0"/>
              <a:t> times.</a:t>
            </a:r>
          </a:p>
          <a:p>
            <a:r>
              <a:rPr lang="en-US" sz="3600" dirty="0"/>
              <a:t>Our </a:t>
            </a:r>
            <a:r>
              <a:rPr lang="en-US" sz="3600" b="1" dirty="0"/>
              <a:t>solar system, </a:t>
            </a:r>
            <a:r>
              <a:rPr lang="en-US" sz="3600" dirty="0"/>
              <a:t>in which we live, includes the </a:t>
            </a:r>
            <a:r>
              <a:rPr lang="en-US" sz="3600" b="1" dirty="0">
                <a:solidFill>
                  <a:srgbClr val="FF0000"/>
                </a:solidFill>
              </a:rPr>
              <a:t>sun</a:t>
            </a:r>
            <a:r>
              <a:rPr lang="en-US" sz="3600" dirty="0"/>
              <a:t>, the </a:t>
            </a:r>
            <a:r>
              <a:rPr lang="en-US" sz="3600" b="1" dirty="0"/>
              <a:t>planets</a:t>
            </a:r>
            <a:r>
              <a:rPr lang="en-US" sz="3600" dirty="0"/>
              <a:t>, </a:t>
            </a:r>
            <a:r>
              <a:rPr lang="en-US" sz="3600" b="1" dirty="0">
                <a:solidFill>
                  <a:srgbClr val="FF0000"/>
                </a:solidFill>
              </a:rPr>
              <a:t>moons</a:t>
            </a:r>
            <a:r>
              <a:rPr lang="en-US" sz="3600" dirty="0"/>
              <a:t> and </a:t>
            </a:r>
            <a:r>
              <a:rPr lang="en-US" sz="3600" b="1" dirty="0"/>
              <a:t>asteroids</a:t>
            </a:r>
            <a:r>
              <a:rPr lang="en-US" sz="3600" dirty="0"/>
              <a:t>. </a:t>
            </a:r>
          </a:p>
          <a:p>
            <a:endParaRPr lang="en-US" dirty="0"/>
          </a:p>
        </p:txBody>
      </p:sp>
      <p:pic>
        <p:nvPicPr>
          <p:cNvPr id="2050" name="Picture 2" descr="C:\Users\Mark Pompei\AppData\Local\Microsoft\Windows\Temporary Internet Files\Content.IE5\B684ADYP\MC90043871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57200"/>
            <a:ext cx="1219200" cy="990600"/>
          </a:xfrm>
          <a:prstGeom prst="rect">
            <a:avLst/>
          </a:prstGeom>
          <a:noFill/>
        </p:spPr>
      </p:pic>
      <p:pic>
        <p:nvPicPr>
          <p:cNvPr id="5" name="Picture 2" descr="C:\Users\Mark Pompei\AppData\Local\Microsoft\Windows\Temporary Internet Files\Content.IE5\B684ADYP\MC90043871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1219200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62000"/>
          </a:xfrm>
        </p:spPr>
        <p:txBody>
          <a:bodyPr/>
          <a:lstStyle/>
          <a:p>
            <a:pPr algn="ctr"/>
            <a:r>
              <a:rPr lang="en-US" sz="5400" b="1" u="sng" dirty="0">
                <a:solidFill>
                  <a:srgbClr val="D6ECFF">
                    <a:satMod val="200000"/>
                  </a:srgbClr>
                </a:solidFill>
              </a:rPr>
              <a:t>Solar System</a:t>
            </a:r>
            <a:br>
              <a:rPr lang="en-US" sz="5400" b="1" u="sng" dirty="0">
                <a:solidFill>
                  <a:srgbClr val="D6ECFF">
                    <a:satMod val="200000"/>
                  </a:srgb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715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 The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</a:t>
            </a:r>
            <a:r>
              <a:rPr lang="en-US" sz="3200" dirty="0"/>
              <a:t> (our star) is 93,000,000 miles away, which is also called an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Astronomical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Unit.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In our solar system, there are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3200" dirty="0"/>
              <a:t> planets and their moons.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 The first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3200" dirty="0"/>
              <a:t> planets closest to the sun are called the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Planets</a:t>
            </a:r>
            <a:r>
              <a:rPr lang="en-US" sz="3200" dirty="0"/>
              <a:t>. These planets are also called terrestrial planets because they are dense and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rocky</a:t>
            </a:r>
            <a:r>
              <a:rPr lang="en-US" sz="3200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 The 4 Inner Planets are: Mercury,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Venus</a:t>
            </a:r>
            <a:r>
              <a:rPr lang="en-US" sz="3200" dirty="0"/>
              <a:t>, Earth, and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Mars</a:t>
            </a:r>
            <a:r>
              <a:rPr lang="en-US" sz="32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638799"/>
            <a:ext cx="5410200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7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914400"/>
          </a:xfrm>
        </p:spPr>
        <p:txBody>
          <a:bodyPr/>
          <a:lstStyle/>
          <a:p>
            <a:pPr algn="ctr"/>
            <a:r>
              <a:rPr lang="en-US" sz="5400" b="1" u="sng" dirty="0">
                <a:solidFill>
                  <a:srgbClr val="D6ECFF">
                    <a:satMod val="200000"/>
                  </a:srgbClr>
                </a:solidFill>
              </a:rPr>
              <a:t>Solar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5562600"/>
          </a:xfrm>
        </p:spPr>
        <p:txBody>
          <a:bodyPr/>
          <a:lstStyle/>
          <a:p>
            <a:r>
              <a:rPr lang="en-US" dirty="0"/>
              <a:t> The next 4 planets are the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Outer Planets</a:t>
            </a:r>
            <a:r>
              <a:rPr lang="en-US" dirty="0"/>
              <a:t>, or Gas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Giants</a:t>
            </a:r>
            <a:r>
              <a:rPr lang="en-US" dirty="0"/>
              <a:t> (they have deep, massive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atmospheres</a:t>
            </a:r>
            <a:r>
              <a:rPr lang="en-US" dirty="0"/>
              <a:t>). </a:t>
            </a:r>
          </a:p>
          <a:p>
            <a:r>
              <a:rPr lang="en-US" dirty="0"/>
              <a:t> The 4 Outer Planets are: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Jupiter</a:t>
            </a:r>
            <a:r>
              <a:rPr lang="en-US" dirty="0"/>
              <a:t>, Saturn, Uranus, and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Neptune</a:t>
            </a:r>
            <a:r>
              <a:rPr lang="en-US" dirty="0"/>
              <a:t>.</a:t>
            </a:r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The Inner and Outer Planets are separated by an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asteroid</a:t>
            </a:r>
            <a:r>
              <a:rPr lang="en-US" dirty="0"/>
              <a:t> belt.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800600"/>
            <a:ext cx="5572125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743200"/>
            <a:ext cx="5757862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pPr algn="ctr"/>
            <a:r>
              <a:rPr lang="en-US" sz="5400" b="1" u="sng" dirty="0">
                <a:solidFill>
                  <a:srgbClr val="D6ECFF">
                    <a:satMod val="200000"/>
                  </a:srgbClr>
                </a:solidFill>
              </a:rPr>
              <a:t>Solar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429000"/>
            <a:ext cx="4953000" cy="324394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410200"/>
          </a:xfrm>
        </p:spPr>
        <p:txBody>
          <a:bodyPr/>
          <a:lstStyle/>
          <a:p>
            <a:r>
              <a:rPr lang="en-US" dirty="0"/>
              <a:t> Of all the planets,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r>
              <a:rPr lang="en-US" dirty="0"/>
              <a:t> is the only planet that is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habitable</a:t>
            </a:r>
            <a:r>
              <a:rPr lang="en-US" dirty="0"/>
              <a:t> (capable of maintaining life). </a:t>
            </a:r>
          </a:p>
          <a:p>
            <a:pPr marL="68580" indent="0" algn="ctr">
              <a:buNone/>
            </a:pPr>
            <a:r>
              <a:rPr lang="en-US" sz="3200" u="sng" dirty="0"/>
              <a:t>What Makes Earth Habitable?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Liquid</a:t>
            </a:r>
            <a:r>
              <a:rPr lang="en-US" dirty="0"/>
              <a:t> water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Right distance from the </a:t>
            </a:r>
            <a:r>
              <a:rPr lang="en-US" dirty="0">
                <a:solidFill>
                  <a:srgbClr val="FF0000"/>
                </a:solidFill>
              </a:rPr>
              <a:t>sun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Breathable</a:t>
            </a:r>
            <a:r>
              <a:rPr lang="en-US" dirty="0"/>
              <a:t> atmosphere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Protective </a:t>
            </a:r>
            <a:r>
              <a:rPr lang="en-US" dirty="0">
                <a:solidFill>
                  <a:srgbClr val="FF0000"/>
                </a:solidFill>
              </a:rPr>
              <a:t>magnetic</a:t>
            </a:r>
            <a:r>
              <a:rPr lang="en-US" dirty="0"/>
              <a:t> field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“Friendly” </a:t>
            </a:r>
            <a:r>
              <a:rPr lang="en-US" dirty="0">
                <a:solidFill>
                  <a:srgbClr val="FF0000"/>
                </a:solidFill>
              </a:rPr>
              <a:t>moon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perfect </a:t>
            </a:r>
            <a:r>
              <a:rPr lang="en-US" dirty="0">
                <a:solidFill>
                  <a:srgbClr val="FF0000"/>
                </a:solidFill>
              </a:rPr>
              <a:t>size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dirty="0"/>
          </a:p>
          <a:p>
            <a:pPr algn="ctr">
              <a:buFont typeface="Wingdings" panose="05000000000000000000" pitchFamily="2" charset="2"/>
              <a:buChar char="§"/>
            </a:pPr>
            <a:endParaRPr lang="en-US" dirty="0"/>
          </a:p>
          <a:p>
            <a:pPr algn="ctr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39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pPr algn="ctr"/>
            <a:r>
              <a:rPr lang="en-US" sz="4400" u="sng" dirty="0"/>
              <a:t>Solar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4572000"/>
          </a:xfrm>
        </p:spPr>
        <p:txBody>
          <a:bodyPr>
            <a:normAutofit/>
          </a:bodyPr>
          <a:lstStyle/>
          <a:p>
            <a:r>
              <a:rPr lang="en-US" sz="3600" dirty="0"/>
              <a:t>Our solar system lies inside a </a:t>
            </a:r>
            <a:r>
              <a:rPr lang="en-US" sz="3600" b="1" dirty="0">
                <a:solidFill>
                  <a:srgbClr val="FF0000"/>
                </a:solidFill>
              </a:rPr>
              <a:t>GALAXY</a:t>
            </a:r>
            <a:r>
              <a:rPr lang="en-US" sz="3600" dirty="0"/>
              <a:t>.</a:t>
            </a:r>
          </a:p>
          <a:p>
            <a:r>
              <a:rPr lang="en-US" sz="3600" dirty="0"/>
              <a:t>A </a:t>
            </a:r>
            <a:r>
              <a:rPr lang="en-US" sz="3600" b="1" dirty="0"/>
              <a:t>GALAXY</a:t>
            </a:r>
            <a:r>
              <a:rPr lang="en-US" sz="3600" dirty="0"/>
              <a:t> is a collection of stars, dust , and gas bound together by </a:t>
            </a:r>
            <a:r>
              <a:rPr lang="en-US" sz="3600" dirty="0">
                <a:solidFill>
                  <a:srgbClr val="FF0000"/>
                </a:solidFill>
              </a:rPr>
              <a:t>gravity</a:t>
            </a:r>
            <a:r>
              <a:rPr lang="en-US" sz="3600" dirty="0"/>
              <a:t>.</a:t>
            </a:r>
          </a:p>
          <a:p>
            <a:r>
              <a:rPr lang="en-US" sz="3600" dirty="0"/>
              <a:t>We live in </a:t>
            </a:r>
            <a:r>
              <a:rPr lang="en-US" sz="3600" b="1" dirty="0"/>
              <a:t>a </a:t>
            </a:r>
            <a:r>
              <a:rPr lang="en-US" sz="3600" b="1" dirty="0">
                <a:solidFill>
                  <a:srgbClr val="FF0000"/>
                </a:solidFill>
              </a:rPr>
              <a:t>SPIRAL </a:t>
            </a:r>
            <a:r>
              <a:rPr lang="en-US" sz="3600" b="1" dirty="0"/>
              <a:t>GALAXY</a:t>
            </a:r>
            <a:r>
              <a:rPr lang="en-US" sz="3600" dirty="0"/>
              <a:t>, called the </a:t>
            </a:r>
            <a:r>
              <a:rPr lang="en-US" sz="3600" b="1" dirty="0">
                <a:solidFill>
                  <a:srgbClr val="FF0000"/>
                </a:solidFill>
              </a:rPr>
              <a:t>MILKY  WAY</a:t>
            </a:r>
            <a:r>
              <a:rPr lang="en-US" sz="3600" dirty="0"/>
              <a:t>.</a:t>
            </a:r>
          </a:p>
        </p:txBody>
      </p:sp>
      <p:pic>
        <p:nvPicPr>
          <p:cNvPr id="3074" name="Picture 2" descr="C:\Users\Mark Pompei\AppData\Local\Microsoft\Windows\Temporary Internet Files\Content.IE5\43ET6MYF\MC90008319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5105400"/>
            <a:ext cx="28956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914400"/>
          </a:xfrm>
        </p:spPr>
        <p:txBody>
          <a:bodyPr/>
          <a:lstStyle/>
          <a:p>
            <a:pPr algn="ctr"/>
            <a:r>
              <a:rPr lang="en-US" sz="4400" u="sng" dirty="0"/>
              <a:t>Solar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572000"/>
          </a:xfrm>
        </p:spPr>
        <p:txBody>
          <a:bodyPr/>
          <a:lstStyle/>
          <a:p>
            <a:r>
              <a:rPr lang="en-US" sz="3600" dirty="0"/>
              <a:t>A </a:t>
            </a:r>
            <a:r>
              <a:rPr lang="en-US" sz="3600" b="1" dirty="0"/>
              <a:t>GALAXY</a:t>
            </a:r>
            <a:r>
              <a:rPr lang="en-US" sz="3600" dirty="0"/>
              <a:t> can have more than 1 </a:t>
            </a:r>
            <a:r>
              <a:rPr lang="en-US" sz="3600" b="1" dirty="0">
                <a:solidFill>
                  <a:srgbClr val="FF0000"/>
                </a:solidFill>
              </a:rPr>
              <a:t>TRILLION </a:t>
            </a:r>
            <a:r>
              <a:rPr lang="en-US" sz="3600" b="1" dirty="0"/>
              <a:t>STARS</a:t>
            </a:r>
            <a:r>
              <a:rPr lang="en-US" sz="3600" dirty="0"/>
              <a:t>!</a:t>
            </a:r>
          </a:p>
          <a:p>
            <a:r>
              <a:rPr lang="en-US" sz="3600" dirty="0"/>
              <a:t>Our Galaxy, The </a:t>
            </a:r>
            <a:r>
              <a:rPr lang="en-US" sz="3600" b="1" dirty="0">
                <a:solidFill>
                  <a:srgbClr val="FF0000"/>
                </a:solidFill>
                <a:hlinkClick r:id="rId2"/>
              </a:rPr>
              <a:t>MILKY WAY</a:t>
            </a:r>
            <a:r>
              <a:rPr lang="en-US" sz="3600" dirty="0"/>
              <a:t>, has </a:t>
            </a:r>
            <a:r>
              <a:rPr lang="en-US" sz="3600" b="1" dirty="0"/>
              <a:t>about 200</a:t>
            </a:r>
            <a:r>
              <a:rPr lang="en-US" sz="3600" b="1" dirty="0">
                <a:solidFill>
                  <a:srgbClr val="FF0000"/>
                </a:solidFill>
              </a:rPr>
              <a:t> BILLION </a:t>
            </a:r>
            <a:r>
              <a:rPr lang="en-US" sz="3600" b="1" dirty="0"/>
              <a:t>STARS</a:t>
            </a:r>
            <a:r>
              <a:rPr lang="en-US" sz="3600" dirty="0"/>
              <a:t>.</a:t>
            </a:r>
          </a:p>
          <a:p>
            <a:r>
              <a:rPr lang="en-US" sz="3600" dirty="0"/>
              <a:t>Our </a:t>
            </a:r>
            <a:r>
              <a:rPr lang="en-US" sz="3600" b="1" dirty="0">
                <a:solidFill>
                  <a:srgbClr val="FF0000"/>
                </a:solidFill>
              </a:rPr>
              <a:t>SUN</a:t>
            </a:r>
            <a:r>
              <a:rPr lang="en-US" sz="3600" dirty="0"/>
              <a:t> is a star.</a:t>
            </a:r>
          </a:p>
          <a:p>
            <a:r>
              <a:rPr lang="en-US" sz="3600" dirty="0"/>
              <a:t>There are </a:t>
            </a:r>
            <a:r>
              <a:rPr lang="en-US" sz="3600" b="1" dirty="0"/>
              <a:t>HUNDREDS of </a:t>
            </a:r>
            <a:r>
              <a:rPr lang="en-US" sz="3600" b="1" dirty="0">
                <a:solidFill>
                  <a:srgbClr val="FF0000"/>
                </a:solidFill>
              </a:rPr>
              <a:t>BILLIONS </a:t>
            </a:r>
            <a:r>
              <a:rPr lang="en-US" sz="3600" dirty="0"/>
              <a:t>of galaxies in our universe.</a:t>
            </a:r>
          </a:p>
          <a:p>
            <a:pPr>
              <a:buNone/>
            </a:pPr>
            <a:endParaRPr lang="en-US" sz="3600" dirty="0"/>
          </a:p>
          <a:p>
            <a:endParaRPr lang="en-US" dirty="0"/>
          </a:p>
        </p:txBody>
      </p:sp>
      <p:pic>
        <p:nvPicPr>
          <p:cNvPr id="4098" name="Picture 2" descr="C:\Users\Mark Pompei\AppData\Local\Microsoft\Windows\Temporary Internet Files\Content.IE5\41U2YOFI\MC90002166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876800"/>
            <a:ext cx="1620317" cy="1630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"/>
            <a:ext cx="8077200" cy="6477000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/>
              <a:t>The</a:t>
            </a:r>
            <a:r>
              <a:rPr lang="en-US" sz="3900" dirty="0">
                <a:solidFill>
                  <a:srgbClr val="FF0000"/>
                </a:solidFill>
              </a:rPr>
              <a:t> Earth </a:t>
            </a:r>
            <a:r>
              <a:rPr lang="en-US" sz="3900" dirty="0"/>
              <a:t>is part of the </a:t>
            </a:r>
            <a:r>
              <a:rPr lang="en-US" sz="3900" dirty="0">
                <a:solidFill>
                  <a:srgbClr val="FF0000"/>
                </a:solidFill>
                <a:hlinkClick r:id="rId2"/>
              </a:rPr>
              <a:t>Solar System</a:t>
            </a:r>
            <a:r>
              <a:rPr lang="en-US" sz="3900" dirty="0"/>
              <a:t>,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900" dirty="0"/>
              <a:t>Which is part of a </a:t>
            </a:r>
            <a:r>
              <a:rPr lang="en-US" sz="3900" dirty="0">
                <a:solidFill>
                  <a:srgbClr val="FF0000"/>
                </a:solidFill>
                <a:hlinkClick r:id="rId3"/>
              </a:rPr>
              <a:t>Galaxy,</a:t>
            </a:r>
            <a:endParaRPr lang="en-US" sz="3900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900" dirty="0"/>
              <a:t>Which is part of the </a:t>
            </a:r>
            <a:r>
              <a:rPr lang="en-US" sz="3900" dirty="0">
                <a:solidFill>
                  <a:srgbClr val="FF0000"/>
                </a:solidFill>
              </a:rPr>
              <a:t>Universe.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819400" y="990600"/>
            <a:ext cx="18288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 descr="C:\Users\Mark Pompei\AppData\Local\Microsoft\Windows\Temporary Internet Files\Content.IE5\WAXFC9ML\MC90008318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762000"/>
            <a:ext cx="2199742" cy="1295400"/>
          </a:xfrm>
          <a:prstGeom prst="rect">
            <a:avLst/>
          </a:prstGeom>
          <a:noFill/>
        </p:spPr>
      </p:pic>
      <p:pic>
        <p:nvPicPr>
          <p:cNvPr id="5124" name="Picture 4" descr="C:\Users\Mark Pompei\AppData\Local\Microsoft\Windows\Temporary Internet Files\Content.IE5\MG4IQINK\MC90008318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3124200"/>
            <a:ext cx="3505200" cy="1600200"/>
          </a:xfrm>
          <a:prstGeom prst="rect">
            <a:avLst/>
          </a:prstGeom>
          <a:noFill/>
        </p:spPr>
      </p:pic>
      <p:sp>
        <p:nvSpPr>
          <p:cNvPr id="8" name="Curved Left Arrow 7"/>
          <p:cNvSpPr/>
          <p:nvPr/>
        </p:nvSpPr>
        <p:spPr>
          <a:xfrm>
            <a:off x="6934200" y="2209800"/>
            <a:ext cx="1645920" cy="2133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Hubble-Deep-field-580x5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V="1">
            <a:off x="1900518" y="5257800"/>
            <a:ext cx="4652682" cy="1371600"/>
          </a:xfrm>
          <a:prstGeom prst="rect">
            <a:avLst/>
          </a:prstGeom>
        </p:spPr>
      </p:pic>
      <p:sp>
        <p:nvSpPr>
          <p:cNvPr id="10" name="Curved Left Arrow 9"/>
          <p:cNvSpPr/>
          <p:nvPr/>
        </p:nvSpPr>
        <p:spPr>
          <a:xfrm>
            <a:off x="6858000" y="4800600"/>
            <a:ext cx="1722120" cy="1828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95350"/>
            <a:ext cx="1143000" cy="1009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5530334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8"/>
              </a:rPr>
              <a:t>Video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47650" y="6053239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9"/>
              </a:rPr>
              <a:t>SJ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422571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0"/>
              </a:rPr>
              <a:t>Size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680</TotalTime>
  <Words>415</Words>
  <Application>Microsoft Office PowerPoint</Application>
  <PresentationFormat>On-screen Show (4:3)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Consolas</vt:lpstr>
      <vt:lpstr>Corbel</vt:lpstr>
      <vt:lpstr>Courier New</vt:lpstr>
      <vt:lpstr>Wingdings</vt:lpstr>
      <vt:lpstr>Wingdings 2</vt:lpstr>
      <vt:lpstr>Wingdings 3</vt:lpstr>
      <vt:lpstr>Metro</vt:lpstr>
      <vt:lpstr>SOLAR SYSTEM</vt:lpstr>
      <vt:lpstr>Solar System  </vt:lpstr>
      <vt:lpstr>Solar System</vt:lpstr>
      <vt:lpstr>Solar System </vt:lpstr>
      <vt:lpstr>Solar System</vt:lpstr>
      <vt:lpstr>Solar System</vt:lpstr>
      <vt:lpstr>Solar System</vt:lpstr>
      <vt:lpstr>Solar System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SYSTEM</dc:title>
  <dc:creator>Mark Pompei</dc:creator>
  <cp:lastModifiedBy>Mark Pompei</cp:lastModifiedBy>
  <cp:revision>47</cp:revision>
  <dcterms:created xsi:type="dcterms:W3CDTF">2011-02-20T23:48:26Z</dcterms:created>
  <dcterms:modified xsi:type="dcterms:W3CDTF">2021-01-19T13:28:43Z</dcterms:modified>
</cp:coreProperties>
</file>