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43"/>
  </p:notesMasterIdLst>
  <p:sldIdLst>
    <p:sldId id="256" r:id="rId2"/>
    <p:sldId id="266" r:id="rId3"/>
    <p:sldId id="273" r:id="rId4"/>
    <p:sldId id="274" r:id="rId5"/>
    <p:sldId id="263" r:id="rId6"/>
    <p:sldId id="308" r:id="rId7"/>
    <p:sldId id="309" r:id="rId8"/>
    <p:sldId id="264" r:id="rId9"/>
    <p:sldId id="268" r:id="rId10"/>
    <p:sldId id="310" r:id="rId11"/>
    <p:sldId id="270" r:id="rId12"/>
    <p:sldId id="272" r:id="rId13"/>
    <p:sldId id="320" r:id="rId14"/>
    <p:sldId id="271" r:id="rId15"/>
    <p:sldId id="321" r:id="rId16"/>
    <p:sldId id="277" r:id="rId17"/>
    <p:sldId id="307" r:id="rId18"/>
    <p:sldId id="298" r:id="rId19"/>
    <p:sldId id="313" r:id="rId20"/>
    <p:sldId id="323" r:id="rId21"/>
    <p:sldId id="314" r:id="rId22"/>
    <p:sldId id="315" r:id="rId23"/>
    <p:sldId id="311" r:id="rId24"/>
    <p:sldId id="316" r:id="rId25"/>
    <p:sldId id="290" r:id="rId26"/>
    <p:sldId id="312" r:id="rId27"/>
    <p:sldId id="317" r:id="rId28"/>
    <p:sldId id="319" r:id="rId29"/>
    <p:sldId id="318" r:id="rId30"/>
    <p:sldId id="301" r:id="rId31"/>
    <p:sldId id="300" r:id="rId32"/>
    <p:sldId id="325" r:id="rId33"/>
    <p:sldId id="303" r:id="rId34"/>
    <p:sldId id="305" r:id="rId35"/>
    <p:sldId id="322" r:id="rId36"/>
    <p:sldId id="293" r:id="rId37"/>
    <p:sldId id="294" r:id="rId38"/>
    <p:sldId id="324" r:id="rId39"/>
    <p:sldId id="285" r:id="rId40"/>
    <p:sldId id="286" r:id="rId41"/>
    <p:sldId id="287" r:id="rId42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4660"/>
  </p:normalViewPr>
  <p:slideViewPr>
    <p:cSldViewPr>
      <p:cViewPr varScale="1">
        <p:scale>
          <a:sx n="64" d="100"/>
          <a:sy n="64" d="100"/>
        </p:scale>
        <p:origin x="163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B55A956-5AA8-415A-8F35-FE8F38C82B7D}" type="datetimeFigureOut">
              <a:rPr lang="en-US"/>
              <a:pPr>
                <a:defRPr/>
              </a:pPr>
              <a:t>3/7/2019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7CE8D7E-A8A3-4567-BEBB-6A50AB3F8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343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F49E004-505C-4AAB-9848-59B519072D5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Became President after McKinley assassinated</a:t>
            </a:r>
          </a:p>
          <a:p>
            <a:pPr eaLnBrk="1" hangingPunct="1">
              <a:spcBef>
                <a:spcPct val="0"/>
              </a:spcBef>
            </a:pPr>
            <a:r>
              <a:rPr lang="en-US" dirty="0"/>
              <a:t>Believed federal government should take control where states proved incapable</a:t>
            </a:r>
          </a:p>
          <a:p>
            <a:pPr eaLnBrk="1" hangingPunct="1">
              <a:spcBef>
                <a:spcPct val="0"/>
              </a:spcBef>
            </a:pPr>
            <a:endParaRPr lang="en-US" dirty="0"/>
          </a:p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98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2A90AF-5C4F-4ADA-A867-B8B12B078332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Sherman Anti-Trust Act too vague to enforce</a:t>
            </a:r>
          </a:p>
          <a:p>
            <a:pPr eaLnBrk="1" hangingPunct="1">
              <a:spcBef>
                <a:spcPct val="0"/>
              </a:spcBef>
            </a:pPr>
            <a:r>
              <a:rPr lang="en-US"/>
              <a:t>Roosevelt brought 44 suits against trusts, though had some wins it could not stop the merger movement of business</a:t>
            </a:r>
          </a:p>
          <a:p>
            <a:pPr eaLnBrk="1" hangingPunct="1">
              <a:spcBef>
                <a:spcPct val="0"/>
              </a:spcBef>
            </a:pPr>
            <a:r>
              <a:rPr lang="en-US"/>
              <a:t>ICC est to enforce the new law but had little power</a:t>
            </a:r>
          </a:p>
        </p:txBody>
      </p:sp>
    </p:spTree>
    <p:extLst>
      <p:ext uri="{BB962C8B-B14F-4D97-AF65-F5344CB8AC3E}">
        <p14:creationId xmlns:p14="http://schemas.microsoft.com/office/powerpoint/2010/main" val="473163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9B9439-984C-4DC8-8E4F-C240D1C43EE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Did very little to advance civil rights</a:t>
            </a:r>
          </a:p>
          <a:p>
            <a:pPr eaLnBrk="1" hangingPunct="1">
              <a:spcBef>
                <a:spcPct val="0"/>
              </a:spcBef>
            </a:pPr>
            <a:r>
              <a:rPr lang="en-US"/>
              <a:t>Some whites in Mississippi refused to accept the black postmisstress he had appointed, he chose to close the station down then give in</a:t>
            </a:r>
          </a:p>
          <a:p>
            <a:pPr eaLnBrk="1" hangingPunct="1">
              <a:spcBef>
                <a:spcPct val="0"/>
              </a:spcBef>
            </a:pPr>
            <a:r>
              <a:rPr lang="en-US"/>
              <a:t>1906 angered many Af-Am when dismissed an entire regiment of Af-Am soldiers accused of conspiracy in protecting others charged with murder in Brownsville, TX</a:t>
            </a:r>
          </a:p>
        </p:txBody>
      </p:sp>
    </p:spTree>
    <p:extLst>
      <p:ext uri="{BB962C8B-B14F-4D97-AF65-F5344CB8AC3E}">
        <p14:creationId xmlns:p14="http://schemas.microsoft.com/office/powerpoint/2010/main" val="81040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F9264-1A81-42A9-9CD2-29F4CCB778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58E96-4688-4509-B111-9D3CE2D7FA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7A779-7F2B-4950-8F6E-295A20A6B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FDE19-19D4-46A7-B652-FB0DE67FD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F300B-DE77-4CD3-A7A3-AD648B083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48CA4-43C8-4C01-84FF-E3952AAFA9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0EFFB-91C2-4E0F-B0C1-FBB46476A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093E-E83A-41BE-BE05-8970BC818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6B883-A4FC-491A-B9FD-F8C5C3FE6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C6841-4A5C-433B-AD6F-77265142B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98DFD-BD75-4189-9F51-399B22536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86300" y="1828800"/>
            <a:ext cx="4000500" cy="4038600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C4CE3-A23A-4BC0-9A65-2DF32228E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6B118-C45E-4EBE-A3F9-A2FB714184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DC9191D-FB19-4C3C-B987-6B4050CAF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68" r:id="rId2"/>
    <p:sldLayoutId id="2147483779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80" r:id="rId9"/>
    <p:sldLayoutId id="2147483774" r:id="rId10"/>
    <p:sldLayoutId id="2147483775" r:id="rId11"/>
    <p:sldLayoutId id="2147483776" r:id="rId12"/>
    <p:sldLayoutId id="2147483777" r:id="rId13"/>
  </p:sldLayoutIdLst>
  <p:transition spd="slow"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rds.yahoo.com/_ylt=A9G_bHOodKFL8WoAoM6jzbkF/SIG=134nqqmv6/EXP=1268958760/**http:/media.monstersandcritics.com/articles/1293919/article_images/night450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youtube.com/watch?v=Ta9Pc4eE0cQ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youtube.com/watch?v=TvZP93XqyTw" TargetMode="Externa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microsoft.com/office/2007/relationships/hdphoto" Target="../media/hdphoto2.wdp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Theodore “Teddy” Roosevelt</a:t>
            </a:r>
          </a:p>
        </p:txBody>
      </p:sp>
      <p:pic>
        <p:nvPicPr>
          <p:cNvPr id="31746" name="Picture 2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895600"/>
            <a:ext cx="4255849" cy="3200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5400">
                <a:latin typeface="Times New Roman" pitchFamily="18" charset="0"/>
                <a:cs typeface="Times New Roman" pitchFamily="18" charset="0"/>
              </a:rPr>
              <a:t>Young Teddy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4572000" cy="47244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6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Grew up in NYC</a:t>
            </a:r>
          </a:p>
          <a:p>
            <a:pPr eaLnBrk="1" hangingPunct="1">
              <a:lnSpc>
                <a:spcPct val="80000"/>
              </a:lnSpc>
            </a:pPr>
            <a:endParaRPr lang="en-US" sz="36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6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Nicknamed “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Teedie</a:t>
            </a:r>
            <a:r>
              <a:rPr lang="en-US" sz="36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”</a:t>
            </a:r>
          </a:p>
          <a:p>
            <a:pPr eaLnBrk="1" hangingPunct="1">
              <a:lnSpc>
                <a:spcPct val="80000"/>
              </a:lnSpc>
            </a:pPr>
            <a:endParaRPr lang="en-US" sz="36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6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Amateur Taxidermist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sz="36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Suffered from Asthma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Home remedies of the time…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36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Coffee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36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Tobacco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36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Whiskey</a:t>
            </a:r>
            <a:r>
              <a:rPr lang="en-US" sz="1800" dirty="0"/>
              <a:t>	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1800" dirty="0"/>
          </a:p>
        </p:txBody>
      </p:sp>
      <p:pic>
        <p:nvPicPr>
          <p:cNvPr id="6148" name="Picture 4" descr="4 yr old &quot;Teedie&quot;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67400" y="1828800"/>
            <a:ext cx="2495550" cy="4038600"/>
          </a:xfrm>
        </p:spPr>
      </p:pic>
    </p:spTree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5400">
                <a:latin typeface="Times New Roman" pitchFamily="18" charset="0"/>
                <a:cs typeface="Times New Roman" pitchFamily="18" charset="0"/>
              </a:rPr>
              <a:t>Teenager Teddy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33400" y="1828800"/>
            <a:ext cx="4002088" cy="40386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Works hard in his father’s home gym to overcome illness</a:t>
            </a:r>
          </a:p>
          <a:p>
            <a:pPr lvl="2" eaLnBrk="1" hangingPunct="1"/>
            <a:r>
              <a:rPr lang="en-US" dirty="0"/>
              <a:t>Weightlifting</a:t>
            </a:r>
          </a:p>
          <a:p>
            <a:pPr lvl="2" eaLnBrk="1" hangingPunct="1"/>
            <a:r>
              <a:rPr lang="en-US" dirty="0"/>
              <a:t>Gymnastics</a:t>
            </a:r>
          </a:p>
          <a:p>
            <a:pPr lvl="2" eaLnBrk="1" hangingPunct="1"/>
            <a:r>
              <a:rPr lang="en-US" dirty="0"/>
              <a:t>Horseback Riding</a:t>
            </a:r>
          </a:p>
          <a:p>
            <a:pPr lvl="2" eaLnBrk="1" hangingPunct="1"/>
            <a:r>
              <a:rPr lang="en-US" dirty="0"/>
              <a:t>Swimming</a:t>
            </a:r>
          </a:p>
          <a:p>
            <a:pPr lvl="2" eaLnBrk="1" hangingPunct="1"/>
            <a:r>
              <a:rPr lang="en-US" dirty="0"/>
              <a:t>Hiking</a:t>
            </a:r>
          </a:p>
          <a:p>
            <a:pPr lvl="2" eaLnBrk="1" hangingPunct="1"/>
            <a:r>
              <a:rPr lang="en-US" dirty="0"/>
              <a:t>Wrestling</a:t>
            </a:r>
          </a:p>
          <a:p>
            <a:pPr lvl="2" eaLnBrk="1" hangingPunct="1"/>
            <a:r>
              <a:rPr lang="en-US" dirty="0"/>
              <a:t>Boxing</a:t>
            </a:r>
          </a:p>
          <a:p>
            <a:pPr lvl="2" eaLnBrk="1" hangingPunct="1"/>
            <a:r>
              <a:rPr lang="en-US" dirty="0"/>
              <a:t>Judo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8" descr="TR with Edith, Elliott, Corin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209800"/>
            <a:ext cx="373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259467" y="457200"/>
            <a:ext cx="4495800" cy="1143000"/>
          </a:xfrm>
        </p:spPr>
        <p:txBody>
          <a:bodyPr/>
          <a:lstStyle/>
          <a:p>
            <a:pPr algn="ctr" eaLnBrk="1" hangingPunct="1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Harvard Years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52400" y="1600200"/>
            <a:ext cx="5410200" cy="40386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Graduated with Bachelor of Arts</a:t>
            </a:r>
          </a:p>
          <a:p>
            <a:pPr lvl="1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Photographic Memory </a:t>
            </a:r>
          </a:p>
          <a:p>
            <a:pPr lvl="1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 22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177</a:t>
            </a:r>
          </a:p>
          <a:p>
            <a:pPr lvl="1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 4.0 GPA</a:t>
            </a:r>
          </a:p>
          <a:p>
            <a:pPr lvl="1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Boxing – Runner up in championship</a:t>
            </a:r>
          </a:p>
          <a:p>
            <a:pPr lvl="1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Rowing</a:t>
            </a:r>
          </a:p>
          <a:p>
            <a:pPr lvl="1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Editor of Student Magazine </a:t>
            </a:r>
          </a:p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Entered into Columbia Law School </a:t>
            </a:r>
          </a:p>
          <a:p>
            <a:pPr lvl="1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Dropped out to pursue politics</a:t>
            </a:r>
          </a:p>
          <a:p>
            <a:pPr lvl="1" eaLnBrk="1" hangingPunct="1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/>
            <a:endParaRPr lang="en-US" sz="42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Image result for teddy roosevelt wrestling">
            <a:extLst>
              <a:ext uri="{FF2B5EF4-FFF2-40B4-BE49-F238E27FC236}">
                <a16:creationId xmlns:a16="http://schemas.microsoft.com/office/drawing/2014/main" id="{700A8649-409C-4FEC-A9FA-5D5532EA1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987" y="0"/>
            <a:ext cx="29718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8" descr="Harvard athle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569969"/>
            <a:ext cx="2971800" cy="418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3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822325"/>
          </a:xfrm>
        </p:spPr>
        <p:txBody>
          <a:bodyPr/>
          <a:lstStyle/>
          <a:p>
            <a:pPr algn="ctr" eaLnBrk="1" hangingPunct="1"/>
            <a:r>
              <a:rPr lang="en-US" sz="5400">
                <a:latin typeface="Times New Roman" pitchFamily="18" charset="0"/>
              </a:rPr>
              <a:t>Early Adult Years</a:t>
            </a:r>
          </a:p>
        </p:txBody>
      </p:sp>
      <p:sp>
        <p:nvSpPr>
          <p:cNvPr id="9219" name="Rectangle 1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4002088" cy="914400"/>
          </a:xfrm>
        </p:spPr>
        <p:txBody>
          <a:bodyPr/>
          <a:lstStyle/>
          <a:p>
            <a:pPr eaLnBrk="1" hangingPunct="1"/>
            <a:r>
              <a:rPr lang="en-US" sz="2800" dirty="0"/>
              <a:t>1881 – Climbing the Matterhorn (Switzerland-Italy)</a:t>
            </a:r>
          </a:p>
          <a:p>
            <a:pPr eaLnBrk="1" hangingPunct="1">
              <a:buFont typeface="Wingdings" pitchFamily="2" charset="2"/>
              <a:buNone/>
            </a:pPr>
            <a:endParaRPr lang="en-US" sz="2800" dirty="0"/>
          </a:p>
          <a:p>
            <a:pPr eaLnBrk="1" hangingPunct="1">
              <a:buFont typeface="Wingdings 2" pitchFamily="18" charset="2"/>
              <a:buNone/>
            </a:pPr>
            <a:endParaRPr lang="en-US" sz="2800" dirty="0"/>
          </a:p>
        </p:txBody>
      </p:sp>
      <p:pic>
        <p:nvPicPr>
          <p:cNvPr id="9220" name="Picture 17" descr="Climbs the Matterho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057400"/>
            <a:ext cx="3124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4" descr="300px-Matterhornnorth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505200"/>
            <a:ext cx="4267200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Marriage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Alice Hathaway Lee</a:t>
            </a:r>
          </a:p>
          <a:p>
            <a:endParaRPr lang="en-US" dirty="0"/>
          </a:p>
          <a:p>
            <a:r>
              <a:rPr lang="en-US" dirty="0"/>
              <a:t>Died at 23 of kidney disease 2 days after having daughter</a:t>
            </a:r>
          </a:p>
          <a:p>
            <a:endParaRPr lang="en-US" dirty="0"/>
          </a:p>
          <a:p>
            <a:r>
              <a:rPr lang="en-US" dirty="0"/>
              <a:t>Mother died later that day of Typhoid Fever </a:t>
            </a:r>
          </a:p>
        </p:txBody>
      </p:sp>
      <p:pic>
        <p:nvPicPr>
          <p:cNvPr id="1028" name="Picture 4" descr="http://upload.wikimedia.org/wikipedia/commons/thumb/b/b8/Alice_Hathaway_Roosevelt_1.jpg/220px-Alice_Hathaway_Roosevelt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362200"/>
            <a:ext cx="2743200" cy="349134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4" name="Picture 2" descr="File:Light has gone ou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"/>
            <a:ext cx="8153400" cy="66628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153400" cy="1143000"/>
          </a:xfrm>
        </p:spPr>
        <p:txBody>
          <a:bodyPr/>
          <a:lstStyle/>
          <a:p>
            <a:pPr algn="ctr" eaLnBrk="1" hangingPunct="1"/>
            <a:r>
              <a:rPr lang="en-US">
                <a:latin typeface="Times New Roman" pitchFamily="18" charset="0"/>
              </a:rPr>
              <a:t>Life in the Badlands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219200"/>
            <a:ext cx="4383088" cy="5257800"/>
          </a:xfrm>
        </p:spPr>
        <p:txBody>
          <a:bodyPr/>
          <a:lstStyle/>
          <a:p>
            <a:pPr eaLnBrk="1" hangingPunct="1"/>
            <a:r>
              <a:rPr lang="en-US" sz="2400" dirty="0"/>
              <a:t>Purchased Ranch in Dakota Territory while Buffalo Hunting</a:t>
            </a:r>
          </a:p>
          <a:p>
            <a:pPr eaLnBrk="1" hangingPunct="1"/>
            <a:r>
              <a:rPr lang="en-US" sz="2400" dirty="0"/>
              <a:t>Developed love for outdoors</a:t>
            </a:r>
          </a:p>
          <a:p>
            <a:pPr eaLnBrk="1" hangingPunct="1"/>
            <a:r>
              <a:rPr lang="en-US" sz="2400" dirty="0"/>
              <a:t>Served as Deputy Sheriff</a:t>
            </a:r>
          </a:p>
          <a:p>
            <a:pPr lvl="1" eaLnBrk="1" hangingPunct="1"/>
            <a:r>
              <a:rPr lang="en-US" dirty="0"/>
              <a:t>Once hunted down 3 outlaws who stole his riverboat </a:t>
            </a:r>
          </a:p>
          <a:p>
            <a:pPr lvl="1" eaLnBrk="1" hangingPunct="1"/>
            <a:r>
              <a:rPr lang="en-US" dirty="0"/>
              <a:t>Marched thieves back 40 hours for trial without sleeping </a:t>
            </a:r>
          </a:p>
          <a:p>
            <a:pPr eaLnBrk="1" hangingPunct="1"/>
            <a:r>
              <a:rPr lang="en-US" dirty="0"/>
              <a:t>Returned back east after winter wiped out $60k worth of cattle</a:t>
            </a:r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</p:txBody>
      </p:sp>
      <p:sp>
        <p:nvSpPr>
          <p:cNvPr id="10244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84713" y="1828800"/>
            <a:ext cx="4002087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1400"/>
          </a:p>
        </p:txBody>
      </p:sp>
      <p:pic>
        <p:nvPicPr>
          <p:cNvPr id="27650" name="Picture 2" descr="File:TR Buckskin Tiffany Knif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295399"/>
            <a:ext cx="4267200" cy="534296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Early Career</a:t>
            </a: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828800"/>
            <a:ext cx="4800600" cy="40386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NY Assemblyman</a:t>
            </a:r>
          </a:p>
          <a:p>
            <a:pPr eaLnBrk="1" hangingPunct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Ran for mayor of NY as “Cowboy of the Dakotas”</a:t>
            </a:r>
          </a:p>
          <a:p>
            <a:pPr lvl="1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Finished 3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rd</a:t>
            </a:r>
          </a:p>
          <a:p>
            <a:pPr eaLnBrk="1" hangingPunct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Civil Service Commission under B. Harrison</a:t>
            </a:r>
          </a:p>
          <a:p>
            <a:pPr lvl="1" eaLnBrk="1" hangingPunct="1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Fought against Spoils System </a:t>
            </a:r>
          </a:p>
          <a:p>
            <a:pPr eaLnBrk="1" hangingPunct="1"/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6626" name="Picture 2" descr="http://upload.wikimedia.org/wikipedia/en/thumb/4/48/TR_NY_State_Assemblyman_1883_crop.jpg/220px-TR_NY_State_Assemblyman_1883_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199" y="1752600"/>
            <a:ext cx="3697941" cy="4572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Career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Pres. Of NYC Police Commissioners </a:t>
            </a:r>
          </a:p>
          <a:p>
            <a:pPr lvl="1"/>
            <a:r>
              <a:rPr lang="en-US" dirty="0"/>
              <a:t>Reformed Corrupt police force</a:t>
            </a:r>
          </a:p>
          <a:p>
            <a:pPr lvl="1">
              <a:buNone/>
            </a:pPr>
            <a:r>
              <a:rPr lang="en-US" dirty="0"/>
              <a:t> </a:t>
            </a:r>
          </a:p>
          <a:p>
            <a:r>
              <a:rPr lang="en-US" dirty="0"/>
              <a:t>Assistant Secretary of the Navy</a:t>
            </a:r>
          </a:p>
          <a:p>
            <a:pPr lvl="1"/>
            <a:r>
              <a:rPr lang="en-US" dirty="0"/>
              <a:t>Often acted as Secretary</a:t>
            </a:r>
          </a:p>
          <a:p>
            <a:pPr lvl="1"/>
            <a:r>
              <a:rPr lang="en-US" dirty="0"/>
              <a:t>Left to fight in Spanish American  War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5" name="Picture 8" descr="Police Commissio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762000"/>
            <a:ext cx="4267200" cy="557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6705600" cy="895350"/>
          </a:xfrm>
        </p:spPr>
        <p:txBody>
          <a:bodyPr/>
          <a:lstStyle/>
          <a:p>
            <a:pPr algn="ctr" eaLnBrk="1" hangingPunct="1"/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Rough Riders</a:t>
            </a:r>
          </a:p>
        </p:txBody>
      </p:sp>
      <p:sp>
        <p:nvSpPr>
          <p:cNvPr id="1331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04800" y="1828800"/>
            <a:ext cx="44958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Volunteer cavalry brigade 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Victory at San Juan Hill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Recommended for Medal of Honor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Disapproved after war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Awarded posthumously in 2001 by Bill Clinton</a:t>
            </a:r>
          </a:p>
          <a:p>
            <a:pPr lvl="1" eaLnBrk="1" hangingPunct="1">
              <a:lnSpc>
                <a:spcPct val="90000"/>
              </a:lnSpc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sz="3600" dirty="0"/>
          </a:p>
        </p:txBody>
      </p:sp>
      <p:pic>
        <p:nvPicPr>
          <p:cNvPr id="13316" name="Picture 8" descr="Rough Rid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3140075"/>
            <a:ext cx="4114800" cy="356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File:Theodore Rooseveltnewt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8610" y="152400"/>
            <a:ext cx="2320290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7429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McKinley/Roosevelt Ticket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52400" y="1828800"/>
            <a:ext cx="7848600" cy="4038600"/>
          </a:xfrm>
        </p:spPr>
        <p:txBody>
          <a:bodyPr/>
          <a:lstStyle/>
          <a:p>
            <a:pPr eaLnBrk="1" hangingPunct="1"/>
            <a:r>
              <a:rPr lang="en-US" sz="2800" dirty="0"/>
              <a:t>Roosevelt served as governor of NY for 3 years</a:t>
            </a:r>
          </a:p>
          <a:p>
            <a:pPr eaLnBrk="1" hangingPunct="1"/>
            <a:endParaRPr lang="en-US" sz="2800" dirty="0"/>
          </a:p>
          <a:p>
            <a:pPr lvl="1" eaLnBrk="1" hangingPunct="1"/>
            <a:r>
              <a:rPr lang="en-US" sz="2800" dirty="0"/>
              <a:t>Waged war on political                                  machines</a:t>
            </a:r>
          </a:p>
          <a:p>
            <a:pPr lvl="1" eaLnBrk="1" hangingPunct="1"/>
            <a:endParaRPr lang="en-US" sz="2800" dirty="0"/>
          </a:p>
          <a:p>
            <a:pPr lvl="1" eaLnBrk="1" hangingPunct="1"/>
            <a:r>
              <a:rPr lang="en-US" sz="2800" dirty="0"/>
              <a:t>Won admiration of                                 “Progressives”</a:t>
            </a:r>
          </a:p>
        </p:txBody>
      </p:sp>
      <p:pic>
        <p:nvPicPr>
          <p:cNvPr id="1026" name="Picture 2" descr="Image result for teddy roosevelt governor of new york">
            <a:extLst>
              <a:ext uri="{FF2B5EF4-FFF2-40B4-BE49-F238E27FC236}">
                <a16:creationId xmlns:a16="http://schemas.microsoft.com/office/drawing/2014/main" id="{D3D75F5D-E32D-4EEB-B881-D6F052CA9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99" y="2514600"/>
            <a:ext cx="4577037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-457200" y="20256"/>
            <a:ext cx="8229600" cy="7429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McKinley/Roosevelt Ticket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228600" y="1111049"/>
            <a:ext cx="5181600" cy="4876800"/>
          </a:xfrm>
        </p:spPr>
        <p:txBody>
          <a:bodyPr/>
          <a:lstStyle/>
          <a:p>
            <a:pPr eaLnBrk="1" hangingPunct="1"/>
            <a:r>
              <a:rPr lang="en-US" sz="2800" dirty="0"/>
              <a:t>“Forced” into running                   with McKinley in 1900 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Known as a great               campaigner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Republican’s hoped he would win over “Progressive” voters </a:t>
            </a:r>
          </a:p>
          <a:p>
            <a:pPr eaLnBrk="1" hangingPunct="1"/>
            <a:endParaRPr lang="en-US" sz="1400" i="1" dirty="0"/>
          </a:p>
          <a:p>
            <a:pPr lvl="1" eaLnBrk="1" hangingPunct="1"/>
            <a:r>
              <a:rPr lang="en-US" i="1" dirty="0"/>
              <a:t>"Don't any of you realize that there's only one life between that madman and the Presidency?“            </a:t>
            </a:r>
          </a:p>
          <a:p>
            <a:pPr marL="393700" lvl="1" indent="0" eaLnBrk="1" hangingPunct="1">
              <a:buNone/>
            </a:pPr>
            <a:r>
              <a:rPr lang="en-US" sz="2000" i="1" dirty="0"/>
              <a:t>             - Conservative Sen., Mark Hanna</a:t>
            </a:r>
          </a:p>
        </p:txBody>
      </p:sp>
      <p:pic>
        <p:nvPicPr>
          <p:cNvPr id="2050" name="Picture 2" descr="Image result for teddy roosevelt and mckinley">
            <a:extLst>
              <a:ext uri="{FF2B5EF4-FFF2-40B4-BE49-F238E27FC236}">
                <a16:creationId xmlns:a16="http://schemas.microsoft.com/office/drawing/2014/main" id="{A0C2864F-D0C6-485E-A27A-0249A7D9C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870151"/>
            <a:ext cx="381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teddy roosevelt and mckinley">
            <a:extLst>
              <a:ext uri="{FF2B5EF4-FFF2-40B4-BE49-F238E27FC236}">
                <a16:creationId xmlns:a16="http://schemas.microsoft.com/office/drawing/2014/main" id="{676A20BB-34C4-4F3B-9502-80DA16DFE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413" y="3689551"/>
            <a:ext cx="3716598" cy="278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95972"/>
      </p:ext>
    </p:extLst>
  </p:cSld>
  <p:clrMapOvr>
    <a:masterClrMapping/>
  </p:clrMapOvr>
  <p:transition spd="slow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552691" y="95250"/>
            <a:ext cx="8229600" cy="7429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Roosevelt Becomes President</a:t>
            </a:r>
          </a:p>
        </p:txBody>
      </p:sp>
      <p:sp>
        <p:nvSpPr>
          <p:cNvPr id="15363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57734" y="914400"/>
            <a:ext cx="7995666" cy="49530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Assassination of McKinley in 1901</a:t>
            </a:r>
          </a:p>
          <a:p>
            <a:pPr eaLnBrk="1" hangingPunct="1"/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Youngest Pres.</a:t>
            </a:r>
          </a:p>
          <a:p>
            <a:pPr lvl="1" eaLnBrk="1" hangingPunct="1"/>
            <a:r>
              <a:rPr lang="en-US" sz="3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age 42</a:t>
            </a:r>
          </a:p>
          <a:p>
            <a:pPr lvl="1" eaLnBrk="1" hangingPunct="1"/>
            <a:endParaRPr lang="en-US" sz="34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eaLnBrk="1" hangingPunct="1"/>
            <a:r>
              <a:rPr lang="en-US" i="1" dirty="0"/>
              <a:t>"Now look, that damned                                                       cowboy is President of the                                                                      United States!" </a:t>
            </a:r>
          </a:p>
          <a:p>
            <a:pPr marL="0" indent="0" eaLnBrk="1" hangingPunct="1">
              <a:buNone/>
            </a:pP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	-  Mark Hanna</a:t>
            </a:r>
          </a:p>
        </p:txBody>
      </p:sp>
      <p:pic>
        <p:nvPicPr>
          <p:cNvPr id="22530" name="Picture 2" descr="File:McKinleyAssassin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524000"/>
            <a:ext cx="4719066" cy="5029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5671E-2D9B-4317-B234-1C62260A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B76E8-61CC-40D0-9D78-6F8D2F0F115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A6E91-E202-45A9-A8E6-C6C8C6C1FD4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File:McKinleyAssassination.jpg">
            <a:extLst>
              <a:ext uri="{FF2B5EF4-FFF2-40B4-BE49-F238E27FC236}">
                <a16:creationId xmlns:a16="http://schemas.microsoft.com/office/drawing/2014/main" id="{F351322F-B767-4004-8261-91957E362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122" y="-1752600"/>
            <a:ext cx="8853755" cy="94356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4037551"/>
      </p:ext>
    </p:extLst>
  </p:cSld>
  <p:clrMapOvr>
    <a:masterClrMapping/>
  </p:clrMapOvr>
  <p:transition spd="slow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7429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The Bully Pulpit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33400" y="1828800"/>
            <a:ext cx="4002088" cy="4038600"/>
          </a:xfrm>
        </p:spPr>
        <p:txBody>
          <a:bodyPr/>
          <a:lstStyle/>
          <a:p>
            <a:pPr eaLnBrk="1" hangingPunct="1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Uses </a:t>
            </a:r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speeches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to influence </a:t>
            </a:r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and shape legislation</a:t>
            </a:r>
          </a:p>
        </p:txBody>
      </p:sp>
      <p:pic>
        <p:nvPicPr>
          <p:cNvPr id="17412" name="Picture 8" descr="Bully pulp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209800"/>
            <a:ext cx="3581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>
          <a:xfrm>
            <a:off x="457200" y="231775"/>
            <a:ext cx="8686800" cy="1139825"/>
          </a:xfrm>
        </p:spPr>
        <p:txBody>
          <a:bodyPr/>
          <a:lstStyle/>
          <a:p>
            <a:pPr algn="ctr"/>
            <a:r>
              <a:rPr lang="en-US" sz="6500">
                <a:latin typeface="Times New Roman" pitchFamily="18" charset="0"/>
              </a:rPr>
              <a:t>Philosophy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>
          <a:xfrm>
            <a:off x="381000" y="1447800"/>
            <a:ext cx="8686800" cy="4530725"/>
          </a:xfrm>
        </p:spPr>
        <p:txBody>
          <a:bodyPr/>
          <a:lstStyle/>
          <a:p>
            <a:r>
              <a:rPr lang="en-US" sz="4000" dirty="0">
                <a:latin typeface="Times New Roman" pitchFamily="18" charset="0"/>
              </a:rPr>
              <a:t>Internationally—he was a </a:t>
            </a:r>
            <a:r>
              <a:rPr lang="en-US" sz="4000" dirty="0">
                <a:solidFill>
                  <a:srgbClr val="FF0000"/>
                </a:solidFill>
                <a:latin typeface="Times New Roman" pitchFamily="18" charset="0"/>
              </a:rPr>
              <a:t>Social Darwinist</a:t>
            </a:r>
          </a:p>
          <a:p>
            <a:r>
              <a:rPr lang="en-US" sz="4000" dirty="0">
                <a:latin typeface="Times New Roman" pitchFamily="18" charset="0"/>
              </a:rPr>
              <a:t>Domestically—believed that government should actively balance the needs of competing groups in American society</a:t>
            </a:r>
          </a:p>
        </p:txBody>
      </p:sp>
    </p:spTree>
  </p:cSld>
  <p:clrMapOvr>
    <a:masterClrMapping/>
  </p:clrMapOvr>
  <p:transition spd="slow"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>
                <a:latin typeface="Times New Roman" pitchFamily="18" charset="0"/>
                <a:cs typeface="Times New Roman" pitchFamily="18" charset="0"/>
              </a:rPr>
              <a:t>Roosevelt’s Square Deal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2038" y="1766888"/>
            <a:ext cx="3808412" cy="509111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US" sz="28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800">
                <a:latin typeface="Times New Roman" pitchFamily="18" charset="0"/>
                <a:cs typeface="Times New Roman" pitchFamily="18" charset="0"/>
              </a:rPr>
              <a:t>More 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Federal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Power</a:t>
            </a:r>
          </a:p>
          <a:p>
            <a:pPr eaLnBrk="1" hangingPunct="1"/>
            <a:r>
              <a:rPr lang="en-US" sz="2800">
                <a:latin typeface="Times New Roman" pitchFamily="18" charset="0"/>
                <a:cs typeface="Times New Roman" pitchFamily="18" charset="0"/>
              </a:rPr>
              <a:t>Take up for the 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 man</a:t>
            </a:r>
          </a:p>
          <a:p>
            <a:pPr eaLnBrk="1" hangingPunct="1"/>
            <a:r>
              <a:rPr lang="en-US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Progressive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reforms</a:t>
            </a:r>
          </a:p>
          <a:p>
            <a:pPr eaLnBrk="1" hangingPunct="1"/>
            <a:r>
              <a:rPr lang="en-US" sz="2800">
                <a:latin typeface="Times New Roman" pitchFamily="18" charset="0"/>
                <a:cs typeface="Times New Roman" pitchFamily="18" charset="0"/>
              </a:rPr>
              <a:t>Provide a “square” fair deal for everyone</a:t>
            </a:r>
          </a:p>
          <a:p>
            <a:pPr eaLnBrk="1" hangingPunct="1">
              <a:buFont typeface="Wingdings 2" pitchFamily="18" charset="2"/>
              <a:buNone/>
            </a:pP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7" descr="http://upload.wikimedia.org/wikipedia/en/6/67/TRSargent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89588" y="1766888"/>
            <a:ext cx="2673350" cy="4113212"/>
          </a:xfrm>
          <a:noFill/>
        </p:spPr>
      </p:pic>
    </p:spTree>
  </p:cSld>
  <p:clrMapOvr>
    <a:masterClrMapping/>
  </p:clrMapOvr>
  <p:transition spd="slow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6667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Roosevelt as Conservationist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33400" y="1828800"/>
            <a:ext cx="4002088" cy="4038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200" dirty="0"/>
              <a:t>National Parks, National Forests, game and bird preserves, and other federal reservations 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solidFill>
                  <a:srgbClr val="FF0000"/>
                </a:solidFill>
              </a:rPr>
              <a:t>230,000,000 acres</a:t>
            </a:r>
            <a:r>
              <a:rPr lang="en-US" sz="3200" dirty="0"/>
              <a:t> protected for land and animals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accent2"/>
                </a:solidFill>
                <a:hlinkClick r:id="rId2"/>
              </a:rPr>
              <a:t>Teddy Bear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20484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684713" y="1828800"/>
            <a:ext cx="4002087" cy="4038600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1800"/>
              <a:t>President Theodore Roosevelt at Yosemite in 1903. </a:t>
            </a:r>
          </a:p>
        </p:txBody>
      </p:sp>
      <p:pic>
        <p:nvPicPr>
          <p:cNvPr id="18437" name="Picture 8" descr="President Roosevelt with John Muir at Yosemi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438400"/>
            <a:ext cx="3276600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2136344"/>
      </p:ext>
    </p:extLst>
  </p:cSld>
  <p:clrMapOvr>
    <a:masterClrMapping/>
  </p:clrMapOvr>
  <p:transition spd="slow"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AF336-A192-45AD-906D-891039A45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CCCC2-AA1B-4294-99AD-BBEDBBD942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B9D48-1890-484A-AB14-E1D17760360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Image result for teddy bear political cartoon">
            <a:extLst>
              <a:ext uri="{FF2B5EF4-FFF2-40B4-BE49-F238E27FC236}">
                <a16:creationId xmlns:a16="http://schemas.microsoft.com/office/drawing/2014/main" id="{335ABFFA-0B6B-4E5C-B096-D42C207F5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0"/>
            <a:ext cx="6002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555226"/>
      </p:ext>
    </p:extLst>
  </p:cSld>
  <p:clrMapOvr>
    <a:masterClrMapping/>
  </p:clrMapOvr>
  <p:transition spd="slow"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7429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Roosevelt and National Parks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3400" y="1828800"/>
            <a:ext cx="4002088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/>
              <a:t>"Leave it as it is. You can not improve on it. The ages have been at work on it, and man can only mar it."</a:t>
            </a:r>
            <a:r>
              <a:rPr lang="en-US"/>
              <a:t> 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  <p:pic>
        <p:nvPicPr>
          <p:cNvPr id="19460" name="Picture 7" descr="Theodore Roosevelt overlooks Yosem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981200"/>
            <a:ext cx="3429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6846545"/>
      </p:ext>
    </p:extLst>
  </p:cSld>
  <p:clrMapOvr>
    <a:masterClrMapping/>
  </p:clrMapOvr>
  <p:transition spd="slow"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7437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Federal Lands</a:t>
            </a:r>
          </a:p>
        </p:txBody>
      </p:sp>
      <p:pic>
        <p:nvPicPr>
          <p:cNvPr id="20483" name="Picture 3" descr="Image:Federalla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981200"/>
            <a:ext cx="62865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3750164"/>
      </p:ext>
    </p:extLst>
  </p:cSld>
  <p:clrMapOvr>
    <a:masterClrMapping/>
  </p:clrMapOvr>
  <p:transition spd="slow"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 descr="File:Roosevelt safari eleph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610600" cy="62103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history.com/images/media/slideshow/teddy-roosevelt/theodore-roosevelt-moo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7722879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443640"/>
      </p:ext>
    </p:extLst>
  </p:cSld>
  <p:clrMapOvr>
    <a:masterClrMapping/>
  </p:clrMapOvr>
  <p:transition spd="slow"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Attack on Laissez Faire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76401"/>
            <a:ext cx="4343400" cy="4648200"/>
          </a:xfrm>
        </p:spPr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Work to curb the power of </a:t>
            </a:r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trusts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"within reasonable limits" </a:t>
            </a:r>
          </a:p>
          <a:p>
            <a:pPr eaLnBrk="1" hangingPunct="1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Roosevelt the “</a:t>
            </a:r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Trust Buster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”</a:t>
            </a:r>
          </a:p>
        </p:txBody>
      </p:sp>
      <p:pic>
        <p:nvPicPr>
          <p:cNvPr id="13314" name="Picture 2" descr="http://apus-b.wikispaces.com/file/view/roosevelt_hu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828800"/>
            <a:ext cx="4198423" cy="44862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TRUSTBUSTER!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676400"/>
            <a:ext cx="4152900" cy="41910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1904: Federal Govt. sues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Northern Securities Company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Owned by JP Morgan</a:t>
            </a:r>
          </a:p>
          <a:p>
            <a:pPr lvl="1" eaLnBrk="1" hangingPunct="1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Teddy urges Supreme Court to declare this a violation of the Anti-Trust Act.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Roosevelt’s popularity soared</a:t>
            </a:r>
          </a:p>
          <a:p>
            <a:pPr eaLnBrk="1" hangingPunct="1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  <a:hlinkClick r:id="rId2"/>
              </a:rPr>
              <a:t>Awesome Cartoon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52228" name="Picture 4" descr="http://t2.gstatic.com/images?q=tbn:ANd9GcR73wFV_GjTlnStXTiSfSNuf3KtzmCLAA-KhPyIQ8-0XLp_Rbr1m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76400"/>
            <a:ext cx="4419600" cy="47879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www.logaster.com/blog/wp-content/uploads/2012/10/Standard_Oil-logo.jpg">
            <a:extLst>
              <a:ext uri="{FF2B5EF4-FFF2-40B4-BE49-F238E27FC236}">
                <a16:creationId xmlns:a16="http://schemas.microsoft.com/office/drawing/2014/main" id="{5E9DE341-5E30-4C08-853C-07EE1C2C5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47" b="96689" l="2907" r="96512">
                        <a14:foregroundMark x1="9884" y1="47020" x2="6977" y2="64901"/>
                        <a14:foregroundMark x1="88953" y1="58278" x2="68605" y2="86755"/>
                        <a14:foregroundMark x1="68605" y1="86755" x2="36047" y2="84768"/>
                        <a14:foregroundMark x1="36047" y1="84768" x2="30233" y2="77483"/>
                        <a14:foregroundMark x1="18605" y1="73510" x2="43605" y2="92715"/>
                        <a14:foregroundMark x1="43605" y1="92715" x2="70349" y2="82781"/>
                        <a14:foregroundMark x1="93023" y1="60265" x2="90116" y2="49007"/>
                        <a14:foregroundMark x1="96512" y1="61589" x2="96512" y2="61589"/>
                        <a14:foregroundMark x1="3488" y1="60265" x2="3488" y2="60265"/>
                        <a14:foregroundMark x1="50000" y1="8609" x2="50000" y2="8609"/>
                        <a14:foregroundMark x1="49419" y1="95364" x2="48837" y2="96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466" y="1965767"/>
            <a:ext cx="2698534" cy="236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74C768-14D1-41EF-BC78-CB5290A8C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8200" y="419100"/>
            <a:ext cx="8153400" cy="1143000"/>
          </a:xfrm>
        </p:spPr>
        <p:txBody>
          <a:bodyPr/>
          <a:lstStyle/>
          <a:p>
            <a:pPr algn="ctr"/>
            <a:r>
              <a:rPr lang="en-US" dirty="0"/>
              <a:t>Other “Broken” Trusts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82541-1041-457E-AC5F-10B8A87A7A65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39100" y="2034540"/>
            <a:ext cx="7620000" cy="4038600"/>
          </a:xfrm>
        </p:spPr>
        <p:txBody>
          <a:bodyPr/>
          <a:lstStyle/>
          <a:p>
            <a:r>
              <a:rPr lang="en-US" b="1" dirty="0"/>
              <a:t>Swift &amp; Company v. U.S. </a:t>
            </a:r>
            <a:r>
              <a:rPr lang="en-US" dirty="0"/>
              <a:t>(1905)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Standard Oil Company v. U.S</a:t>
            </a:r>
            <a:r>
              <a:rPr lang="en-US" dirty="0"/>
              <a:t>. (1911)</a:t>
            </a:r>
          </a:p>
          <a:p>
            <a:pPr lvl="1"/>
            <a:r>
              <a:rPr lang="en-US" dirty="0"/>
              <a:t>Created 30+ new companies </a:t>
            </a:r>
          </a:p>
          <a:p>
            <a:pPr lvl="1"/>
            <a:r>
              <a:rPr lang="en-US" dirty="0"/>
              <a:t>Exxon, Amoco, Mobil, Chevron,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US v. American Tobacco Company </a:t>
            </a:r>
            <a:r>
              <a:rPr lang="en-US" dirty="0"/>
              <a:t>(1911)</a:t>
            </a:r>
          </a:p>
          <a:p>
            <a:endParaRPr lang="en-US" b="1" dirty="0"/>
          </a:p>
        </p:txBody>
      </p:sp>
      <p:pic>
        <p:nvPicPr>
          <p:cNvPr id="2050" name="Picture 2" descr="Image result for swift and company">
            <a:extLst>
              <a:ext uri="{FF2B5EF4-FFF2-40B4-BE49-F238E27FC236}">
                <a16:creationId xmlns:a16="http://schemas.microsoft.com/office/drawing/2014/main" id="{61A80DF1-D1DE-4B3C-8B4C-65C15CB15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391" b="90027" l="9048" r="93095">
                        <a14:foregroundMark x1="44524" y1="8356" x2="28095" y2="17520"/>
                        <a14:foregroundMark x1="28095" y1="17520" x2="15238" y2="34771"/>
                        <a14:foregroundMark x1="15238" y1="34771" x2="13810" y2="56873"/>
                        <a14:foregroundMark x1="13810" y1="56873" x2="23095" y2="76011"/>
                        <a14:foregroundMark x1="23095" y1="76011" x2="41429" y2="84906"/>
                        <a14:foregroundMark x1="41429" y1="84906" x2="60714" y2="83558"/>
                        <a14:foregroundMark x1="60714" y1="83558" x2="78095" y2="73046"/>
                        <a14:foregroundMark x1="78095" y1="73046" x2="85476" y2="51482"/>
                        <a14:foregroundMark x1="85476" y1="51482" x2="87857" y2="28841"/>
                        <a14:foregroundMark x1="87857" y1="28841" x2="74048" y2="14016"/>
                        <a14:foregroundMark x1="74048" y1="14016" x2="45000" y2="7547"/>
                        <a14:foregroundMark x1="69762" y1="10243" x2="50714" y2="5391"/>
                        <a14:foregroundMark x1="50714" y1="5391" x2="32143" y2="10512"/>
                        <a14:foregroundMark x1="32143" y1="10512" x2="18810" y2="24798"/>
                        <a14:foregroundMark x1="18810" y1="24798" x2="10238" y2="43935"/>
                        <a14:foregroundMark x1="10238" y1="43935" x2="10238" y2="45553"/>
                        <a14:foregroundMark x1="27381" y1="11051" x2="27381" y2="11051"/>
                        <a14:foregroundMark x1="24048" y1="14825" x2="24048" y2="14825"/>
                        <a14:foregroundMark x1="19286" y1="19407" x2="11429" y2="39084"/>
                        <a14:foregroundMark x1="11429" y1="39084" x2="12857" y2="53100"/>
                        <a14:foregroundMark x1="13095" y1="68733" x2="27857" y2="82749"/>
                        <a14:foregroundMark x1="27857" y1="82749" x2="45714" y2="90296"/>
                        <a14:foregroundMark x1="45714" y1="90296" x2="64286" y2="85714"/>
                        <a14:foregroundMark x1="64286" y1="85714" x2="80238" y2="73315"/>
                        <a14:foregroundMark x1="80238" y1="73315" x2="83095" y2="69811"/>
                        <a14:foregroundMark x1="37143" y1="88410" x2="20476" y2="77628"/>
                        <a14:foregroundMark x1="20476" y1="77628" x2="18571" y2="75202"/>
                        <a14:foregroundMark x1="10952" y1="36658" x2="10952" y2="36658"/>
                        <a14:foregroundMark x1="12857" y1="32615" x2="12857" y2="32615"/>
                        <a14:foregroundMark x1="12143" y1="32615" x2="12143" y2="32615"/>
                        <a14:foregroundMark x1="11429" y1="35040" x2="11429" y2="35040"/>
                        <a14:foregroundMark x1="13810" y1="29919" x2="13810" y2="29919"/>
                        <a14:foregroundMark x1="14524" y1="26146" x2="14524" y2="26146"/>
                        <a14:foregroundMark x1="13095" y1="29919" x2="13095" y2="29919"/>
                        <a14:foregroundMark x1="9048" y1="40431" x2="9048" y2="40431"/>
                        <a14:foregroundMark x1="9286" y1="38544" x2="9286" y2="38544"/>
                        <a14:foregroundMark x1="33333" y1="8625" x2="46667" y2="6199"/>
                        <a14:foregroundMark x1="36190" y1="5660" x2="55714" y2="4043"/>
                        <a14:foregroundMark x1="55714" y1="4043" x2="73333" y2="11590"/>
                        <a14:foregroundMark x1="73333" y1="11590" x2="87857" y2="25337"/>
                        <a14:foregroundMark x1="87857" y1="25337" x2="91905" y2="46092"/>
                        <a14:foregroundMark x1="91905" y1="46092" x2="90714" y2="56604"/>
                        <a14:foregroundMark x1="66429" y1="3235" x2="81190" y2="15364"/>
                        <a14:foregroundMark x1="81190" y1="15364" x2="90714" y2="34232"/>
                        <a14:foregroundMark x1="90714" y1="34232" x2="92857" y2="56065"/>
                        <a14:foregroundMark x1="92857" y1="56065" x2="89286" y2="64420"/>
                        <a14:foregroundMark x1="93095" y1="41779" x2="93095" y2="41779"/>
                        <a14:foregroundMark x1="91905" y1="36388" x2="91905" y2="36388"/>
                        <a14:foregroundMark x1="90714" y1="30728" x2="90714" y2="30728"/>
                        <a14:foregroundMark x1="87857" y1="23450" x2="87857" y2="23450"/>
                        <a14:foregroundMark x1="86429" y1="19677" x2="86429" y2="19677"/>
                        <a14:foregroundMark x1="85000" y1="17251" x2="85000" y2="17251"/>
                        <a14:foregroundMark x1="84048" y1="15364" x2="84048" y2="15364"/>
                        <a14:foregroundMark x1="81667" y1="12129" x2="81667" y2="12129"/>
                        <a14:foregroundMark x1="21667" y1="79515" x2="35952" y2="87871"/>
                        <a14:foregroundMark x1="30714" y1="88679" x2="17381" y2="78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400" y="204628"/>
            <a:ext cx="2604100" cy="230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lucky strike logo 1900">
            <a:extLst>
              <a:ext uri="{FF2B5EF4-FFF2-40B4-BE49-F238E27FC236}">
                <a16:creationId xmlns:a16="http://schemas.microsoft.com/office/drawing/2014/main" id="{CA75D7E3-2BD0-40E4-85A0-D62CB12F3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50" b="95750" l="10000" r="90000">
                        <a14:foregroundMark x1="33750" y1="8917" x2="25333" y2="24750"/>
                        <a14:foregroundMark x1="66917" y1="25250" x2="64833" y2="22083"/>
                        <a14:foregroundMark x1="33250" y1="6333" x2="33250" y2="6333"/>
                        <a14:foregroundMark x1="33750" y1="17917" x2="33750" y2="17917"/>
                        <a14:foregroundMark x1="36917" y1="16333" x2="37417" y2="19500"/>
                        <a14:foregroundMark x1="32167" y1="14750" x2="33750" y2="20500"/>
                        <a14:foregroundMark x1="36417" y1="15250" x2="38500" y2="17333"/>
                        <a14:foregroundMark x1="25833" y1="92667" x2="70583" y2="95750"/>
                        <a14:foregroundMark x1="33750" y1="7333" x2="33750" y2="8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375" y="3962400"/>
            <a:ext cx="2895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858337"/>
      </p:ext>
    </p:extLst>
  </p:cSld>
  <p:clrMapOvr>
    <a:masterClrMapping/>
  </p:clrMapOvr>
  <p:transition spd="slow"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072BE-32BC-4D5A-88CB-B278C2999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36AA5-20D9-41C8-9C0E-F6D19BEF5CAE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77A0F39F-C117-4CCC-82C0-135E76762311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3076" name="Picture 4" descr="http://www.visualcapitalist.com/wp-content/uploads/2017/11/shareable-standard-oil-1050x563.jpg">
            <a:extLst>
              <a:ext uri="{FF2B5EF4-FFF2-40B4-BE49-F238E27FC236}">
                <a16:creationId xmlns:a16="http://schemas.microsoft.com/office/drawing/2014/main" id="{87359850-3D9B-4A35-AC3D-913B77A68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838200"/>
            <a:ext cx="10591800" cy="567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457307"/>
      </p:ext>
    </p:extLst>
  </p:cSld>
  <p:clrMapOvr>
    <a:masterClrMapping/>
  </p:clrMapOvr>
  <p:transition spd="slow"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4B902-EB54-4EF2-8521-88180B21E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" y="473075"/>
            <a:ext cx="8997824" cy="1143000"/>
          </a:xfrm>
        </p:spPr>
        <p:txBody>
          <a:bodyPr/>
          <a:lstStyle/>
          <a:p>
            <a:pPr algn="ctr"/>
            <a:r>
              <a:rPr lang="en-US" dirty="0"/>
              <a:t>Modern “Trust Busting”</a:t>
            </a:r>
          </a:p>
        </p:txBody>
      </p:sp>
      <p:pic>
        <p:nvPicPr>
          <p:cNvPr id="1026" name="Picture 2" descr="http://www.techautos.com/wp-content/uploads/2011/03/ATThistory.jpg">
            <a:extLst>
              <a:ext uri="{FF2B5EF4-FFF2-40B4-BE49-F238E27FC236}">
                <a16:creationId xmlns:a16="http://schemas.microsoft.com/office/drawing/2014/main" id="{9029F47E-07EE-44D6-8289-93C194377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905000"/>
            <a:ext cx="9144000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DE060DE5-A503-44BB-AB9F-729D25583D11}"/>
              </a:ext>
            </a:extLst>
          </p:cNvPr>
          <p:cNvGrpSpPr/>
          <p:nvPr/>
        </p:nvGrpSpPr>
        <p:grpSpPr>
          <a:xfrm>
            <a:off x="7342172" y="3581400"/>
            <a:ext cx="1693752" cy="1828800"/>
            <a:chOff x="7374048" y="3912606"/>
            <a:chExt cx="1693752" cy="887992"/>
          </a:xfrm>
          <a:solidFill>
            <a:schemeClr val="bg1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BD1D241-7C91-4E1E-8494-F0BF13BE7CCF}"/>
                </a:ext>
              </a:extLst>
            </p:cNvPr>
            <p:cNvSpPr/>
            <p:nvPr/>
          </p:nvSpPr>
          <p:spPr>
            <a:xfrm>
              <a:off x="7391400" y="4191000"/>
              <a:ext cx="1676400" cy="60959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F8AAFFE-26B1-4FC6-8E18-3C77B661A76B}"/>
                </a:ext>
              </a:extLst>
            </p:cNvPr>
            <p:cNvSpPr/>
            <p:nvPr/>
          </p:nvSpPr>
          <p:spPr>
            <a:xfrm>
              <a:off x="7374048" y="3916362"/>
              <a:ext cx="245952" cy="60959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E4AF767-9F12-4405-8F56-207B9417957E}"/>
                </a:ext>
              </a:extLst>
            </p:cNvPr>
            <p:cNvSpPr/>
            <p:nvPr/>
          </p:nvSpPr>
          <p:spPr>
            <a:xfrm>
              <a:off x="8610600" y="3912606"/>
              <a:ext cx="245952" cy="60959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16A3A6A8-3677-491D-8B24-A9E5C8F4305D}"/>
              </a:ext>
            </a:extLst>
          </p:cNvPr>
          <p:cNvSpPr/>
          <p:nvPr/>
        </p:nvSpPr>
        <p:spPr>
          <a:xfrm>
            <a:off x="304800" y="4876800"/>
            <a:ext cx="1524000" cy="6360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DEA4F6F-3503-43F7-800B-0AF7EFD8DD23}"/>
              </a:ext>
            </a:extLst>
          </p:cNvPr>
          <p:cNvGrpSpPr/>
          <p:nvPr/>
        </p:nvGrpSpPr>
        <p:grpSpPr>
          <a:xfrm>
            <a:off x="4114800" y="3124199"/>
            <a:ext cx="3127783" cy="1143001"/>
            <a:chOff x="4114800" y="3124199"/>
            <a:chExt cx="3127783" cy="1143001"/>
          </a:xfrm>
          <a:solidFill>
            <a:schemeClr val="bg1"/>
          </a:solidFill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56A0FB0-1278-47C1-822F-0B891364DB8D}"/>
                </a:ext>
              </a:extLst>
            </p:cNvPr>
            <p:cNvSpPr/>
            <p:nvPr/>
          </p:nvSpPr>
          <p:spPr>
            <a:xfrm>
              <a:off x="4202501" y="3124199"/>
              <a:ext cx="2845999" cy="68580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330B93D-43D6-41BB-AC7A-1411443883FF}"/>
                </a:ext>
              </a:extLst>
            </p:cNvPr>
            <p:cNvSpPr/>
            <p:nvPr/>
          </p:nvSpPr>
          <p:spPr>
            <a:xfrm>
              <a:off x="4114800" y="3810001"/>
              <a:ext cx="2933700" cy="45719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8FE003C-C387-412E-8303-CF7F49C0FDDD}"/>
                </a:ext>
              </a:extLst>
            </p:cNvPr>
            <p:cNvSpPr/>
            <p:nvPr/>
          </p:nvSpPr>
          <p:spPr>
            <a:xfrm>
              <a:off x="6996631" y="3981199"/>
              <a:ext cx="245952" cy="27464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1F7C039-AE6A-4F2F-9906-80D11A94CF6A}"/>
              </a:ext>
            </a:extLst>
          </p:cNvPr>
          <p:cNvGrpSpPr/>
          <p:nvPr/>
        </p:nvGrpSpPr>
        <p:grpSpPr>
          <a:xfrm>
            <a:off x="38100" y="3124198"/>
            <a:ext cx="3695700" cy="1931409"/>
            <a:chOff x="38100" y="3124198"/>
            <a:chExt cx="3695700" cy="1931409"/>
          </a:xfrm>
          <a:solidFill>
            <a:schemeClr val="bg1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87AF87-56C3-4F54-A7FC-0C7135221AB3}"/>
                </a:ext>
              </a:extLst>
            </p:cNvPr>
            <p:cNvSpPr/>
            <p:nvPr/>
          </p:nvSpPr>
          <p:spPr>
            <a:xfrm>
              <a:off x="1752600" y="4522204"/>
              <a:ext cx="1066800" cy="27839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50D808C-3096-45B5-8F4B-6C48248037B0}"/>
                </a:ext>
              </a:extLst>
            </p:cNvPr>
            <p:cNvSpPr/>
            <p:nvPr/>
          </p:nvSpPr>
          <p:spPr>
            <a:xfrm>
              <a:off x="436451" y="3581399"/>
              <a:ext cx="1066800" cy="106680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82C4566-F580-489A-A650-8270A033FE18}"/>
                </a:ext>
              </a:extLst>
            </p:cNvPr>
            <p:cNvSpPr/>
            <p:nvPr/>
          </p:nvSpPr>
          <p:spPr>
            <a:xfrm>
              <a:off x="675424" y="3657600"/>
              <a:ext cx="3058376" cy="99060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D36B71B-B290-4F75-B082-1ECFD5FB183E}"/>
                </a:ext>
              </a:extLst>
            </p:cNvPr>
            <p:cNvSpPr/>
            <p:nvPr/>
          </p:nvSpPr>
          <p:spPr>
            <a:xfrm>
              <a:off x="426075" y="3124199"/>
              <a:ext cx="114299" cy="78840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08F8F14-6265-481D-9263-E03DBBEB2C92}"/>
                </a:ext>
              </a:extLst>
            </p:cNvPr>
            <p:cNvSpPr/>
            <p:nvPr/>
          </p:nvSpPr>
          <p:spPr>
            <a:xfrm>
              <a:off x="1362167" y="3124198"/>
              <a:ext cx="114299" cy="78840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E786569-47DB-4F04-AB9B-0A53B3D1B99F}"/>
                </a:ext>
              </a:extLst>
            </p:cNvPr>
            <p:cNvSpPr/>
            <p:nvPr/>
          </p:nvSpPr>
          <p:spPr>
            <a:xfrm>
              <a:off x="38100" y="4267200"/>
              <a:ext cx="1028700" cy="78840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0A5741E-09F5-4D89-843C-40E5997EA8C7}"/>
              </a:ext>
            </a:extLst>
          </p:cNvPr>
          <p:cNvGrpSpPr/>
          <p:nvPr/>
        </p:nvGrpSpPr>
        <p:grpSpPr>
          <a:xfrm>
            <a:off x="754" y="1954630"/>
            <a:ext cx="9218691" cy="2352672"/>
            <a:chOff x="81288" y="1892303"/>
            <a:chExt cx="9016032" cy="2352672"/>
          </a:xfrm>
          <a:solidFill>
            <a:schemeClr val="bg1"/>
          </a:solidFill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092F819-E210-4029-AD38-39E2529FA46E}"/>
                </a:ext>
              </a:extLst>
            </p:cNvPr>
            <p:cNvSpPr/>
            <p:nvPr/>
          </p:nvSpPr>
          <p:spPr>
            <a:xfrm>
              <a:off x="81288" y="1990728"/>
              <a:ext cx="4188173" cy="225424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1A82350-2EDE-4F00-8EEE-DD3EC83CA29D}"/>
                </a:ext>
              </a:extLst>
            </p:cNvPr>
            <p:cNvSpPr/>
            <p:nvPr/>
          </p:nvSpPr>
          <p:spPr>
            <a:xfrm>
              <a:off x="4909147" y="1892303"/>
              <a:ext cx="4188173" cy="225424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4800CE8-CDC9-402C-B866-1F01CAF7904E}"/>
                </a:ext>
              </a:extLst>
            </p:cNvPr>
            <p:cNvSpPr/>
            <p:nvPr/>
          </p:nvSpPr>
          <p:spPr>
            <a:xfrm>
              <a:off x="2641814" y="2622553"/>
              <a:ext cx="4188173" cy="53339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4F93FE0A-B725-4830-9BA8-309F9069DAD3}"/>
              </a:ext>
            </a:extLst>
          </p:cNvPr>
          <p:cNvSpPr/>
          <p:nvPr/>
        </p:nvSpPr>
        <p:spPr>
          <a:xfrm>
            <a:off x="4572000" y="4244975"/>
            <a:ext cx="2576089" cy="1255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22DF7B2-6AD5-4443-9D0D-BA40AADF27BE}"/>
              </a:ext>
            </a:extLst>
          </p:cNvPr>
          <p:cNvGrpSpPr/>
          <p:nvPr/>
        </p:nvGrpSpPr>
        <p:grpSpPr>
          <a:xfrm>
            <a:off x="1828800" y="4255839"/>
            <a:ext cx="2724906" cy="1656008"/>
            <a:chOff x="1828800" y="4255839"/>
            <a:chExt cx="2724906" cy="1656008"/>
          </a:xfrm>
          <a:solidFill>
            <a:schemeClr val="bg1"/>
          </a:solidFill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6AB2589-02DD-44E3-A73E-2948DCEA48EF}"/>
                </a:ext>
              </a:extLst>
            </p:cNvPr>
            <p:cNvSpPr/>
            <p:nvPr/>
          </p:nvSpPr>
          <p:spPr>
            <a:xfrm>
              <a:off x="1828800" y="4800598"/>
              <a:ext cx="2648706" cy="111124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EAA32D9-12C9-41C3-A347-A29F87B3C8FE}"/>
                </a:ext>
              </a:extLst>
            </p:cNvPr>
            <p:cNvSpPr/>
            <p:nvPr/>
          </p:nvSpPr>
          <p:spPr>
            <a:xfrm>
              <a:off x="3733800" y="4255839"/>
              <a:ext cx="819906" cy="70668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9C4AF538-EAC7-47A6-BB82-8C94440E6EE8}"/>
              </a:ext>
            </a:extLst>
          </p:cNvPr>
          <p:cNvSpPr/>
          <p:nvPr/>
        </p:nvSpPr>
        <p:spPr>
          <a:xfrm>
            <a:off x="3991252" y="3096545"/>
            <a:ext cx="123547" cy="870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DC44E4F-5F09-496B-AB1F-6871C3180BE3}"/>
              </a:ext>
            </a:extLst>
          </p:cNvPr>
          <p:cNvSpPr/>
          <p:nvPr/>
        </p:nvSpPr>
        <p:spPr>
          <a:xfrm rot="1012210">
            <a:off x="3870726" y="3543185"/>
            <a:ext cx="123547" cy="870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899A845-8613-4C31-85D9-2F728622457B}"/>
              </a:ext>
            </a:extLst>
          </p:cNvPr>
          <p:cNvSpPr/>
          <p:nvPr/>
        </p:nvSpPr>
        <p:spPr>
          <a:xfrm rot="1697896">
            <a:off x="3631784" y="4039766"/>
            <a:ext cx="123547" cy="870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23446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81991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Lion Tamer</a:t>
            </a:r>
          </a:p>
        </p:txBody>
      </p:sp>
      <p:pic>
        <p:nvPicPr>
          <p:cNvPr id="25603" name="Picture 2" descr="trhc1904v1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6625" y="1828800"/>
            <a:ext cx="4806950" cy="476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theodore-roosevelt.com/images/harpertoons/harpertoons1905/1905harpertoon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7650" y="838200"/>
            <a:ext cx="5372100" cy="6086475"/>
          </a:xfrm>
          <a:prstGeom prst="rect">
            <a:avLst/>
          </a:prstGeom>
          <a:noFill/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153400" cy="838200"/>
          </a:xfrm>
        </p:spPr>
        <p:txBody>
          <a:bodyPr/>
          <a:lstStyle/>
          <a:p>
            <a:pPr algn="ctr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Regulate Interstate Commerce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100137"/>
            <a:ext cx="4648200" cy="5562600"/>
          </a:xfrm>
        </p:spPr>
        <p:txBody>
          <a:bodyPr/>
          <a:lstStyle/>
          <a:p>
            <a:pPr eaLnBrk="1" hangingPunct="1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Interstate Commerce Act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(1887) </a:t>
            </a:r>
          </a:p>
          <a:p>
            <a:pPr lvl="1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Attempt to regulate railroads. </a:t>
            </a:r>
          </a:p>
          <a:p>
            <a:pPr eaLnBrk="1" hangingPunct="1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Roosevelt Amendments to ICA</a:t>
            </a:r>
          </a:p>
          <a:p>
            <a:pPr lvl="1" eaLnBrk="1" hangingPunct="1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Elkins Act-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Illegal to give/receive rebates</a:t>
            </a:r>
          </a:p>
          <a:p>
            <a:pPr lvl="1" eaLnBrk="1" hangingPunct="1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Hepburn Act-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let ICC set maximum rates</a:t>
            </a:r>
          </a:p>
          <a:p>
            <a:pPr eaLnBrk="1" hangingPunct="1"/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CEB94-41D2-4EB2-A8CA-19364984F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F56918-C0C2-4ED8-807D-820261A84797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A7409A03-1AC8-4106-B71D-0E32F45BFD21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6146" name="Picture 2" descr="Image result for teddy roosevelt wrestling railroad">
            <a:extLst>
              <a:ext uri="{FF2B5EF4-FFF2-40B4-BE49-F238E27FC236}">
                <a16:creationId xmlns:a16="http://schemas.microsoft.com/office/drawing/2014/main" id="{C2FF5E67-8143-4B1B-BE1F-F8621F3F7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0"/>
            <a:ext cx="7951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053547"/>
      </p:ext>
    </p:extLst>
  </p:cSld>
  <p:clrMapOvr>
    <a:masterClrMapping/>
  </p:clrMapOvr>
  <p:transition spd="slow"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810000" cy="1447800"/>
          </a:xfrm>
        </p:spPr>
        <p:txBody>
          <a:bodyPr/>
          <a:lstStyle/>
          <a:p>
            <a:pPr algn="ctr"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Food and Drugs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447800"/>
            <a:ext cx="3808412" cy="5091112"/>
          </a:xfrm>
        </p:spPr>
        <p:txBody>
          <a:bodyPr/>
          <a:lstStyle/>
          <a:p>
            <a:pPr eaLnBrk="1" hangingPunct="1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Meat Inspection Act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(1906)- established federal food inspection program</a:t>
            </a:r>
          </a:p>
          <a:p>
            <a:pPr marL="0" indent="0" eaLnBrk="1" hangingPunct="1"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Pure Food and Drug Act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(1906)- stopped sale of contaminated food and drugs;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ensu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truth labeling</a:t>
            </a:r>
          </a:p>
          <a:p>
            <a:pPr lvl="1" eaLnBrk="1" hangingPunct="1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Early for of the FDA</a:t>
            </a:r>
          </a:p>
        </p:txBody>
      </p:sp>
      <p:sp>
        <p:nvSpPr>
          <p:cNvPr id="5" name="ClipArt Placeholder 4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9218" name="Picture 2" descr="http://www.xtimeline.com/__UserPic_Large/1779/ELT2008022109595209168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28600"/>
            <a:ext cx="5029199" cy="3352800"/>
          </a:xfrm>
          <a:prstGeom prst="rect">
            <a:avLst/>
          </a:prstGeom>
          <a:noFill/>
        </p:spPr>
      </p:pic>
      <p:pic>
        <p:nvPicPr>
          <p:cNvPr id="9220" name="Picture 4" descr="http://foodreghistory.greenwoodlibrary.org/files/2010/04/cocain-toothache-drops-flickr-dklim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3657600"/>
            <a:ext cx="4762500" cy="29241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29600" cy="7429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Roosevelt and Civil Rights</a:t>
            </a:r>
          </a:p>
        </p:txBody>
      </p:sp>
      <p:sp>
        <p:nvSpPr>
          <p:cNvPr id="286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0" y="1123950"/>
            <a:ext cx="8534400" cy="550545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Did not fully support civil rights</a:t>
            </a:r>
          </a:p>
          <a:p>
            <a:pPr marL="0" indent="0" eaLnBrk="1" hangingPunct="1"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Invited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Booker T. Washington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to the White House </a:t>
            </a:r>
          </a:p>
          <a:p>
            <a:pPr lvl="1" eaLnBrk="1" hangingPunct="1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Praised by some</a:t>
            </a:r>
          </a:p>
          <a:p>
            <a:pPr lvl="1" eaLnBrk="1" hangingPunct="1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Infuriated Southerners</a:t>
            </a:r>
          </a:p>
          <a:p>
            <a:pPr lvl="1" eaLnBrk="1" hangingPunct="1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i="1" dirty="0"/>
              <a:t>“I shall have Washington to                                                 dine just as often as I please.“</a:t>
            </a:r>
          </a:p>
          <a:p>
            <a:pPr marL="977900" lvl="3" indent="0" eaLnBrk="1" hangingPunct="1">
              <a:buNone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     - Theodore Roosevelt </a:t>
            </a:r>
          </a:p>
        </p:txBody>
      </p:sp>
      <p:pic>
        <p:nvPicPr>
          <p:cNvPr id="7170" name="Picture 2" descr="http://graphics8.nytimes.com/images/2008/11/09/weekinreview/09harris.xlarg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8199" y="3089214"/>
            <a:ext cx="3818601" cy="2819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CD5DF-9786-42A1-A191-64AADE511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F762A-4D81-41C5-B8A1-6AFFD1EAC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Image result for roosevelt and booker t washington">
            <a:extLst>
              <a:ext uri="{FF2B5EF4-FFF2-40B4-BE49-F238E27FC236}">
                <a16:creationId xmlns:a16="http://schemas.microsoft.com/office/drawing/2014/main" id="{3843B503-34AC-41F5-8E08-BBF85AD37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5326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048065"/>
      </p:ext>
    </p:extLst>
  </p:cSld>
  <p:clrMapOvr>
    <a:masterClrMapping/>
  </p:clrMapOvr>
  <p:transition spd="slow"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5400">
                <a:latin typeface="Times New Roman" pitchFamily="18" charset="0"/>
                <a:cs typeface="Times New Roman" pitchFamily="18" charset="0"/>
              </a:rPr>
              <a:t>Presidential Firsts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Times New Roman" pitchFamily="18" charset="0"/>
                <a:cs typeface="Times New Roman" pitchFamily="18" charset="0"/>
              </a:rPr>
              <a:t>First to invite an African American to a White House dinner</a:t>
            </a:r>
          </a:p>
          <a:p>
            <a:pPr eaLnBrk="1" hangingPunct="1"/>
            <a:r>
              <a:rPr lang="en-US" sz="3200">
                <a:latin typeface="Times New Roman" pitchFamily="18" charset="0"/>
                <a:cs typeface="Times New Roman" pitchFamily="18" charset="0"/>
              </a:rPr>
              <a:t>First to have Secret Service protection</a:t>
            </a:r>
          </a:p>
          <a:p>
            <a:pPr eaLnBrk="1" hangingPunct="1"/>
            <a:r>
              <a:rPr lang="en-US" sz="3200">
                <a:latin typeface="Times New Roman" pitchFamily="18" charset="0"/>
                <a:cs typeface="Times New Roman" pitchFamily="18" charset="0"/>
              </a:rPr>
              <a:t>First to win Nobel Peace Prize for his work towards ending the Russo-Japanese War</a:t>
            </a:r>
          </a:p>
          <a:p>
            <a:pPr eaLnBrk="1" hangingPunct="1"/>
            <a:r>
              <a:rPr lang="en-US" sz="3200">
                <a:latin typeface="Times New Roman" pitchFamily="18" charset="0"/>
                <a:cs typeface="Times New Roman" pitchFamily="18" charset="0"/>
              </a:rPr>
              <a:t>First to take trip outside the United States</a:t>
            </a:r>
          </a:p>
        </p:txBody>
      </p:sp>
    </p:spTree>
  </p:cSld>
  <p:clrMapOvr>
    <a:masterClrMapping/>
  </p:clrMapOvr>
  <p:transition spd="slow"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5400">
                <a:latin typeface="Times New Roman" pitchFamily="18" charset="0"/>
                <a:cs typeface="Times New Roman" pitchFamily="18" charset="0"/>
              </a:rPr>
              <a:t>More Presidential Firsts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First to give an open invitation to the press</a:t>
            </a:r>
          </a:p>
          <a:p>
            <a:pPr eaLnBrk="1" hangingPunct="1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First to be submerged in a submarine, to own a car, and to be allowed to operate the light switches in the White House</a:t>
            </a:r>
          </a:p>
        </p:txBody>
      </p:sp>
    </p:spTree>
  </p:cSld>
  <p:clrMapOvr>
    <a:masterClrMapping/>
  </p:clrMapOvr>
  <p:transition spd="slow"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D6398-C2E9-48B4-BD64-04C2A00F8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D92FD-9BE2-4B01-885F-C330EE9FC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Image result for teddy bear political cartoon">
            <a:extLst>
              <a:ext uri="{FF2B5EF4-FFF2-40B4-BE49-F238E27FC236}">
                <a16:creationId xmlns:a16="http://schemas.microsoft.com/office/drawing/2014/main" id="{33402D2D-24A8-414C-ACA1-F4C9F3313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488" y="0"/>
            <a:ext cx="5407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443239"/>
      </p:ext>
    </p:extLst>
  </p:cSld>
  <p:clrMapOvr>
    <a:masterClrMapping/>
  </p:clrMapOvr>
  <p:transition spd="slow"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7429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An Older Theodore Roosevelt</a:t>
            </a:r>
          </a:p>
        </p:txBody>
      </p:sp>
      <p:sp>
        <p:nvSpPr>
          <p:cNvPr id="3174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33400" y="1828800"/>
            <a:ext cx="4002088" cy="40386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Youngest son killed in WWI in World War I</a:t>
            </a:r>
          </a:p>
          <a:p>
            <a:pPr eaLnBrk="1" hangingPunct="1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"Grandfather" Roosevelt hugs baby granddaughter Edith Roosevelt Derby, 1918.  </a:t>
            </a:r>
          </a:p>
        </p:txBody>
      </p:sp>
      <p:pic>
        <p:nvPicPr>
          <p:cNvPr id="31748" name="Picture 8" descr="Grandfather TR with baby Edith Roosevelt Derb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2209800"/>
            <a:ext cx="34607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7429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Roosevelt’s Death</a:t>
            </a:r>
          </a:p>
        </p:txBody>
      </p:sp>
      <p:sp>
        <p:nvSpPr>
          <p:cNvPr id="32771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33400" y="1828800"/>
            <a:ext cx="4002088" cy="4800600"/>
          </a:xfrm>
        </p:spPr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Died in 1919 of a heart attack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Photo shows the burial of Theodore Roosevelt, January 1919 in Young’s Memorial Cemetery, Oyster Bay, NY</a:t>
            </a:r>
            <a:r>
              <a:rPr lang="en-US" sz="3200" dirty="0"/>
              <a:t>.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3200" dirty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dirty="0"/>
              <a:t>"Death had to take Roosevelt sleeping, for if he had been awake, there would have been a fight.”</a:t>
            </a:r>
            <a:r>
              <a:rPr lang="en-US" sz="3200" dirty="0"/>
              <a:t> 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3200" dirty="0"/>
          </a:p>
        </p:txBody>
      </p:sp>
      <p:pic>
        <p:nvPicPr>
          <p:cNvPr id="32772" name="Picture 8" descr="Burial of T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209800"/>
            <a:ext cx="3657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382000" cy="1143000"/>
          </a:xfrm>
        </p:spPr>
        <p:txBody>
          <a:bodyPr/>
          <a:lstStyle/>
          <a:p>
            <a:pPr algn="ctr" eaLnBrk="1" hangingPunct="1"/>
            <a:r>
              <a:rPr lang="en-US">
                <a:latin typeface="Times New Roman" pitchFamily="18" charset="0"/>
                <a:cs typeface="Times New Roman" pitchFamily="18" charset="0"/>
              </a:rPr>
              <a:t>Works Cited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/>
              <a:t>- "Theodore Roosevelt Collection." 1998.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/>
              <a:t> 		Harvard College Library. 4 Dec 2006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/>
              <a:t>		&lt;http://hcl.harvard.edu/houghton/dep	artment /roosevelt.html. &gt;.</a:t>
            </a:r>
            <a:r>
              <a:rPr lang="en-US"/>
              <a:t>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b="1"/>
              <a:t>-  Melissa Johnson: Honors US History, Hickory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b="1"/>
              <a:t>           Ridge High School.  NC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b="1"/>
              <a:t>-  Chris Balga: Hickory Ridge HS. NC</a:t>
            </a:r>
          </a:p>
          <a:p>
            <a:pPr eaLnBrk="1" hangingPunct="1">
              <a:buFont typeface="Wingdings 2" pitchFamily="18" charset="2"/>
              <a:buNone/>
            </a:pPr>
            <a:endParaRPr lang="en-US" b="1"/>
          </a:p>
          <a:p>
            <a:pPr eaLnBrk="1" hangingPunct="1">
              <a:buFontTx/>
              <a:buChar char="-"/>
            </a:pPr>
            <a:endParaRPr lang="en-US" b="1"/>
          </a:p>
        </p:txBody>
      </p:sp>
    </p:spTree>
  </p:cSld>
  <p:clrMapOvr>
    <a:masterClrMapping/>
  </p:clrMapOvr>
  <p:transition spd="slow">
    <p:rand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2265</TotalTime>
  <Words>1000</Words>
  <Application>Microsoft Office PowerPoint</Application>
  <PresentationFormat>On-screen Show (4:3)</PresentationFormat>
  <Paragraphs>193</Paragraphs>
  <Slides>41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Theodore “Teddy” Roosevelt</vt:lpstr>
      <vt:lpstr>Young Teddy</vt:lpstr>
      <vt:lpstr>Teenager Teddy</vt:lpstr>
      <vt:lpstr>Harvard Years</vt:lpstr>
      <vt:lpstr>Early Adult Years</vt:lpstr>
      <vt:lpstr>First Marriage</vt:lpstr>
      <vt:lpstr>PowerPoint Presentation</vt:lpstr>
      <vt:lpstr>Life in the Badlands</vt:lpstr>
      <vt:lpstr>Early Career</vt:lpstr>
      <vt:lpstr>Early Career </vt:lpstr>
      <vt:lpstr>Rough Riders</vt:lpstr>
      <vt:lpstr>McKinley/Roosevelt Ticket</vt:lpstr>
      <vt:lpstr>McKinley/Roosevelt Ticket</vt:lpstr>
      <vt:lpstr>Roosevelt Becomes President</vt:lpstr>
      <vt:lpstr>PowerPoint Presentation</vt:lpstr>
      <vt:lpstr>The Bully Pulpit</vt:lpstr>
      <vt:lpstr>Philosophy</vt:lpstr>
      <vt:lpstr>Roosevelt’s Square Deal</vt:lpstr>
      <vt:lpstr>Roosevelt as Conservationist</vt:lpstr>
      <vt:lpstr>PowerPoint Presentation</vt:lpstr>
      <vt:lpstr>Roosevelt and National Parks</vt:lpstr>
      <vt:lpstr>Federal Lands</vt:lpstr>
      <vt:lpstr>PowerPoint Presentation</vt:lpstr>
      <vt:lpstr>PowerPoint Presentation</vt:lpstr>
      <vt:lpstr>Attack on Laissez Faire</vt:lpstr>
      <vt:lpstr> TRUSTBUSTER!</vt:lpstr>
      <vt:lpstr>Other “Broken” Trusts</vt:lpstr>
      <vt:lpstr>PowerPoint Presentation</vt:lpstr>
      <vt:lpstr>Modern “Trust Busting”</vt:lpstr>
      <vt:lpstr>The Lion Tamer</vt:lpstr>
      <vt:lpstr>Regulate Interstate Commerce</vt:lpstr>
      <vt:lpstr>PowerPoint Presentation</vt:lpstr>
      <vt:lpstr>Food and Drugs</vt:lpstr>
      <vt:lpstr>Roosevelt and Civil Rights</vt:lpstr>
      <vt:lpstr>PowerPoint Presentation</vt:lpstr>
      <vt:lpstr>Presidential Firsts</vt:lpstr>
      <vt:lpstr>More Presidential Firsts</vt:lpstr>
      <vt:lpstr>PowerPoint Presentation</vt:lpstr>
      <vt:lpstr>An Older Theodore Roosevelt</vt:lpstr>
      <vt:lpstr>Roosevelt’s Death</vt:lpstr>
      <vt:lpstr>Works Cited</vt:lpstr>
    </vt:vector>
  </TitlesOfParts>
  <Company>CUSD220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Theodore “Teddy” Roosevelt</dc:title>
  <dc:creator>CUSD220</dc:creator>
  <cp:lastModifiedBy>Nicholas Hulyo</cp:lastModifiedBy>
  <cp:revision>141</cp:revision>
  <dcterms:created xsi:type="dcterms:W3CDTF">2006-12-04T18:20:17Z</dcterms:created>
  <dcterms:modified xsi:type="dcterms:W3CDTF">2019-03-08T02:32:46Z</dcterms:modified>
</cp:coreProperties>
</file>