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74" r:id="rId5"/>
    <p:sldId id="268" r:id="rId6"/>
    <p:sldId id="282" r:id="rId7"/>
    <p:sldId id="280" r:id="rId8"/>
    <p:sldId id="275" r:id="rId9"/>
    <p:sldId id="276" r:id="rId10"/>
    <p:sldId id="269" r:id="rId11"/>
    <p:sldId id="273" r:id="rId12"/>
    <p:sldId id="270" r:id="rId13"/>
    <p:sldId id="277" r:id="rId14"/>
    <p:sldId id="287" r:id="rId15"/>
    <p:sldId id="288" r:id="rId16"/>
    <p:sldId id="271" r:id="rId17"/>
    <p:sldId id="289" r:id="rId18"/>
    <p:sldId id="272" r:id="rId19"/>
    <p:sldId id="257" r:id="rId20"/>
    <p:sldId id="258" r:id="rId21"/>
    <p:sldId id="259" r:id="rId22"/>
    <p:sldId id="291" r:id="rId23"/>
    <p:sldId id="281" r:id="rId24"/>
    <p:sldId id="260" r:id="rId25"/>
    <p:sldId id="290" r:id="rId26"/>
    <p:sldId id="284" r:id="rId27"/>
    <p:sldId id="265" r:id="rId28"/>
    <p:sldId id="278" r:id="rId29"/>
    <p:sldId id="261" r:id="rId30"/>
    <p:sldId id="262" r:id="rId31"/>
    <p:sldId id="264" r:id="rId32"/>
    <p:sldId id="263" r:id="rId33"/>
    <p:sldId id="279" r:id="rId34"/>
    <p:sldId id="283" r:id="rId35"/>
    <p:sldId id="28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794" autoAdjust="0"/>
  </p:normalViewPr>
  <p:slideViewPr>
    <p:cSldViewPr>
      <p:cViewPr>
        <p:scale>
          <a:sx n="119" d="100"/>
          <a:sy n="119" d="100"/>
        </p:scale>
        <p:origin x="104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A47BEBC-9E86-48E9-AB98-0692CFC2AE18}" type="datetimeFigureOut">
              <a:rPr lang="en-US" smtClean="0"/>
              <a:pPr/>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7BEBC-9E86-48E9-AB98-0692CFC2AE18}" type="datetimeFigureOut">
              <a:rPr lang="en-US" smtClean="0"/>
              <a:pPr/>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7BEBC-9E86-48E9-AB98-0692CFC2AE18}" type="datetimeFigureOut">
              <a:rPr lang="en-US" smtClean="0"/>
              <a:pPr/>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47BEBC-9E86-48E9-AB98-0692CFC2AE18}" type="datetimeFigureOut">
              <a:rPr lang="en-US" smtClean="0"/>
              <a:pPr/>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47BEBC-9E86-48E9-AB98-0692CFC2AE18}" type="datetimeFigureOut">
              <a:rPr lang="en-US" smtClean="0"/>
              <a:pPr/>
              <a:t>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47BEBC-9E86-48E9-AB98-0692CFC2AE18}" type="datetimeFigureOut">
              <a:rPr lang="en-US" smtClean="0"/>
              <a:pPr/>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7BEBC-9E86-48E9-AB98-0692CFC2AE18}" type="datetimeFigureOut">
              <a:rPr lang="en-US" smtClean="0"/>
              <a:pPr/>
              <a:t>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47BEBC-9E86-48E9-AB98-0692CFC2AE18}" type="datetimeFigureOut">
              <a:rPr lang="en-US" smtClean="0"/>
              <a:pPr/>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47BEBC-9E86-48E9-AB98-0692CFC2AE18}" type="datetimeFigureOut">
              <a:rPr lang="en-US" smtClean="0"/>
              <a:pPr/>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7BEBC-9E86-48E9-AB98-0692CFC2AE18}" type="datetimeFigureOut">
              <a:rPr lang="en-US" smtClean="0"/>
              <a:pPr/>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7BEBC-9E86-48E9-AB98-0692CFC2AE18}" type="datetimeFigureOut">
              <a:rPr lang="en-US" smtClean="0"/>
              <a:pPr/>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3DF03-2DBF-4825-AAB9-6BE4BB98DAE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2000"/>
            <a:lum/>
          </a:blip>
          <a:srcRect/>
          <a:stretch>
            <a:fillRect l="-2000" t="-38000" r="-4000" b="-4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47BEBC-9E86-48E9-AB98-0692CFC2AE18}" type="datetimeFigureOut">
              <a:rPr lang="en-US" smtClean="0"/>
              <a:pPr/>
              <a:t>2/12/2019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3DF03-2DBF-4825-AAB9-6BE4BB98DAE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hyperlink" Target="http://rds.yahoo.com/_ylt=A0WTbx4LeI5LwmUAMkujzbkF/SIG=12pn2gab4/EXP=1267714443/**http:/static.webloggerisp.redjupiter.com/images/apotropaic/Toto3.jpg" TargetMode="Externa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rds.yahoo.com/_ylt=A9G_bDvEfI5LIU0AcCKjzbkF/SIG=13hda2unv/EXP=1267715652/**http:/www.simplicitysofas.com/Sofa_Studio/wp-content/uploads/2008/10/yellow-brick-road-2.jpg" TargetMode="Externa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hyperlink" Target="http://rds.yahoo.com/_ylt=A9G_bHNDfY5LqnoAxp.jzbkF/SIG=132sjohc3/EXP=1267715779/**http:/oohlookshiny.org/wp-content/uploads/2008/10/ruby_slippers-3.jpg?w=15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scene3d>
              <a:camera prst="orthographicFront"/>
              <a:lightRig rig="threePt" dir="t"/>
            </a:scene3d>
            <a:sp3d extrusionH="57150" prstMaterial="metal">
              <a:bevelT w="0" prst="relaxedInset"/>
            </a:sp3d>
          </a:bodyPr>
          <a:lstStyle/>
          <a:p>
            <a:r>
              <a:rPr lang="en-US" sz="8000" dirty="0">
                <a:latin typeface="Bodoni MT Black" pitchFamily="18" charset="0"/>
              </a:rPr>
              <a:t>Rise and Fall of </a:t>
            </a:r>
            <a:r>
              <a:rPr lang="en-US" sz="8000" b="1" i="1" dirty="0">
                <a:latin typeface="Bodoni MT Black" pitchFamily="18" charset="0"/>
              </a:rPr>
              <a:t>Populism</a:t>
            </a:r>
          </a:p>
        </p:txBody>
      </p:sp>
      <p:sp>
        <p:nvSpPr>
          <p:cNvPr id="3" name="Subtitle 2"/>
          <p:cNvSpPr>
            <a:spLocks noGrp="1"/>
          </p:cNvSpPr>
          <p:nvPr>
            <p:ph type="subTitle" idx="1"/>
          </p:nvPr>
        </p:nvSpPr>
        <p:spPr>
          <a:xfrm>
            <a:off x="1295400" y="4495800"/>
            <a:ext cx="6400800" cy="1752600"/>
          </a:xfrm>
        </p:spPr>
        <p:txBody>
          <a:bodyPr/>
          <a:lstStyle/>
          <a:p>
            <a:r>
              <a:rPr lang="en-US" dirty="0"/>
              <a:t>Chapter 13</a:t>
            </a:r>
          </a:p>
          <a:p>
            <a:r>
              <a:rPr lang="en-US" dirty="0"/>
              <a:t>Section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Post Reconstruction Politics</a:t>
            </a:r>
          </a:p>
        </p:txBody>
      </p:sp>
      <p:sp>
        <p:nvSpPr>
          <p:cNvPr id="3" name="Content Placeholder 2"/>
          <p:cNvSpPr>
            <a:spLocks noGrp="1"/>
          </p:cNvSpPr>
          <p:nvPr>
            <p:ph idx="1"/>
          </p:nvPr>
        </p:nvSpPr>
        <p:spPr>
          <a:xfrm>
            <a:off x="457200" y="1066800"/>
            <a:ext cx="8077200" cy="5486400"/>
          </a:xfrm>
        </p:spPr>
        <p:txBody>
          <a:bodyPr numCol="1">
            <a:normAutofit/>
          </a:bodyPr>
          <a:lstStyle/>
          <a:p>
            <a:r>
              <a:rPr lang="en-US" dirty="0"/>
              <a:t>Party system becomes fairly stable</a:t>
            </a:r>
          </a:p>
          <a:p>
            <a:pPr lvl="1"/>
            <a:r>
              <a:rPr lang="en-US" sz="4000" dirty="0">
                <a:solidFill>
                  <a:srgbClr val="FF0000"/>
                </a:solidFill>
              </a:rPr>
              <a:t>Republicans </a:t>
            </a:r>
          </a:p>
          <a:p>
            <a:pPr lvl="2"/>
            <a:r>
              <a:rPr lang="en-US" dirty="0"/>
              <a:t>Northerners</a:t>
            </a:r>
          </a:p>
          <a:p>
            <a:pPr lvl="2"/>
            <a:r>
              <a:rPr lang="en-US" dirty="0"/>
              <a:t>Middle Class</a:t>
            </a:r>
          </a:p>
          <a:p>
            <a:pPr lvl="2"/>
            <a:r>
              <a:rPr lang="en-US" dirty="0"/>
              <a:t>Protestant </a:t>
            </a:r>
          </a:p>
          <a:p>
            <a:pPr lvl="2"/>
            <a:r>
              <a:rPr lang="en-US" dirty="0"/>
              <a:t>Anti Immigration</a:t>
            </a:r>
          </a:p>
          <a:p>
            <a:pPr lvl="2"/>
            <a:endParaRPr lang="en-US" dirty="0"/>
          </a:p>
          <a:p>
            <a:r>
              <a:rPr lang="en-US" dirty="0" err="1"/>
              <a:t>Avg</a:t>
            </a:r>
            <a:r>
              <a:rPr lang="en-US" dirty="0"/>
              <a:t> 78% Voter turnout</a:t>
            </a:r>
          </a:p>
          <a:p>
            <a:r>
              <a:rPr lang="en-US" dirty="0"/>
              <a:t>Federal Government remains weak</a:t>
            </a:r>
          </a:p>
          <a:p>
            <a:pPr lvl="1"/>
            <a:r>
              <a:rPr lang="en-US" dirty="0"/>
              <a:t>Controlled by “Machine Politics” and Bosses </a:t>
            </a:r>
          </a:p>
        </p:txBody>
      </p:sp>
      <p:sp>
        <p:nvSpPr>
          <p:cNvPr id="4" name="Rectangle 3"/>
          <p:cNvSpPr/>
          <p:nvPr/>
        </p:nvSpPr>
        <p:spPr>
          <a:xfrm>
            <a:off x="3810000" y="1676400"/>
            <a:ext cx="4572000" cy="1877437"/>
          </a:xfrm>
          <a:prstGeom prst="rect">
            <a:avLst/>
          </a:prstGeom>
        </p:spPr>
        <p:txBody>
          <a:bodyPr wrap="square">
            <a:spAutoFit/>
          </a:bodyPr>
          <a:lstStyle/>
          <a:p>
            <a:pPr lvl="1"/>
            <a:r>
              <a:rPr lang="en-US" sz="4400" dirty="0">
                <a:solidFill>
                  <a:srgbClr val="0070C0"/>
                </a:solidFill>
              </a:rPr>
              <a:t>- Democrats </a:t>
            </a:r>
          </a:p>
          <a:p>
            <a:pPr lvl="2">
              <a:buFont typeface="Arial" pitchFamily="34" charset="0"/>
              <a:buChar char="•"/>
            </a:pPr>
            <a:r>
              <a:rPr lang="en-US" sz="2400" dirty="0"/>
              <a:t> Southerners</a:t>
            </a:r>
          </a:p>
          <a:p>
            <a:pPr lvl="2">
              <a:buFont typeface="Arial" pitchFamily="34" charset="0"/>
              <a:buChar char="•"/>
            </a:pPr>
            <a:r>
              <a:rPr lang="en-US" sz="2400" dirty="0"/>
              <a:t> Poorer Class</a:t>
            </a:r>
          </a:p>
          <a:p>
            <a:pPr lvl="2">
              <a:buFont typeface="Arial" pitchFamily="34" charset="0"/>
              <a:buChar char="•"/>
            </a:pPr>
            <a:r>
              <a:rPr lang="en-US" sz="2400" dirty="0"/>
              <a:t> Catholics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Gilded Age Presidents</a:t>
            </a:r>
          </a:p>
        </p:txBody>
      </p:sp>
      <p:sp>
        <p:nvSpPr>
          <p:cNvPr id="3" name="Content Placeholder 2"/>
          <p:cNvSpPr>
            <a:spLocks noGrp="1"/>
          </p:cNvSpPr>
          <p:nvPr>
            <p:ph idx="1"/>
          </p:nvPr>
        </p:nvSpPr>
        <p:spPr>
          <a:xfrm>
            <a:off x="457200" y="1295400"/>
            <a:ext cx="6629400" cy="2590800"/>
          </a:xfr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lstStyle/>
          <a:p>
            <a:r>
              <a:rPr lang="en-US" b="1" dirty="0"/>
              <a:t>Rutherford B Hayes - 1876</a:t>
            </a:r>
          </a:p>
          <a:p>
            <a:pPr lvl="1"/>
            <a:r>
              <a:rPr lang="en-US" dirty="0"/>
              <a:t>Known for </a:t>
            </a:r>
            <a:r>
              <a:rPr lang="en-US" b="1" i="1" dirty="0">
                <a:solidFill>
                  <a:srgbClr val="C00000"/>
                </a:solidFill>
              </a:rPr>
              <a:t>Compromise of 1877</a:t>
            </a:r>
          </a:p>
          <a:p>
            <a:pPr lvl="2"/>
            <a:r>
              <a:rPr lang="en-US" dirty="0"/>
              <a:t>Nicknamed </a:t>
            </a:r>
            <a:r>
              <a:rPr lang="en-US" b="1" dirty="0"/>
              <a:t>“His Fraudulency”</a:t>
            </a:r>
          </a:p>
          <a:p>
            <a:pPr lvl="1"/>
            <a:endParaRPr lang="en-US" dirty="0"/>
          </a:p>
          <a:p>
            <a:pPr lvl="1"/>
            <a:r>
              <a:rPr lang="en-US" dirty="0"/>
              <a:t>Promises to serve only 1 term</a:t>
            </a:r>
          </a:p>
          <a:p>
            <a:pPr lvl="1"/>
            <a:endParaRPr lang="en-US" dirty="0"/>
          </a:p>
        </p:txBody>
      </p:sp>
      <p:pic>
        <p:nvPicPr>
          <p:cNvPr id="5122" name="Picture 2" descr="http://upload.wikimedia.org/wikipedia/commons/thumb/5/50/President_Rutherford_Hayes_1870_-_1880_Restored.jpg/220px-President_Rutherford_Hayes_1870_-_1880_Restored.jpg"/>
          <p:cNvPicPr>
            <a:picLocks noChangeAspect="1" noChangeArrowheads="1"/>
          </p:cNvPicPr>
          <p:nvPr/>
        </p:nvPicPr>
        <p:blipFill>
          <a:blip r:embed="rId2" cstate="print"/>
          <a:srcRect/>
          <a:stretch>
            <a:fillRect/>
          </a:stretch>
        </p:blipFill>
        <p:spPr bwMode="auto">
          <a:xfrm>
            <a:off x="5867400" y="3091543"/>
            <a:ext cx="3065060" cy="37338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 Facts</a:t>
            </a:r>
          </a:p>
        </p:txBody>
      </p:sp>
      <p:sp>
        <p:nvSpPr>
          <p:cNvPr id="3" name="Content Placeholder 2"/>
          <p:cNvSpPr>
            <a:spLocks noGrp="1"/>
          </p:cNvSpPr>
          <p:nvPr>
            <p:ph idx="1"/>
          </p:nvPr>
        </p:nvSpPr>
        <p:spPr>
          <a:xfrm>
            <a:off x="457200" y="1295400"/>
            <a:ext cx="8229600" cy="4830763"/>
          </a:xfr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fontScale="92500"/>
          </a:bodyPr>
          <a:lstStyle/>
          <a:p>
            <a:r>
              <a:rPr lang="en-US" dirty="0"/>
              <a:t>5’ 8”</a:t>
            </a:r>
          </a:p>
          <a:p>
            <a:r>
              <a:rPr lang="en-US" dirty="0"/>
              <a:t>Other Nicknames </a:t>
            </a:r>
          </a:p>
          <a:p>
            <a:pPr lvl="1"/>
            <a:r>
              <a:rPr lang="en-US" dirty="0"/>
              <a:t>Dark Horse President and </a:t>
            </a:r>
            <a:r>
              <a:rPr lang="en-US" dirty="0" err="1"/>
              <a:t>Rud</a:t>
            </a:r>
            <a:endParaRPr lang="en-US" dirty="0"/>
          </a:p>
          <a:p>
            <a:r>
              <a:rPr lang="en-US" dirty="0"/>
              <a:t>Teetotaler </a:t>
            </a:r>
          </a:p>
          <a:p>
            <a:r>
              <a:rPr lang="en-US" dirty="0"/>
              <a:t>Wounded 5 times in Combat</a:t>
            </a:r>
          </a:p>
          <a:p>
            <a:pPr>
              <a:buNone/>
            </a:pPr>
            <a:endParaRPr lang="en-US" dirty="0"/>
          </a:p>
          <a:p>
            <a:r>
              <a:rPr lang="en-US" dirty="0"/>
              <a:t>Important stuff that happened during presidency</a:t>
            </a:r>
          </a:p>
          <a:p>
            <a:pPr lvl="1"/>
            <a:r>
              <a:rPr lang="en-US" b="1" i="1" dirty="0">
                <a:solidFill>
                  <a:srgbClr val="C00000"/>
                </a:solidFill>
              </a:rPr>
              <a:t>Compromise of 1877</a:t>
            </a:r>
          </a:p>
          <a:p>
            <a:pPr lvl="1"/>
            <a:r>
              <a:rPr lang="en-US" b="1" i="1" dirty="0">
                <a:solidFill>
                  <a:srgbClr val="C00000"/>
                </a:solidFill>
              </a:rPr>
              <a:t>Great RR Strike of 1877</a:t>
            </a:r>
            <a:r>
              <a:rPr lang="en-US"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Gilded Age Presidents</a:t>
            </a:r>
          </a:p>
        </p:txBody>
      </p:sp>
      <p:sp>
        <p:nvSpPr>
          <p:cNvPr id="3" name="Content Placeholder 2"/>
          <p:cNvSpPr>
            <a:spLocks noGrp="1"/>
          </p:cNvSpPr>
          <p:nvPr>
            <p:ph idx="1"/>
          </p:nvPr>
        </p:nvSpPr>
        <p:spPr>
          <a:xfrm>
            <a:off x="228600" y="990600"/>
            <a:ext cx="5638800" cy="5562600"/>
          </a:xfr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r>
              <a:rPr lang="en-US" sz="3600" b="1" dirty="0"/>
              <a:t>James Garfield </a:t>
            </a:r>
          </a:p>
          <a:p>
            <a:pPr lvl="1"/>
            <a:r>
              <a:rPr lang="en-US" sz="3200" dirty="0"/>
              <a:t>1880 Election decided by 2 Republican “Factions”</a:t>
            </a:r>
          </a:p>
          <a:p>
            <a:endParaRPr lang="en-US" sz="3600" b="1" dirty="0"/>
          </a:p>
          <a:p>
            <a:r>
              <a:rPr lang="en-US" sz="3600" b="1" i="1" dirty="0">
                <a:solidFill>
                  <a:srgbClr val="C00000"/>
                </a:solidFill>
              </a:rPr>
              <a:t>Stalwart's </a:t>
            </a:r>
          </a:p>
          <a:p>
            <a:pPr lvl="1"/>
            <a:r>
              <a:rPr lang="en-US" sz="3200" dirty="0"/>
              <a:t>Traditional Republicans</a:t>
            </a:r>
          </a:p>
          <a:p>
            <a:pPr lvl="1"/>
            <a:r>
              <a:rPr lang="en-US" sz="3200" dirty="0"/>
              <a:t>Supported Chester Arthur</a:t>
            </a:r>
          </a:p>
          <a:p>
            <a:pPr lvl="2"/>
            <a:endParaRPr lang="en-US" sz="2800" b="1" dirty="0"/>
          </a:p>
          <a:p>
            <a:r>
              <a:rPr lang="en-US" sz="3600" b="1" i="1" dirty="0">
                <a:solidFill>
                  <a:srgbClr val="C00000"/>
                </a:solidFill>
              </a:rPr>
              <a:t>Half Breeds  </a:t>
            </a:r>
          </a:p>
          <a:p>
            <a:pPr lvl="1"/>
            <a:r>
              <a:rPr lang="en-US" sz="3000" dirty="0"/>
              <a:t>Called for Civil Service Reform</a:t>
            </a:r>
          </a:p>
          <a:p>
            <a:pPr lvl="1"/>
            <a:r>
              <a:rPr lang="en-US" sz="3000" dirty="0"/>
              <a:t>Supported James Garfield</a:t>
            </a:r>
          </a:p>
        </p:txBody>
      </p:sp>
      <p:pic>
        <p:nvPicPr>
          <p:cNvPr id="4098" name="Picture 2" descr="http://upload.wikimedia.org/wikipedia/commons/thumb/1/1f/James_Abram_Garfield,_photo_portrait_seated.jpg/220px-James_Abram_Garfield,_photo_portrait_seated.jpg"/>
          <p:cNvPicPr>
            <a:picLocks noChangeAspect="1" noChangeArrowheads="1"/>
          </p:cNvPicPr>
          <p:nvPr/>
        </p:nvPicPr>
        <p:blipFill>
          <a:blip r:embed="rId2" cstate="print"/>
          <a:srcRect/>
          <a:stretch>
            <a:fillRect/>
          </a:stretch>
        </p:blipFill>
        <p:spPr bwMode="auto">
          <a:xfrm>
            <a:off x="5883163" y="1752600"/>
            <a:ext cx="3364816" cy="4267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s://upload.wikimedia.org/wikipedia/commons/thumb/4/43/In_memorium--our_civil_service_as_it_was.JPG/800px-In_memorium--our_civil_service_as_it_w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1400" y="0"/>
            <a:ext cx="45196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923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Gilded Age Presidents</a:t>
            </a:r>
          </a:p>
        </p:txBody>
      </p:sp>
      <p:sp>
        <p:nvSpPr>
          <p:cNvPr id="3" name="Content Placeholder 2"/>
          <p:cNvSpPr>
            <a:spLocks noGrp="1"/>
          </p:cNvSpPr>
          <p:nvPr>
            <p:ph idx="1"/>
          </p:nvPr>
        </p:nvSpPr>
        <p:spPr>
          <a:xfrm>
            <a:off x="228600" y="990600"/>
            <a:ext cx="5638800" cy="5562600"/>
          </a:xfr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a:bodyPr>
          <a:lstStyle/>
          <a:p>
            <a:r>
              <a:rPr lang="en-US" b="1" dirty="0"/>
              <a:t>Garfield Wins Election - 1880</a:t>
            </a:r>
          </a:p>
          <a:p>
            <a:pPr lvl="1"/>
            <a:r>
              <a:rPr lang="en-US" dirty="0"/>
              <a:t>Assassinated soon after by pro-Stalwart’s assassin</a:t>
            </a:r>
          </a:p>
          <a:p>
            <a:endParaRPr lang="en-US" b="1" dirty="0">
              <a:solidFill>
                <a:srgbClr val="C00000"/>
              </a:solidFill>
            </a:endParaRPr>
          </a:p>
          <a:p>
            <a:r>
              <a:rPr lang="en-US" b="1" i="1" dirty="0">
                <a:solidFill>
                  <a:srgbClr val="C00000"/>
                </a:solidFill>
              </a:rPr>
              <a:t>Pendleton  Civil Service A</a:t>
            </a:r>
            <a:r>
              <a:rPr lang="en-US" b="1" dirty="0">
                <a:solidFill>
                  <a:srgbClr val="C00000"/>
                </a:solidFill>
              </a:rPr>
              <a:t>ct</a:t>
            </a:r>
          </a:p>
          <a:p>
            <a:pPr lvl="1"/>
            <a:r>
              <a:rPr lang="en-US" dirty="0"/>
              <a:t>Passed by Arthur soon after assassination</a:t>
            </a:r>
          </a:p>
          <a:p>
            <a:pPr lvl="1"/>
            <a:r>
              <a:rPr lang="en-US" dirty="0"/>
              <a:t>Requires Examinations for civil service jobs.</a:t>
            </a:r>
          </a:p>
          <a:p>
            <a:pPr marL="457200" lvl="1" indent="0">
              <a:buNone/>
            </a:pPr>
            <a:r>
              <a:rPr lang="en-US" dirty="0"/>
              <a:t>*** Meant to end </a:t>
            </a:r>
            <a:r>
              <a:rPr lang="en-US" b="1" dirty="0"/>
              <a:t>Spoils System </a:t>
            </a:r>
          </a:p>
        </p:txBody>
      </p:sp>
      <p:pic>
        <p:nvPicPr>
          <p:cNvPr id="4098" name="Picture 2" descr="http://upload.wikimedia.org/wikipedia/commons/thumb/1/1f/James_Abram_Garfield,_photo_portrait_seated.jpg/220px-James_Abram_Garfield,_photo_portrait_seated.jpg"/>
          <p:cNvPicPr>
            <a:picLocks noChangeAspect="1" noChangeArrowheads="1"/>
          </p:cNvPicPr>
          <p:nvPr/>
        </p:nvPicPr>
        <p:blipFill>
          <a:blip r:embed="rId2" cstate="print"/>
          <a:srcRect/>
          <a:stretch>
            <a:fillRect/>
          </a:stretch>
        </p:blipFill>
        <p:spPr bwMode="auto">
          <a:xfrm>
            <a:off x="5883163" y="1752600"/>
            <a:ext cx="3364816" cy="4267200"/>
          </a:xfrm>
          <a:prstGeom prst="rect">
            <a:avLst/>
          </a:prstGeom>
          <a:noFill/>
        </p:spPr>
      </p:pic>
    </p:spTree>
    <p:extLst>
      <p:ext uri="{BB962C8B-B14F-4D97-AF65-F5344CB8AC3E}">
        <p14:creationId xmlns:p14="http://schemas.microsoft.com/office/powerpoint/2010/main" val="112993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Fun Facts</a:t>
            </a:r>
          </a:p>
        </p:txBody>
      </p:sp>
      <p:sp>
        <p:nvSpPr>
          <p:cNvPr id="3" name="Content Placeholder 2"/>
          <p:cNvSpPr>
            <a:spLocks noGrp="1"/>
          </p:cNvSpPr>
          <p:nvPr>
            <p:ph idx="1"/>
          </p:nvPr>
        </p:nvSpPr>
        <p:spPr>
          <a:xfrm>
            <a:off x="457200" y="1066800"/>
            <a:ext cx="8229600" cy="5486400"/>
          </a:xfrm>
        </p:spPr>
        <p:txBody>
          <a:bodyPr>
            <a:normAutofit/>
          </a:bodyPr>
          <a:lstStyle/>
          <a:p>
            <a:r>
              <a:rPr lang="en-US" dirty="0"/>
              <a:t>Assassinated 100 days after inauguration</a:t>
            </a:r>
          </a:p>
          <a:p>
            <a:r>
              <a:rPr lang="en-US" dirty="0"/>
              <a:t>Died of infection… Not bullet wounds</a:t>
            </a:r>
          </a:p>
          <a:p>
            <a:r>
              <a:rPr lang="en-US" dirty="0"/>
              <a:t>Shot by </a:t>
            </a:r>
            <a:r>
              <a:rPr lang="en-US" b="1" i="1" dirty="0"/>
              <a:t>Charles Julius </a:t>
            </a:r>
            <a:r>
              <a:rPr lang="en-US" b="1" i="1" dirty="0" err="1"/>
              <a:t>Guiteau</a:t>
            </a:r>
            <a:endParaRPr lang="en-US" b="1" i="1" dirty="0"/>
          </a:p>
          <a:p>
            <a:endParaRPr lang="en-US" b="1" dirty="0"/>
          </a:p>
          <a:p>
            <a:endParaRPr lang="en-US" b="1" dirty="0"/>
          </a:p>
          <a:p>
            <a:endParaRPr lang="en-US" b="1" dirty="0"/>
          </a:p>
          <a:p>
            <a:endParaRPr lang="en-US" dirty="0"/>
          </a:p>
          <a:p>
            <a:endParaRPr lang="en-US" dirty="0"/>
          </a:p>
          <a:p>
            <a:r>
              <a:rPr lang="en-US" dirty="0"/>
              <a:t>Implemented in </a:t>
            </a:r>
            <a:r>
              <a:rPr lang="en-US" b="1" i="1" dirty="0">
                <a:solidFill>
                  <a:srgbClr val="C00000"/>
                </a:solidFill>
              </a:rPr>
              <a:t>Credit </a:t>
            </a:r>
            <a:r>
              <a:rPr lang="en-US" b="1" i="1" dirty="0" err="1">
                <a:solidFill>
                  <a:srgbClr val="C00000"/>
                </a:solidFill>
              </a:rPr>
              <a:t>Mobilier</a:t>
            </a:r>
            <a:r>
              <a:rPr lang="en-US" b="1" i="1" dirty="0">
                <a:solidFill>
                  <a:srgbClr val="C00000"/>
                </a:solidFill>
              </a:rPr>
              <a:t> Scandal</a:t>
            </a:r>
          </a:p>
        </p:txBody>
      </p:sp>
      <p:pic>
        <p:nvPicPr>
          <p:cNvPr id="30722" name="Picture 2" descr="File:Charles J Guiteau.jpg"/>
          <p:cNvPicPr>
            <a:picLocks noChangeAspect="1" noChangeArrowheads="1"/>
          </p:cNvPicPr>
          <p:nvPr/>
        </p:nvPicPr>
        <p:blipFill>
          <a:blip r:embed="rId2" cstate="print"/>
          <a:srcRect/>
          <a:stretch>
            <a:fillRect/>
          </a:stretch>
        </p:blipFill>
        <p:spPr bwMode="auto">
          <a:xfrm>
            <a:off x="5105400" y="2743199"/>
            <a:ext cx="2286000" cy="3062177"/>
          </a:xfrm>
          <a:prstGeom prst="rect">
            <a:avLst/>
          </a:prstGeom>
          <a:noFill/>
        </p:spPr>
      </p:pic>
      <p:pic>
        <p:nvPicPr>
          <p:cNvPr id="30724" name="Picture 4" descr="File:Guiteau cartoon2.jpg"/>
          <p:cNvPicPr>
            <a:picLocks noChangeAspect="1" noChangeArrowheads="1"/>
          </p:cNvPicPr>
          <p:nvPr/>
        </p:nvPicPr>
        <p:blipFill>
          <a:blip r:embed="rId3" cstate="print"/>
          <a:srcRect/>
          <a:stretch>
            <a:fillRect/>
          </a:stretch>
        </p:blipFill>
        <p:spPr bwMode="auto">
          <a:xfrm>
            <a:off x="1143000" y="2743200"/>
            <a:ext cx="3429000" cy="311207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Gilded Age Presidents</a:t>
            </a:r>
          </a:p>
        </p:txBody>
      </p:sp>
      <p:sp>
        <p:nvSpPr>
          <p:cNvPr id="3" name="Content Placeholder 2"/>
          <p:cNvSpPr>
            <a:spLocks noGrp="1"/>
          </p:cNvSpPr>
          <p:nvPr>
            <p:ph idx="1"/>
          </p:nvPr>
        </p:nvSpPr>
        <p:spPr>
          <a:xfrm>
            <a:off x="381000" y="1219200"/>
            <a:ext cx="8229600" cy="4983163"/>
          </a:xfr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r>
              <a:rPr lang="en-US" sz="3500" b="1" dirty="0"/>
              <a:t>Chester Arthur – Takes office in 1881</a:t>
            </a:r>
            <a:endParaRPr lang="en-US" b="1" dirty="0"/>
          </a:p>
          <a:p>
            <a:pPr lvl="1"/>
            <a:r>
              <a:rPr lang="en-US"/>
              <a:t>6’ 2”</a:t>
            </a:r>
            <a:endParaRPr lang="en-US" dirty="0"/>
          </a:p>
          <a:p>
            <a:pPr lvl="1"/>
            <a:r>
              <a:rPr lang="en-US" dirty="0"/>
              <a:t>Nickname – The Gentleman Boss</a:t>
            </a:r>
          </a:p>
          <a:p>
            <a:pPr lvl="1"/>
            <a:r>
              <a:rPr lang="en-US" dirty="0"/>
              <a:t>Supported Chinese Exclusion Act</a:t>
            </a:r>
          </a:p>
          <a:p>
            <a:endParaRPr lang="en-US" dirty="0"/>
          </a:p>
          <a:p>
            <a:r>
              <a:rPr lang="en-US" dirty="0"/>
              <a:t>Important Stuff that Happened during Presidency</a:t>
            </a:r>
          </a:p>
          <a:p>
            <a:pPr lvl="1"/>
            <a:r>
              <a:rPr lang="en-US" b="1" i="1" dirty="0">
                <a:solidFill>
                  <a:srgbClr val="C00000"/>
                </a:solidFill>
              </a:rPr>
              <a:t>Pendleton Act</a:t>
            </a:r>
            <a:r>
              <a:rPr lang="en-US" dirty="0"/>
              <a:t>		</a:t>
            </a:r>
          </a:p>
          <a:p>
            <a:pPr lvl="1"/>
            <a:endParaRPr lang="en-US" dirty="0"/>
          </a:p>
        </p:txBody>
      </p:sp>
      <p:pic>
        <p:nvPicPr>
          <p:cNvPr id="33794" name="Picture 2" descr="http://upload.wikimedia.org/wikipedia/commons/thumb/4/48/20_Chester_Arthur_3x4.jpg/220px-20_Chester_Arthur_3x4.jpg"/>
          <p:cNvPicPr>
            <a:picLocks noChangeAspect="1" noChangeArrowheads="1"/>
          </p:cNvPicPr>
          <p:nvPr/>
        </p:nvPicPr>
        <p:blipFill>
          <a:blip r:embed="rId2" cstate="print"/>
          <a:srcRect/>
          <a:stretch>
            <a:fillRect/>
          </a:stretch>
        </p:blipFill>
        <p:spPr bwMode="auto">
          <a:xfrm>
            <a:off x="7239000" y="762000"/>
            <a:ext cx="2095500" cy="27908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Gilded Age Presidents</a:t>
            </a:r>
          </a:p>
        </p:txBody>
      </p:sp>
      <p:sp>
        <p:nvSpPr>
          <p:cNvPr id="3" name="Content Placeholder 2"/>
          <p:cNvSpPr>
            <a:spLocks noGrp="1"/>
          </p:cNvSpPr>
          <p:nvPr>
            <p:ph idx="1"/>
          </p:nvPr>
        </p:nvSpPr>
        <p:spPr>
          <a:xfrm>
            <a:off x="76200" y="914400"/>
            <a:ext cx="8382000" cy="5791200"/>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r>
              <a:rPr lang="en-US" b="1" dirty="0"/>
              <a:t>Grover Cleveland – 1884 &amp; 1892</a:t>
            </a:r>
          </a:p>
          <a:p>
            <a:pPr lvl="1"/>
            <a:r>
              <a:rPr lang="en-US" dirty="0"/>
              <a:t>Elected thanks to </a:t>
            </a:r>
            <a:r>
              <a:rPr lang="en-US" b="1" i="1" dirty="0">
                <a:solidFill>
                  <a:schemeClr val="accent1">
                    <a:lumMod val="50000"/>
                  </a:schemeClr>
                </a:solidFill>
              </a:rPr>
              <a:t>“</a:t>
            </a:r>
            <a:r>
              <a:rPr lang="en-US" b="1" i="1" dirty="0" err="1">
                <a:solidFill>
                  <a:schemeClr val="accent1">
                    <a:lumMod val="50000"/>
                  </a:schemeClr>
                </a:solidFill>
              </a:rPr>
              <a:t>Mugwumps</a:t>
            </a:r>
            <a:r>
              <a:rPr lang="en-US" dirty="0">
                <a:solidFill>
                  <a:schemeClr val="accent1">
                    <a:lumMod val="50000"/>
                  </a:schemeClr>
                </a:solidFill>
              </a:rPr>
              <a:t>”</a:t>
            </a:r>
          </a:p>
          <a:p>
            <a:pPr lvl="2"/>
            <a:r>
              <a:rPr lang="en-US" dirty="0"/>
              <a:t>Republicans who promised to vote for an “Honest Democrat”</a:t>
            </a:r>
          </a:p>
          <a:p>
            <a:pPr lvl="1"/>
            <a:r>
              <a:rPr lang="en-US" dirty="0"/>
              <a:t>Anti…</a:t>
            </a:r>
          </a:p>
          <a:p>
            <a:pPr lvl="2"/>
            <a:r>
              <a:rPr lang="en-US" dirty="0"/>
              <a:t>Politician</a:t>
            </a:r>
          </a:p>
          <a:p>
            <a:pPr lvl="2"/>
            <a:r>
              <a:rPr lang="en-US" dirty="0"/>
              <a:t>Graft (Bribery)</a:t>
            </a:r>
          </a:p>
          <a:p>
            <a:pPr lvl="2"/>
            <a:r>
              <a:rPr lang="en-US" dirty="0"/>
              <a:t>Political Machine</a:t>
            </a:r>
          </a:p>
          <a:p>
            <a:pPr lvl="2"/>
            <a:r>
              <a:rPr lang="en-US" dirty="0"/>
              <a:t>Tariff</a:t>
            </a:r>
          </a:p>
          <a:p>
            <a:pPr lvl="1"/>
            <a:r>
              <a:rPr lang="en-US" b="1" dirty="0"/>
              <a:t>Election of 1888</a:t>
            </a:r>
          </a:p>
          <a:p>
            <a:pPr lvl="2"/>
            <a:r>
              <a:rPr lang="en-US" dirty="0"/>
              <a:t>Tariff’s and economy are major concerns</a:t>
            </a:r>
          </a:p>
          <a:p>
            <a:pPr lvl="2"/>
            <a:r>
              <a:rPr lang="en-US" dirty="0"/>
              <a:t>Cleveland wins Pop vote but not electoral vote</a:t>
            </a:r>
          </a:p>
          <a:p>
            <a:pPr lvl="2"/>
            <a:endParaRPr lang="en-US" dirty="0"/>
          </a:p>
        </p:txBody>
      </p:sp>
      <p:pic>
        <p:nvPicPr>
          <p:cNvPr id="3074" name="Picture 2" descr="http://www.threedonia.com/wp-content/uploads/2009/02/grover-cleveland.jpg"/>
          <p:cNvPicPr>
            <a:picLocks noChangeAspect="1" noChangeArrowheads="1"/>
          </p:cNvPicPr>
          <p:nvPr/>
        </p:nvPicPr>
        <p:blipFill>
          <a:blip r:embed="rId2" cstate="print"/>
          <a:srcRect/>
          <a:stretch>
            <a:fillRect/>
          </a:stretch>
        </p:blipFill>
        <p:spPr bwMode="auto">
          <a:xfrm>
            <a:off x="5257800" y="2514600"/>
            <a:ext cx="1942110" cy="29337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Fun Facts</a:t>
            </a:r>
          </a:p>
        </p:txBody>
      </p:sp>
      <p:sp>
        <p:nvSpPr>
          <p:cNvPr id="3" name="Content Placeholder 2"/>
          <p:cNvSpPr>
            <a:spLocks noGrp="1"/>
          </p:cNvSpPr>
          <p:nvPr>
            <p:ph idx="1"/>
          </p:nvPr>
        </p:nvSpPr>
        <p:spPr>
          <a:xfrm>
            <a:off x="228600" y="914400"/>
            <a:ext cx="8915400" cy="5638800"/>
          </a:xfrm>
        </p:spPr>
        <p:txBody>
          <a:bodyPr>
            <a:normAutofit fontScale="92500" lnSpcReduction="10000"/>
          </a:bodyPr>
          <a:lstStyle/>
          <a:p>
            <a:r>
              <a:rPr lang="en-US" dirty="0"/>
              <a:t>5’11, 250lbs </a:t>
            </a:r>
          </a:p>
          <a:p>
            <a:r>
              <a:rPr lang="en-US" dirty="0"/>
              <a:t>Nicknames – Big Steve and Uncle Jumbo</a:t>
            </a:r>
          </a:p>
          <a:p>
            <a:r>
              <a:rPr lang="en-US" dirty="0"/>
              <a:t>At the age of 47, married his 21 yr old “God Child”</a:t>
            </a:r>
          </a:p>
          <a:p>
            <a:r>
              <a:rPr lang="en-US" dirty="0"/>
              <a:t>Only President elected for two non consecutive terms</a:t>
            </a:r>
          </a:p>
          <a:p>
            <a:r>
              <a:rPr lang="en-US" dirty="0"/>
              <a:t>Accused in sex scandal</a:t>
            </a:r>
          </a:p>
          <a:p>
            <a:r>
              <a:rPr lang="en-US" dirty="0"/>
              <a:t>President when Statue of Liberty Finished</a:t>
            </a:r>
          </a:p>
          <a:p>
            <a:r>
              <a:rPr lang="en-US" dirty="0"/>
              <a:t>Vetoed more bills than first 21 presidents</a:t>
            </a:r>
          </a:p>
          <a:p>
            <a:endParaRPr lang="en-US" dirty="0"/>
          </a:p>
          <a:p>
            <a:r>
              <a:rPr lang="en-US" dirty="0"/>
              <a:t>Important events that happened during presidency</a:t>
            </a:r>
          </a:p>
          <a:p>
            <a:pPr lvl="1"/>
            <a:r>
              <a:rPr lang="en-US" b="1" i="1" dirty="0">
                <a:solidFill>
                  <a:schemeClr val="accent1">
                    <a:lumMod val="50000"/>
                  </a:schemeClr>
                </a:solidFill>
              </a:rPr>
              <a:t>Dawes Act			- Interstate Commerce Act</a:t>
            </a:r>
          </a:p>
          <a:p>
            <a:pPr lvl="1"/>
            <a:r>
              <a:rPr lang="en-US" b="1" i="1" dirty="0">
                <a:solidFill>
                  <a:schemeClr val="accent1">
                    <a:lumMod val="50000"/>
                  </a:schemeClr>
                </a:solidFill>
              </a:rPr>
              <a:t>Panic of 1893			-Pullman Strike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Post Reconstruction Presidents</a:t>
            </a:r>
          </a:p>
        </p:txBody>
      </p:sp>
      <p:sp>
        <p:nvSpPr>
          <p:cNvPr id="3" name="Content Placeholder 2"/>
          <p:cNvSpPr>
            <a:spLocks noGrp="1"/>
          </p:cNvSpPr>
          <p:nvPr>
            <p:ph idx="1"/>
          </p:nvPr>
        </p:nvSpPr>
        <p:spPr>
          <a:xfrm>
            <a:off x="457200" y="1143001"/>
            <a:ext cx="8229600" cy="1524000"/>
          </a:xfrm>
          <a:solidFill>
            <a:schemeClr val="accent2">
              <a:lumMod val="20000"/>
              <a:lumOff val="80000"/>
            </a:schemeClr>
          </a:solidFill>
          <a:ln>
            <a:solidFill>
              <a:schemeClr val="accent2"/>
            </a:solidFill>
          </a:ln>
        </p:spPr>
        <p:style>
          <a:lnRef idx="2">
            <a:schemeClr val="accent1"/>
          </a:lnRef>
          <a:fillRef idx="1">
            <a:schemeClr val="lt1"/>
          </a:fillRef>
          <a:effectRef idx="0">
            <a:schemeClr val="accent1"/>
          </a:effectRef>
          <a:fontRef idx="minor">
            <a:schemeClr val="dk1"/>
          </a:fontRef>
        </p:style>
        <p:txBody>
          <a:bodyPr>
            <a:normAutofit lnSpcReduction="10000"/>
          </a:bodyPr>
          <a:lstStyle/>
          <a:p>
            <a:r>
              <a:rPr lang="en-US" b="1" dirty="0"/>
              <a:t>Benjamin Harrison - 1888</a:t>
            </a:r>
          </a:p>
          <a:p>
            <a:pPr lvl="1"/>
            <a:r>
              <a:rPr lang="en-US" dirty="0"/>
              <a:t>Grandson of William H. Harrison</a:t>
            </a:r>
          </a:p>
          <a:p>
            <a:pPr lvl="2"/>
            <a:r>
              <a:rPr lang="en-US" dirty="0"/>
              <a:t>Presidency was just as productive </a:t>
            </a:r>
          </a:p>
          <a:p>
            <a:pPr lvl="1">
              <a:buNone/>
            </a:pPr>
            <a:endParaRPr lang="en-US" dirty="0"/>
          </a:p>
        </p:txBody>
      </p:sp>
      <p:pic>
        <p:nvPicPr>
          <p:cNvPr id="2050" name="Picture 2" descr="http://upload.wikimedia.org/wikipedia/commons/thumb/f/f8/Benjamin_Harrison,_head_and_shoulders_bw_photo,_1896.jpg/220px-Benjamin_Harrison,_head_and_shoulders_bw_photo,_1896.jpg"/>
          <p:cNvPicPr>
            <a:picLocks noChangeAspect="1" noChangeArrowheads="1"/>
          </p:cNvPicPr>
          <p:nvPr/>
        </p:nvPicPr>
        <p:blipFill>
          <a:blip r:embed="rId2" cstate="print"/>
          <a:srcRect/>
          <a:stretch>
            <a:fillRect/>
          </a:stretch>
        </p:blipFill>
        <p:spPr bwMode="auto">
          <a:xfrm>
            <a:off x="2514600" y="2743200"/>
            <a:ext cx="2971800" cy="376878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68"/>
            <a:ext cx="8229600" cy="1143000"/>
          </a:xfrm>
        </p:spPr>
        <p:txBody>
          <a:bodyPr/>
          <a:lstStyle/>
          <a:p>
            <a:r>
              <a:rPr lang="en-US" dirty="0"/>
              <a:t>Fun Facts</a:t>
            </a:r>
          </a:p>
        </p:txBody>
      </p:sp>
      <p:sp>
        <p:nvSpPr>
          <p:cNvPr id="3" name="Content Placeholder 2"/>
          <p:cNvSpPr>
            <a:spLocks noGrp="1"/>
          </p:cNvSpPr>
          <p:nvPr>
            <p:ph idx="1"/>
          </p:nvPr>
        </p:nvSpPr>
        <p:spPr>
          <a:xfrm>
            <a:off x="457200" y="762000"/>
            <a:ext cx="8229600" cy="6096000"/>
          </a:xfrm>
        </p:spPr>
        <p:txBody>
          <a:bodyPr>
            <a:normAutofit fontScale="92500"/>
          </a:bodyPr>
          <a:lstStyle/>
          <a:p>
            <a:r>
              <a:rPr lang="en-US" dirty="0"/>
              <a:t>5’ 6”</a:t>
            </a:r>
          </a:p>
          <a:p>
            <a:r>
              <a:rPr lang="en-US" dirty="0"/>
              <a:t>Nickname – The Human Iceberg</a:t>
            </a:r>
          </a:p>
          <a:p>
            <a:r>
              <a:rPr lang="en-US" dirty="0"/>
              <a:t>2</a:t>
            </a:r>
            <a:r>
              <a:rPr lang="en-US" baseline="30000" dirty="0"/>
              <a:t>nd</a:t>
            </a:r>
            <a:r>
              <a:rPr lang="en-US" dirty="0"/>
              <a:t> wife was 30 years younger than him </a:t>
            </a:r>
          </a:p>
          <a:p>
            <a:r>
              <a:rPr lang="en-US" dirty="0"/>
              <a:t>Supported 2 bills keeping African Americans from voting</a:t>
            </a:r>
          </a:p>
          <a:p>
            <a:r>
              <a:rPr lang="en-US" dirty="0"/>
              <a:t>Appointed Frederick Douglass as minister to Haiti </a:t>
            </a:r>
          </a:p>
          <a:p>
            <a:endParaRPr lang="en-US" dirty="0"/>
          </a:p>
          <a:p>
            <a:r>
              <a:rPr lang="en-US" dirty="0"/>
              <a:t>Important stuff that happened during presidency </a:t>
            </a:r>
          </a:p>
          <a:p>
            <a:pPr lvl="1"/>
            <a:r>
              <a:rPr lang="en-US" b="1" i="1" dirty="0">
                <a:solidFill>
                  <a:srgbClr val="C00000"/>
                </a:solidFill>
              </a:rPr>
              <a:t>Sherman Anti Trust Act</a:t>
            </a:r>
          </a:p>
          <a:p>
            <a:pPr lvl="1"/>
            <a:r>
              <a:rPr lang="en-US" b="1" i="1" dirty="0">
                <a:solidFill>
                  <a:srgbClr val="C00000"/>
                </a:solidFill>
              </a:rPr>
              <a:t>Sherman Silver Purchase Act</a:t>
            </a:r>
          </a:p>
          <a:p>
            <a:pPr lvl="1"/>
            <a:r>
              <a:rPr lang="en-US" b="1" i="1" dirty="0">
                <a:solidFill>
                  <a:srgbClr val="C00000"/>
                </a:solidFill>
              </a:rPr>
              <a:t>Wounded Knee Massacre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29CA0-C8B2-45E7-AA5E-187F8C22295A}"/>
              </a:ext>
            </a:extLst>
          </p:cNvPr>
          <p:cNvSpPr>
            <a:spLocks noGrp="1"/>
          </p:cNvSpPr>
          <p:nvPr>
            <p:ph type="title"/>
          </p:nvPr>
        </p:nvSpPr>
        <p:spPr/>
        <p:txBody>
          <a:bodyPr/>
          <a:lstStyle/>
          <a:p>
            <a:r>
              <a:rPr lang="en-US" dirty="0"/>
              <a:t>Possible LEQ Prompt</a:t>
            </a:r>
          </a:p>
        </p:txBody>
      </p:sp>
      <p:sp>
        <p:nvSpPr>
          <p:cNvPr id="3" name="Content Placeholder 2">
            <a:extLst>
              <a:ext uri="{FF2B5EF4-FFF2-40B4-BE49-F238E27FC236}">
                <a16:creationId xmlns:a16="http://schemas.microsoft.com/office/drawing/2014/main" id="{DD47D53B-B8CD-470D-BEDA-404AFEDF694D}"/>
              </a:ext>
            </a:extLst>
          </p:cNvPr>
          <p:cNvSpPr>
            <a:spLocks noGrp="1"/>
          </p:cNvSpPr>
          <p:nvPr>
            <p:ph idx="1"/>
          </p:nvPr>
        </p:nvSpPr>
        <p:spPr>
          <a:xfrm>
            <a:off x="493059" y="1981200"/>
            <a:ext cx="8229600" cy="1858963"/>
          </a:xfrm>
        </p:spPr>
        <p:style>
          <a:lnRef idx="2">
            <a:schemeClr val="accent1"/>
          </a:lnRef>
          <a:fillRef idx="1">
            <a:schemeClr val="lt1"/>
          </a:fillRef>
          <a:effectRef idx="0">
            <a:schemeClr val="accent1"/>
          </a:effectRef>
          <a:fontRef idx="minor">
            <a:schemeClr val="dk1"/>
          </a:fontRef>
        </p:style>
        <p:txBody>
          <a:bodyPr/>
          <a:lstStyle/>
          <a:p>
            <a:pPr marL="0" indent="0" algn="ctr">
              <a:buNone/>
            </a:pPr>
            <a:r>
              <a:rPr lang="en-US" dirty="0"/>
              <a:t>Explain the origins of the </a:t>
            </a:r>
            <a:r>
              <a:rPr lang="en-US" b="1" dirty="0"/>
              <a:t>Populist Party (1890s</a:t>
            </a:r>
            <a:r>
              <a:rPr lang="en-US" dirty="0"/>
              <a:t>) and its effects on US politics and national policies through the year 1920. </a:t>
            </a:r>
          </a:p>
          <a:p>
            <a:endParaRPr lang="en-US" dirty="0"/>
          </a:p>
        </p:txBody>
      </p:sp>
    </p:spTree>
    <p:extLst>
      <p:ext uri="{BB962C8B-B14F-4D97-AF65-F5344CB8AC3E}">
        <p14:creationId xmlns:p14="http://schemas.microsoft.com/office/powerpoint/2010/main" val="725720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996" y="861286"/>
            <a:ext cx="6248400" cy="5943600"/>
          </a:xfr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a:normAutofit/>
          </a:bodyPr>
          <a:lstStyle/>
          <a:p>
            <a:r>
              <a:rPr lang="en-US" b="1" dirty="0"/>
              <a:t>Railroads</a:t>
            </a:r>
          </a:p>
          <a:p>
            <a:pPr lvl="1"/>
            <a:r>
              <a:rPr lang="en-US" b="1" i="1" dirty="0">
                <a:solidFill>
                  <a:srgbClr val="C00000"/>
                </a:solidFill>
              </a:rPr>
              <a:t>Problem: </a:t>
            </a:r>
          </a:p>
          <a:p>
            <a:pPr lvl="2"/>
            <a:r>
              <a:rPr lang="en-US" dirty="0">
                <a:solidFill>
                  <a:schemeClr val="tx1"/>
                </a:solidFill>
              </a:rPr>
              <a:t>RRs had a virtual monopoly</a:t>
            </a:r>
          </a:p>
          <a:p>
            <a:pPr lvl="2"/>
            <a:endParaRPr lang="en-US" sz="1200" dirty="0">
              <a:solidFill>
                <a:schemeClr val="tx1"/>
              </a:solidFill>
            </a:endParaRPr>
          </a:p>
          <a:p>
            <a:pPr lvl="2"/>
            <a:r>
              <a:rPr lang="en-US" dirty="0">
                <a:solidFill>
                  <a:schemeClr val="tx1"/>
                </a:solidFill>
              </a:rPr>
              <a:t>Could charge whatever they wanted for transportation of people/goods</a:t>
            </a:r>
          </a:p>
          <a:p>
            <a:pPr lvl="1"/>
            <a:endParaRPr lang="en-US" sz="1800" b="1" i="1" dirty="0">
              <a:solidFill>
                <a:srgbClr val="C00000"/>
              </a:solidFill>
            </a:endParaRPr>
          </a:p>
          <a:p>
            <a:pPr lvl="1"/>
            <a:r>
              <a:rPr lang="en-US" b="1" i="1" dirty="0">
                <a:solidFill>
                  <a:srgbClr val="C00000"/>
                </a:solidFill>
              </a:rPr>
              <a:t>Attempted Solution</a:t>
            </a:r>
          </a:p>
          <a:p>
            <a:pPr lvl="2"/>
            <a:r>
              <a:rPr lang="en-US" b="1" i="1" dirty="0">
                <a:solidFill>
                  <a:srgbClr val="C00000"/>
                </a:solidFill>
              </a:rPr>
              <a:t>Interstate Commerce Act - 1887</a:t>
            </a:r>
          </a:p>
          <a:p>
            <a:pPr lvl="2"/>
            <a:r>
              <a:rPr lang="en-US" dirty="0"/>
              <a:t>All Rates must be “</a:t>
            </a:r>
            <a:r>
              <a:rPr lang="en-US" i="1" dirty="0"/>
              <a:t>Reasonable and Just</a:t>
            </a:r>
            <a:r>
              <a:rPr lang="en-US" dirty="0"/>
              <a:t>”</a:t>
            </a:r>
          </a:p>
          <a:p>
            <a:pPr lvl="2"/>
            <a:r>
              <a:rPr lang="en-US" dirty="0"/>
              <a:t>Not effective for 20 years (Teddy R)</a:t>
            </a:r>
          </a:p>
          <a:p>
            <a:pPr lvl="3"/>
            <a:r>
              <a:rPr lang="en-US" dirty="0"/>
              <a:t>Elkins Act &amp; Hepburn Act</a:t>
            </a:r>
          </a:p>
          <a:p>
            <a:endParaRPr lang="en-US" sz="1700" b="1" dirty="0"/>
          </a:p>
        </p:txBody>
      </p:sp>
      <p:pic>
        <p:nvPicPr>
          <p:cNvPr id="1028" name="Picture 4" descr="http://www.classbrain.com/artteenst/uploads/train.jpg"/>
          <p:cNvPicPr>
            <a:picLocks noChangeAspect="1" noChangeArrowheads="1"/>
          </p:cNvPicPr>
          <p:nvPr/>
        </p:nvPicPr>
        <p:blipFill>
          <a:blip r:embed="rId2" cstate="print"/>
          <a:srcRect/>
          <a:stretch>
            <a:fillRect/>
          </a:stretch>
        </p:blipFill>
        <p:spPr bwMode="auto">
          <a:xfrm>
            <a:off x="5353050" y="914400"/>
            <a:ext cx="3333750" cy="1704976"/>
          </a:xfrm>
          <a:prstGeom prst="rect">
            <a:avLst/>
          </a:prstGeom>
          <a:noFill/>
        </p:spPr>
      </p:pic>
      <p:pic>
        <p:nvPicPr>
          <p:cNvPr id="6" name="Picture 2" descr="Image result for railroad monopoly">
            <a:extLst>
              <a:ext uri="{FF2B5EF4-FFF2-40B4-BE49-F238E27FC236}">
                <a16:creationId xmlns:a16="http://schemas.microsoft.com/office/drawing/2014/main" id="{9361FFD4-96D7-4B08-A7B1-AE392C0F59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1" y="2220733"/>
            <a:ext cx="1831328" cy="27469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1143000"/>
          </a:xfrm>
        </p:spPr>
        <p:txBody>
          <a:bodyPr/>
          <a:lstStyle/>
          <a:p>
            <a:r>
              <a:rPr lang="en-US" dirty="0"/>
              <a:t>Gilded Age Issues</a:t>
            </a:r>
          </a:p>
        </p:txBody>
      </p:sp>
      <p:sp>
        <p:nvSpPr>
          <p:cNvPr id="5" name="Arrow: Left 4">
            <a:extLst>
              <a:ext uri="{FF2B5EF4-FFF2-40B4-BE49-F238E27FC236}">
                <a16:creationId xmlns:a16="http://schemas.microsoft.com/office/drawing/2014/main" id="{05EE94CE-BF46-4717-ACCF-CA055A8CD477}"/>
              </a:ext>
            </a:extLst>
          </p:cNvPr>
          <p:cNvSpPr/>
          <p:nvPr/>
        </p:nvSpPr>
        <p:spPr>
          <a:xfrm rot="20415207">
            <a:off x="5365809" y="3659842"/>
            <a:ext cx="2895600" cy="762000"/>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Vocab Word!!</a:t>
            </a:r>
          </a:p>
        </p:txBody>
      </p:sp>
      <p:pic>
        <p:nvPicPr>
          <p:cNvPr id="7" name="Picture 4" descr="Image result for interstate commerce act political cartoon">
            <a:extLst>
              <a:ext uri="{FF2B5EF4-FFF2-40B4-BE49-F238E27FC236}">
                <a16:creationId xmlns:a16="http://schemas.microsoft.com/office/drawing/2014/main" id="{C547BFF5-7756-48D5-A97E-33DA642E01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5729" y="449580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70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1+#ppt_h/2"/>
                                          </p:val>
                                        </p:tav>
                                        <p:tav tm="100000">
                                          <p:val>
                                            <p:strVal val="#ppt_y"/>
                                          </p:val>
                                        </p:tav>
                                      </p:tavLst>
                                    </p:anim>
                                  </p:childTnLst>
                                </p:cTn>
                              </p:par>
                              <p:par>
                                <p:cTn id="42" presetID="10"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500"/>
                                        <p:tgtEl>
                                          <p:spTgt spid="3">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500"/>
                                        <p:tgtEl>
                                          <p:spTgt spid="3">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229600" cy="5943600"/>
          </a:xfr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a:normAutofit/>
          </a:bodyPr>
          <a:lstStyle/>
          <a:p>
            <a:r>
              <a:rPr lang="en-US" b="1" dirty="0"/>
              <a:t>Trusts</a:t>
            </a:r>
          </a:p>
          <a:p>
            <a:pPr lvl="1"/>
            <a:r>
              <a:rPr lang="en-US" b="1" i="1" dirty="0">
                <a:solidFill>
                  <a:srgbClr val="C00000"/>
                </a:solidFill>
              </a:rPr>
              <a:t>Problem</a:t>
            </a:r>
          </a:p>
          <a:p>
            <a:pPr lvl="2"/>
            <a:r>
              <a:rPr lang="en-US" dirty="0">
                <a:solidFill>
                  <a:schemeClr val="tx1"/>
                </a:solidFill>
              </a:rPr>
              <a:t>Many “Trusts” had                                                                         become Monopolies</a:t>
            </a:r>
          </a:p>
          <a:p>
            <a:pPr lvl="2"/>
            <a:endParaRPr lang="en-US" sz="1400" dirty="0">
              <a:solidFill>
                <a:schemeClr val="tx1"/>
              </a:solidFill>
            </a:endParaRPr>
          </a:p>
          <a:p>
            <a:pPr lvl="2"/>
            <a:r>
              <a:rPr lang="en-US" dirty="0">
                <a:solidFill>
                  <a:schemeClr val="tx1"/>
                </a:solidFill>
              </a:rPr>
              <a:t>Lack of competition = Bad for consumers</a:t>
            </a:r>
          </a:p>
          <a:p>
            <a:pPr lvl="1"/>
            <a:endParaRPr lang="en-US" sz="1600" b="1" i="1" dirty="0">
              <a:solidFill>
                <a:srgbClr val="C00000"/>
              </a:solidFill>
            </a:endParaRPr>
          </a:p>
          <a:p>
            <a:pPr lvl="1"/>
            <a:r>
              <a:rPr lang="en-US" b="1" i="1" dirty="0">
                <a:solidFill>
                  <a:srgbClr val="C00000"/>
                </a:solidFill>
              </a:rPr>
              <a:t>Attempted Solution </a:t>
            </a:r>
          </a:p>
          <a:p>
            <a:pPr lvl="2"/>
            <a:r>
              <a:rPr lang="en-US" b="1" i="1" dirty="0">
                <a:solidFill>
                  <a:srgbClr val="C00000"/>
                </a:solidFill>
              </a:rPr>
              <a:t>Sherman </a:t>
            </a:r>
            <a:r>
              <a:rPr lang="en-US" b="1" i="1" u="sng" dirty="0">
                <a:solidFill>
                  <a:srgbClr val="C00000"/>
                </a:solidFill>
              </a:rPr>
              <a:t>Anti Trust Act </a:t>
            </a:r>
            <a:r>
              <a:rPr lang="en-US" b="1" i="1" dirty="0">
                <a:solidFill>
                  <a:srgbClr val="C00000"/>
                </a:solidFill>
              </a:rPr>
              <a:t>- 1890</a:t>
            </a:r>
          </a:p>
          <a:p>
            <a:pPr lvl="3"/>
            <a:r>
              <a:rPr lang="en-US" sz="2400" i="1" dirty="0"/>
              <a:t>“Every combination… in the form of trust </a:t>
            </a:r>
            <a:r>
              <a:rPr lang="en-US" sz="2400" b="1" i="1" dirty="0"/>
              <a:t>or otherwise</a:t>
            </a:r>
            <a:r>
              <a:rPr lang="en-US" sz="2400" i="1" dirty="0"/>
              <a:t>… in restraint of trade or commerce… is declared to be illegal”</a:t>
            </a:r>
            <a:endParaRPr lang="en-US" sz="1600" dirty="0"/>
          </a:p>
          <a:p>
            <a:pPr lvl="2"/>
            <a:endParaRPr lang="en-US" dirty="0"/>
          </a:p>
          <a:p>
            <a:pPr lvl="2"/>
            <a:r>
              <a:rPr lang="en-US" dirty="0"/>
              <a:t>Not effective for 10+ years (Teddy R)</a:t>
            </a:r>
          </a:p>
          <a:p>
            <a:endParaRPr lang="en-US" sz="1700" b="1" dirty="0"/>
          </a:p>
        </p:txBody>
      </p:sp>
      <p:sp>
        <p:nvSpPr>
          <p:cNvPr id="2" name="Title 1"/>
          <p:cNvSpPr>
            <a:spLocks noGrp="1"/>
          </p:cNvSpPr>
          <p:nvPr>
            <p:ph type="title"/>
          </p:nvPr>
        </p:nvSpPr>
        <p:spPr>
          <a:xfrm>
            <a:off x="-1718161" y="-95301"/>
            <a:ext cx="8229600" cy="1143000"/>
          </a:xfrm>
        </p:spPr>
        <p:txBody>
          <a:bodyPr/>
          <a:lstStyle/>
          <a:p>
            <a:r>
              <a:rPr lang="en-US" dirty="0"/>
              <a:t>Gilded Age Issues</a:t>
            </a:r>
          </a:p>
        </p:txBody>
      </p:sp>
      <p:pic>
        <p:nvPicPr>
          <p:cNvPr id="2052" name="Picture 4" descr="Image result for sherman antitrust act">
            <a:extLst>
              <a:ext uri="{FF2B5EF4-FFF2-40B4-BE49-F238E27FC236}">
                <a16:creationId xmlns:a16="http://schemas.microsoft.com/office/drawing/2014/main" id="{881A4228-6218-401D-A8CA-CDF0BBF71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2752" y="237938"/>
            <a:ext cx="4385161" cy="26669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monopoly guy">
            <a:extLst>
              <a:ext uri="{FF2B5EF4-FFF2-40B4-BE49-F238E27FC236}">
                <a16:creationId xmlns:a16="http://schemas.microsoft.com/office/drawing/2014/main" id="{F3D06859-29DD-4B5F-9489-006723F6C0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6224" y="2904937"/>
            <a:ext cx="2133600" cy="1543526"/>
          </a:xfrm>
          <a:prstGeom prst="rect">
            <a:avLst/>
          </a:prstGeom>
          <a:noFill/>
          <a:extLst>
            <a:ext uri="{909E8E84-426E-40DD-AFC4-6F175D3DCCD1}">
              <a14:hiddenFill xmlns:a14="http://schemas.microsoft.com/office/drawing/2010/main">
                <a:solidFill>
                  <a:srgbClr val="FFFFFF"/>
                </a:solidFill>
              </a14:hiddenFill>
            </a:ext>
          </a:extLst>
        </p:spPr>
      </p:pic>
      <p:sp>
        <p:nvSpPr>
          <p:cNvPr id="6" name="Arrow: Left 5">
            <a:extLst>
              <a:ext uri="{FF2B5EF4-FFF2-40B4-BE49-F238E27FC236}">
                <a16:creationId xmlns:a16="http://schemas.microsoft.com/office/drawing/2014/main" id="{64EFAD90-DB2B-4B23-8738-73B95DEE5594}"/>
              </a:ext>
            </a:extLst>
          </p:cNvPr>
          <p:cNvSpPr/>
          <p:nvPr/>
        </p:nvSpPr>
        <p:spPr>
          <a:xfrm rot="20415207">
            <a:off x="5432657" y="3882905"/>
            <a:ext cx="2262985" cy="673665"/>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Vocab Word!!</a:t>
            </a:r>
          </a:p>
        </p:txBody>
      </p:sp>
      <p:sp>
        <p:nvSpPr>
          <p:cNvPr id="10" name="Arrow: Left 9">
            <a:extLst>
              <a:ext uri="{FF2B5EF4-FFF2-40B4-BE49-F238E27FC236}">
                <a16:creationId xmlns:a16="http://schemas.microsoft.com/office/drawing/2014/main" id="{0B9CDA42-E1C1-4860-B812-0118DD373F65}"/>
              </a:ext>
            </a:extLst>
          </p:cNvPr>
          <p:cNvSpPr/>
          <p:nvPr/>
        </p:nvSpPr>
        <p:spPr>
          <a:xfrm rot="1040664">
            <a:off x="5653422" y="5728925"/>
            <a:ext cx="3158019" cy="673665"/>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Does this include </a:t>
            </a:r>
            <a:r>
              <a:rPr lang="en-US" b="1" dirty="0"/>
              <a:t>Unions?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animEffect transition="in" filter="fade">
                                      <p:cBhvr>
                                        <p:cTn id="19" dur="500"/>
                                        <p:tgtEl>
                                          <p:spTgt spid="205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Gilded Age Issues</a:t>
            </a:r>
          </a:p>
        </p:txBody>
      </p:sp>
      <p:sp>
        <p:nvSpPr>
          <p:cNvPr id="3" name="Content Placeholder 2"/>
          <p:cNvSpPr>
            <a:spLocks noGrp="1"/>
          </p:cNvSpPr>
          <p:nvPr>
            <p:ph idx="1"/>
          </p:nvPr>
        </p:nvSpPr>
        <p:spPr>
          <a:xfrm>
            <a:off x="228600" y="838200"/>
            <a:ext cx="7086600" cy="5943600"/>
          </a:xfr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a:normAutofit/>
          </a:bodyPr>
          <a:lstStyle/>
          <a:p>
            <a:r>
              <a:rPr lang="en-US" b="1" dirty="0"/>
              <a:t>Tariffs</a:t>
            </a:r>
          </a:p>
          <a:p>
            <a:pPr lvl="1"/>
            <a:r>
              <a:rPr lang="en-US" b="1" i="1" dirty="0">
                <a:solidFill>
                  <a:srgbClr val="C00000"/>
                </a:solidFill>
              </a:rPr>
              <a:t>Issue:</a:t>
            </a:r>
          </a:p>
          <a:p>
            <a:pPr lvl="2"/>
            <a:r>
              <a:rPr lang="en-US" dirty="0">
                <a:solidFill>
                  <a:schemeClr val="tx1"/>
                </a:solidFill>
              </a:rPr>
              <a:t>Tariffs “protect” American Businesses</a:t>
            </a:r>
          </a:p>
          <a:p>
            <a:pPr lvl="2"/>
            <a:r>
              <a:rPr lang="en-US" dirty="0">
                <a:solidFill>
                  <a:schemeClr val="tx1"/>
                </a:solidFill>
              </a:rPr>
              <a:t>Provided Income for the Fed Govt</a:t>
            </a:r>
          </a:p>
          <a:p>
            <a:pPr lvl="2"/>
            <a:endParaRPr lang="en-US" sz="1600" b="1" i="1" dirty="0">
              <a:solidFill>
                <a:srgbClr val="C00000"/>
              </a:solidFill>
            </a:endParaRPr>
          </a:p>
          <a:p>
            <a:pPr lvl="1"/>
            <a:r>
              <a:rPr lang="en-US" b="1" i="1" dirty="0">
                <a:solidFill>
                  <a:srgbClr val="C00000"/>
                </a:solidFill>
              </a:rPr>
              <a:t>Attempted Solution</a:t>
            </a:r>
          </a:p>
          <a:p>
            <a:pPr lvl="2"/>
            <a:r>
              <a:rPr lang="en-US" b="1" i="1" dirty="0">
                <a:solidFill>
                  <a:srgbClr val="C00000"/>
                </a:solidFill>
              </a:rPr>
              <a:t>McKinley Tariff - 1890</a:t>
            </a:r>
          </a:p>
          <a:p>
            <a:pPr lvl="2"/>
            <a:r>
              <a:rPr lang="en-US" dirty="0"/>
              <a:t>Highest ever proposed </a:t>
            </a:r>
            <a:r>
              <a:rPr lang="en-US" sz="1600" dirty="0"/>
              <a:t>(from 38 to 50%)</a:t>
            </a:r>
          </a:p>
          <a:p>
            <a:pPr lvl="1"/>
            <a:endParaRPr lang="en-US" sz="2000" dirty="0"/>
          </a:p>
          <a:p>
            <a:pPr lvl="1"/>
            <a:r>
              <a:rPr lang="en-US" i="1" dirty="0"/>
              <a:t>Effect:</a:t>
            </a:r>
          </a:p>
          <a:p>
            <a:pPr lvl="2"/>
            <a:r>
              <a:rPr lang="en-US" i="1" dirty="0"/>
              <a:t>Angers Lower Class. Why?</a:t>
            </a:r>
          </a:p>
          <a:p>
            <a:pPr lvl="2"/>
            <a:r>
              <a:rPr lang="en-US" i="1" dirty="0"/>
              <a:t>Democrats win House and Presidency in 1892</a:t>
            </a:r>
          </a:p>
          <a:p>
            <a:pPr lvl="2"/>
            <a:r>
              <a:rPr lang="en-US" i="1" dirty="0"/>
              <a:t>Tariff Reduced in 1894</a:t>
            </a:r>
          </a:p>
        </p:txBody>
      </p:sp>
      <p:pic>
        <p:nvPicPr>
          <p:cNvPr id="3074" name="Picture 2" descr="https://upload.wikimedia.org/wikipedia/commons/thumb/9/9a/Mckin.jpg/800px-Mckin.jpg">
            <a:extLst>
              <a:ext uri="{FF2B5EF4-FFF2-40B4-BE49-F238E27FC236}">
                <a16:creationId xmlns:a16="http://schemas.microsoft.com/office/drawing/2014/main" id="{AA34D54B-BD58-48E8-92DD-3005DF2DB7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590" y="571500"/>
            <a:ext cx="195871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961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500"/>
                                        <p:tgtEl>
                                          <p:spTgt spid="3">
                                            <p:txEl>
                                              <p:pRg st="11" end="11"/>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
                                            <p:txEl>
                                              <p:pRg st="12" end="12"/>
                                            </p:txEl>
                                          </p:spTgt>
                                        </p:tgtEl>
                                        <p:attrNameLst>
                                          <p:attrName>style.visibility</p:attrName>
                                        </p:attrNameLst>
                                      </p:cBhvr>
                                      <p:to>
                                        <p:strVal val="visible"/>
                                      </p:to>
                                    </p:set>
                                    <p:animEffect transition="in" filter="fade">
                                      <p:cBhvr>
                                        <p:cTn id="6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
            <a:ext cx="8229600" cy="1143000"/>
          </a:xfrm>
        </p:spPr>
        <p:txBody>
          <a:bodyPr/>
          <a:lstStyle/>
          <a:p>
            <a:r>
              <a:rPr lang="en-US" dirty="0"/>
              <a:t>Economic Distress</a:t>
            </a:r>
          </a:p>
        </p:txBody>
      </p:sp>
      <p:sp>
        <p:nvSpPr>
          <p:cNvPr id="3" name="Content Placeholder 2"/>
          <p:cNvSpPr>
            <a:spLocks noGrp="1"/>
          </p:cNvSpPr>
          <p:nvPr>
            <p:ph idx="1"/>
          </p:nvPr>
        </p:nvSpPr>
        <p:spPr>
          <a:xfrm>
            <a:off x="228600" y="762000"/>
            <a:ext cx="5410200" cy="5715000"/>
          </a:xfrm>
        </p:spPr>
        <p:txBody>
          <a:bodyPr>
            <a:normAutofit lnSpcReduction="10000"/>
          </a:bodyPr>
          <a:lstStyle/>
          <a:p>
            <a:r>
              <a:rPr lang="en-US" b="1" i="1" dirty="0">
                <a:solidFill>
                  <a:srgbClr val="C00000"/>
                </a:solidFill>
              </a:rPr>
              <a:t>Panic of 1893</a:t>
            </a:r>
          </a:p>
          <a:p>
            <a:pPr lvl="1"/>
            <a:r>
              <a:rPr lang="en-US" b="1" dirty="0"/>
              <a:t>Causes</a:t>
            </a:r>
          </a:p>
          <a:p>
            <a:pPr lvl="2"/>
            <a:r>
              <a:rPr lang="en-US" dirty="0"/>
              <a:t>Failure of Reading and Philadelphia RRs</a:t>
            </a:r>
          </a:p>
          <a:p>
            <a:pPr lvl="2"/>
            <a:r>
              <a:rPr lang="en-US" dirty="0"/>
              <a:t>Crash in Wheat Prices</a:t>
            </a:r>
          </a:p>
          <a:p>
            <a:pPr lvl="1"/>
            <a:endParaRPr lang="en-US" dirty="0"/>
          </a:p>
          <a:p>
            <a:pPr lvl="1"/>
            <a:r>
              <a:rPr lang="en-US" b="1" dirty="0"/>
              <a:t>Effects</a:t>
            </a:r>
          </a:p>
          <a:p>
            <a:pPr lvl="2"/>
            <a:r>
              <a:rPr lang="en-US" dirty="0"/>
              <a:t>8000 Businesses close</a:t>
            </a:r>
          </a:p>
          <a:p>
            <a:pPr lvl="2"/>
            <a:r>
              <a:rPr lang="en-US" dirty="0"/>
              <a:t>150 RRs out of business</a:t>
            </a:r>
          </a:p>
          <a:p>
            <a:pPr lvl="2"/>
            <a:r>
              <a:rPr lang="en-US" dirty="0"/>
              <a:t>400 Banks close</a:t>
            </a:r>
          </a:p>
          <a:p>
            <a:pPr lvl="2"/>
            <a:r>
              <a:rPr lang="en-US" dirty="0"/>
              <a:t>20% Unemployment</a:t>
            </a:r>
          </a:p>
          <a:p>
            <a:pPr lvl="2"/>
            <a:r>
              <a:rPr lang="en-US" dirty="0"/>
              <a:t>US Govt borrowed $60 Million from JP Morgan</a:t>
            </a:r>
          </a:p>
        </p:txBody>
      </p:sp>
      <p:pic>
        <p:nvPicPr>
          <p:cNvPr id="29698" name="Picture 2" descr="http://4.bp.blogspot.com/--JnpLmjc2SY/TWXS_8weVDI/AAAAAAAABKc/2B34yc-csIg/s1600/1893+Panic+Cartoon.jpg"/>
          <p:cNvPicPr>
            <a:picLocks noChangeAspect="1" noChangeArrowheads="1"/>
          </p:cNvPicPr>
          <p:nvPr/>
        </p:nvPicPr>
        <p:blipFill>
          <a:blip r:embed="rId2" cstate="print"/>
          <a:srcRect/>
          <a:stretch>
            <a:fillRect/>
          </a:stretch>
        </p:blipFill>
        <p:spPr bwMode="auto">
          <a:xfrm>
            <a:off x="5551877" y="990600"/>
            <a:ext cx="3592123" cy="5105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6600" dirty="0"/>
              <a:t>Economic Distress </a:t>
            </a:r>
          </a:p>
        </p:txBody>
      </p:sp>
      <p:sp>
        <p:nvSpPr>
          <p:cNvPr id="3" name="Content Placeholder 2"/>
          <p:cNvSpPr>
            <a:spLocks noGrp="1"/>
          </p:cNvSpPr>
          <p:nvPr>
            <p:ph idx="1"/>
          </p:nvPr>
        </p:nvSpPr>
        <p:spPr>
          <a:xfrm>
            <a:off x="304800" y="1067118"/>
            <a:ext cx="8534400" cy="5790882"/>
          </a:xfrm>
        </p:spPr>
        <p:txBody>
          <a:bodyPr>
            <a:normAutofit/>
          </a:bodyPr>
          <a:lstStyle/>
          <a:p>
            <a:r>
              <a:rPr lang="en-US" dirty="0"/>
              <a:t>Farmers in Midwest are caught in a vicious cycle</a:t>
            </a:r>
          </a:p>
          <a:p>
            <a:endParaRPr lang="en-US" dirty="0"/>
          </a:p>
          <a:p>
            <a:endParaRPr lang="en-US" dirty="0"/>
          </a:p>
          <a:p>
            <a:endParaRPr lang="en-US" dirty="0"/>
          </a:p>
          <a:p>
            <a:endParaRPr lang="en-US" dirty="0"/>
          </a:p>
          <a:p>
            <a:endParaRPr lang="en-US" dirty="0"/>
          </a:p>
          <a:p>
            <a:endParaRPr lang="en-US" dirty="0"/>
          </a:p>
          <a:p>
            <a:endParaRPr lang="en-US" dirty="0"/>
          </a:p>
          <a:p>
            <a:r>
              <a:rPr lang="en-US" dirty="0"/>
              <a:t>If Farmers could not pay their mortgage, they would face foreclosure</a:t>
            </a:r>
          </a:p>
        </p:txBody>
      </p:sp>
      <p:sp>
        <p:nvSpPr>
          <p:cNvPr id="4" name="TextBox 3"/>
          <p:cNvSpPr txBox="1"/>
          <p:nvPr/>
        </p:nvSpPr>
        <p:spPr>
          <a:xfrm>
            <a:off x="3429000" y="1828800"/>
            <a:ext cx="2895600" cy="369332"/>
          </a:xfrm>
          <a:prstGeom prst="rect">
            <a:avLst/>
          </a:prstGeom>
          <a:noFill/>
        </p:spPr>
        <p:txBody>
          <a:bodyPr wrap="square" rtlCol="0">
            <a:spAutoFit/>
          </a:bodyPr>
          <a:lstStyle/>
          <a:p>
            <a:r>
              <a:rPr lang="en-US" dirty="0"/>
              <a:t>Buy land on loans</a:t>
            </a:r>
          </a:p>
        </p:txBody>
      </p:sp>
      <p:grpSp>
        <p:nvGrpSpPr>
          <p:cNvPr id="13" name="Group 12"/>
          <p:cNvGrpSpPr/>
          <p:nvPr/>
        </p:nvGrpSpPr>
        <p:grpSpPr>
          <a:xfrm>
            <a:off x="5715000" y="1905000"/>
            <a:ext cx="4114800" cy="1905000"/>
            <a:chOff x="5562600" y="2590800"/>
            <a:chExt cx="2895600" cy="1436132"/>
          </a:xfrm>
        </p:grpSpPr>
        <p:sp>
          <p:nvSpPr>
            <p:cNvPr id="5" name="TextBox 4"/>
            <p:cNvSpPr txBox="1"/>
            <p:nvPr/>
          </p:nvSpPr>
          <p:spPr>
            <a:xfrm>
              <a:off x="5562600" y="3657600"/>
              <a:ext cx="2895600" cy="369332"/>
            </a:xfrm>
            <a:prstGeom prst="rect">
              <a:avLst/>
            </a:prstGeom>
            <a:noFill/>
          </p:spPr>
          <p:txBody>
            <a:bodyPr wrap="square" rtlCol="0">
              <a:spAutoFit/>
            </a:bodyPr>
            <a:lstStyle/>
            <a:p>
              <a:r>
                <a:rPr lang="en-US" dirty="0"/>
                <a:t>Wheat Prices drop </a:t>
              </a:r>
            </a:p>
          </p:txBody>
        </p:sp>
        <p:sp>
          <p:nvSpPr>
            <p:cNvPr id="9" name="Bent Arrow 8"/>
            <p:cNvSpPr/>
            <p:nvPr/>
          </p:nvSpPr>
          <p:spPr>
            <a:xfrm rot="5400000">
              <a:off x="5590032" y="2563368"/>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4" name="Group 13"/>
          <p:cNvGrpSpPr/>
          <p:nvPr/>
        </p:nvGrpSpPr>
        <p:grpSpPr>
          <a:xfrm>
            <a:off x="2819399" y="4495800"/>
            <a:ext cx="3962400" cy="1097280"/>
            <a:chOff x="2756367" y="4343400"/>
            <a:chExt cx="3620049" cy="868680"/>
          </a:xfrm>
        </p:grpSpPr>
        <p:sp>
          <p:nvSpPr>
            <p:cNvPr id="6" name="TextBox 5"/>
            <p:cNvSpPr txBox="1"/>
            <p:nvPr/>
          </p:nvSpPr>
          <p:spPr>
            <a:xfrm>
              <a:off x="2756367" y="4826000"/>
              <a:ext cx="2895600" cy="369332"/>
            </a:xfrm>
            <a:prstGeom prst="rect">
              <a:avLst/>
            </a:prstGeom>
            <a:noFill/>
          </p:spPr>
          <p:txBody>
            <a:bodyPr wrap="square" rtlCol="0">
              <a:spAutoFit/>
            </a:bodyPr>
            <a:lstStyle/>
            <a:p>
              <a:pPr algn="ctr"/>
              <a:r>
                <a:rPr lang="en-US" dirty="0"/>
                <a:t>Buy land on loans </a:t>
              </a:r>
            </a:p>
          </p:txBody>
        </p:sp>
        <p:sp>
          <p:nvSpPr>
            <p:cNvPr id="10" name="Bent Arrow 9"/>
            <p:cNvSpPr/>
            <p:nvPr/>
          </p:nvSpPr>
          <p:spPr>
            <a:xfrm rot="10800000">
              <a:off x="5562600" y="434340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 name="Bent Arrow 10"/>
          <p:cNvSpPr/>
          <p:nvPr/>
        </p:nvSpPr>
        <p:spPr>
          <a:xfrm>
            <a:off x="2057400" y="1828800"/>
            <a:ext cx="1118616" cy="9906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p:cNvGrpSpPr/>
          <p:nvPr/>
        </p:nvGrpSpPr>
        <p:grpSpPr>
          <a:xfrm>
            <a:off x="762000" y="3505200"/>
            <a:ext cx="3429000" cy="1981200"/>
            <a:chOff x="1295400" y="3581400"/>
            <a:chExt cx="2895600" cy="1499616"/>
          </a:xfrm>
        </p:grpSpPr>
        <p:sp>
          <p:nvSpPr>
            <p:cNvPr id="7" name="TextBox 6"/>
            <p:cNvSpPr txBox="1"/>
            <p:nvPr/>
          </p:nvSpPr>
          <p:spPr>
            <a:xfrm>
              <a:off x="1295400" y="3581400"/>
              <a:ext cx="2895600" cy="369332"/>
            </a:xfrm>
            <a:prstGeom prst="rect">
              <a:avLst/>
            </a:prstGeom>
            <a:noFill/>
          </p:spPr>
          <p:txBody>
            <a:bodyPr wrap="square" rtlCol="0">
              <a:spAutoFit/>
            </a:bodyPr>
            <a:lstStyle/>
            <a:p>
              <a:r>
                <a:rPr lang="en-US" dirty="0"/>
                <a:t>Wheat Prices drop </a:t>
              </a:r>
            </a:p>
          </p:txBody>
        </p:sp>
        <p:sp>
          <p:nvSpPr>
            <p:cNvPr id="12" name="Bent Arrow 11"/>
            <p:cNvSpPr/>
            <p:nvPr/>
          </p:nvSpPr>
          <p:spPr>
            <a:xfrm rot="16200000">
              <a:off x="2313432" y="4239768"/>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1026" name="Picture 2" descr="American Gothic"/>
          <p:cNvPicPr>
            <a:picLocks noChangeAspect="1" noChangeArrowheads="1"/>
          </p:cNvPicPr>
          <p:nvPr/>
        </p:nvPicPr>
        <p:blipFill>
          <a:blip r:embed="rId2" cstate="print"/>
          <a:srcRect/>
          <a:stretch>
            <a:fillRect/>
          </a:stretch>
        </p:blipFill>
        <p:spPr bwMode="auto">
          <a:xfrm>
            <a:off x="3352800" y="2362200"/>
            <a:ext cx="2057400" cy="2498517"/>
          </a:xfrm>
          <a:prstGeom prst="rect">
            <a:avLst/>
          </a:prstGeom>
          <a:noFill/>
        </p:spPr>
      </p:pic>
      <p:pic>
        <p:nvPicPr>
          <p:cNvPr id="1027" name="Picture 3"/>
          <p:cNvPicPr>
            <a:picLocks noChangeAspect="1" noChangeArrowheads="1"/>
          </p:cNvPicPr>
          <p:nvPr/>
        </p:nvPicPr>
        <p:blipFill>
          <a:blip r:embed="rId3" cstate="print"/>
          <a:srcRect/>
          <a:stretch>
            <a:fillRect/>
          </a:stretch>
        </p:blipFill>
        <p:spPr bwMode="auto">
          <a:xfrm>
            <a:off x="3352800" y="2362200"/>
            <a:ext cx="2011275" cy="2438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ox(in)">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Railroad: Good or Evil?</a:t>
            </a:r>
          </a:p>
        </p:txBody>
      </p:sp>
      <p:sp>
        <p:nvSpPr>
          <p:cNvPr id="3" name="Content Placeholder 2"/>
          <p:cNvSpPr>
            <a:spLocks noGrp="1"/>
          </p:cNvSpPr>
          <p:nvPr>
            <p:ph idx="1"/>
          </p:nvPr>
        </p:nvSpPr>
        <p:spPr/>
        <p:txBody>
          <a:bodyPr/>
          <a:lstStyle/>
          <a:p>
            <a:r>
              <a:rPr lang="en-US" dirty="0"/>
              <a:t>Railroads were great for transportation and shipping produce around the country</a:t>
            </a:r>
          </a:p>
          <a:p>
            <a:endParaRPr lang="en-US" dirty="0"/>
          </a:p>
          <a:p>
            <a:endParaRPr lang="en-US" dirty="0"/>
          </a:p>
          <a:p>
            <a:endParaRPr lang="en-US" dirty="0"/>
          </a:p>
          <a:p>
            <a:r>
              <a:rPr lang="en-US" dirty="0"/>
              <a:t>Unfortunately, they were charging outrageous prices making it difficult for farmers to make a profit</a:t>
            </a:r>
          </a:p>
        </p:txBody>
      </p:sp>
      <p:pic>
        <p:nvPicPr>
          <p:cNvPr id="4" name="Picture 2" descr="American Gothic"/>
          <p:cNvPicPr>
            <a:picLocks noChangeAspect="1" noChangeArrowheads="1"/>
          </p:cNvPicPr>
          <p:nvPr/>
        </p:nvPicPr>
        <p:blipFill>
          <a:blip r:embed="rId2" cstate="print"/>
          <a:srcRect/>
          <a:stretch>
            <a:fillRect/>
          </a:stretch>
        </p:blipFill>
        <p:spPr bwMode="auto">
          <a:xfrm>
            <a:off x="3657600" y="2819400"/>
            <a:ext cx="1447800" cy="1758216"/>
          </a:xfrm>
          <a:prstGeom prst="rect">
            <a:avLst/>
          </a:prstGeom>
          <a:noFill/>
        </p:spPr>
      </p:pic>
      <p:sp>
        <p:nvSpPr>
          <p:cNvPr id="5" name="Rounded Rectangular Callout 4"/>
          <p:cNvSpPr/>
          <p:nvPr/>
        </p:nvSpPr>
        <p:spPr>
          <a:xfrm>
            <a:off x="5562600" y="3124200"/>
            <a:ext cx="1143000" cy="533400"/>
          </a:xfrm>
          <a:prstGeom prst="wedgeRoundRectCallout">
            <a:avLst>
              <a:gd name="adj1" fmla="val -111675"/>
              <a:gd name="adj2" fmla="val 380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Jerks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470" y="24442"/>
            <a:ext cx="8229600" cy="813758"/>
          </a:xfrm>
        </p:spPr>
        <p:txBody>
          <a:bodyPr>
            <a:normAutofit fontScale="90000"/>
          </a:bodyPr>
          <a:lstStyle/>
          <a:p>
            <a:r>
              <a:rPr lang="en-US" sz="6600" b="1" i="1" dirty="0"/>
              <a:t>Farmers Alliances </a:t>
            </a:r>
          </a:p>
        </p:txBody>
      </p:sp>
      <p:sp>
        <p:nvSpPr>
          <p:cNvPr id="3" name="Content Placeholder 2"/>
          <p:cNvSpPr>
            <a:spLocks noGrp="1"/>
          </p:cNvSpPr>
          <p:nvPr>
            <p:ph idx="1"/>
          </p:nvPr>
        </p:nvSpPr>
        <p:spPr>
          <a:xfrm>
            <a:off x="304799" y="914400"/>
            <a:ext cx="5528703" cy="5910532"/>
          </a:xfrm>
        </p:spPr>
        <p:txBody>
          <a:bodyPr>
            <a:normAutofit fontScale="92500"/>
          </a:bodyPr>
          <a:lstStyle/>
          <a:p>
            <a:r>
              <a:rPr lang="en-US" b="1" dirty="0">
                <a:solidFill>
                  <a:srgbClr val="C00000"/>
                </a:solidFill>
              </a:rPr>
              <a:t>The Grange – 1867</a:t>
            </a:r>
          </a:p>
          <a:p>
            <a:pPr lvl="1"/>
            <a:r>
              <a:rPr lang="en-US" b="1" dirty="0"/>
              <a:t>National Organization of farmers</a:t>
            </a:r>
          </a:p>
          <a:p>
            <a:pPr lvl="1"/>
            <a:endParaRPr lang="en-US" sz="1500" b="1" dirty="0">
              <a:solidFill>
                <a:srgbClr val="C00000"/>
              </a:solidFill>
            </a:endParaRPr>
          </a:p>
          <a:p>
            <a:r>
              <a:rPr lang="en-US" b="1" dirty="0">
                <a:solidFill>
                  <a:srgbClr val="C00000"/>
                </a:solidFill>
              </a:rPr>
              <a:t>Farmers Alliances</a:t>
            </a:r>
          </a:p>
          <a:p>
            <a:pPr lvl="1"/>
            <a:r>
              <a:rPr lang="en-US" b="1" i="1" dirty="0"/>
              <a:t>Southern</a:t>
            </a:r>
            <a:r>
              <a:rPr lang="en-US" b="1" dirty="0"/>
              <a:t> – 1875 </a:t>
            </a:r>
          </a:p>
          <a:p>
            <a:pPr lvl="1"/>
            <a:r>
              <a:rPr lang="en-US" b="1" i="1" dirty="0"/>
              <a:t>Northern</a:t>
            </a:r>
            <a:r>
              <a:rPr lang="en-US" b="1" dirty="0"/>
              <a:t> – 1877 </a:t>
            </a:r>
          </a:p>
          <a:p>
            <a:pPr lvl="1"/>
            <a:r>
              <a:rPr lang="en-US" b="1" i="1" dirty="0"/>
              <a:t>Colored</a:t>
            </a:r>
            <a:r>
              <a:rPr lang="en-US" b="1" dirty="0"/>
              <a:t> – 1886</a:t>
            </a:r>
          </a:p>
          <a:p>
            <a:pPr lvl="2"/>
            <a:r>
              <a:rPr lang="en-US" b="1" dirty="0">
                <a:solidFill>
                  <a:srgbClr val="C00000"/>
                </a:solidFill>
              </a:rPr>
              <a:t>Formed after banned from Southern Alliance</a:t>
            </a:r>
          </a:p>
          <a:p>
            <a:pPr marL="0" indent="0">
              <a:buNone/>
            </a:pPr>
            <a:endParaRPr lang="en-US" sz="1200" dirty="0"/>
          </a:p>
          <a:p>
            <a:r>
              <a:rPr lang="en-US" sz="3600" dirty="0"/>
              <a:t>Focused on…</a:t>
            </a:r>
          </a:p>
          <a:p>
            <a:pPr lvl="1"/>
            <a:r>
              <a:rPr lang="en-US" dirty="0"/>
              <a:t>Fighting the railroad/storage rates</a:t>
            </a:r>
          </a:p>
          <a:p>
            <a:pPr lvl="1"/>
            <a:r>
              <a:rPr lang="en-US" dirty="0"/>
              <a:t>Influencing Politics </a:t>
            </a:r>
          </a:p>
        </p:txBody>
      </p:sp>
      <p:pic>
        <p:nvPicPr>
          <p:cNvPr id="15362" name="Picture 2" descr="http://rds.yahoo.com/_ylt=A0WTefMDWJBL.U0ABzejzbkF/SIG=12fqflq77/EXP=1267837315/**http%3a/www.hist.umn.edu/~sargent/1308/farmer%2520grange.jpg"/>
          <p:cNvPicPr>
            <a:picLocks noChangeAspect="1" noChangeArrowheads="1"/>
          </p:cNvPicPr>
          <p:nvPr/>
        </p:nvPicPr>
        <p:blipFill>
          <a:blip r:embed="rId2" cstate="print"/>
          <a:srcRect/>
          <a:stretch>
            <a:fillRect/>
          </a:stretch>
        </p:blipFill>
        <p:spPr bwMode="auto">
          <a:xfrm>
            <a:off x="5833503" y="2660881"/>
            <a:ext cx="3147025" cy="4164051"/>
          </a:xfrm>
          <a:prstGeom prst="rect">
            <a:avLst/>
          </a:prstGeom>
          <a:noFill/>
        </p:spPr>
      </p:pic>
      <p:pic>
        <p:nvPicPr>
          <p:cNvPr id="7" name="Picture 4" descr="vc55"/>
          <p:cNvPicPr>
            <a:picLocks noChangeAspect="1" noChangeArrowheads="1"/>
          </p:cNvPicPr>
          <p:nvPr/>
        </p:nvPicPr>
        <p:blipFill>
          <a:blip r:embed="rId3" cstate="print"/>
          <a:srcRect/>
          <a:stretch>
            <a:fillRect/>
          </a:stretch>
        </p:blipFill>
        <p:spPr bwMode="auto">
          <a:xfrm>
            <a:off x="6271878" y="3352800"/>
            <a:ext cx="2317233" cy="2900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B86A5-1BF3-4D45-B1DA-8436A4200B80}"/>
              </a:ext>
            </a:extLst>
          </p:cNvPr>
          <p:cNvSpPr>
            <a:spLocks noGrp="1"/>
          </p:cNvSpPr>
          <p:nvPr>
            <p:ph type="title"/>
          </p:nvPr>
        </p:nvSpPr>
        <p:spPr/>
        <p:txBody>
          <a:bodyPr/>
          <a:lstStyle/>
          <a:p>
            <a:r>
              <a:rPr lang="en-US" dirty="0"/>
              <a:t>“</a:t>
            </a:r>
            <a:r>
              <a:rPr lang="en-US" dirty="0" err="1"/>
              <a:t>Wimin</a:t>
            </a:r>
            <a:r>
              <a:rPr lang="en-US" dirty="0"/>
              <a:t> is Everywhere”</a:t>
            </a:r>
          </a:p>
        </p:txBody>
      </p:sp>
      <p:sp>
        <p:nvSpPr>
          <p:cNvPr id="3" name="Content Placeholder 2">
            <a:extLst>
              <a:ext uri="{FF2B5EF4-FFF2-40B4-BE49-F238E27FC236}">
                <a16:creationId xmlns:a16="http://schemas.microsoft.com/office/drawing/2014/main" id="{20F43C03-4AC4-4998-8888-FB9C672C2003}"/>
              </a:ext>
            </a:extLst>
          </p:cNvPr>
          <p:cNvSpPr>
            <a:spLocks noGrp="1"/>
          </p:cNvSpPr>
          <p:nvPr>
            <p:ph idx="1"/>
          </p:nvPr>
        </p:nvSpPr>
        <p:spPr>
          <a:xfrm>
            <a:off x="457200" y="1600200"/>
            <a:ext cx="8229600" cy="5257800"/>
          </a:xfrm>
        </p:spPr>
        <p:txBody>
          <a:bodyPr/>
          <a:lstStyle/>
          <a:p>
            <a:r>
              <a:rPr lang="en-US" dirty="0"/>
              <a:t>Both men and women participated </a:t>
            </a:r>
          </a:p>
          <a:p>
            <a:endParaRPr lang="en-US" dirty="0"/>
          </a:p>
          <a:p>
            <a:r>
              <a:rPr lang="en-US" dirty="0"/>
              <a:t>Mary Elizabeth Lease</a:t>
            </a:r>
          </a:p>
          <a:p>
            <a:pPr lvl="1"/>
            <a:r>
              <a:rPr lang="en-US" dirty="0"/>
              <a:t>Made 160 speeches in the summer of 1890</a:t>
            </a:r>
          </a:p>
          <a:p>
            <a:pPr lvl="1"/>
            <a:r>
              <a:rPr lang="en-US" dirty="0"/>
              <a:t>“Raise less corn and more hell”</a:t>
            </a:r>
          </a:p>
          <a:p>
            <a:pPr lvl="1"/>
            <a:r>
              <a:rPr lang="en-US" dirty="0"/>
              <a:t>“It is no longer a government of the people, by the people, and for the people, but a government of Wall Street, by Wall Street, and for Wall Street.” </a:t>
            </a:r>
          </a:p>
        </p:txBody>
      </p:sp>
    </p:spTree>
    <p:extLst>
      <p:ext uri="{BB962C8B-B14F-4D97-AF65-F5344CB8AC3E}">
        <p14:creationId xmlns:p14="http://schemas.microsoft.com/office/powerpoint/2010/main" val="294639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8" name="Picture 4" descr="http://cdn.loc.gov/service/pnp/pga/00000/00025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57201"/>
            <a:ext cx="9677400" cy="77683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76599" y="4876800"/>
            <a:ext cx="2631057" cy="2667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689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4"/>
                                        </p:tgtEl>
                                      </p:cBhvr>
                                    </p:animEffect>
                                    <p:anim calcmode="lin" valueType="num">
                                      <p:cBhvr>
                                        <p:cTn id="7" dur="1822" tmFilter="0,0; 0.14,0.31; 0.43,0.73; 0.71,0.91; 1.0,1.0">
                                          <p:stCondLst>
                                            <p:cond delay="0"/>
                                          </p:stCondLst>
                                        </p:cTn>
                                        <p:tgtEl>
                                          <p:spTgt spid="4"/>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4"/>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4"/>
                                        </p:tgtEl>
                                        <p:attrNameLst>
                                          <p:attrName>ppt_y</p:attrName>
                                        </p:attrNameLst>
                                      </p:cBhvr>
                                      <p:tavLst>
                                        <p:tav tm="0">
                                          <p:val>
                                            <p:strVal val="ppt_y"/>
                                          </p:val>
                                        </p:tav>
                                        <p:tav tm="100000">
                                          <p:val>
                                            <p:strVal val="ppt_y+ppt_h"/>
                                          </p:val>
                                        </p:tav>
                                      </p:tavLst>
                                    </p:anim>
                                    <p:animScale>
                                      <p:cBhvr>
                                        <p:cTn id="14" dur="26">
                                          <p:stCondLst>
                                            <p:cond delay="620"/>
                                          </p:stCondLst>
                                        </p:cTn>
                                        <p:tgtEl>
                                          <p:spTgt spid="4"/>
                                        </p:tgtEl>
                                      </p:cBhvr>
                                      <p:to x="100000" y="60000"/>
                                    </p:animScale>
                                    <p:animScale>
                                      <p:cBhvr>
                                        <p:cTn id="15" dur="166" decel="50000">
                                          <p:stCondLst>
                                            <p:cond delay="646"/>
                                          </p:stCondLst>
                                        </p:cTn>
                                        <p:tgtEl>
                                          <p:spTgt spid="4"/>
                                        </p:tgtEl>
                                      </p:cBhvr>
                                      <p:to x="100000" y="100000"/>
                                    </p:animScale>
                                    <p:animScale>
                                      <p:cBhvr>
                                        <p:cTn id="16" dur="26">
                                          <p:stCondLst>
                                            <p:cond delay="1312"/>
                                          </p:stCondLst>
                                        </p:cTn>
                                        <p:tgtEl>
                                          <p:spTgt spid="4"/>
                                        </p:tgtEl>
                                      </p:cBhvr>
                                      <p:to x="100000" y="80000"/>
                                    </p:animScale>
                                    <p:animScale>
                                      <p:cBhvr>
                                        <p:cTn id="17" dur="166" decel="50000">
                                          <p:stCondLst>
                                            <p:cond delay="1338"/>
                                          </p:stCondLst>
                                        </p:cTn>
                                        <p:tgtEl>
                                          <p:spTgt spid="4"/>
                                        </p:tgtEl>
                                      </p:cBhvr>
                                      <p:to x="100000" y="100000"/>
                                    </p:animScale>
                                    <p:animScale>
                                      <p:cBhvr>
                                        <p:cTn id="18" dur="26">
                                          <p:stCondLst>
                                            <p:cond delay="1642"/>
                                          </p:stCondLst>
                                        </p:cTn>
                                        <p:tgtEl>
                                          <p:spTgt spid="4"/>
                                        </p:tgtEl>
                                      </p:cBhvr>
                                      <p:to x="100000" y="90000"/>
                                    </p:animScale>
                                    <p:animScale>
                                      <p:cBhvr>
                                        <p:cTn id="19" dur="166" decel="50000">
                                          <p:stCondLst>
                                            <p:cond delay="1668"/>
                                          </p:stCondLst>
                                        </p:cTn>
                                        <p:tgtEl>
                                          <p:spTgt spid="4"/>
                                        </p:tgtEl>
                                      </p:cBhvr>
                                      <p:to x="100000" y="100000"/>
                                    </p:animScale>
                                    <p:animScale>
                                      <p:cBhvr>
                                        <p:cTn id="20" dur="26">
                                          <p:stCondLst>
                                            <p:cond delay="1808"/>
                                          </p:stCondLst>
                                        </p:cTn>
                                        <p:tgtEl>
                                          <p:spTgt spid="4"/>
                                        </p:tgtEl>
                                      </p:cBhvr>
                                      <p:to x="100000" y="95000"/>
                                    </p:animScale>
                                    <p:animScale>
                                      <p:cBhvr>
                                        <p:cTn id="21" dur="166" decel="50000">
                                          <p:stCondLst>
                                            <p:cond delay="1834"/>
                                          </p:stCondLst>
                                        </p:cTn>
                                        <p:tgtEl>
                                          <p:spTgt spid="4"/>
                                        </p:tgtEl>
                                      </p:cBhvr>
                                      <p:to x="100000" y="100000"/>
                                    </p:animScale>
                                    <p:set>
                                      <p:cBhvr>
                                        <p:cTn id="22"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i="1" dirty="0">
                <a:solidFill>
                  <a:schemeClr val="accent3">
                    <a:lumMod val="50000"/>
                  </a:schemeClr>
                </a:solidFill>
              </a:rPr>
              <a:t>The People’s Party (Populists)</a:t>
            </a:r>
          </a:p>
        </p:txBody>
      </p:sp>
      <p:sp>
        <p:nvSpPr>
          <p:cNvPr id="3" name="Content Placeholder 2"/>
          <p:cNvSpPr>
            <a:spLocks noGrp="1"/>
          </p:cNvSpPr>
          <p:nvPr>
            <p:ph idx="1"/>
          </p:nvPr>
        </p:nvSpPr>
        <p:spPr>
          <a:xfrm>
            <a:off x="0" y="914400"/>
            <a:ext cx="9144000" cy="5943600"/>
          </a:xfrm>
        </p:spPr>
        <p:txBody>
          <a:bodyPr>
            <a:normAutofit/>
          </a:bodyPr>
          <a:lstStyle/>
          <a:p>
            <a:r>
              <a:rPr lang="en-US" sz="2800" dirty="0"/>
              <a:t>Farmers see the need to unify under a single party </a:t>
            </a:r>
          </a:p>
          <a:p>
            <a:r>
              <a:rPr lang="en-US" sz="2800" b="1" i="1" dirty="0">
                <a:solidFill>
                  <a:schemeClr val="accent3">
                    <a:lumMod val="50000"/>
                  </a:schemeClr>
                </a:solidFill>
              </a:rPr>
              <a:t>Omaha Platform</a:t>
            </a:r>
          </a:p>
          <a:p>
            <a:pPr lvl="1"/>
            <a:r>
              <a:rPr lang="en-US" sz="2400" b="1" dirty="0"/>
              <a:t>Political Change</a:t>
            </a:r>
          </a:p>
          <a:p>
            <a:pPr lvl="2"/>
            <a:r>
              <a:rPr lang="en-US" dirty="0"/>
              <a:t>Direct election of </a:t>
            </a:r>
            <a:r>
              <a:rPr lang="en-US" dirty="0">
                <a:solidFill>
                  <a:srgbClr val="C00000"/>
                </a:solidFill>
              </a:rPr>
              <a:t>senators </a:t>
            </a:r>
          </a:p>
          <a:p>
            <a:pPr lvl="2"/>
            <a:r>
              <a:rPr lang="en-US" dirty="0">
                <a:solidFill>
                  <a:srgbClr val="C00000"/>
                </a:solidFill>
              </a:rPr>
              <a:t>Secret ballot</a:t>
            </a:r>
          </a:p>
          <a:p>
            <a:pPr lvl="2"/>
            <a:r>
              <a:rPr lang="en-US" dirty="0">
                <a:solidFill>
                  <a:srgbClr val="C00000"/>
                </a:solidFill>
              </a:rPr>
              <a:t>Initiatives </a:t>
            </a:r>
            <a:r>
              <a:rPr lang="en-US" dirty="0"/>
              <a:t>and </a:t>
            </a:r>
            <a:r>
              <a:rPr lang="en-US" dirty="0">
                <a:solidFill>
                  <a:srgbClr val="C00000"/>
                </a:solidFill>
              </a:rPr>
              <a:t>Referendums</a:t>
            </a:r>
          </a:p>
          <a:p>
            <a:pPr lvl="1"/>
            <a:r>
              <a:rPr lang="en-US" sz="2400" b="1" dirty="0"/>
              <a:t>Economic Change</a:t>
            </a:r>
          </a:p>
          <a:p>
            <a:pPr lvl="2"/>
            <a:r>
              <a:rPr lang="en-US" dirty="0">
                <a:solidFill>
                  <a:srgbClr val="C00000"/>
                </a:solidFill>
              </a:rPr>
              <a:t>Bimetallism </a:t>
            </a:r>
          </a:p>
          <a:p>
            <a:pPr lvl="2"/>
            <a:r>
              <a:rPr lang="en-US" dirty="0" err="1"/>
              <a:t>Govt</a:t>
            </a:r>
            <a:r>
              <a:rPr lang="en-US" dirty="0"/>
              <a:t> Control of RR’s, Telegraph and Telephone companies</a:t>
            </a:r>
          </a:p>
          <a:p>
            <a:pPr lvl="2"/>
            <a:r>
              <a:rPr lang="en-US" dirty="0"/>
              <a:t>Government Assistance for Farmers</a:t>
            </a:r>
          </a:p>
          <a:p>
            <a:pPr lvl="2"/>
            <a:r>
              <a:rPr lang="en-US" dirty="0"/>
              <a:t>Graduated </a:t>
            </a:r>
            <a:r>
              <a:rPr lang="en-US" dirty="0">
                <a:solidFill>
                  <a:srgbClr val="C00000"/>
                </a:solidFill>
              </a:rPr>
              <a:t>Income Tax</a:t>
            </a:r>
          </a:p>
          <a:p>
            <a:pPr lvl="2"/>
            <a:r>
              <a:rPr lang="en-US" dirty="0"/>
              <a:t>8 Hour Workday </a:t>
            </a:r>
          </a:p>
          <a:p>
            <a:pPr lvl="1">
              <a:buNone/>
            </a:pPr>
            <a:endParaRPr lang="en-US" sz="3200" dirty="0"/>
          </a:p>
        </p:txBody>
      </p:sp>
      <p:pic>
        <p:nvPicPr>
          <p:cNvPr id="1026" name="Picture 2" descr="http://1.bp.blogspot.com/-xUu6P57V0n0/UOmioPGhUSI/AAAAAAAAAGo/lVvRdg8ZPzw/s1600/populist+part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76400"/>
            <a:ext cx="3381372" cy="26178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C06F-7603-4ADE-BF20-CF243F4CF8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10CB4F-817D-4E6E-9A64-C66156D5CE1C}"/>
              </a:ext>
            </a:extLst>
          </p:cNvPr>
          <p:cNvSpPr>
            <a:spLocks noGrp="1"/>
          </p:cNvSpPr>
          <p:nvPr>
            <p:ph idx="1"/>
          </p:nvPr>
        </p:nvSpPr>
        <p:spPr/>
        <p:txBody>
          <a:bodyPr/>
          <a:lstStyle/>
          <a:p>
            <a:endParaRPr lang="en-US"/>
          </a:p>
        </p:txBody>
      </p:sp>
      <p:pic>
        <p:nvPicPr>
          <p:cNvPr id="1028" name="Picture 4" descr="http://img.kansasmemory.org/00087081.jpg">
            <a:extLst>
              <a:ext uri="{FF2B5EF4-FFF2-40B4-BE49-F238E27FC236}">
                <a16:creationId xmlns:a16="http://schemas.microsoft.com/office/drawing/2014/main" id="{2E30B847-D41D-4FD2-9B2E-82F490EDB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66123"/>
            <a:ext cx="6096000" cy="7992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985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8DA27-4D73-44E5-AFA1-ADA7DEF769A0}"/>
              </a:ext>
            </a:extLst>
          </p:cNvPr>
          <p:cNvSpPr>
            <a:spLocks noGrp="1"/>
          </p:cNvSpPr>
          <p:nvPr>
            <p:ph type="title"/>
          </p:nvPr>
        </p:nvSpPr>
        <p:spPr>
          <a:xfrm>
            <a:off x="290423" y="160337"/>
            <a:ext cx="8229600" cy="1143000"/>
          </a:xfrm>
        </p:spPr>
        <p:txBody>
          <a:bodyPr/>
          <a:lstStyle/>
          <a:p>
            <a:r>
              <a:rPr lang="en-US" dirty="0"/>
              <a:t>Election of 1892</a:t>
            </a:r>
          </a:p>
        </p:txBody>
      </p:sp>
      <p:sp>
        <p:nvSpPr>
          <p:cNvPr id="3" name="Content Placeholder 2">
            <a:extLst>
              <a:ext uri="{FF2B5EF4-FFF2-40B4-BE49-F238E27FC236}">
                <a16:creationId xmlns:a16="http://schemas.microsoft.com/office/drawing/2014/main" id="{F375B3EE-45E1-48AE-9DBD-982B98778406}"/>
              </a:ext>
            </a:extLst>
          </p:cNvPr>
          <p:cNvSpPr>
            <a:spLocks noGrp="1"/>
          </p:cNvSpPr>
          <p:nvPr>
            <p:ph idx="1"/>
          </p:nvPr>
        </p:nvSpPr>
        <p:spPr/>
        <p:txBody>
          <a:bodyPr/>
          <a:lstStyle/>
          <a:p>
            <a:endParaRPr lang="en-US"/>
          </a:p>
        </p:txBody>
      </p:sp>
      <p:pic>
        <p:nvPicPr>
          <p:cNvPr id="1028" name="Picture 4" descr="Image result for election of 1892">
            <a:extLst>
              <a:ext uri="{FF2B5EF4-FFF2-40B4-BE49-F238E27FC236}">
                <a16:creationId xmlns:a16="http://schemas.microsoft.com/office/drawing/2014/main" id="{7BDA404E-0DA2-4701-A71E-AD2B249E94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81" y="1303337"/>
            <a:ext cx="9280961" cy="49831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eaver-James-1870s.jpg">
            <a:extLst>
              <a:ext uri="{FF2B5EF4-FFF2-40B4-BE49-F238E27FC236}">
                <a16:creationId xmlns:a16="http://schemas.microsoft.com/office/drawing/2014/main" id="{BB15C420-B190-4C91-96B2-6AE8820A5E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672408"/>
            <a:ext cx="1676400" cy="206626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4AB55AE3-4A0B-4CB3-A750-A5FEB09E60D8}"/>
              </a:ext>
            </a:extLst>
          </p:cNvPr>
          <p:cNvSpPr txBox="1">
            <a:spLocks/>
          </p:cNvSpPr>
          <p:nvPr/>
        </p:nvSpPr>
        <p:spPr>
          <a:xfrm>
            <a:off x="-381000" y="546802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James Weaver</a:t>
            </a:r>
          </a:p>
        </p:txBody>
      </p:sp>
    </p:spTree>
    <p:extLst>
      <p:ext uri="{BB962C8B-B14F-4D97-AF65-F5344CB8AC3E}">
        <p14:creationId xmlns:p14="http://schemas.microsoft.com/office/powerpoint/2010/main" val="2911407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Populist Party</a:t>
            </a:r>
          </a:p>
        </p:txBody>
      </p:sp>
      <p:sp>
        <p:nvSpPr>
          <p:cNvPr id="3" name="Content Placeholder 2"/>
          <p:cNvSpPr>
            <a:spLocks noGrp="1"/>
          </p:cNvSpPr>
          <p:nvPr>
            <p:ph idx="1"/>
          </p:nvPr>
        </p:nvSpPr>
        <p:spPr/>
        <p:txBody>
          <a:bodyPr/>
          <a:lstStyle/>
          <a:p>
            <a:r>
              <a:rPr lang="en-US" dirty="0"/>
              <a:t>In order to get more votes, farmers join.. </a:t>
            </a:r>
          </a:p>
          <a:p>
            <a:pPr>
              <a:buNone/>
            </a:pPr>
            <a:r>
              <a:rPr lang="en-US" dirty="0"/>
              <a:t>           Prohibitionists and Knights of Labor</a:t>
            </a:r>
          </a:p>
          <a:p>
            <a:pPr>
              <a:buNone/>
            </a:pPr>
            <a:r>
              <a:rPr lang="en-US" dirty="0"/>
              <a:t>	Select William Jennings Bryan as Candidate</a:t>
            </a:r>
          </a:p>
        </p:txBody>
      </p:sp>
      <p:pic>
        <p:nvPicPr>
          <p:cNvPr id="4" name="Picture 4" descr="vc55"/>
          <p:cNvPicPr>
            <a:picLocks noChangeAspect="1" noChangeArrowheads="1"/>
          </p:cNvPicPr>
          <p:nvPr/>
        </p:nvPicPr>
        <p:blipFill>
          <a:blip r:embed="rId2" cstate="print"/>
          <a:srcRect/>
          <a:stretch>
            <a:fillRect/>
          </a:stretch>
        </p:blipFill>
        <p:spPr bwMode="auto">
          <a:xfrm>
            <a:off x="1219200" y="3810000"/>
            <a:ext cx="1404038" cy="1757363"/>
          </a:xfrm>
          <a:prstGeom prst="rect">
            <a:avLst/>
          </a:prstGeom>
          <a:noFill/>
          <a:ln w="9525">
            <a:noFill/>
            <a:miter lim="800000"/>
            <a:headEnd/>
            <a:tailEnd/>
          </a:ln>
        </p:spPr>
      </p:pic>
      <p:pic>
        <p:nvPicPr>
          <p:cNvPr id="5" name="Picture 4" descr="vc50"/>
          <p:cNvPicPr>
            <a:picLocks noChangeAspect="1" noChangeArrowheads="1"/>
          </p:cNvPicPr>
          <p:nvPr/>
        </p:nvPicPr>
        <p:blipFill>
          <a:blip r:embed="rId3" cstate="print"/>
          <a:srcRect/>
          <a:stretch>
            <a:fillRect/>
          </a:stretch>
        </p:blipFill>
        <p:spPr bwMode="auto">
          <a:xfrm>
            <a:off x="6705600" y="3886200"/>
            <a:ext cx="1400695" cy="1752600"/>
          </a:xfrm>
          <a:prstGeom prst="rect">
            <a:avLst/>
          </a:prstGeom>
          <a:noFill/>
          <a:ln w="9525">
            <a:noFill/>
            <a:miter lim="800000"/>
            <a:headEnd/>
            <a:tailEnd/>
          </a:ln>
        </p:spPr>
      </p:pic>
      <p:pic>
        <p:nvPicPr>
          <p:cNvPr id="6" name="Picture 4" descr="wizard_of_oz_tin_man"/>
          <p:cNvPicPr>
            <a:picLocks noChangeAspect="1" noChangeArrowheads="1"/>
          </p:cNvPicPr>
          <p:nvPr/>
        </p:nvPicPr>
        <p:blipFill>
          <a:blip r:embed="rId4" cstate="print"/>
          <a:srcRect/>
          <a:stretch>
            <a:fillRect/>
          </a:stretch>
        </p:blipFill>
        <p:spPr bwMode="auto">
          <a:xfrm>
            <a:off x="5029200" y="3657600"/>
            <a:ext cx="1137670" cy="2143125"/>
          </a:xfrm>
          <a:prstGeom prst="rect">
            <a:avLst/>
          </a:prstGeom>
          <a:noFill/>
          <a:ln w="9525">
            <a:noFill/>
            <a:miter lim="800000"/>
            <a:headEnd/>
            <a:tailEnd/>
          </a:ln>
        </p:spPr>
      </p:pic>
      <p:pic>
        <p:nvPicPr>
          <p:cNvPr id="7" name="Picture 2" descr="View Image">
            <a:hlinkClick r:id="rId5"/>
          </p:cNvPr>
          <p:cNvPicPr>
            <a:picLocks noChangeAspect="1" noChangeArrowheads="1"/>
          </p:cNvPicPr>
          <p:nvPr/>
        </p:nvPicPr>
        <p:blipFill>
          <a:blip r:embed="rId6" cstate="print"/>
          <a:srcRect/>
          <a:stretch>
            <a:fillRect/>
          </a:stretch>
        </p:blipFill>
        <p:spPr bwMode="auto">
          <a:xfrm>
            <a:off x="3124200" y="4038600"/>
            <a:ext cx="1378245" cy="1295400"/>
          </a:xfrm>
          <a:prstGeom prst="rect">
            <a:avLst/>
          </a:prstGeom>
          <a:noFill/>
          <a:ln w="9525">
            <a:noFill/>
            <a:miter lim="800000"/>
            <a:headEnd/>
            <a:tailEnd/>
          </a:ln>
        </p:spPr>
      </p:pic>
      <p:sp>
        <p:nvSpPr>
          <p:cNvPr id="9" name="Plus 8"/>
          <p:cNvSpPr/>
          <p:nvPr/>
        </p:nvSpPr>
        <p:spPr>
          <a:xfrm>
            <a:off x="2667000" y="4343400"/>
            <a:ext cx="381000" cy="533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lus 9"/>
          <p:cNvSpPr/>
          <p:nvPr/>
        </p:nvSpPr>
        <p:spPr>
          <a:xfrm>
            <a:off x="4572000" y="4343400"/>
            <a:ext cx="381000" cy="533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lus 10"/>
          <p:cNvSpPr/>
          <p:nvPr/>
        </p:nvSpPr>
        <p:spPr>
          <a:xfrm>
            <a:off x="6248400" y="4343400"/>
            <a:ext cx="381000" cy="533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Garland,%20Judy%20(Wizard%20of%20Oz,%20The)_02"/>
          <p:cNvPicPr>
            <a:picLocks noChangeAspect="1" noChangeArrowheads="1"/>
          </p:cNvPicPr>
          <p:nvPr/>
        </p:nvPicPr>
        <p:blipFill>
          <a:blip r:embed="rId7" cstate="print"/>
          <a:srcRect/>
          <a:stretch>
            <a:fillRect/>
          </a:stretch>
        </p:blipFill>
        <p:spPr bwMode="auto">
          <a:xfrm>
            <a:off x="2286000" y="381000"/>
            <a:ext cx="4724400" cy="590262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Party “Fusion”</a:t>
            </a:r>
          </a:p>
        </p:txBody>
      </p:sp>
      <p:sp>
        <p:nvSpPr>
          <p:cNvPr id="3" name="Content Placeholder 2"/>
          <p:cNvSpPr>
            <a:spLocks noGrp="1"/>
          </p:cNvSpPr>
          <p:nvPr>
            <p:ph idx="1"/>
          </p:nvPr>
        </p:nvSpPr>
        <p:spPr/>
        <p:txBody>
          <a:bodyPr/>
          <a:lstStyle/>
          <a:p>
            <a:endParaRPr lang="en-US"/>
          </a:p>
        </p:txBody>
      </p:sp>
      <p:pic>
        <p:nvPicPr>
          <p:cNvPr id="4" name="Picture 2" descr="http://rds.yahoo.com/_ylt=A0WTefQ.WZBL2REAJJ.jzbkF/SIG=128lnlp9r/EXP=1267837630/**http%3a/shkp1.persiangig.com/image/populist_party.JPG"/>
          <p:cNvPicPr>
            <a:picLocks noChangeAspect="1" noChangeArrowheads="1"/>
          </p:cNvPicPr>
          <p:nvPr/>
        </p:nvPicPr>
        <p:blipFill>
          <a:blip r:embed="rId2" cstate="print"/>
          <a:srcRect/>
          <a:stretch>
            <a:fillRect/>
          </a:stretch>
        </p:blipFill>
        <p:spPr bwMode="auto">
          <a:xfrm>
            <a:off x="559279" y="1219200"/>
            <a:ext cx="8382000" cy="5541432"/>
          </a:xfrm>
          <a:prstGeom prst="rect">
            <a:avLst/>
          </a:prstGeom>
          <a:noFill/>
        </p:spPr>
      </p:pic>
    </p:spTree>
    <p:extLst>
      <p:ext uri="{BB962C8B-B14F-4D97-AF65-F5344CB8AC3E}">
        <p14:creationId xmlns:p14="http://schemas.microsoft.com/office/powerpoint/2010/main" val="2473015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i="1" dirty="0"/>
              <a:t>The Gold Issue </a:t>
            </a:r>
          </a:p>
        </p:txBody>
      </p:sp>
      <p:sp>
        <p:nvSpPr>
          <p:cNvPr id="3" name="Content Placeholder 2"/>
          <p:cNvSpPr>
            <a:spLocks noGrp="1"/>
          </p:cNvSpPr>
          <p:nvPr>
            <p:ph idx="1"/>
          </p:nvPr>
        </p:nvSpPr>
        <p:spPr>
          <a:xfrm>
            <a:off x="152400" y="1447800"/>
            <a:ext cx="8763000" cy="1143000"/>
          </a:xfrm>
        </p:spPr>
        <p:txBody>
          <a:bodyPr>
            <a:noAutofit/>
          </a:bodyPr>
          <a:lstStyle/>
          <a:p>
            <a:pPr algn="ctr">
              <a:buNone/>
            </a:pPr>
            <a:r>
              <a:rPr lang="en-US" sz="3600" dirty="0"/>
              <a:t>A major issue at the forefront of politics was the money system.</a:t>
            </a:r>
          </a:p>
        </p:txBody>
      </p:sp>
      <p:graphicFrame>
        <p:nvGraphicFramePr>
          <p:cNvPr id="5" name="Table 4"/>
          <p:cNvGraphicFramePr>
            <a:graphicFrameLocks noGrp="1"/>
          </p:cNvGraphicFramePr>
          <p:nvPr/>
        </p:nvGraphicFramePr>
        <p:xfrm>
          <a:off x="533400" y="2895600"/>
          <a:ext cx="8001000" cy="3210560"/>
        </p:xfrm>
        <a:graphic>
          <a:graphicData uri="http://schemas.openxmlformats.org/drawingml/2006/table">
            <a:tbl>
              <a:tblPr firstRow="1" bandRow="1">
                <a:tableStyleId>{073A0DAA-6AF3-43AB-8588-CEC1D06C72B9}</a:tableStyleId>
              </a:tblPr>
              <a:tblGrid>
                <a:gridCol w="22098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               </a:t>
                      </a:r>
                      <a:r>
                        <a:rPr lang="en-US" dirty="0">
                          <a:solidFill>
                            <a:schemeClr val="tx1"/>
                          </a:solidFill>
                        </a:rPr>
                        <a:t>“Gold Bugs”</a:t>
                      </a:r>
                    </a:p>
                  </a:txBody>
                  <a:tcPr>
                    <a:solidFill>
                      <a:srgbClr val="FFC000"/>
                    </a:solidFill>
                  </a:tcPr>
                </a:tc>
                <a:tc>
                  <a:txBody>
                    <a:bodyPr/>
                    <a:lstStyle/>
                    <a:p>
                      <a:r>
                        <a:rPr lang="en-US" dirty="0"/>
                        <a:t>             </a:t>
                      </a:r>
                      <a:r>
                        <a:rPr lang="en-US" dirty="0">
                          <a:solidFill>
                            <a:schemeClr val="tx1"/>
                          </a:solidFill>
                        </a:rPr>
                        <a:t>“</a:t>
                      </a:r>
                      <a:r>
                        <a:rPr lang="en-US" dirty="0" err="1">
                          <a:solidFill>
                            <a:schemeClr val="tx1"/>
                          </a:solidFill>
                        </a:rPr>
                        <a:t>Silverites</a:t>
                      </a:r>
                      <a:r>
                        <a:rPr lang="en-US" dirty="0">
                          <a:solidFill>
                            <a:schemeClr val="tx1"/>
                          </a:solidFill>
                        </a:rPr>
                        <a:t>”</a:t>
                      </a:r>
                    </a:p>
                  </a:txBody>
                  <a:tcPr>
                    <a:solidFill>
                      <a:schemeClr val="bg1">
                        <a:lumMod val="75000"/>
                      </a:schemeClr>
                    </a:solidFill>
                  </a:tcPr>
                </a:tc>
                <a:extLst>
                  <a:ext uri="{0D108BD9-81ED-4DB2-BD59-A6C34878D82A}">
                    <a16:rowId xmlns:a16="http://schemas.microsoft.com/office/drawing/2014/main" val="10000"/>
                  </a:ext>
                </a:extLst>
              </a:tr>
              <a:tr h="370840">
                <a:tc>
                  <a:txBody>
                    <a:bodyPr/>
                    <a:lstStyle/>
                    <a:p>
                      <a:r>
                        <a:rPr lang="en-US" dirty="0">
                          <a:solidFill>
                            <a:schemeClr val="bg1"/>
                          </a:solidFill>
                        </a:rPr>
                        <a:t>    Who were they?</a:t>
                      </a:r>
                    </a:p>
                  </a:txBody>
                  <a:tcPr>
                    <a:solidFill>
                      <a:schemeClr val="tx1"/>
                    </a:solidFill>
                  </a:tcPr>
                </a:tc>
                <a:tc>
                  <a:txBody>
                    <a:bodyPr/>
                    <a:lstStyle/>
                    <a:p>
                      <a:r>
                        <a:rPr lang="en-US" dirty="0">
                          <a:solidFill>
                            <a:srgbClr val="FFC000"/>
                          </a:solidFill>
                        </a:rPr>
                        <a:t>Bankers and Business</a:t>
                      </a:r>
                      <a:r>
                        <a:rPr lang="en-US" baseline="0" dirty="0">
                          <a:solidFill>
                            <a:srgbClr val="FFC000"/>
                          </a:solidFill>
                        </a:rPr>
                        <a:t>men </a:t>
                      </a:r>
                      <a:endParaRPr lang="en-US" dirty="0">
                        <a:solidFill>
                          <a:srgbClr val="FFC000"/>
                        </a:solidFill>
                      </a:endParaRPr>
                    </a:p>
                  </a:txBody>
                  <a:tcPr>
                    <a:solidFill>
                      <a:schemeClr val="tx1"/>
                    </a:solidFill>
                  </a:tcPr>
                </a:tc>
                <a:tc>
                  <a:txBody>
                    <a:bodyPr/>
                    <a:lstStyle/>
                    <a:p>
                      <a:r>
                        <a:rPr lang="en-US" dirty="0">
                          <a:solidFill>
                            <a:schemeClr val="bg1">
                              <a:lumMod val="75000"/>
                            </a:schemeClr>
                          </a:solidFill>
                        </a:rPr>
                        <a:t>     Farmers and Laborers</a:t>
                      </a:r>
                      <a:r>
                        <a:rPr lang="en-US" baseline="0" dirty="0">
                          <a:solidFill>
                            <a:schemeClr val="bg1">
                              <a:lumMod val="75000"/>
                            </a:schemeClr>
                          </a:solidFill>
                        </a:rPr>
                        <a:t> </a:t>
                      </a:r>
                      <a:endParaRPr lang="en-US" dirty="0">
                        <a:solidFill>
                          <a:schemeClr val="bg1">
                            <a:lumMod val="75000"/>
                          </a:schemeClr>
                        </a:solidFill>
                      </a:endParaRPr>
                    </a:p>
                  </a:txBody>
                  <a:tcPr>
                    <a:solidFill>
                      <a:schemeClr val="tx1"/>
                    </a:solidFill>
                  </a:tcPr>
                </a:tc>
                <a:extLst>
                  <a:ext uri="{0D108BD9-81ED-4DB2-BD59-A6C34878D82A}">
                    <a16:rowId xmlns:a16="http://schemas.microsoft.com/office/drawing/2014/main" val="10001"/>
                  </a:ext>
                </a:extLst>
              </a:tr>
              <a:tr h="370840">
                <a:tc>
                  <a:txBody>
                    <a:bodyPr/>
                    <a:lstStyle/>
                    <a:p>
                      <a:r>
                        <a:rPr lang="en-US" dirty="0">
                          <a:solidFill>
                            <a:schemeClr val="bg1"/>
                          </a:solidFill>
                        </a:rPr>
                        <a:t> What did they want?</a:t>
                      </a:r>
                    </a:p>
                  </a:txBody>
                  <a:tcPr>
                    <a:solidFill>
                      <a:schemeClr val="tx1"/>
                    </a:solidFill>
                  </a:tcPr>
                </a:tc>
                <a:tc>
                  <a:txBody>
                    <a:bodyPr/>
                    <a:lstStyle/>
                    <a:p>
                      <a:r>
                        <a:rPr lang="en-US" dirty="0">
                          <a:solidFill>
                            <a:srgbClr val="FFC000"/>
                          </a:solidFill>
                        </a:rPr>
                        <a:t>       Gold Standard= </a:t>
                      </a:r>
                    </a:p>
                    <a:p>
                      <a:r>
                        <a:rPr lang="en-US" dirty="0">
                          <a:solidFill>
                            <a:srgbClr val="FFC000"/>
                          </a:solidFill>
                        </a:rPr>
                        <a:t>    Less $</a:t>
                      </a:r>
                      <a:r>
                        <a:rPr lang="en-US" baseline="0" dirty="0">
                          <a:solidFill>
                            <a:srgbClr val="FFC000"/>
                          </a:solidFill>
                        </a:rPr>
                        <a:t> in circulation</a:t>
                      </a:r>
                      <a:endParaRPr lang="en-US" dirty="0">
                        <a:solidFill>
                          <a:srgbClr val="FFC000"/>
                        </a:solidFill>
                      </a:endParaRPr>
                    </a:p>
                  </a:txBody>
                  <a:tcPr>
                    <a:solidFill>
                      <a:schemeClr val="tx1"/>
                    </a:solidFill>
                  </a:tcPr>
                </a:tc>
                <a:tc>
                  <a:txBody>
                    <a:bodyPr/>
                    <a:lstStyle/>
                    <a:p>
                      <a:r>
                        <a:rPr lang="en-US" dirty="0">
                          <a:solidFill>
                            <a:schemeClr val="bg1">
                              <a:lumMod val="75000"/>
                            </a:schemeClr>
                          </a:solidFill>
                        </a:rPr>
                        <a:t>            Bimetallism=</a:t>
                      </a:r>
                    </a:p>
                    <a:p>
                      <a:r>
                        <a:rPr lang="en-US" dirty="0">
                          <a:solidFill>
                            <a:schemeClr val="bg1">
                              <a:lumMod val="75000"/>
                            </a:schemeClr>
                          </a:solidFill>
                        </a:rPr>
                        <a:t>     More</a:t>
                      </a:r>
                      <a:r>
                        <a:rPr lang="en-US" baseline="0" dirty="0">
                          <a:solidFill>
                            <a:schemeClr val="bg1">
                              <a:lumMod val="75000"/>
                            </a:schemeClr>
                          </a:solidFill>
                        </a:rPr>
                        <a:t> $ in circulation</a:t>
                      </a:r>
                      <a:endParaRPr lang="en-US" dirty="0">
                        <a:solidFill>
                          <a:schemeClr val="bg1">
                            <a:lumMod val="75000"/>
                          </a:schemeClr>
                        </a:solidFill>
                      </a:endParaRPr>
                    </a:p>
                  </a:txBody>
                  <a:tcPr>
                    <a:solidFill>
                      <a:schemeClr val="tx1"/>
                    </a:solidFill>
                  </a:tcPr>
                </a:tc>
                <a:extLst>
                  <a:ext uri="{0D108BD9-81ED-4DB2-BD59-A6C34878D82A}">
                    <a16:rowId xmlns:a16="http://schemas.microsoft.com/office/drawing/2014/main" val="10002"/>
                  </a:ext>
                </a:extLst>
              </a:tr>
              <a:tr h="370840">
                <a:tc>
                  <a:txBody>
                    <a:bodyPr/>
                    <a:lstStyle/>
                    <a:p>
                      <a:r>
                        <a:rPr lang="en-US" dirty="0">
                          <a:solidFill>
                            <a:schemeClr val="bg1"/>
                          </a:solidFill>
                        </a:rPr>
                        <a:t>              Why ?</a:t>
                      </a:r>
                    </a:p>
                  </a:txBody>
                  <a:tcPr>
                    <a:solidFill>
                      <a:schemeClr val="tx1"/>
                    </a:solidFill>
                  </a:tcPr>
                </a:tc>
                <a:tc>
                  <a:txBody>
                    <a:bodyPr/>
                    <a:lstStyle/>
                    <a:p>
                      <a:r>
                        <a:rPr lang="en-US" dirty="0">
                          <a:solidFill>
                            <a:srgbClr val="FFC000"/>
                          </a:solidFill>
                        </a:rPr>
                        <a:t>  Loans would be repaid</a:t>
                      </a:r>
                    </a:p>
                    <a:p>
                      <a:r>
                        <a:rPr lang="en-US" dirty="0">
                          <a:solidFill>
                            <a:srgbClr val="FFC000"/>
                          </a:solidFill>
                        </a:rPr>
                        <a:t>        in</a:t>
                      </a:r>
                      <a:r>
                        <a:rPr lang="en-US" baseline="0" dirty="0">
                          <a:solidFill>
                            <a:srgbClr val="FFC000"/>
                          </a:solidFill>
                        </a:rPr>
                        <a:t> stable money</a:t>
                      </a:r>
                      <a:endParaRPr lang="en-US" dirty="0">
                        <a:solidFill>
                          <a:srgbClr val="FFC000"/>
                        </a:solidFill>
                      </a:endParaRPr>
                    </a:p>
                  </a:txBody>
                  <a:tcPr>
                    <a:solidFill>
                      <a:schemeClr val="tx1"/>
                    </a:solidFill>
                  </a:tcPr>
                </a:tc>
                <a:tc>
                  <a:txBody>
                    <a:bodyPr/>
                    <a:lstStyle/>
                    <a:p>
                      <a:r>
                        <a:rPr lang="en-US" dirty="0">
                          <a:solidFill>
                            <a:schemeClr val="bg1">
                              <a:lumMod val="75000"/>
                            </a:schemeClr>
                          </a:solidFill>
                        </a:rPr>
                        <a:t>    Products sold at</a:t>
                      </a:r>
                      <a:r>
                        <a:rPr lang="en-US" baseline="0" dirty="0">
                          <a:solidFill>
                            <a:schemeClr val="bg1">
                              <a:lumMod val="75000"/>
                            </a:schemeClr>
                          </a:solidFill>
                        </a:rPr>
                        <a:t> higher  </a:t>
                      </a:r>
                    </a:p>
                    <a:p>
                      <a:r>
                        <a:rPr lang="en-US" baseline="0" dirty="0">
                          <a:solidFill>
                            <a:schemeClr val="bg1">
                              <a:lumMod val="75000"/>
                            </a:schemeClr>
                          </a:solidFill>
                        </a:rPr>
                        <a:t>                   prices</a:t>
                      </a:r>
                      <a:endParaRPr lang="en-US" dirty="0">
                        <a:solidFill>
                          <a:schemeClr val="bg1">
                            <a:lumMod val="75000"/>
                          </a:schemeClr>
                        </a:solidFill>
                      </a:endParaRPr>
                    </a:p>
                  </a:txBody>
                  <a:tcPr>
                    <a:solidFill>
                      <a:schemeClr val="tx1"/>
                    </a:solidFill>
                  </a:tcPr>
                </a:tc>
                <a:extLst>
                  <a:ext uri="{0D108BD9-81ED-4DB2-BD59-A6C34878D82A}">
                    <a16:rowId xmlns:a16="http://schemas.microsoft.com/office/drawing/2014/main" val="10003"/>
                  </a:ext>
                </a:extLst>
              </a:tr>
              <a:tr h="370840">
                <a:tc>
                  <a:txBody>
                    <a:bodyPr/>
                    <a:lstStyle/>
                    <a:p>
                      <a:r>
                        <a:rPr lang="en-US" dirty="0">
                          <a:solidFill>
                            <a:schemeClr val="bg1"/>
                          </a:solidFill>
                        </a:rPr>
                        <a:t>             Effects</a:t>
                      </a:r>
                    </a:p>
                  </a:txBody>
                  <a:tcPr>
                    <a:solidFill>
                      <a:schemeClr val="tx1"/>
                    </a:solidFill>
                  </a:tcPr>
                </a:tc>
                <a:tc>
                  <a:txBody>
                    <a:bodyPr/>
                    <a:lstStyle/>
                    <a:p>
                      <a:r>
                        <a:rPr lang="en-US" dirty="0">
                          <a:solidFill>
                            <a:srgbClr val="FFC000"/>
                          </a:solidFill>
                        </a:rPr>
                        <a:t>Deflation:</a:t>
                      </a:r>
                    </a:p>
                    <a:p>
                      <a:r>
                        <a:rPr lang="en-US" dirty="0">
                          <a:solidFill>
                            <a:srgbClr val="FFC000"/>
                          </a:solidFill>
                        </a:rPr>
                        <a:t>-Prices</a:t>
                      </a:r>
                      <a:r>
                        <a:rPr lang="en-US" baseline="0" dirty="0">
                          <a:solidFill>
                            <a:srgbClr val="FFC000"/>
                          </a:solidFill>
                        </a:rPr>
                        <a:t> fall</a:t>
                      </a:r>
                    </a:p>
                    <a:p>
                      <a:r>
                        <a:rPr lang="en-US" baseline="0" dirty="0">
                          <a:solidFill>
                            <a:srgbClr val="FFC000"/>
                          </a:solidFill>
                        </a:rPr>
                        <a:t>-Fewer people have money</a:t>
                      </a:r>
                    </a:p>
                    <a:p>
                      <a:r>
                        <a:rPr lang="en-US" baseline="0" dirty="0">
                          <a:solidFill>
                            <a:srgbClr val="FFC000"/>
                          </a:solidFill>
                        </a:rPr>
                        <a:t>-Value of money increases </a:t>
                      </a:r>
                    </a:p>
                  </a:txBody>
                  <a:tcPr>
                    <a:solidFill>
                      <a:schemeClr val="tx1"/>
                    </a:solidFill>
                  </a:tcPr>
                </a:tc>
                <a:tc>
                  <a:txBody>
                    <a:bodyPr/>
                    <a:lstStyle/>
                    <a:p>
                      <a:r>
                        <a:rPr lang="en-US" dirty="0">
                          <a:solidFill>
                            <a:schemeClr val="bg1">
                              <a:lumMod val="75000"/>
                            </a:schemeClr>
                          </a:solidFill>
                        </a:rPr>
                        <a:t>Inflation:</a:t>
                      </a:r>
                    </a:p>
                    <a:p>
                      <a:r>
                        <a:rPr lang="en-US" dirty="0">
                          <a:solidFill>
                            <a:schemeClr val="bg1">
                              <a:lumMod val="75000"/>
                            </a:schemeClr>
                          </a:solidFill>
                        </a:rPr>
                        <a:t>-Prices rise</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solidFill>
                            <a:schemeClr val="bg1">
                              <a:lumMod val="75000"/>
                            </a:schemeClr>
                          </a:solidFill>
                        </a:rPr>
                        <a:t>More people have money</a:t>
                      </a:r>
                      <a:endParaRPr lang="en-US" dirty="0">
                        <a:solidFill>
                          <a:schemeClr val="bg1">
                            <a:lumMod val="75000"/>
                          </a:schemeClr>
                        </a:solidFill>
                      </a:endParaRPr>
                    </a:p>
                    <a:p>
                      <a:pPr>
                        <a:buFontTx/>
                        <a:buChar char="-"/>
                      </a:pPr>
                      <a:r>
                        <a:rPr lang="en-US" dirty="0">
                          <a:solidFill>
                            <a:schemeClr val="bg1">
                              <a:lumMod val="75000"/>
                            </a:schemeClr>
                          </a:solidFill>
                        </a:rPr>
                        <a:t>Value</a:t>
                      </a:r>
                      <a:r>
                        <a:rPr lang="en-US" baseline="0" dirty="0">
                          <a:solidFill>
                            <a:schemeClr val="bg1">
                              <a:lumMod val="75000"/>
                            </a:schemeClr>
                          </a:solidFill>
                        </a:rPr>
                        <a:t> of $decreases </a:t>
                      </a:r>
                      <a:endParaRPr lang="en-US" b="0" baseline="0" dirty="0">
                        <a:solidFill>
                          <a:schemeClr val="bg1">
                            <a:lumMod val="75000"/>
                          </a:schemeClr>
                        </a:solidFill>
                      </a:endParaRPr>
                    </a:p>
                  </a:txBody>
                  <a:tcPr>
                    <a:solidFill>
                      <a:schemeClr val="tx1"/>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2895600" y="3352800"/>
            <a:ext cx="2590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19400" y="3733800"/>
            <a:ext cx="281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19400" y="4343400"/>
            <a:ext cx="2895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819400" y="4953000"/>
            <a:ext cx="2895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791200" y="3352800"/>
            <a:ext cx="2590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791200" y="3733800"/>
            <a:ext cx="2743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791200" y="4343400"/>
            <a:ext cx="2667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791200" y="5029200"/>
            <a:ext cx="2667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View Image">
            <a:hlinkClick r:id="rId2"/>
          </p:cNvPr>
          <p:cNvPicPr>
            <a:picLocks noChangeAspect="1" noChangeArrowheads="1"/>
          </p:cNvPicPr>
          <p:nvPr/>
        </p:nvPicPr>
        <p:blipFill>
          <a:blip r:embed="rId3" cstate="print"/>
          <a:srcRect/>
          <a:stretch>
            <a:fillRect/>
          </a:stretch>
        </p:blipFill>
        <p:spPr bwMode="auto">
          <a:xfrm>
            <a:off x="3048000" y="3429000"/>
            <a:ext cx="2381250" cy="2381250"/>
          </a:xfrm>
          <a:prstGeom prst="rect">
            <a:avLst/>
          </a:prstGeom>
          <a:noFill/>
          <a:ln w="9525">
            <a:noFill/>
            <a:miter lim="800000"/>
            <a:headEnd/>
            <a:tailEnd/>
          </a:ln>
        </p:spPr>
      </p:pic>
      <p:pic>
        <p:nvPicPr>
          <p:cNvPr id="15" name="Picture 4" descr="View Image">
            <a:hlinkClick r:id="rId4"/>
          </p:cNvPr>
          <p:cNvPicPr>
            <a:picLocks noChangeAspect="1" noChangeArrowheads="1"/>
          </p:cNvPicPr>
          <p:nvPr/>
        </p:nvPicPr>
        <p:blipFill>
          <a:blip r:embed="rId5" cstate="print"/>
          <a:srcRect/>
          <a:stretch>
            <a:fillRect/>
          </a:stretch>
        </p:blipFill>
        <p:spPr bwMode="auto">
          <a:xfrm>
            <a:off x="5867400" y="3657600"/>
            <a:ext cx="2514600" cy="192096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8"/>
                                        </p:tgtEl>
                                        <p:attrNameLst>
                                          <p:attrName>ppt_x</p:attrName>
                                        </p:attrNameLst>
                                      </p:cBhvr>
                                      <p:tavLst>
                                        <p:tav tm="0">
                                          <p:val>
                                            <p:strVal val="ppt_x"/>
                                          </p:val>
                                        </p:tav>
                                        <p:tav tm="100000">
                                          <p:val>
                                            <p:strVal val="ppt_x"/>
                                          </p:val>
                                        </p:tav>
                                      </p:tavLst>
                                    </p:anim>
                                    <p:anim calcmode="lin" valueType="num">
                                      <p:cBhvr additive="base">
                                        <p:cTn id="19" dur="500"/>
                                        <p:tgtEl>
                                          <p:spTgt spid="8"/>
                                        </p:tgtEl>
                                        <p:attrNameLst>
                                          <p:attrName>ppt_y</p:attrName>
                                        </p:attrNameLst>
                                      </p:cBhvr>
                                      <p:tavLst>
                                        <p:tav tm="0">
                                          <p:val>
                                            <p:strVal val="ppt_y"/>
                                          </p:val>
                                        </p:tav>
                                        <p:tav tm="100000">
                                          <p:val>
                                            <p:strVal val="1+ppt_h/2"/>
                                          </p:val>
                                        </p:tav>
                                      </p:tavLst>
                                    </p:anim>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9"/>
                                        </p:tgtEl>
                                        <p:attrNameLst>
                                          <p:attrName>ppt_x</p:attrName>
                                        </p:attrNameLst>
                                      </p:cBhvr>
                                      <p:tavLst>
                                        <p:tav tm="0">
                                          <p:val>
                                            <p:strVal val="ppt_x"/>
                                          </p:val>
                                        </p:tav>
                                        <p:tav tm="100000">
                                          <p:val>
                                            <p:strVal val="ppt_x"/>
                                          </p:val>
                                        </p:tav>
                                      </p:tavLst>
                                    </p:anim>
                                    <p:anim calcmode="lin" valueType="num">
                                      <p:cBhvr additive="base">
                                        <p:cTn id="25" dur="500"/>
                                        <p:tgtEl>
                                          <p:spTgt spid="9"/>
                                        </p:tgtEl>
                                        <p:attrNameLst>
                                          <p:attrName>ppt_y</p:attrName>
                                        </p:attrNameLst>
                                      </p:cBhvr>
                                      <p:tavLst>
                                        <p:tav tm="0">
                                          <p:val>
                                            <p:strVal val="ppt_y"/>
                                          </p:val>
                                        </p:tav>
                                        <p:tav tm="100000">
                                          <p:val>
                                            <p:strVal val="1+ppt_h/2"/>
                                          </p:val>
                                        </p:tav>
                                      </p:tavLst>
                                    </p:anim>
                                    <p:set>
                                      <p:cBhvr>
                                        <p:cTn id="26" dur="1" fill="hold">
                                          <p:stCondLst>
                                            <p:cond delay="499"/>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10"/>
                                        </p:tgtEl>
                                        <p:attrNameLst>
                                          <p:attrName>ppt_x</p:attrName>
                                        </p:attrNameLst>
                                      </p:cBhvr>
                                      <p:tavLst>
                                        <p:tav tm="0">
                                          <p:val>
                                            <p:strVal val="ppt_x"/>
                                          </p:val>
                                        </p:tav>
                                        <p:tav tm="100000">
                                          <p:val>
                                            <p:strVal val="ppt_x"/>
                                          </p:val>
                                        </p:tav>
                                      </p:tavLst>
                                    </p:anim>
                                    <p:anim calcmode="lin" valueType="num">
                                      <p:cBhvr additive="base">
                                        <p:cTn id="31" dur="500"/>
                                        <p:tgtEl>
                                          <p:spTgt spid="10"/>
                                        </p:tgtEl>
                                        <p:attrNameLst>
                                          <p:attrName>ppt_y</p:attrName>
                                        </p:attrNameLst>
                                      </p:cBhvr>
                                      <p:tavLst>
                                        <p:tav tm="0">
                                          <p:val>
                                            <p:strVal val="ppt_y"/>
                                          </p:val>
                                        </p:tav>
                                        <p:tav tm="100000">
                                          <p:val>
                                            <p:strVal val="1+ppt_h/2"/>
                                          </p:val>
                                        </p:tav>
                                      </p:tavLst>
                                    </p:anim>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0" nodeType="clickEffect">
                                  <p:stCondLst>
                                    <p:cond delay="0"/>
                                  </p:stCondLst>
                                  <p:childTnLst>
                                    <p:anim calcmode="lin" valueType="num">
                                      <p:cBhvr additive="base">
                                        <p:cTn id="36" dur="500"/>
                                        <p:tgtEl>
                                          <p:spTgt spid="11"/>
                                        </p:tgtEl>
                                        <p:attrNameLst>
                                          <p:attrName>ppt_x</p:attrName>
                                        </p:attrNameLst>
                                      </p:cBhvr>
                                      <p:tavLst>
                                        <p:tav tm="0">
                                          <p:val>
                                            <p:strVal val="ppt_x"/>
                                          </p:val>
                                        </p:tav>
                                        <p:tav tm="100000">
                                          <p:val>
                                            <p:strVal val="ppt_x"/>
                                          </p:val>
                                        </p:tav>
                                      </p:tavLst>
                                    </p:anim>
                                    <p:anim calcmode="lin" valueType="num">
                                      <p:cBhvr additive="base">
                                        <p:cTn id="37" dur="500"/>
                                        <p:tgtEl>
                                          <p:spTgt spid="11"/>
                                        </p:tgtEl>
                                        <p:attrNameLst>
                                          <p:attrName>ppt_y</p:attrName>
                                        </p:attrNameLst>
                                      </p:cBhvr>
                                      <p:tavLst>
                                        <p:tav tm="0">
                                          <p:val>
                                            <p:strVal val="ppt_y"/>
                                          </p:val>
                                        </p:tav>
                                        <p:tav tm="100000">
                                          <p:val>
                                            <p:strVal val="1+ppt_h/2"/>
                                          </p:val>
                                        </p:tav>
                                      </p:tavLst>
                                    </p:anim>
                                    <p:set>
                                      <p:cBhvr>
                                        <p:cTn id="38" dur="1" fill="hold">
                                          <p:stCondLst>
                                            <p:cond delay="499"/>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0" nodeType="clickEffect">
                                  <p:stCondLst>
                                    <p:cond delay="0"/>
                                  </p:stCondLst>
                                  <p:childTnLst>
                                    <p:anim calcmode="lin" valueType="num">
                                      <p:cBhvr additive="base">
                                        <p:cTn id="42" dur="500"/>
                                        <p:tgtEl>
                                          <p:spTgt spid="12"/>
                                        </p:tgtEl>
                                        <p:attrNameLst>
                                          <p:attrName>ppt_x</p:attrName>
                                        </p:attrNameLst>
                                      </p:cBhvr>
                                      <p:tavLst>
                                        <p:tav tm="0">
                                          <p:val>
                                            <p:strVal val="ppt_x"/>
                                          </p:val>
                                        </p:tav>
                                        <p:tav tm="100000">
                                          <p:val>
                                            <p:strVal val="ppt_x"/>
                                          </p:val>
                                        </p:tav>
                                      </p:tavLst>
                                    </p:anim>
                                    <p:anim calcmode="lin" valueType="num">
                                      <p:cBhvr additive="base">
                                        <p:cTn id="43" dur="500"/>
                                        <p:tgtEl>
                                          <p:spTgt spid="12"/>
                                        </p:tgtEl>
                                        <p:attrNameLst>
                                          <p:attrName>ppt_y</p:attrName>
                                        </p:attrNameLst>
                                      </p:cBhvr>
                                      <p:tavLst>
                                        <p:tav tm="0">
                                          <p:val>
                                            <p:strVal val="ppt_y"/>
                                          </p:val>
                                        </p:tav>
                                        <p:tav tm="100000">
                                          <p:val>
                                            <p:strVal val="1+ppt_h/2"/>
                                          </p:val>
                                        </p:tav>
                                      </p:tavLst>
                                    </p:anim>
                                    <p:set>
                                      <p:cBhvr>
                                        <p:cTn id="44" dur="1" fill="hold">
                                          <p:stCondLst>
                                            <p:cond delay="499"/>
                                          </p:stCondLst>
                                        </p:cTn>
                                        <p:tgtEl>
                                          <p:spTgt spid="12"/>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0" nodeType="clickEffect">
                                  <p:stCondLst>
                                    <p:cond delay="0"/>
                                  </p:stCondLst>
                                  <p:childTnLst>
                                    <p:anim calcmode="lin" valueType="num">
                                      <p:cBhvr additive="base">
                                        <p:cTn id="48" dur="500"/>
                                        <p:tgtEl>
                                          <p:spTgt spid="13"/>
                                        </p:tgtEl>
                                        <p:attrNameLst>
                                          <p:attrName>ppt_x</p:attrName>
                                        </p:attrNameLst>
                                      </p:cBhvr>
                                      <p:tavLst>
                                        <p:tav tm="0">
                                          <p:val>
                                            <p:strVal val="ppt_x"/>
                                          </p:val>
                                        </p:tav>
                                        <p:tav tm="100000">
                                          <p:val>
                                            <p:strVal val="ppt_x"/>
                                          </p:val>
                                        </p:tav>
                                      </p:tavLst>
                                    </p:anim>
                                    <p:anim calcmode="lin" valueType="num">
                                      <p:cBhvr additive="base">
                                        <p:cTn id="49" dur="500"/>
                                        <p:tgtEl>
                                          <p:spTgt spid="13"/>
                                        </p:tgtEl>
                                        <p:attrNameLst>
                                          <p:attrName>ppt_y</p:attrName>
                                        </p:attrNameLst>
                                      </p:cBhvr>
                                      <p:tavLst>
                                        <p:tav tm="0">
                                          <p:val>
                                            <p:strVal val="ppt_y"/>
                                          </p:val>
                                        </p:tav>
                                        <p:tav tm="100000">
                                          <p:val>
                                            <p:strVal val="1+ppt_h/2"/>
                                          </p:val>
                                        </p:tav>
                                      </p:tavLst>
                                    </p:anim>
                                    <p:set>
                                      <p:cBhvr>
                                        <p:cTn id="50" dur="1" fill="hold">
                                          <p:stCondLst>
                                            <p:cond delay="499"/>
                                          </p:stCondLst>
                                        </p:cTn>
                                        <p:tgtEl>
                                          <p:spTgt spid="13"/>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Cross of Gold Speech</a:t>
            </a:r>
          </a:p>
        </p:txBody>
      </p:sp>
      <p:sp>
        <p:nvSpPr>
          <p:cNvPr id="3" name="Content Placeholder 2"/>
          <p:cNvSpPr>
            <a:spLocks noGrp="1"/>
          </p:cNvSpPr>
          <p:nvPr>
            <p:ph idx="1"/>
          </p:nvPr>
        </p:nvSpPr>
        <p:spPr>
          <a:xfrm>
            <a:off x="457200" y="1143000"/>
            <a:ext cx="8229600" cy="5486400"/>
          </a:xfrm>
        </p:spPr>
        <p:txBody>
          <a:bodyPr>
            <a:normAutofit fontScale="92500"/>
          </a:bodyPr>
          <a:lstStyle/>
          <a:p>
            <a:r>
              <a:rPr lang="en-US" sz="2800" dirty="0"/>
              <a:t>In hopes of getting into the white house, Populist joined sided with the Democrats and chose William Jennings Bryan as their candidate in the 96’ election</a:t>
            </a:r>
          </a:p>
          <a:p>
            <a:r>
              <a:rPr lang="en-US" sz="2800" dirty="0"/>
              <a:t>Made a famous “Cross of Gold Speech” in which he showed his disdain for the gold standard.</a:t>
            </a:r>
          </a:p>
          <a:p>
            <a:pPr>
              <a:buNone/>
            </a:pPr>
            <a:r>
              <a:rPr lang="en-US" sz="2800" dirty="0"/>
              <a:t>		</a:t>
            </a:r>
            <a:r>
              <a:rPr lang="en-US" sz="2400" dirty="0"/>
              <a:t>“If they dare to come out in the open field and defend the </a:t>
            </a:r>
            <a:r>
              <a:rPr lang="en-US" sz="2400" b="1" dirty="0"/>
              <a:t>gold standard </a:t>
            </a:r>
            <a:r>
              <a:rPr lang="en-US" sz="2400" dirty="0"/>
              <a:t>as a good thing, we shall fight them to the uttermost, Having behind us the producing masses of this nations and the world, supported by the commercial interests, the laboring interests, and the toiling everywhere, we will answer the demand for the gold standard by saying to them: </a:t>
            </a:r>
            <a:r>
              <a:rPr lang="en-US" sz="2400" b="1" dirty="0"/>
              <a:t>You shall not press down upon the brow of labor this crown of thorns, you shall not crucify mankind upon a cross of gold.” </a:t>
            </a:r>
          </a:p>
          <a:p>
            <a:pPr>
              <a:buNone/>
            </a:pPr>
            <a:r>
              <a:rPr lang="en-US" sz="2400" b="1" dirty="0"/>
              <a:t>				</a:t>
            </a:r>
            <a:r>
              <a:rPr lang="en-US" sz="1600" dirty="0"/>
              <a:t>-Democratic National Convention speech, Chicago, July 8, 1896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981200" y="-304800"/>
            <a:ext cx="5486400" cy="7104318"/>
          </a:xfrm>
          <a:prstGeom prst="rect">
            <a:avLst/>
          </a:prstGeom>
          <a:noFill/>
          <a:ln w="9525">
            <a:noFill/>
            <a:miter lim="800000"/>
            <a:headEnd/>
            <a:tailEnd/>
          </a:ln>
          <a:effectLst/>
        </p:spPr>
      </p:pic>
      <p:pic>
        <p:nvPicPr>
          <p:cNvPr id="18437" name="Picture 5"/>
          <p:cNvPicPr>
            <a:picLocks noChangeAspect="1" noChangeArrowheads="1"/>
          </p:cNvPicPr>
          <p:nvPr/>
        </p:nvPicPr>
        <p:blipFill>
          <a:blip r:embed="rId3" cstate="print"/>
          <a:srcRect/>
          <a:stretch>
            <a:fillRect/>
          </a:stretch>
        </p:blipFill>
        <p:spPr bwMode="auto">
          <a:xfrm>
            <a:off x="3733800" y="1143000"/>
            <a:ext cx="1295400" cy="135969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additive="base">
                                        <p:cTn id="7" dur="500" fill="hold"/>
                                        <p:tgtEl>
                                          <p:spTgt spid="18437"/>
                                        </p:tgtEl>
                                        <p:attrNameLst>
                                          <p:attrName>ppt_x</p:attrName>
                                        </p:attrNameLst>
                                      </p:cBhvr>
                                      <p:tavLst>
                                        <p:tav tm="0">
                                          <p:val>
                                            <p:strVal val="#ppt_x"/>
                                          </p:val>
                                        </p:tav>
                                        <p:tav tm="100000">
                                          <p:val>
                                            <p:strVal val="#ppt_x"/>
                                          </p:val>
                                        </p:tav>
                                      </p:tavLst>
                                    </p:anim>
                                    <p:anim calcmode="lin" valueType="num">
                                      <p:cBhvr additive="base">
                                        <p:cTn id="8" dur="500" fill="hold"/>
                                        <p:tgtEl>
                                          <p:spTgt spid="184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t>Election of 1896</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Bryan vs. McKinley </a:t>
            </a:r>
          </a:p>
          <a:p>
            <a:pPr lvl="1"/>
            <a:r>
              <a:rPr lang="en-US" dirty="0"/>
              <a:t>McKinley's Campaign - $3,000,000</a:t>
            </a:r>
          </a:p>
          <a:p>
            <a:pPr lvl="1"/>
            <a:r>
              <a:rPr lang="en-US" dirty="0"/>
              <a:t>Bryans Campaign - $300,000</a:t>
            </a:r>
          </a:p>
          <a:p>
            <a:endParaRPr lang="en-US" dirty="0"/>
          </a:p>
          <a:p>
            <a:r>
              <a:rPr lang="en-US" dirty="0"/>
              <a:t>Bryan won the West, McKinley the East</a:t>
            </a:r>
          </a:p>
          <a:p>
            <a:pPr lvl="1">
              <a:buNone/>
            </a:pPr>
            <a:r>
              <a:rPr lang="en-US" dirty="0"/>
              <a:t>			McKinley : 7,000,000 votes</a:t>
            </a:r>
          </a:p>
          <a:p>
            <a:pPr lvl="1">
              <a:buNone/>
            </a:pPr>
            <a:r>
              <a:rPr lang="en-US" dirty="0"/>
              <a:t>			       Bryan: 6,500,000 votes</a:t>
            </a:r>
          </a:p>
          <a:p>
            <a:pPr lvl="1">
              <a:buNone/>
            </a:pPr>
            <a:endParaRPr lang="en-US" dirty="0"/>
          </a:p>
          <a:p>
            <a:pPr lvl="1">
              <a:buNone/>
            </a:pPr>
            <a:r>
              <a:rPr lang="en-US" b="1" dirty="0"/>
              <a:t>With Bryan’s loss, the Populist Party gradually lost</a:t>
            </a:r>
          </a:p>
          <a:p>
            <a:pPr lvl="1">
              <a:buNone/>
            </a:pPr>
            <a:r>
              <a:rPr lang="en-US" b="1" dirty="0"/>
              <a:t>		    support and eventually disappeared. </a:t>
            </a:r>
          </a:p>
        </p:txBody>
      </p:sp>
      <p:pic>
        <p:nvPicPr>
          <p:cNvPr id="5" name="Picture 6"/>
          <p:cNvPicPr>
            <a:picLocks noChangeAspect="1" noChangeArrowheads="1"/>
          </p:cNvPicPr>
          <p:nvPr/>
        </p:nvPicPr>
        <p:blipFill>
          <a:blip r:embed="rId3" cstate="print"/>
          <a:srcRect/>
          <a:stretch>
            <a:fillRect/>
          </a:stretch>
        </p:blipFill>
        <p:spPr bwMode="auto">
          <a:xfrm>
            <a:off x="7620000" y="990600"/>
            <a:ext cx="1314450" cy="2798763"/>
          </a:xfrm>
          <a:prstGeom prst="rect">
            <a:avLst/>
          </a:prstGeom>
          <a:noFill/>
          <a:ln w="9525">
            <a:noFill/>
            <a:miter lim="800000"/>
            <a:headEnd/>
            <a:tailEnd/>
          </a:ln>
        </p:spPr>
      </p:pic>
      <p:pic>
        <p:nvPicPr>
          <p:cNvPr id="6" name="Picture 5" descr="wjb"/>
          <p:cNvPicPr>
            <a:picLocks noChangeAspect="1" noChangeArrowheads="1"/>
          </p:cNvPicPr>
          <p:nvPr/>
        </p:nvPicPr>
        <p:blipFill>
          <a:blip r:embed="rId4" cstate="print"/>
          <a:srcRect/>
          <a:stretch>
            <a:fillRect/>
          </a:stretch>
        </p:blipFill>
        <p:spPr bwMode="auto">
          <a:xfrm>
            <a:off x="685800" y="228600"/>
            <a:ext cx="1066800" cy="1422400"/>
          </a:xfrm>
          <a:prstGeom prst="rect">
            <a:avLst/>
          </a:prstGeom>
          <a:noFill/>
          <a:ln w="9525">
            <a:noFill/>
            <a:miter lim="800000"/>
            <a:headEnd/>
            <a:tailEnd/>
          </a:ln>
        </p:spPr>
      </p:pic>
      <p:sp>
        <p:nvSpPr>
          <p:cNvPr id="12" name="SMARTInkShape-71"/>
          <p:cNvSpPr/>
          <p:nvPr>
            <p:custDataLst>
              <p:tags r:id="rId1"/>
            </p:custDataLst>
          </p:nvPr>
        </p:nvSpPr>
        <p:spPr>
          <a:xfrm>
            <a:off x="5509617" y="3696891"/>
            <a:ext cx="8931" cy="1"/>
          </a:xfrm>
          <a:custGeom>
            <a:avLst/>
            <a:gdLst/>
            <a:ahLst/>
            <a:cxnLst/>
            <a:rect l="0" t="0" r="0" b="0"/>
            <a:pathLst>
              <a:path w="8931" h="1">
                <a:moveTo>
                  <a:pt x="8930" y="0"/>
                </a:moveTo>
                <a:lnTo>
                  <a:pt x="8930" y="0"/>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 calcmode="lin" valueType="num">
                                      <p:cBhvr additive="base">
                                        <p:cTn id="3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 calcmode="lin" valueType="num">
                                      <p:cBhvr additive="base">
                                        <p:cTn id="3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 calcmode="lin" valueType="num">
                                      <p:cBhvr additive="base">
                                        <p:cTn id="4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ttp://upload.wikimedia.org/wikipedia/commons/6/66/1896_Electoral_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604" y="762000"/>
            <a:ext cx="9382432"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64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DAFC8-C262-43FE-BAC1-76FE0D72A045}"/>
              </a:ext>
            </a:extLst>
          </p:cNvPr>
          <p:cNvSpPr>
            <a:spLocks noGrp="1"/>
          </p:cNvSpPr>
          <p:nvPr>
            <p:ph type="title"/>
          </p:nvPr>
        </p:nvSpPr>
        <p:spPr>
          <a:xfrm>
            <a:off x="457200" y="0"/>
            <a:ext cx="8229600" cy="1143000"/>
          </a:xfrm>
        </p:spPr>
        <p:txBody>
          <a:bodyPr/>
          <a:lstStyle/>
          <a:p>
            <a:r>
              <a:rPr lang="en-US" dirty="0"/>
              <a:t>So who cares?</a:t>
            </a:r>
          </a:p>
        </p:txBody>
      </p:sp>
      <p:sp>
        <p:nvSpPr>
          <p:cNvPr id="3" name="Content Placeholder 2">
            <a:extLst>
              <a:ext uri="{FF2B5EF4-FFF2-40B4-BE49-F238E27FC236}">
                <a16:creationId xmlns:a16="http://schemas.microsoft.com/office/drawing/2014/main" id="{AD99C44C-C924-4BEA-95F8-3C8EADD9FEAE}"/>
              </a:ext>
            </a:extLst>
          </p:cNvPr>
          <p:cNvSpPr>
            <a:spLocks noGrp="1"/>
          </p:cNvSpPr>
          <p:nvPr>
            <p:ph idx="1"/>
          </p:nvPr>
        </p:nvSpPr>
        <p:spPr>
          <a:xfrm>
            <a:off x="474453" y="914400"/>
            <a:ext cx="8229600" cy="5562600"/>
          </a:xfrm>
          <a:solidFill>
            <a:srgbClr val="FFFFFF">
              <a:alpha val="54118"/>
            </a:srgbClr>
          </a:solidFill>
        </p:spPr>
        <p:style>
          <a:lnRef idx="2">
            <a:schemeClr val="accent2"/>
          </a:lnRef>
          <a:fillRef idx="1">
            <a:schemeClr val="lt1"/>
          </a:fillRef>
          <a:effectRef idx="0">
            <a:schemeClr val="accent2"/>
          </a:effectRef>
          <a:fontRef idx="minor">
            <a:schemeClr val="dk1"/>
          </a:fontRef>
        </p:style>
        <p:txBody>
          <a:bodyPr/>
          <a:lstStyle/>
          <a:p>
            <a:r>
              <a:rPr lang="en-US" dirty="0"/>
              <a:t>Despite not winning the presidency…</a:t>
            </a:r>
          </a:p>
          <a:p>
            <a:endParaRPr lang="en-US" dirty="0"/>
          </a:p>
          <a:p>
            <a:pPr marL="0" indent="0">
              <a:buNone/>
            </a:pPr>
            <a:r>
              <a:rPr lang="en-US" dirty="0"/>
              <a:t>…Populists won numerous Local, State, and National Elections</a:t>
            </a:r>
          </a:p>
          <a:p>
            <a:pPr lvl="2"/>
            <a:r>
              <a:rPr lang="en-US" b="1" dirty="0">
                <a:solidFill>
                  <a:srgbClr val="C00000"/>
                </a:solidFill>
              </a:rPr>
              <a:t>22</a:t>
            </a:r>
            <a:r>
              <a:rPr lang="en-US" dirty="0">
                <a:solidFill>
                  <a:srgbClr val="C00000"/>
                </a:solidFill>
              </a:rPr>
              <a:t> House of Reps Members in 1896 (45 Total) </a:t>
            </a:r>
          </a:p>
          <a:p>
            <a:pPr lvl="2"/>
            <a:r>
              <a:rPr lang="en-US" b="1" dirty="0">
                <a:solidFill>
                  <a:schemeClr val="accent1">
                    <a:lumMod val="75000"/>
                  </a:schemeClr>
                </a:solidFill>
              </a:rPr>
              <a:t>5</a:t>
            </a:r>
            <a:r>
              <a:rPr lang="en-US" dirty="0">
                <a:solidFill>
                  <a:schemeClr val="accent1">
                    <a:lumMod val="75000"/>
                  </a:schemeClr>
                </a:solidFill>
              </a:rPr>
              <a:t> Senators in 1896 (6 Total)</a:t>
            </a:r>
          </a:p>
          <a:p>
            <a:pPr lvl="2"/>
            <a:r>
              <a:rPr lang="en-US" b="1" dirty="0">
                <a:solidFill>
                  <a:schemeClr val="accent3">
                    <a:lumMod val="50000"/>
                  </a:schemeClr>
                </a:solidFill>
              </a:rPr>
              <a:t>11</a:t>
            </a:r>
            <a:r>
              <a:rPr lang="en-US" dirty="0">
                <a:solidFill>
                  <a:schemeClr val="accent3">
                    <a:lumMod val="50000"/>
                  </a:schemeClr>
                </a:solidFill>
              </a:rPr>
              <a:t> State Governors (Including NC) between 1890 &amp;1900</a:t>
            </a:r>
          </a:p>
          <a:p>
            <a:pPr lvl="2"/>
            <a:endParaRPr lang="en-US" dirty="0"/>
          </a:p>
          <a:p>
            <a:pPr marL="0" indent="0">
              <a:buNone/>
            </a:pPr>
            <a:r>
              <a:rPr lang="en-US" dirty="0"/>
              <a:t>… Many of the “Populist” planks were adopted by politicians during the Progressive Era </a:t>
            </a:r>
          </a:p>
        </p:txBody>
      </p:sp>
    </p:spTree>
    <p:extLst>
      <p:ext uri="{BB962C8B-B14F-4D97-AF65-F5344CB8AC3E}">
        <p14:creationId xmlns:p14="http://schemas.microsoft.com/office/powerpoint/2010/main" val="36033291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i="1" dirty="0">
                <a:solidFill>
                  <a:schemeClr val="accent3">
                    <a:lumMod val="50000"/>
                  </a:schemeClr>
                </a:solidFill>
              </a:rPr>
              <a:t>The People’s Party (Populists)</a:t>
            </a:r>
          </a:p>
        </p:txBody>
      </p:sp>
      <p:sp>
        <p:nvSpPr>
          <p:cNvPr id="3" name="Content Placeholder 2"/>
          <p:cNvSpPr>
            <a:spLocks noGrp="1"/>
          </p:cNvSpPr>
          <p:nvPr>
            <p:ph idx="1"/>
          </p:nvPr>
        </p:nvSpPr>
        <p:spPr>
          <a:xfrm>
            <a:off x="0" y="914400"/>
            <a:ext cx="9144000" cy="5943600"/>
          </a:xfrm>
        </p:spPr>
        <p:txBody>
          <a:bodyPr>
            <a:normAutofit/>
          </a:bodyPr>
          <a:lstStyle/>
          <a:p>
            <a:r>
              <a:rPr lang="en-US" sz="2800" b="1" i="1" dirty="0">
                <a:solidFill>
                  <a:schemeClr val="accent3">
                    <a:lumMod val="50000"/>
                  </a:schemeClr>
                </a:solidFill>
              </a:rPr>
              <a:t>Omaha Platform</a:t>
            </a:r>
          </a:p>
          <a:p>
            <a:pPr lvl="1"/>
            <a:r>
              <a:rPr lang="en-US" sz="2400" b="1" dirty="0"/>
              <a:t>Political Change</a:t>
            </a:r>
          </a:p>
          <a:p>
            <a:pPr lvl="2"/>
            <a:r>
              <a:rPr lang="en-US" dirty="0"/>
              <a:t>Direct election of </a:t>
            </a:r>
            <a:r>
              <a:rPr lang="en-US" dirty="0">
                <a:solidFill>
                  <a:srgbClr val="C00000"/>
                </a:solidFill>
              </a:rPr>
              <a:t>senators </a:t>
            </a:r>
          </a:p>
          <a:p>
            <a:pPr lvl="2"/>
            <a:r>
              <a:rPr lang="en-US" dirty="0">
                <a:solidFill>
                  <a:srgbClr val="C00000"/>
                </a:solidFill>
              </a:rPr>
              <a:t>Secret ballot</a:t>
            </a:r>
          </a:p>
          <a:p>
            <a:pPr lvl="2"/>
            <a:r>
              <a:rPr lang="en-US" dirty="0">
                <a:solidFill>
                  <a:srgbClr val="C00000"/>
                </a:solidFill>
              </a:rPr>
              <a:t>Initiatives </a:t>
            </a:r>
            <a:r>
              <a:rPr lang="en-US" dirty="0"/>
              <a:t>and </a:t>
            </a:r>
            <a:r>
              <a:rPr lang="en-US" dirty="0">
                <a:solidFill>
                  <a:srgbClr val="C00000"/>
                </a:solidFill>
              </a:rPr>
              <a:t>Referendums</a:t>
            </a:r>
          </a:p>
          <a:p>
            <a:pPr lvl="1"/>
            <a:r>
              <a:rPr lang="en-US" sz="2400" b="1" dirty="0"/>
              <a:t>Economic Change</a:t>
            </a:r>
          </a:p>
          <a:p>
            <a:pPr lvl="2"/>
            <a:r>
              <a:rPr lang="en-US" dirty="0">
                <a:solidFill>
                  <a:srgbClr val="C00000"/>
                </a:solidFill>
              </a:rPr>
              <a:t>Bimetallism </a:t>
            </a:r>
          </a:p>
          <a:p>
            <a:pPr lvl="2"/>
            <a:r>
              <a:rPr lang="en-US" dirty="0" err="1"/>
              <a:t>Govt</a:t>
            </a:r>
            <a:r>
              <a:rPr lang="en-US" dirty="0"/>
              <a:t> Control of RR’s, Telegraph and Telephone companies</a:t>
            </a:r>
          </a:p>
          <a:p>
            <a:pPr lvl="2"/>
            <a:r>
              <a:rPr lang="en-US" dirty="0"/>
              <a:t>Government Assistance for Farmers</a:t>
            </a:r>
          </a:p>
          <a:p>
            <a:pPr lvl="2"/>
            <a:r>
              <a:rPr lang="en-US" dirty="0"/>
              <a:t>Graduated </a:t>
            </a:r>
            <a:r>
              <a:rPr lang="en-US" dirty="0">
                <a:solidFill>
                  <a:srgbClr val="C00000"/>
                </a:solidFill>
              </a:rPr>
              <a:t>Income Tax</a:t>
            </a:r>
          </a:p>
          <a:p>
            <a:pPr lvl="2"/>
            <a:r>
              <a:rPr lang="en-US" dirty="0"/>
              <a:t>8 Hour Workday </a:t>
            </a:r>
          </a:p>
          <a:p>
            <a:pPr lvl="1">
              <a:buNone/>
            </a:pPr>
            <a:r>
              <a:rPr lang="en-US" dirty="0"/>
              <a:t> 	</a:t>
            </a:r>
            <a:endParaRPr lang="en-US" sz="3200" dirty="0"/>
          </a:p>
        </p:txBody>
      </p:sp>
      <p:sp>
        <p:nvSpPr>
          <p:cNvPr id="4" name="Rectangle 3">
            <a:extLst>
              <a:ext uri="{FF2B5EF4-FFF2-40B4-BE49-F238E27FC236}">
                <a16:creationId xmlns:a16="http://schemas.microsoft.com/office/drawing/2014/main" id="{A35A2F14-7740-4663-8FAC-D3E6F030EF2D}"/>
              </a:ext>
            </a:extLst>
          </p:cNvPr>
          <p:cNvSpPr/>
          <p:nvPr/>
        </p:nvSpPr>
        <p:spPr>
          <a:xfrm rot="192067">
            <a:off x="4658528" y="1933280"/>
            <a:ext cx="3124200"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rgbClr val="C00000"/>
                </a:solidFill>
              </a:rPr>
              <a:t>17</a:t>
            </a:r>
            <a:r>
              <a:rPr lang="en-US" sz="2000" b="1" baseline="30000" dirty="0">
                <a:solidFill>
                  <a:srgbClr val="C00000"/>
                </a:solidFill>
              </a:rPr>
              <a:t>th</a:t>
            </a:r>
            <a:r>
              <a:rPr lang="en-US" sz="2000" b="1" dirty="0">
                <a:solidFill>
                  <a:srgbClr val="C00000"/>
                </a:solidFill>
              </a:rPr>
              <a:t> Amendment </a:t>
            </a:r>
            <a:r>
              <a:rPr lang="en-US" sz="2000" dirty="0"/>
              <a:t>- 1913</a:t>
            </a:r>
          </a:p>
        </p:txBody>
      </p:sp>
      <p:sp>
        <p:nvSpPr>
          <p:cNvPr id="6" name="Rectangle 5">
            <a:extLst>
              <a:ext uri="{FF2B5EF4-FFF2-40B4-BE49-F238E27FC236}">
                <a16:creationId xmlns:a16="http://schemas.microsoft.com/office/drawing/2014/main" id="{479B7ADD-5B37-417F-9B0C-F2D0C97036D6}"/>
              </a:ext>
            </a:extLst>
          </p:cNvPr>
          <p:cNvSpPr/>
          <p:nvPr/>
        </p:nvSpPr>
        <p:spPr>
          <a:xfrm rot="180934">
            <a:off x="2840109" y="2322827"/>
            <a:ext cx="3124200"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t>Universal by 1892</a:t>
            </a:r>
          </a:p>
        </p:txBody>
      </p:sp>
      <p:sp>
        <p:nvSpPr>
          <p:cNvPr id="7" name="Rectangle 6">
            <a:extLst>
              <a:ext uri="{FF2B5EF4-FFF2-40B4-BE49-F238E27FC236}">
                <a16:creationId xmlns:a16="http://schemas.microsoft.com/office/drawing/2014/main" id="{E9C13AAE-0A36-4F59-BFCD-BBB116F20D37}"/>
              </a:ext>
            </a:extLst>
          </p:cNvPr>
          <p:cNvSpPr/>
          <p:nvPr/>
        </p:nvSpPr>
        <p:spPr>
          <a:xfrm rot="205682">
            <a:off x="4811344" y="2959193"/>
            <a:ext cx="3268245"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t>25+ States have in some form</a:t>
            </a:r>
          </a:p>
        </p:txBody>
      </p:sp>
      <p:sp>
        <p:nvSpPr>
          <p:cNvPr id="8" name="Rectangle 7">
            <a:extLst>
              <a:ext uri="{FF2B5EF4-FFF2-40B4-BE49-F238E27FC236}">
                <a16:creationId xmlns:a16="http://schemas.microsoft.com/office/drawing/2014/main" id="{A360ACEC-FFFF-4345-B3BD-092DB944F396}"/>
              </a:ext>
            </a:extLst>
          </p:cNvPr>
          <p:cNvSpPr/>
          <p:nvPr/>
        </p:nvSpPr>
        <p:spPr>
          <a:xfrm rot="205682">
            <a:off x="2768087" y="3653635"/>
            <a:ext cx="3268245"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t>Partially Adopted </a:t>
            </a:r>
          </a:p>
        </p:txBody>
      </p:sp>
      <p:sp>
        <p:nvSpPr>
          <p:cNvPr id="9" name="Rectangle 8">
            <a:extLst>
              <a:ext uri="{FF2B5EF4-FFF2-40B4-BE49-F238E27FC236}">
                <a16:creationId xmlns:a16="http://schemas.microsoft.com/office/drawing/2014/main" id="{A6D8E244-ED25-43EB-B938-2F5E82F171A7}"/>
              </a:ext>
            </a:extLst>
          </p:cNvPr>
          <p:cNvSpPr/>
          <p:nvPr/>
        </p:nvSpPr>
        <p:spPr>
          <a:xfrm rot="205682">
            <a:off x="5376435" y="4187177"/>
            <a:ext cx="3268245"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dirty="0">
                <a:solidFill>
                  <a:srgbClr val="C00000"/>
                </a:solidFill>
              </a:rPr>
              <a:t>Interstate Commerce Act </a:t>
            </a:r>
            <a:r>
              <a:rPr lang="en-US" sz="1600" dirty="0"/>
              <a:t>actually enforced in early 1900’s</a:t>
            </a:r>
          </a:p>
        </p:txBody>
      </p:sp>
      <p:sp>
        <p:nvSpPr>
          <p:cNvPr id="10" name="Rectangle 9">
            <a:extLst>
              <a:ext uri="{FF2B5EF4-FFF2-40B4-BE49-F238E27FC236}">
                <a16:creationId xmlns:a16="http://schemas.microsoft.com/office/drawing/2014/main" id="{2B062AD5-2D96-4D33-AFD1-1F68E71FD8D5}"/>
              </a:ext>
            </a:extLst>
          </p:cNvPr>
          <p:cNvSpPr/>
          <p:nvPr/>
        </p:nvSpPr>
        <p:spPr>
          <a:xfrm rot="205682">
            <a:off x="5636411" y="4720718"/>
            <a:ext cx="3268245"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Not significantly implemented until after depression</a:t>
            </a:r>
          </a:p>
        </p:txBody>
      </p:sp>
      <p:sp>
        <p:nvSpPr>
          <p:cNvPr id="11" name="Rectangle 10">
            <a:extLst>
              <a:ext uri="{FF2B5EF4-FFF2-40B4-BE49-F238E27FC236}">
                <a16:creationId xmlns:a16="http://schemas.microsoft.com/office/drawing/2014/main" id="{71C0E8F5-A974-43C1-B369-653A17803C36}"/>
              </a:ext>
            </a:extLst>
          </p:cNvPr>
          <p:cNvSpPr/>
          <p:nvPr/>
        </p:nvSpPr>
        <p:spPr>
          <a:xfrm rot="205682">
            <a:off x="4105843" y="5089258"/>
            <a:ext cx="3268245"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a:solidFill>
                  <a:srgbClr val="C00000"/>
                </a:solidFill>
              </a:rPr>
              <a:t>16</a:t>
            </a:r>
            <a:r>
              <a:rPr lang="en-US" b="1" baseline="30000" dirty="0">
                <a:solidFill>
                  <a:srgbClr val="C00000"/>
                </a:solidFill>
              </a:rPr>
              <a:t>th</a:t>
            </a:r>
            <a:r>
              <a:rPr lang="en-US" b="1" dirty="0">
                <a:solidFill>
                  <a:srgbClr val="C00000"/>
                </a:solidFill>
              </a:rPr>
              <a:t> Amendment </a:t>
            </a:r>
            <a:r>
              <a:rPr lang="en-US" dirty="0"/>
              <a:t>1913</a:t>
            </a:r>
          </a:p>
        </p:txBody>
      </p:sp>
      <p:sp>
        <p:nvSpPr>
          <p:cNvPr id="12" name="Rectangle 11">
            <a:extLst>
              <a:ext uri="{FF2B5EF4-FFF2-40B4-BE49-F238E27FC236}">
                <a16:creationId xmlns:a16="http://schemas.microsoft.com/office/drawing/2014/main" id="{4351A5BC-B281-4A5E-BD03-79819939F461}"/>
              </a:ext>
            </a:extLst>
          </p:cNvPr>
          <p:cNvSpPr/>
          <p:nvPr/>
        </p:nvSpPr>
        <p:spPr>
          <a:xfrm rot="205682">
            <a:off x="3309184" y="5512107"/>
            <a:ext cx="3268245"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Gradually becomes common practice in early 1900s</a:t>
            </a:r>
          </a:p>
        </p:txBody>
      </p:sp>
    </p:spTree>
    <p:extLst>
      <p:ext uri="{BB962C8B-B14F-4D97-AF65-F5344CB8AC3E}">
        <p14:creationId xmlns:p14="http://schemas.microsoft.com/office/powerpoint/2010/main" val="364188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additive="base">
                                        <p:cTn id="81" dur="500" fill="hold"/>
                                        <p:tgtEl>
                                          <p:spTgt spid="12"/>
                                        </p:tgtEl>
                                        <p:attrNameLst>
                                          <p:attrName>ppt_x</p:attrName>
                                        </p:attrNameLst>
                                      </p:cBhvr>
                                      <p:tavLst>
                                        <p:tav tm="0">
                                          <p:val>
                                            <p:strVal val="#ppt_x"/>
                                          </p:val>
                                        </p:tav>
                                        <p:tav tm="100000">
                                          <p:val>
                                            <p:strVal val="#ppt_x"/>
                                          </p:val>
                                        </p:tav>
                                      </p:tavLst>
                                    </p:anim>
                                    <p:anim calcmode="lin" valueType="num">
                                      <p:cBhvr additive="base">
                                        <p:cTn id="8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4" grpId="0" animBg="1"/>
      <p:bldP spid="6" grpId="0" animBg="1"/>
      <p:bldP spid="7" grpId="0" animBg="1"/>
      <p:bldP spid="8" grpId="0" animBg="1"/>
      <p:bldP spid="9" grpId="0" animBg="1"/>
      <p:bldP spid="10" grpId="0" animBg="1"/>
      <p:bldP spid="11" grpId="0" animBg="1"/>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2830</TotalTime>
  <Words>1238</Words>
  <Application>Microsoft Office PowerPoint</Application>
  <PresentationFormat>On-screen Show (4:3)</PresentationFormat>
  <Paragraphs>298</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Bodoni MT Black</vt:lpstr>
      <vt:lpstr>Calibri</vt:lpstr>
      <vt:lpstr>Office Theme</vt:lpstr>
      <vt:lpstr>Rise and Fall of Populism</vt:lpstr>
      <vt:lpstr>Post Reconstruction Politics</vt:lpstr>
      <vt:lpstr>Gilded Age Presidents</vt:lpstr>
      <vt:lpstr>Fun Facts</vt:lpstr>
      <vt:lpstr>Gilded Age Presidents</vt:lpstr>
      <vt:lpstr>PowerPoint Presentation</vt:lpstr>
      <vt:lpstr>Gilded Age Presidents</vt:lpstr>
      <vt:lpstr>Fun Facts</vt:lpstr>
      <vt:lpstr>Gilded Age Presidents</vt:lpstr>
      <vt:lpstr>Gilded Age Presidents</vt:lpstr>
      <vt:lpstr>Fun Facts</vt:lpstr>
      <vt:lpstr>Post Reconstruction Presidents</vt:lpstr>
      <vt:lpstr>Fun Facts</vt:lpstr>
      <vt:lpstr>Possible LEQ Prompt</vt:lpstr>
      <vt:lpstr>Gilded Age Issues</vt:lpstr>
      <vt:lpstr>Gilded Age Issues</vt:lpstr>
      <vt:lpstr>Gilded Age Issues</vt:lpstr>
      <vt:lpstr>Economic Distress</vt:lpstr>
      <vt:lpstr>Economic Distress </vt:lpstr>
      <vt:lpstr>Railroad: Good or Evil?</vt:lpstr>
      <vt:lpstr>Farmers Alliances </vt:lpstr>
      <vt:lpstr>“Wimin is Everywhere”</vt:lpstr>
      <vt:lpstr>PowerPoint Presentation</vt:lpstr>
      <vt:lpstr>The People’s Party (Populists)</vt:lpstr>
      <vt:lpstr>PowerPoint Presentation</vt:lpstr>
      <vt:lpstr>Election of 1892</vt:lpstr>
      <vt:lpstr>Populist Party</vt:lpstr>
      <vt:lpstr>Party “Fusion”</vt:lpstr>
      <vt:lpstr>The Gold Issue </vt:lpstr>
      <vt:lpstr>Cross of Gold Speech</vt:lpstr>
      <vt:lpstr>PowerPoint Presentation</vt:lpstr>
      <vt:lpstr>Election of 1896</vt:lpstr>
      <vt:lpstr>PowerPoint Presentation</vt:lpstr>
      <vt:lpstr>So who cares?</vt:lpstr>
      <vt:lpstr>The People’s Party (Populists)</vt:lpstr>
    </vt:vector>
  </TitlesOfParts>
  <Company>CCS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Rise and Fall of Populism</dc:title>
  <dc:creator>nathaniel.bargeloh</dc:creator>
  <cp:lastModifiedBy>Nicholas Hulyo</cp:lastModifiedBy>
  <cp:revision>137</cp:revision>
  <dcterms:created xsi:type="dcterms:W3CDTF">2010-03-05T00:36:32Z</dcterms:created>
  <dcterms:modified xsi:type="dcterms:W3CDTF">2019-02-12T12:52:09Z</dcterms:modified>
</cp:coreProperties>
</file>