
<file path=[Content_Types].xml><?xml version="1.0" encoding="utf-8"?>
<Types xmlns="http://schemas.openxmlformats.org/package/2006/content-types">
  <Default Extension="png" ContentType="image/png"/>
  <Default Extension="m4a" ContentType="audio/mp4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3"/>
  </p:notesMasterIdLst>
  <p:sldIdLst>
    <p:sldId id="256" r:id="rId2"/>
    <p:sldId id="272" r:id="rId3"/>
    <p:sldId id="273" r:id="rId4"/>
    <p:sldId id="274" r:id="rId5"/>
    <p:sldId id="275" r:id="rId6"/>
    <p:sldId id="276" r:id="rId7"/>
    <p:sldId id="277" r:id="rId8"/>
    <p:sldId id="318" r:id="rId9"/>
    <p:sldId id="319" r:id="rId10"/>
    <p:sldId id="320" r:id="rId11"/>
    <p:sldId id="321" r:id="rId12"/>
    <p:sldId id="322" r:id="rId13"/>
    <p:sldId id="323" r:id="rId14"/>
    <p:sldId id="325" r:id="rId15"/>
    <p:sldId id="324" r:id="rId16"/>
    <p:sldId id="326" r:id="rId17"/>
    <p:sldId id="327" r:id="rId18"/>
    <p:sldId id="328" r:id="rId19"/>
    <p:sldId id="329" r:id="rId20"/>
    <p:sldId id="330" r:id="rId21"/>
    <p:sldId id="331" r:id="rId22"/>
    <p:sldId id="332" r:id="rId23"/>
    <p:sldId id="333" r:id="rId24"/>
    <p:sldId id="334" r:id="rId25"/>
    <p:sldId id="335" r:id="rId26"/>
    <p:sldId id="336" r:id="rId27"/>
    <p:sldId id="337" r:id="rId28"/>
    <p:sldId id="338" r:id="rId29"/>
    <p:sldId id="339" r:id="rId30"/>
    <p:sldId id="340" r:id="rId31"/>
    <p:sldId id="341" r:id="rId32"/>
    <p:sldId id="342" r:id="rId33"/>
    <p:sldId id="343" r:id="rId34"/>
    <p:sldId id="344" r:id="rId35"/>
    <p:sldId id="345" r:id="rId36"/>
    <p:sldId id="346" r:id="rId37"/>
    <p:sldId id="347" r:id="rId38"/>
    <p:sldId id="348" r:id="rId39"/>
    <p:sldId id="349" r:id="rId40"/>
    <p:sldId id="350" r:id="rId41"/>
    <p:sldId id="351" r:id="rId42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7" d="100"/>
          <a:sy n="67" d="100"/>
        </p:scale>
        <p:origin x="1476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microsoft.com/office/2015/10/relationships/revisionInfo" Target="revisionInfo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notesMaster" Target="notesMasters/notesMaster1.xml"/><Relationship Id="rId48" Type="http://schemas.microsoft.com/office/2016/11/relationships/changesInfo" Target="changesInfos/changesInfo1.xml"/><Relationship Id="rId8" Type="http://schemas.openxmlformats.org/officeDocument/2006/relationships/slide" Target="slides/slide7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Emily Pleasants" userId="190372f5-88cd-434f-a943-e5429d741af5" providerId="ADAL" clId="{77FDCEDD-37B4-4A35-B789-748A9358EC85}"/>
    <pc:docChg chg="custSel delSld modSld">
      <pc:chgData name="Emily Pleasants" userId="190372f5-88cd-434f-a943-e5429d741af5" providerId="ADAL" clId="{77FDCEDD-37B4-4A35-B789-748A9358EC85}" dt="2017-11-07T18:47:25.878" v="121" actId="1076"/>
      <pc:docMkLst>
        <pc:docMk/>
      </pc:docMkLst>
      <pc:sldChg chg="modSp">
        <pc:chgData name="Emily Pleasants" userId="190372f5-88cd-434f-a943-e5429d741af5" providerId="ADAL" clId="{77FDCEDD-37B4-4A35-B789-748A9358EC85}" dt="2017-11-07T18:35:53.416" v="1" actId="1076"/>
        <pc:sldMkLst>
          <pc:docMk/>
          <pc:sldMk cId="0" sldId="272"/>
        </pc:sldMkLst>
        <pc:picChg chg="mod">
          <ac:chgData name="Emily Pleasants" userId="190372f5-88cd-434f-a943-e5429d741af5" providerId="ADAL" clId="{77FDCEDD-37B4-4A35-B789-748A9358EC85}" dt="2017-11-07T18:35:53.416" v="1" actId="1076"/>
          <ac:picMkLst>
            <pc:docMk/>
            <pc:sldMk cId="0" sldId="272"/>
            <ac:picMk id="4" creationId="{6306D3C2-037F-45F8-874C-4898F7B398F0}"/>
          </ac:picMkLst>
        </pc:picChg>
      </pc:sldChg>
      <pc:sldChg chg="addSp modSp">
        <pc:chgData name="Emily Pleasants" userId="190372f5-88cd-434f-a943-e5429d741af5" providerId="ADAL" clId="{77FDCEDD-37B4-4A35-B789-748A9358EC85}" dt="2017-11-07T18:37:07.535" v="112" actId="1076"/>
        <pc:sldMkLst>
          <pc:docMk/>
          <pc:sldMk cId="0" sldId="276"/>
        </pc:sldMkLst>
        <pc:spChg chg="add mod">
          <ac:chgData name="Emily Pleasants" userId="190372f5-88cd-434f-a943-e5429d741af5" providerId="ADAL" clId="{77FDCEDD-37B4-4A35-B789-748A9358EC85}" dt="2017-11-07T18:37:07.535" v="112" actId="1076"/>
          <ac:spMkLst>
            <pc:docMk/>
            <pc:sldMk cId="0" sldId="276"/>
            <ac:spMk id="2" creationId="{351E39B2-BEA2-4AF4-81DD-4A7AA2EACC19}"/>
          </ac:spMkLst>
        </pc:spChg>
      </pc:sldChg>
      <pc:sldChg chg="delSp modSp delAnim">
        <pc:chgData name="Emily Pleasants" userId="190372f5-88cd-434f-a943-e5429d741af5" providerId="ADAL" clId="{77FDCEDD-37B4-4A35-B789-748A9358EC85}" dt="2017-11-07T18:43:33.815" v="114" actId="1076"/>
        <pc:sldMkLst>
          <pc:docMk/>
          <pc:sldMk cId="0" sldId="318"/>
        </pc:sldMkLst>
        <pc:picChg chg="del">
          <ac:chgData name="Emily Pleasants" userId="190372f5-88cd-434f-a943-e5429d741af5" providerId="ADAL" clId="{77FDCEDD-37B4-4A35-B789-748A9358EC85}" dt="2017-11-07T18:41:05.314" v="113" actId="478"/>
          <ac:picMkLst>
            <pc:docMk/>
            <pc:sldMk cId="0" sldId="318"/>
            <ac:picMk id="4" creationId="{F7C9E6E9-4C2B-41C1-AAA6-6A5DA5A8B216}"/>
          </ac:picMkLst>
        </pc:picChg>
        <pc:picChg chg="mod">
          <ac:chgData name="Emily Pleasants" userId="190372f5-88cd-434f-a943-e5429d741af5" providerId="ADAL" clId="{77FDCEDD-37B4-4A35-B789-748A9358EC85}" dt="2017-11-07T18:43:33.815" v="114" actId="1076"/>
          <ac:picMkLst>
            <pc:docMk/>
            <pc:sldMk cId="0" sldId="318"/>
            <ac:picMk id="5" creationId="{F57A2FE1-0581-48F1-88F3-EF857E65CC27}"/>
          </ac:picMkLst>
        </pc:picChg>
      </pc:sldChg>
      <pc:sldChg chg="modSp">
        <pc:chgData name="Emily Pleasants" userId="190372f5-88cd-434f-a943-e5429d741af5" providerId="ADAL" clId="{77FDCEDD-37B4-4A35-B789-748A9358EC85}" dt="2017-11-07T18:44:09.020" v="117" actId="20577"/>
        <pc:sldMkLst>
          <pc:docMk/>
          <pc:sldMk cId="0" sldId="320"/>
        </pc:sldMkLst>
        <pc:spChg chg="mod">
          <ac:chgData name="Emily Pleasants" userId="190372f5-88cd-434f-a943-e5429d741af5" providerId="ADAL" clId="{77FDCEDD-37B4-4A35-B789-748A9358EC85}" dt="2017-11-07T18:44:09.020" v="117" actId="20577"/>
          <ac:spMkLst>
            <pc:docMk/>
            <pc:sldMk cId="0" sldId="320"/>
            <ac:spMk id="6" creationId="{00000000-0000-0000-0000-000000000000}"/>
          </ac:spMkLst>
        </pc:spChg>
      </pc:sldChg>
      <pc:sldChg chg="addSp modSp">
        <pc:chgData name="Emily Pleasants" userId="190372f5-88cd-434f-a943-e5429d741af5" providerId="ADAL" clId="{77FDCEDD-37B4-4A35-B789-748A9358EC85}" dt="2017-11-07T18:44:23.651" v="119" actId="1076"/>
        <pc:sldMkLst>
          <pc:docMk/>
          <pc:sldMk cId="0" sldId="321"/>
        </pc:sldMkLst>
        <pc:spChg chg="add mod">
          <ac:chgData name="Emily Pleasants" userId="190372f5-88cd-434f-a943-e5429d741af5" providerId="ADAL" clId="{77FDCEDD-37B4-4A35-B789-748A9358EC85}" dt="2017-11-07T18:44:23.651" v="119" actId="1076"/>
          <ac:spMkLst>
            <pc:docMk/>
            <pc:sldMk cId="0" sldId="321"/>
            <ac:spMk id="2" creationId="{8499648D-658A-46BB-BE51-23CA434BBBEE}"/>
          </ac:spMkLst>
        </pc:spChg>
      </pc:sldChg>
      <pc:sldChg chg="modSp">
        <pc:chgData name="Emily Pleasants" userId="190372f5-88cd-434f-a943-e5429d741af5" providerId="ADAL" clId="{77FDCEDD-37B4-4A35-B789-748A9358EC85}" dt="2017-11-07T18:46:02.417" v="120" actId="1076"/>
        <pc:sldMkLst>
          <pc:docMk/>
          <pc:sldMk cId="0" sldId="326"/>
        </pc:sldMkLst>
        <pc:picChg chg="mod">
          <ac:chgData name="Emily Pleasants" userId="190372f5-88cd-434f-a943-e5429d741af5" providerId="ADAL" clId="{77FDCEDD-37B4-4A35-B789-748A9358EC85}" dt="2017-11-07T18:46:02.417" v="120" actId="1076"/>
          <ac:picMkLst>
            <pc:docMk/>
            <pc:sldMk cId="0" sldId="326"/>
            <ac:picMk id="3" creationId="{F4B8C76C-30E1-435F-97A8-C950292D532C}"/>
          </ac:picMkLst>
        </pc:picChg>
      </pc:sldChg>
      <pc:sldChg chg="modSp">
        <pc:chgData name="Emily Pleasants" userId="190372f5-88cd-434f-a943-e5429d741af5" providerId="ADAL" clId="{77FDCEDD-37B4-4A35-B789-748A9358EC85}" dt="2017-11-07T18:47:25.878" v="121" actId="1076"/>
        <pc:sldMkLst>
          <pc:docMk/>
          <pc:sldMk cId="0" sldId="335"/>
        </pc:sldMkLst>
        <pc:picChg chg="mod">
          <ac:chgData name="Emily Pleasants" userId="190372f5-88cd-434f-a943-e5429d741af5" providerId="ADAL" clId="{77FDCEDD-37B4-4A35-B789-748A9358EC85}" dt="2017-11-07T18:47:25.878" v="121" actId="1076"/>
          <ac:picMkLst>
            <pc:docMk/>
            <pc:sldMk cId="0" sldId="335"/>
            <ac:picMk id="2" creationId="{CE8C6DEB-F1AA-45FA-8F65-BD35C3373DA6}"/>
          </ac:picMkLst>
        </pc:picChg>
      </pc:sldChg>
      <pc:sldChg chg="del">
        <pc:chgData name="Emily Pleasants" userId="190372f5-88cd-434f-a943-e5429d741af5" providerId="ADAL" clId="{77FDCEDD-37B4-4A35-B789-748A9358EC85}" dt="2017-11-07T18:28:09.568" v="0" actId="2696"/>
        <pc:sldMkLst>
          <pc:docMk/>
          <pc:sldMk cId="801604922" sldId="352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8E5F445-21CF-4912-B1BE-C2F1873C81D6}" type="datetimeFigureOut">
              <a:rPr lang="en-US" smtClean="0"/>
              <a:pPr/>
              <a:t>11/7/2017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BC6DCB7-5AEF-4211-940A-F186F8F2C4B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535351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0F5D1EC-1AD1-4DF9-8DE1-BB740942B386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FB8EA11-1AA9-48EF-BA84-00E7D0CDF407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9B613C5-8E6B-4941-B900-80D3579DC6BD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B60632D-A935-464C-B0FE-93E6EE66E3B6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3FF5C15-2AA3-49B7-B049-9DCD1AE6A73B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756E9F6-ADB7-4BE7-B96D-2112CE3BEB75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D41C3C9-E9E0-4A40-A970-A77DBAA3C72C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1BC2FF7-1763-4595-B8DD-48E84EB39F0F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2A1FC95-F942-45BE-8D3B-959ED715B22B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D66A81E-65E3-4A71-9055-C4825409109F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42DF60A-1E44-4054-AA5C-8C607416CA60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1614871F-B19F-424E-9152-CC5D9F1ED276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 preserve="1">
  <p:cSld name="Title, Conten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EE3B7831-F37B-45BF-864F-15C80549BE4C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228600" y="228600"/>
            <a:ext cx="8686800" cy="6324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US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n-US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1E5DD78C-6892-44E1-A559-DFF06F2B08E9}" type="slidenum">
              <a:rPr lang="en-US"/>
              <a:pPr/>
              <a:t>‹#›</a:t>
            </a:fld>
            <a:endParaRPr lang="en-US" dirty="0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4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hyperlink" Target="http://www.youtube.com/watch?v=Fc8XPv_qstA&amp;feature=player_embedded" TargetMode="Externa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.m4a"/><Relationship Id="rId1" Type="http://schemas.microsoft.com/office/2007/relationships/media" Target="../media/media2.m4a"/><Relationship Id="rId4" Type="http://schemas.openxmlformats.org/officeDocument/2006/relationships/image" Target="../media/image1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3.m4a"/><Relationship Id="rId1" Type="http://schemas.microsoft.com/office/2007/relationships/media" Target="../media/media3.m4a"/><Relationship Id="rId4" Type="http://schemas.openxmlformats.org/officeDocument/2006/relationships/image" Target="../media/image1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hyperlink" Target="http://www.nationalgallery.org.uk/cgi-bin/WebObjects.dll/CollectionPublisher.woa/wa/zoomImage?workNumber=NG186&amp;collectionSection=work" TargetMode="Externa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audio" Target="../media/media4.m4a"/><Relationship Id="rId1" Type="http://schemas.microsoft.com/office/2007/relationships/media" Target="../media/media4.m4a"/><Relationship Id="rId5" Type="http://schemas.openxmlformats.org/officeDocument/2006/relationships/image" Target="../media/image1.png"/><Relationship Id="rId4" Type="http://schemas.openxmlformats.org/officeDocument/2006/relationships/image" Target="../media/image20.jpe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4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3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3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3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1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4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4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en-US" sz="5400" dirty="0"/>
              <a:t>Renaissance Literature and Art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1350-1550 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09600"/>
            <a:ext cx="8229600" cy="1143000"/>
          </a:xfrm>
        </p:spPr>
        <p:txBody>
          <a:bodyPr/>
          <a:lstStyle/>
          <a:p>
            <a:r>
              <a:rPr lang="en-US" dirty="0"/>
              <a:t>Humanism</a:t>
            </a:r>
            <a:br>
              <a:rPr lang="en-US" dirty="0"/>
            </a:br>
            <a:r>
              <a:rPr lang="en-US" sz="3600" dirty="0"/>
              <a:t>Intellectual Movement of the Renaissance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2286000"/>
            <a:ext cx="9144000" cy="4221163"/>
          </a:xfrm>
        </p:spPr>
        <p:txBody>
          <a:bodyPr/>
          <a:lstStyle/>
          <a:p>
            <a:r>
              <a:rPr lang="en-US" sz="2800" dirty="0"/>
              <a:t>Reaction to Scholasticism</a:t>
            </a:r>
          </a:p>
          <a:p>
            <a:r>
              <a:rPr lang="en-US" sz="2800" dirty="0"/>
              <a:t>Based on the study of classic literary works of Greece and Rome to learn what they reveal about human nature, leading a moral life, etc.</a:t>
            </a:r>
          </a:p>
          <a:p>
            <a:pPr lvl="1"/>
            <a:r>
              <a:rPr lang="en-US" dirty="0"/>
              <a:t>They studied grammar, rhetoric, poetry, philosophy, &amp; history. Today these subjects are called the LIBERAL ARTS.</a:t>
            </a:r>
          </a:p>
          <a:p>
            <a:pPr lvl="1"/>
            <a:r>
              <a:rPr lang="en-US" dirty="0"/>
              <a:t>It was considered one’s duty to use one’s education in service to the state (i.e. civic duties)</a:t>
            </a:r>
          </a:p>
        </p:txBody>
      </p:sp>
      <p:pic>
        <p:nvPicPr>
          <p:cNvPr id="4" name="Humanism">
            <a:hlinkClick r:id="" action="ppaction://media"/>
            <a:extLst>
              <a:ext uri="{FF2B5EF4-FFF2-40B4-BE49-F238E27FC236}">
                <a16:creationId xmlns:a16="http://schemas.microsoft.com/office/drawing/2014/main" id="{6306D3C2-037F-45F8-874C-4898F7B398F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685800" y="350837"/>
            <a:ext cx="609600" cy="609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205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Petrarch </a:t>
            </a:r>
            <a:br>
              <a:rPr lang="en-US" dirty="0"/>
            </a:br>
            <a:r>
              <a:rPr lang="en-US" sz="3200" dirty="0"/>
              <a:t>Father of Italian Renaissance Humanism</a:t>
            </a:r>
          </a:p>
        </p:txBody>
      </p:sp>
      <p:pic>
        <p:nvPicPr>
          <p:cNvPr id="7" name="Content Placeholder 6" descr="petrarch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838200" y="1664121"/>
            <a:ext cx="3276600" cy="4398120"/>
          </a:xfrm>
        </p:spPr>
      </p:pic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/>
              <a:t>Poet, historian, &amp; scholar</a:t>
            </a:r>
          </a:p>
          <a:p>
            <a:r>
              <a:rPr lang="en-US" dirty="0"/>
              <a:t>Introduced the Latin Classics to his contemporaries</a:t>
            </a:r>
          </a:p>
          <a:p>
            <a:r>
              <a:rPr lang="en-US" dirty="0"/>
              <a:t>Used classical Latin in his own writing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Vernacular Literature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Many scholars, lawyers, and theologians used classical Latin</a:t>
            </a:r>
          </a:p>
          <a:p>
            <a:pPr lvl="1"/>
            <a:r>
              <a:rPr lang="en-US" dirty="0"/>
              <a:t>Some writers wrote in the VERNACULAR, the language of their own region.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>
          <a:xfrm>
            <a:off x="457200" y="1219200"/>
            <a:ext cx="4038600" cy="4525963"/>
          </a:xfrm>
        </p:spPr>
        <p:txBody>
          <a:bodyPr/>
          <a:lstStyle/>
          <a:p>
            <a:r>
              <a:rPr lang="en-US" dirty="0"/>
              <a:t>Italian author Dante wrote the DIVINE COMEDY about the soul’s journey</a:t>
            </a:r>
          </a:p>
          <a:p>
            <a:pPr lvl="1"/>
            <a:r>
              <a:rPr lang="en-US" dirty="0"/>
              <a:t>The poem is divided into 3 sections: HELL, Purgatory, and HEAVEN (or Paradise)</a:t>
            </a:r>
          </a:p>
          <a:p>
            <a:pPr lvl="1"/>
            <a:r>
              <a:rPr lang="en-US" dirty="0"/>
              <a:t>Dante goes through a journey until he reaches Paradise and meets God.</a:t>
            </a:r>
          </a:p>
        </p:txBody>
      </p:sp>
      <p:pic>
        <p:nvPicPr>
          <p:cNvPr id="7" name="Content Placeholder 6" descr="dante-exhibition.jpg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>
          <a:xfrm>
            <a:off x="4940915" y="1371600"/>
            <a:ext cx="3957851" cy="4419600"/>
          </a:xfr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Text.jpg">
            <a:hlinkClick r:id="rId2"/>
          </p:cNvPr>
          <p:cNvPicPr>
            <a:picLocks noGrp="1" noChangeAspect="1"/>
          </p:cNvPicPr>
          <p:nvPr>
            <p:ph sz="half" idx="1"/>
          </p:nvPr>
        </p:nvPicPr>
        <p:blipFill>
          <a:blip r:embed="rId3" cstate="print"/>
          <a:stretch>
            <a:fillRect/>
          </a:stretch>
        </p:blipFill>
        <p:spPr>
          <a:xfrm>
            <a:off x="381000" y="1828800"/>
            <a:ext cx="4379991" cy="3429000"/>
          </a:xfrm>
        </p:spPr>
      </p:pic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76800" y="990600"/>
            <a:ext cx="4038600" cy="4525963"/>
          </a:xfrm>
        </p:spPr>
        <p:txBody>
          <a:bodyPr/>
          <a:lstStyle/>
          <a:p>
            <a:r>
              <a:rPr lang="en-US" dirty="0"/>
              <a:t>English author Geoffrey Chaucer wrote THE CANTERBURY TALES</a:t>
            </a:r>
          </a:p>
          <a:p>
            <a:pPr lvl="1"/>
            <a:r>
              <a:rPr lang="en-US" dirty="0"/>
              <a:t>A collection of stories by 29 pilgrims journeying to the tomb of Saint Thomas a Becket at Canterbury, England. 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51E39B2-BEA2-4AF4-81DD-4A7AA2EACC19}"/>
              </a:ext>
            </a:extLst>
          </p:cNvPr>
          <p:cNvSpPr txBox="1"/>
          <p:nvPr/>
        </p:nvSpPr>
        <p:spPr>
          <a:xfrm>
            <a:off x="102315" y="6019800"/>
            <a:ext cx="89393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Click the image to watch some college students “rap” the intro to the Canterbury Tales!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Humanist Education in the Renaissance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/>
              <a:t>Humanists believed at the core of schools should be the Liberal Arts.</a:t>
            </a:r>
          </a:p>
          <a:p>
            <a:pPr lvl="1"/>
            <a:r>
              <a:rPr lang="en-US" dirty="0"/>
              <a:t>The purpose was to follow a path of VIRTUE and WISDOM.</a:t>
            </a:r>
          </a:p>
          <a:p>
            <a:r>
              <a:rPr lang="en-US" sz="2800" dirty="0"/>
              <a:t>Humanists also stressed PHYSICAL  education – javelin throwing, archery, dancing, running, wrestling, hunting, etc.</a:t>
            </a:r>
          </a:p>
          <a:p>
            <a:r>
              <a:rPr lang="en-US" sz="2800" dirty="0"/>
              <a:t>Women were told not to learn math or rhetoric.</a:t>
            </a:r>
          </a:p>
          <a:p>
            <a:pPr lvl="1"/>
            <a:r>
              <a:rPr lang="en-US" dirty="0"/>
              <a:t>They mostly learned religion and morals so they could be good mothers and wives.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n-US" dirty="0"/>
              <a:t>THE ARTISTIC RENAISSANCE IN ITALY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>
              <a:buNone/>
            </a:pPr>
            <a:r>
              <a:rPr lang="en-US" dirty="0"/>
              <a:t>PAINTING</a:t>
            </a:r>
            <a:endParaRPr lang="en-US" sz="3200" b="1" i="1" dirty="0"/>
          </a:p>
          <a:p>
            <a:pPr lvl="2"/>
            <a:r>
              <a:rPr lang="en-US" dirty="0"/>
              <a:t>A FRESCOE is a painting done on fresh, wet plaster with water-based paints – it makes the picture come alive – by using perspective, he developed a new, REALISTIC style of painting </a:t>
            </a:r>
            <a:endParaRPr lang="en-US" sz="2800" b="1" i="1" dirty="0"/>
          </a:p>
          <a:p>
            <a:pPr lvl="2"/>
            <a:r>
              <a:rPr lang="en-US" dirty="0"/>
              <a:t>They focused on understanding the laws of PERSPECTIVE and the organization of outdoor space and light through geometry </a:t>
            </a:r>
            <a:endParaRPr lang="en-US" sz="2800" b="1" i="1" dirty="0"/>
          </a:p>
          <a:p>
            <a:pPr lvl="2"/>
            <a:r>
              <a:rPr lang="en-US" dirty="0"/>
              <a:t>They also investigated movement and the HUMAN BODY</a:t>
            </a:r>
            <a:endParaRPr lang="en-US" sz="2800" b="1" i="1" dirty="0"/>
          </a:p>
          <a:p>
            <a:endParaRPr lang="en-US" dirty="0"/>
          </a:p>
        </p:txBody>
      </p:sp>
      <p:pic>
        <p:nvPicPr>
          <p:cNvPr id="5" name="Renaissance Painting">
            <a:hlinkClick r:id="" action="ppaction://media"/>
            <a:extLst>
              <a:ext uri="{FF2B5EF4-FFF2-40B4-BE49-F238E27FC236}">
                <a16:creationId xmlns:a16="http://schemas.microsoft.com/office/drawing/2014/main" id="{F57A2FE1-0581-48F1-88F3-EF857E65CC2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762000" y="5821363"/>
            <a:ext cx="609600" cy="609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0052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142999"/>
            <a:ext cx="9144000" cy="46731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lvl="1">
              <a:buNone/>
            </a:pPr>
            <a:r>
              <a:rPr lang="en-US" dirty="0"/>
              <a:t>SCULPTURE AND ARCHITECTURE</a:t>
            </a:r>
          </a:p>
          <a:p>
            <a:pPr lvl="1">
              <a:buNone/>
            </a:pPr>
            <a:endParaRPr lang="en-US" b="1" i="1" dirty="0"/>
          </a:p>
          <a:p>
            <a:pPr lvl="1">
              <a:buNone/>
            </a:pPr>
            <a:endParaRPr lang="en-US" b="1" i="1" dirty="0"/>
          </a:p>
          <a:p>
            <a:pPr lvl="2"/>
            <a:r>
              <a:rPr lang="en-US" sz="2400" dirty="0"/>
              <a:t>DONATELLO - statue of Saint George </a:t>
            </a:r>
            <a:endParaRPr lang="en-US" sz="2400" b="1" i="1" dirty="0"/>
          </a:p>
          <a:p>
            <a:endParaRPr lang="en-US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167143" y="1600200"/>
            <a:ext cx="3000713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4094328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114800" y="3286125"/>
            <a:ext cx="4762500" cy="3571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8499648D-658A-46BB-BE51-23CA434BBBEE}"/>
              </a:ext>
            </a:extLst>
          </p:cNvPr>
          <p:cNvSpPr/>
          <p:nvPr/>
        </p:nvSpPr>
        <p:spPr>
          <a:xfrm>
            <a:off x="4056228" y="685800"/>
            <a:ext cx="4572000" cy="1938992"/>
          </a:xfrm>
          <a:prstGeom prst="rect">
            <a:avLst/>
          </a:prstGeom>
        </p:spPr>
        <p:txBody>
          <a:bodyPr>
            <a:spAutoFit/>
          </a:bodyPr>
          <a:lstStyle/>
          <a:p>
            <a:pPr lvl="2"/>
            <a:r>
              <a:rPr lang="en-US" sz="2400" dirty="0"/>
              <a:t>FILIPPO BRUNELLESCHI - hired by Medici family to design the church of San Lorenzo </a:t>
            </a:r>
            <a:endParaRPr lang="en-US" sz="2400" b="1" i="1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1"/>
            <a:r>
              <a:rPr lang="en-US" dirty="0"/>
              <a:t>MASTERS OF THE HIGH RENAISSANCE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/>
              <a:t>LEONARDO DA VINCI had a goal to capture the perfection of nature and the individual</a:t>
            </a:r>
            <a:endParaRPr lang="en-US" sz="2800" b="1" i="1" dirty="0"/>
          </a:p>
          <a:p>
            <a:r>
              <a:rPr lang="en-US" sz="2800" dirty="0"/>
              <a:t>RAPHAEL painted many pictures of the Virgin Mary – he is well known for frescoes in the VATICAN (where the pope lives) </a:t>
            </a:r>
            <a:endParaRPr lang="en-US" sz="2800" b="1" i="1" dirty="0"/>
          </a:p>
          <a:p>
            <a:r>
              <a:rPr lang="en-US" sz="2800" dirty="0"/>
              <a:t>MICHELANGELO - painted the ceiling of the SISTINE CHAPEL in Rome – shows that human is supposed to be the reflection of divine beauty – the more beautiful the body, the more godlike </a:t>
            </a:r>
            <a:endParaRPr lang="en-US" sz="2800" b="1" i="1" dirty="0"/>
          </a:p>
          <a:p>
            <a:endParaRPr lang="en-US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0"/>
            <a:ext cx="9144000" cy="68289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extBox 1"/>
          <p:cNvSpPr txBox="1"/>
          <p:nvPr/>
        </p:nvSpPr>
        <p:spPr>
          <a:xfrm>
            <a:off x="4038600" y="6248400"/>
            <a:ext cx="487165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rgbClr val="002060"/>
                </a:solidFill>
              </a:rPr>
              <a:t>Raphael – The School of Athens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457200"/>
            <a:ext cx="4202492" cy="640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105399" y="762000"/>
            <a:ext cx="3752557" cy="502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extBox 1"/>
          <p:cNvSpPr txBox="1"/>
          <p:nvPr/>
        </p:nvSpPr>
        <p:spPr>
          <a:xfrm>
            <a:off x="4724400" y="6248400"/>
            <a:ext cx="41687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Raphael – Virgin Mary and Baby Jesus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00" y="0"/>
            <a:ext cx="6858000" cy="4857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3829050"/>
            <a:ext cx="5715000" cy="302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extBox 1"/>
          <p:cNvSpPr txBox="1"/>
          <p:nvPr/>
        </p:nvSpPr>
        <p:spPr>
          <a:xfrm>
            <a:off x="6392650" y="5112692"/>
            <a:ext cx="21323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/>
              <a:t>Michelangelo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04800" y="762000"/>
            <a:ext cx="175260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Ceiling of the Sistine Chapel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943600" y="6324600"/>
            <a:ext cx="28863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Moment of Man’s Creation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lvl="0"/>
            <a:r>
              <a:rPr lang="en-US" dirty="0"/>
              <a:t>THE NORTHERN ARTISTIC RENAISSANCE </a:t>
            </a:r>
          </a:p>
        </p:txBody>
      </p:sp>
      <p:sp>
        <p:nvSpPr>
          <p:cNvPr id="4" name="Subtitle 3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Northern Ren Art">
            <a:hlinkClick r:id="" action="ppaction://media"/>
            <a:extLst>
              <a:ext uri="{FF2B5EF4-FFF2-40B4-BE49-F238E27FC236}">
                <a16:creationId xmlns:a16="http://schemas.microsoft.com/office/drawing/2014/main" id="{F4B8C76C-30E1-435F-97A8-C950292D532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267200" y="4152900"/>
            <a:ext cx="609600" cy="609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161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0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152400"/>
            <a:ext cx="8686800" cy="792163"/>
          </a:xfrm>
        </p:spPr>
        <p:txBody>
          <a:bodyPr/>
          <a:lstStyle/>
          <a:p>
            <a:r>
              <a:rPr lang="en-US" dirty="0"/>
              <a:t>Renaissance Art in Northern Europe</a:t>
            </a:r>
          </a:p>
        </p:txBody>
      </p:sp>
      <p:sp>
        <p:nvSpPr>
          <p:cNvPr id="1095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143000"/>
            <a:ext cx="8382000" cy="5334000"/>
          </a:xfrm>
        </p:spPr>
        <p:txBody>
          <a:bodyPr/>
          <a:lstStyle/>
          <a:p>
            <a:r>
              <a:rPr lang="en-US" sz="2600" dirty="0"/>
              <a:t>Should not be considered an appendage to Italian art.</a:t>
            </a:r>
          </a:p>
          <a:p>
            <a:r>
              <a:rPr lang="en-US" sz="2600" dirty="0"/>
              <a:t>But, Italian influence was strong.</a:t>
            </a:r>
          </a:p>
          <a:p>
            <a:pPr lvl="1"/>
            <a:r>
              <a:rPr lang="en-US" sz="2300" dirty="0"/>
              <a:t>Painting in OIL, developed in Flanders, was widely adopted in Italy</a:t>
            </a:r>
            <a:r>
              <a:rPr lang="en-US" sz="2100" dirty="0"/>
              <a:t>.</a:t>
            </a:r>
          </a:p>
          <a:p>
            <a:r>
              <a:rPr lang="en-US" sz="2600" dirty="0"/>
              <a:t>The differences between the two cultures:</a:t>
            </a:r>
          </a:p>
          <a:p>
            <a:pPr lvl="1"/>
            <a:r>
              <a:rPr lang="en-US" sz="2300" u="sng" dirty="0"/>
              <a:t>Italy</a:t>
            </a:r>
            <a:r>
              <a:rPr lang="en-US" sz="2300" dirty="0"/>
              <a:t> </a:t>
            </a:r>
            <a:r>
              <a:rPr lang="en-US" sz="2300" dirty="0">
                <a:sym typeface="Wingdings" pitchFamily="2" charset="2"/>
              </a:rPr>
              <a:t> change was inspired by humanism with its emphasis on the revival of the values of classical antiquity.</a:t>
            </a:r>
          </a:p>
          <a:p>
            <a:pPr lvl="1"/>
            <a:r>
              <a:rPr lang="en-US" sz="2300" u="sng" dirty="0">
                <a:sym typeface="Wingdings" pitchFamily="2" charset="2"/>
              </a:rPr>
              <a:t>No. Europe</a:t>
            </a:r>
            <a:r>
              <a:rPr lang="en-US" sz="2300" dirty="0">
                <a:sym typeface="Wingdings" pitchFamily="2" charset="2"/>
              </a:rPr>
              <a:t>  change was driven by religious reform, the return to Christian values, and the revolt against the authority of the Church.</a:t>
            </a:r>
          </a:p>
          <a:p>
            <a:r>
              <a:rPr lang="en-US" sz="2600" dirty="0"/>
              <a:t>More princes &amp; kings were patrons of artists.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5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5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5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5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5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5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5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4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228600"/>
            <a:ext cx="8915400" cy="1219200"/>
          </a:xfrm>
        </p:spPr>
        <p:txBody>
          <a:bodyPr/>
          <a:lstStyle/>
          <a:p>
            <a:r>
              <a:rPr lang="en-US"/>
              <a:t>Characteristics of Northern Renaissance Art</a:t>
            </a:r>
          </a:p>
        </p:txBody>
      </p:sp>
      <p:sp>
        <p:nvSpPr>
          <p:cNvPr id="1105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1828800"/>
            <a:ext cx="9144000" cy="4495800"/>
          </a:xfrm>
        </p:spPr>
        <p:txBody>
          <a:bodyPr/>
          <a:lstStyle/>
          <a:p>
            <a:r>
              <a:rPr lang="en-US" sz="2800" dirty="0"/>
              <a:t>The continuation of late medieval attention to details.</a:t>
            </a:r>
          </a:p>
          <a:p>
            <a:r>
              <a:rPr lang="en-US" sz="2800" dirty="0"/>
              <a:t>Tendency toward realism &amp; naturalism [less emphasis on the “classical ideal”].</a:t>
            </a:r>
          </a:p>
          <a:p>
            <a:r>
              <a:rPr lang="en-US" sz="2800" dirty="0"/>
              <a:t>Interest in landscapes.</a:t>
            </a:r>
          </a:p>
          <a:p>
            <a:r>
              <a:rPr lang="en-US" sz="2800" dirty="0"/>
              <a:t>More emphasis on middle-class and peasant life.</a:t>
            </a:r>
          </a:p>
          <a:p>
            <a:r>
              <a:rPr lang="en-US" sz="2800" dirty="0"/>
              <a:t>Details of domestic interiors.</a:t>
            </a:r>
          </a:p>
          <a:p>
            <a:r>
              <a:rPr lang="en-US" sz="2800" dirty="0"/>
              <a:t>Great skill in portraiture.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5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5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5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5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5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5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lvl="1" indent="-342900">
              <a:buFontTx/>
              <a:buChar char="•"/>
            </a:pPr>
            <a:r>
              <a:rPr lang="en-US" dirty="0"/>
              <a:t>Jan van Eyck used OIL PAINT, which allowed him a use of variety of colors and fine details </a:t>
            </a:r>
            <a:endParaRPr lang="en-US" sz="3200" b="1" i="1" dirty="0"/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8000" y="2830488"/>
            <a:ext cx="2558929" cy="350520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Jan van Eyck (1395 – 1441)</a:t>
            </a:r>
          </a:p>
        </p:txBody>
      </p:sp>
      <p:sp>
        <p:nvSpPr>
          <p:cNvPr id="124931" name="Rectangle 3"/>
          <p:cNvSpPr>
            <a:spLocks noGrp="1" noChangeArrowheads="1"/>
          </p:cNvSpPr>
          <p:nvPr>
            <p:ph type="body" sz="half" idx="2"/>
          </p:nvPr>
        </p:nvSpPr>
        <p:spPr>
          <a:xfrm>
            <a:off x="5257800" y="1676400"/>
            <a:ext cx="3733800" cy="4495800"/>
          </a:xfrm>
        </p:spPr>
        <p:txBody>
          <a:bodyPr/>
          <a:lstStyle/>
          <a:p>
            <a:r>
              <a:rPr lang="en-US" sz="2700"/>
              <a:t>More courtly and aristocratic work.</a:t>
            </a:r>
          </a:p>
          <a:p>
            <a:pPr lvl="1"/>
            <a:r>
              <a:rPr lang="en-US" sz="2300"/>
              <a:t>Court painter to the Duke of Burgundy, Philip the Good.</a:t>
            </a:r>
          </a:p>
          <a:p>
            <a:r>
              <a:rPr lang="en-US" sz="2700">
                <a:sym typeface="Wingdings" pitchFamily="2" charset="2"/>
              </a:rPr>
              <a:t></a:t>
            </a:r>
            <a:r>
              <a:rPr lang="en-US" sz="2700" i="1"/>
              <a:t>The Virgin and Chancellor Rolin</a:t>
            </a:r>
            <a:r>
              <a:rPr lang="en-US" sz="2700"/>
              <a:t>, 1435. </a:t>
            </a:r>
          </a:p>
        </p:txBody>
      </p:sp>
      <p:pic>
        <p:nvPicPr>
          <p:cNvPr id="124933" name="Picture 5" descr="Van Eyck-The Virgin of Chancellor Rolin-1435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>
            <a:lum contrast="6000"/>
          </a:blip>
          <a:srcRect/>
          <a:stretch>
            <a:fillRect/>
          </a:stretch>
        </p:blipFill>
        <p:spPr>
          <a:xfrm>
            <a:off x="228600" y="1143000"/>
            <a:ext cx="4906963" cy="5410200"/>
          </a:xfrm>
          <a:noFill/>
          <a:ln>
            <a:solidFill>
              <a:schemeClr val="tx2"/>
            </a:solidFill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9029" name="Picture 5" descr="Van Eyck-Last Judgment-1420-25"/>
          <p:cNvPicPr>
            <a:picLocks noChangeAspect="1" noChangeArrowheads="1"/>
          </p:cNvPicPr>
          <p:nvPr/>
        </p:nvPicPr>
        <p:blipFill>
          <a:blip r:embed="rId2" cstate="print">
            <a:lum contrast="6000"/>
          </a:blip>
          <a:srcRect/>
          <a:stretch>
            <a:fillRect/>
          </a:stretch>
        </p:blipFill>
        <p:spPr bwMode="auto">
          <a:xfrm>
            <a:off x="6477000" y="228600"/>
            <a:ext cx="2214563" cy="6400800"/>
          </a:xfrm>
          <a:prstGeom prst="rect">
            <a:avLst/>
          </a:prstGeom>
          <a:noFill/>
        </p:spPr>
      </p:pic>
      <p:pic>
        <p:nvPicPr>
          <p:cNvPr id="129030" name="Picture 6" descr="Van Eyck-Crucifixion-1420-25"/>
          <p:cNvPicPr>
            <a:picLocks noChangeAspect="1" noChangeArrowheads="1"/>
          </p:cNvPicPr>
          <p:nvPr/>
        </p:nvPicPr>
        <p:blipFill>
          <a:blip r:embed="rId3" cstate="print">
            <a:lum contrast="6000"/>
          </a:blip>
          <a:srcRect/>
          <a:stretch>
            <a:fillRect/>
          </a:stretch>
        </p:blipFill>
        <p:spPr bwMode="auto">
          <a:xfrm>
            <a:off x="454025" y="228600"/>
            <a:ext cx="2212975" cy="6400800"/>
          </a:xfrm>
          <a:prstGeom prst="rect">
            <a:avLst/>
          </a:prstGeom>
          <a:noFill/>
        </p:spPr>
      </p:pic>
      <p:sp>
        <p:nvSpPr>
          <p:cNvPr id="129032" name="Rectangle 8"/>
          <p:cNvSpPr>
            <a:spLocks noGrp="1" noChangeArrowheads="1"/>
          </p:cNvSpPr>
          <p:nvPr>
            <p:ph type="title"/>
          </p:nvPr>
        </p:nvSpPr>
        <p:spPr>
          <a:xfrm>
            <a:off x="2590800" y="228600"/>
            <a:ext cx="3810000" cy="6324600"/>
          </a:xfrm>
          <a:noFill/>
          <a:ln/>
        </p:spPr>
        <p:txBody>
          <a:bodyPr/>
          <a:lstStyle/>
          <a:p>
            <a:r>
              <a:rPr lang="en-US"/>
              <a:t>Van Eyck:</a:t>
            </a:r>
            <a:br>
              <a:rPr lang="en-US"/>
            </a:br>
            <a:br>
              <a:rPr lang="en-US"/>
            </a:br>
            <a:r>
              <a:rPr lang="en-US" sz="3000">
                <a:sym typeface="Wingdings" pitchFamily="2" charset="2"/>
              </a:rPr>
              <a:t> </a:t>
            </a:r>
            <a:r>
              <a:rPr lang="en-US" sz="3000" i="1"/>
              <a:t>The Crucifixion</a:t>
            </a:r>
            <a:br>
              <a:rPr lang="en-US" sz="3000"/>
            </a:br>
            <a:br>
              <a:rPr lang="en-US" sz="3000"/>
            </a:br>
            <a:r>
              <a:rPr lang="en-US" sz="3000"/>
              <a:t>&amp;</a:t>
            </a:r>
            <a:br>
              <a:rPr lang="en-US" sz="3000"/>
            </a:br>
            <a:br>
              <a:rPr lang="en-US" sz="3000"/>
            </a:br>
            <a:r>
              <a:rPr lang="en-US" sz="3000" i="1"/>
              <a:t>The Last Judgment</a:t>
            </a:r>
            <a:r>
              <a:rPr lang="en-US" sz="3000"/>
              <a:t> </a:t>
            </a:r>
            <a:r>
              <a:rPr lang="en-US" sz="3000">
                <a:sym typeface="Wingdings" pitchFamily="2" charset="2"/>
              </a:rPr>
              <a:t></a:t>
            </a:r>
            <a:br>
              <a:rPr lang="en-US" sz="3000"/>
            </a:br>
            <a:r>
              <a:rPr lang="en-US" sz="3000"/>
              <a:t>1420-1425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290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3000"/>
                                        <p:tgtEl>
                                          <p:spTgt spid="1290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58" name="Text Box 10"/>
          <p:cNvSpPr txBox="1">
            <a:spLocks noChangeArrowheads="1"/>
          </p:cNvSpPr>
          <p:nvPr/>
        </p:nvSpPr>
        <p:spPr bwMode="auto">
          <a:xfrm>
            <a:off x="5410200" y="593725"/>
            <a:ext cx="3352800" cy="56630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4000" b="1" i="1" dirty="0">
                <a:solidFill>
                  <a:srgbClr val="B22A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askerville Old Face" pitchFamily="18" charset="0"/>
              </a:rPr>
              <a:t>Giovanni </a:t>
            </a:r>
            <a:r>
              <a:rPr lang="en-US" sz="4000" b="1" i="1" dirty="0" err="1">
                <a:solidFill>
                  <a:srgbClr val="B22A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askerville Old Face" pitchFamily="18" charset="0"/>
              </a:rPr>
              <a:t>Arnolfini</a:t>
            </a:r>
            <a:r>
              <a:rPr lang="en-US" sz="4000" b="1" i="1" dirty="0">
                <a:solidFill>
                  <a:srgbClr val="B22A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askerville Old Face" pitchFamily="18" charset="0"/>
              </a:rPr>
              <a:t> and His Wife</a:t>
            </a:r>
            <a:br>
              <a:rPr lang="en-US" sz="4000" b="1" i="1" dirty="0">
                <a:solidFill>
                  <a:srgbClr val="B22A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askerville Old Face" pitchFamily="18" charset="0"/>
              </a:rPr>
            </a:br>
            <a:br>
              <a:rPr lang="en-US" sz="1400" b="1" i="1" dirty="0">
                <a:solidFill>
                  <a:srgbClr val="B22A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askerville Old Face" pitchFamily="18" charset="0"/>
              </a:rPr>
            </a:br>
            <a:r>
              <a:rPr lang="en-US" sz="3400" b="1" dirty="0">
                <a:solidFill>
                  <a:srgbClr val="B22A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askerville Old Face" pitchFamily="18" charset="0"/>
              </a:rPr>
              <a:t>(Wedding Portrait)</a:t>
            </a:r>
            <a:br>
              <a:rPr lang="en-US" sz="3400" b="1" dirty="0">
                <a:solidFill>
                  <a:srgbClr val="B22A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askerville Old Face" pitchFamily="18" charset="0"/>
              </a:rPr>
            </a:br>
            <a:r>
              <a:rPr lang="en-US" sz="4000" b="1" i="1" dirty="0">
                <a:solidFill>
                  <a:srgbClr val="B22A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askerville Old Face" pitchFamily="18" charset="0"/>
              </a:rPr>
              <a:t> </a:t>
            </a:r>
            <a:br>
              <a:rPr lang="en-US" sz="4000" b="1" i="1" dirty="0">
                <a:solidFill>
                  <a:srgbClr val="B22A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askerville Old Face" pitchFamily="18" charset="0"/>
              </a:rPr>
            </a:br>
            <a:r>
              <a:rPr lang="en-US" sz="4000" b="1" dirty="0">
                <a:solidFill>
                  <a:srgbClr val="B22A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askerville Old Face" pitchFamily="18" charset="0"/>
              </a:rPr>
              <a:t>Jan Van Eyck</a:t>
            </a:r>
            <a:br>
              <a:rPr lang="en-US" sz="4000" b="1" dirty="0">
                <a:solidFill>
                  <a:srgbClr val="B22A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askerville Old Face" pitchFamily="18" charset="0"/>
              </a:rPr>
            </a:br>
            <a:br>
              <a:rPr lang="en-US" sz="4000" b="1" dirty="0">
                <a:solidFill>
                  <a:srgbClr val="B22A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askerville Old Face" pitchFamily="18" charset="0"/>
              </a:rPr>
            </a:br>
            <a:r>
              <a:rPr lang="en-US" sz="4000" b="1" dirty="0">
                <a:solidFill>
                  <a:srgbClr val="B22A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askerville Old Face" pitchFamily="18" charset="0"/>
              </a:rPr>
              <a:t>1434</a:t>
            </a:r>
          </a:p>
        </p:txBody>
      </p:sp>
      <p:pic>
        <p:nvPicPr>
          <p:cNvPr id="130059" name="Picture 11" descr="'Portrait of Giovanni (?) Arnolfini and his Wife ('The Arnolfini Portrait')'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>
            <a:lum bright="6000" contrast="6000"/>
          </a:blip>
          <a:srcRect b="3999"/>
          <a:stretch>
            <a:fillRect/>
          </a:stretch>
        </p:blipFill>
        <p:spPr bwMode="auto">
          <a:xfrm>
            <a:off x="471488" y="228600"/>
            <a:ext cx="4633912" cy="6324600"/>
          </a:xfrm>
          <a:prstGeom prst="rect">
            <a:avLst/>
          </a:prstGeom>
          <a:noFill/>
        </p:spPr>
      </p:pic>
      <p:sp>
        <p:nvSpPr>
          <p:cNvPr id="130060" name="Oval 12"/>
          <p:cNvSpPr>
            <a:spLocks noChangeArrowheads="1"/>
          </p:cNvSpPr>
          <p:nvPr/>
        </p:nvSpPr>
        <p:spPr bwMode="auto">
          <a:xfrm>
            <a:off x="2209800" y="1524000"/>
            <a:ext cx="1219200" cy="1219200"/>
          </a:xfrm>
          <a:prstGeom prst="ellipse">
            <a:avLst/>
          </a:prstGeom>
          <a:noFill/>
          <a:ln w="38100">
            <a:solidFill>
              <a:srgbClr val="F8F8F8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0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7" dur="1000"/>
                                        <p:tgtEl>
                                          <p:spTgt spid="1300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0060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074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152400"/>
            <a:ext cx="8686800" cy="1981200"/>
          </a:xfrm>
        </p:spPr>
        <p:txBody>
          <a:bodyPr/>
          <a:lstStyle/>
          <a:p>
            <a:pPr algn="r"/>
            <a:r>
              <a:rPr lang="en-US" sz="4200"/>
              <a:t>Jan van Eyck</a:t>
            </a:r>
            <a:r>
              <a:rPr lang="en-US" sz="4200" i="1"/>
              <a:t> - Giovanni Arnolfini &amp; His Wife</a:t>
            </a:r>
            <a:r>
              <a:rPr lang="en-US" sz="4200"/>
              <a:t> </a:t>
            </a:r>
            <a:br>
              <a:rPr lang="en-US" sz="4200"/>
            </a:br>
            <a:r>
              <a:rPr lang="en-US" sz="4200"/>
              <a:t>(details)</a:t>
            </a:r>
          </a:p>
        </p:txBody>
      </p:sp>
      <p:pic>
        <p:nvPicPr>
          <p:cNvPr id="131079" name="Picture 7" descr="Van Eyck-Portrait of Giovanni Arnolfini &amp; His Wife-1434-details-1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>
            <a:lum contrast="6000"/>
          </a:blip>
          <a:srcRect/>
          <a:stretch>
            <a:fillRect/>
          </a:stretch>
        </p:blipFill>
        <p:spPr>
          <a:xfrm>
            <a:off x="2446338" y="990600"/>
            <a:ext cx="4030662" cy="5562600"/>
          </a:xfrm>
          <a:noFill/>
          <a:ln>
            <a:solidFill>
              <a:schemeClr val="tx2"/>
            </a:solidFill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Other Northern Renaissance Artists: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266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152400"/>
            <a:ext cx="8686800" cy="792163"/>
          </a:xfrm>
        </p:spPr>
        <p:txBody>
          <a:bodyPr/>
          <a:lstStyle/>
          <a:p>
            <a:r>
              <a:rPr lang="en-US"/>
              <a:t>Quentin Massys (1465-1530)</a:t>
            </a:r>
          </a:p>
        </p:txBody>
      </p:sp>
      <p:sp>
        <p:nvSpPr>
          <p:cNvPr id="139267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762000" y="1295400"/>
            <a:ext cx="2971800" cy="52578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2400"/>
              <a:t>Belonged to the humanist circle in Antwerp that included Erasmus.</a:t>
            </a:r>
          </a:p>
          <a:p>
            <a:pPr>
              <a:lnSpc>
                <a:spcPct val="90000"/>
              </a:lnSpc>
            </a:pPr>
            <a:r>
              <a:rPr lang="en-US" sz="2400"/>
              <a:t>Influenced by </a:t>
            </a:r>
            <a:br>
              <a:rPr lang="en-US" sz="2400"/>
            </a:br>
            <a:r>
              <a:rPr lang="en-US" sz="2400"/>
              <a:t>da Vinci.</a:t>
            </a:r>
          </a:p>
          <a:p>
            <a:pPr>
              <a:lnSpc>
                <a:spcPct val="90000"/>
              </a:lnSpc>
            </a:pPr>
            <a:r>
              <a:rPr lang="en-US" sz="2400"/>
              <a:t>Thomas More called him “the renovator of the old art.”</a:t>
            </a:r>
          </a:p>
          <a:p>
            <a:pPr>
              <a:lnSpc>
                <a:spcPct val="90000"/>
              </a:lnSpc>
            </a:pPr>
            <a:r>
              <a:rPr lang="en-US" sz="2400" i="1"/>
              <a:t>The Ugly Dutchess</a:t>
            </a:r>
            <a:r>
              <a:rPr lang="en-US" sz="2400"/>
              <a:t>, 1525-1530 </a:t>
            </a:r>
            <a:r>
              <a:rPr lang="en-US" sz="2400">
                <a:sym typeface="Wingdings" pitchFamily="2" charset="2"/>
              </a:rPr>
              <a:t></a:t>
            </a:r>
            <a:endParaRPr lang="en-US" sz="2400"/>
          </a:p>
        </p:txBody>
      </p:sp>
      <p:pic>
        <p:nvPicPr>
          <p:cNvPr id="139269" name="Picture 5" descr="Quentin Massys-The Ugly Dutchess-1525-30"/>
          <p:cNvPicPr>
            <a:picLocks noGrp="1" noChangeAspect="1" noChangeArrowheads="1"/>
          </p:cNvPicPr>
          <p:nvPr>
            <p:ph sz="half" idx="2"/>
          </p:nvPr>
        </p:nvPicPr>
        <p:blipFill>
          <a:blip r:embed="rId4" cstate="print">
            <a:lum contrast="6000"/>
          </a:blip>
          <a:srcRect/>
          <a:stretch>
            <a:fillRect/>
          </a:stretch>
        </p:blipFill>
        <p:spPr>
          <a:xfrm>
            <a:off x="4648200" y="1143000"/>
            <a:ext cx="3746500" cy="5410200"/>
          </a:xfrm>
          <a:noFill/>
          <a:ln>
            <a:solidFill>
              <a:schemeClr val="tx2"/>
            </a:solidFill>
          </a:ln>
        </p:spPr>
      </p:pic>
      <p:pic>
        <p:nvPicPr>
          <p:cNvPr id="2" name="Ugly Duchess">
            <a:hlinkClick r:id="" action="ppaction://media"/>
            <a:extLst>
              <a:ext uri="{FF2B5EF4-FFF2-40B4-BE49-F238E27FC236}">
                <a16:creationId xmlns:a16="http://schemas.microsoft.com/office/drawing/2014/main" id="{CE8C6DEB-F1AA-45FA-8F65-BD35C3373DA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3886201" y="5867400"/>
            <a:ext cx="609600" cy="609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2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7" dur="500"/>
                                        <p:tgtEl>
                                          <p:spTgt spid="1392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2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12" dur="500"/>
                                        <p:tgtEl>
                                          <p:spTgt spid="1392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2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17" dur="500"/>
                                        <p:tgtEl>
                                          <p:spTgt spid="1392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8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2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22" dur="500"/>
                                        <p:tgtEl>
                                          <p:spTgt spid="1392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2000"/>
                                        <p:tgtEl>
                                          <p:spTgt spid="1392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9" dur="13802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3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314" name="Rectangle 2"/>
          <p:cNvSpPr>
            <a:spLocks noGrp="1" noChangeArrowheads="1"/>
          </p:cNvSpPr>
          <p:nvPr>
            <p:ph type="title"/>
          </p:nvPr>
        </p:nvSpPr>
        <p:spPr>
          <a:xfrm>
            <a:off x="76200" y="152400"/>
            <a:ext cx="8991600" cy="838200"/>
          </a:xfrm>
        </p:spPr>
        <p:txBody>
          <a:bodyPr/>
          <a:lstStyle/>
          <a:p>
            <a:r>
              <a:rPr lang="en-US" sz="3900"/>
              <a:t>Massys’ </a:t>
            </a:r>
            <a:r>
              <a:rPr lang="en-US" sz="3900" i="1"/>
              <a:t>The Moneylender &amp; His Wife</a:t>
            </a:r>
            <a:r>
              <a:rPr lang="en-US" sz="3900"/>
              <a:t>, 1514</a:t>
            </a:r>
          </a:p>
        </p:txBody>
      </p:sp>
      <p:pic>
        <p:nvPicPr>
          <p:cNvPr id="141319" name="Picture 7" descr="moneylen"/>
          <p:cNvPicPr>
            <a:picLocks noChangeAspect="1" noChangeArrowheads="1"/>
          </p:cNvPicPr>
          <p:nvPr/>
        </p:nvPicPr>
        <p:blipFill>
          <a:blip r:embed="rId2" cstate="print">
            <a:lum bright="6000" contrast="12000"/>
          </a:blip>
          <a:srcRect/>
          <a:stretch>
            <a:fillRect/>
          </a:stretch>
        </p:blipFill>
        <p:spPr bwMode="auto">
          <a:xfrm>
            <a:off x="1600200" y="1062339"/>
            <a:ext cx="5943600" cy="5595636"/>
          </a:xfrm>
          <a:prstGeom prst="rect">
            <a:avLst/>
          </a:prstGeom>
          <a:noFill/>
          <a:ln w="9525">
            <a:solidFill>
              <a:schemeClr val="tx2"/>
            </a:solidFill>
            <a:miter lim="800000"/>
            <a:headEnd/>
            <a:tailEnd/>
          </a:ln>
        </p:spPr>
      </p:pic>
      <p:sp>
        <p:nvSpPr>
          <p:cNvPr id="141320" name="Oval 8"/>
          <p:cNvSpPr>
            <a:spLocks noChangeArrowheads="1"/>
          </p:cNvSpPr>
          <p:nvPr/>
        </p:nvSpPr>
        <p:spPr bwMode="auto">
          <a:xfrm>
            <a:off x="4343400" y="5638800"/>
            <a:ext cx="1219200" cy="1066800"/>
          </a:xfrm>
          <a:prstGeom prst="ellipse">
            <a:avLst/>
          </a:prstGeom>
          <a:noFill/>
          <a:ln w="38100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41321" name="Oval 9"/>
          <p:cNvSpPr>
            <a:spLocks noChangeArrowheads="1"/>
          </p:cNvSpPr>
          <p:nvPr/>
        </p:nvSpPr>
        <p:spPr bwMode="auto">
          <a:xfrm>
            <a:off x="2057400" y="5229225"/>
            <a:ext cx="2114550" cy="1247775"/>
          </a:xfrm>
          <a:prstGeom prst="ellipse">
            <a:avLst/>
          </a:prstGeom>
          <a:noFill/>
          <a:ln w="38100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3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7" dur="1000"/>
                                        <p:tgtEl>
                                          <p:spTgt spid="1413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3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12" dur="1000"/>
                                        <p:tgtEl>
                                          <p:spTgt spid="1413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1320" grpId="0" animBg="1"/>
      <p:bldP spid="141321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2343" name="Picture 7" descr="moneylex"/>
          <p:cNvPicPr>
            <a:picLocks noGrp="1" noChangeAspect="1" noChangeArrowheads="1"/>
          </p:cNvPicPr>
          <p:nvPr>
            <p:ph/>
          </p:nvPr>
        </p:nvPicPr>
        <p:blipFill>
          <a:blip r:embed="rId2" cstate="print">
            <a:lum bright="6000" contrast="6000"/>
          </a:blip>
          <a:srcRect/>
          <a:stretch>
            <a:fillRect/>
          </a:stretch>
        </p:blipFill>
        <p:spPr>
          <a:xfrm>
            <a:off x="609600" y="381000"/>
            <a:ext cx="7924800" cy="6075363"/>
          </a:xfrm>
          <a:noFill/>
          <a:ln>
            <a:solidFill>
              <a:schemeClr val="tx1"/>
            </a:solidFill>
          </a:ln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698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304800"/>
            <a:ext cx="8686800" cy="792163"/>
          </a:xfrm>
        </p:spPr>
        <p:txBody>
          <a:bodyPr/>
          <a:lstStyle/>
          <a:p>
            <a:r>
              <a:rPr lang="en-US" dirty="0"/>
              <a:t>Lucas Cranach the Elder (1472-1553)</a:t>
            </a:r>
          </a:p>
        </p:txBody>
      </p:sp>
      <p:sp>
        <p:nvSpPr>
          <p:cNvPr id="157701" name="Rectangle 5"/>
          <p:cNvSpPr>
            <a:spLocks noGrp="1" noChangeArrowheads="1"/>
          </p:cNvSpPr>
          <p:nvPr>
            <p:ph type="body" sz="half" idx="2"/>
          </p:nvPr>
        </p:nvSpPr>
        <p:spPr>
          <a:xfrm>
            <a:off x="5105400" y="1981200"/>
            <a:ext cx="3352800" cy="3429000"/>
          </a:xfrm>
        </p:spPr>
        <p:txBody>
          <a:bodyPr/>
          <a:lstStyle/>
          <a:p>
            <a:r>
              <a:rPr lang="en-US" sz="2400"/>
              <a:t>Court painter at Wittenberg from 1505-1553.</a:t>
            </a:r>
            <a:br>
              <a:rPr lang="en-US" sz="2400"/>
            </a:br>
            <a:endParaRPr lang="en-US" sz="2400"/>
          </a:p>
          <a:p>
            <a:r>
              <a:rPr lang="en-US" sz="2400"/>
              <a:t>His best portraits were of Martin Luther (to the left).</a:t>
            </a:r>
          </a:p>
        </p:txBody>
      </p:sp>
      <p:pic>
        <p:nvPicPr>
          <p:cNvPr id="157702" name="Picture 6" descr="Cranach the Elder-Portrait of Martin Luther-1533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>
            <a:lum contrast="6000"/>
          </a:blip>
          <a:srcRect/>
          <a:stretch>
            <a:fillRect/>
          </a:stretch>
        </p:blipFill>
        <p:spPr>
          <a:xfrm>
            <a:off x="228600" y="1295400"/>
            <a:ext cx="3747805" cy="5334000"/>
          </a:xfrm>
          <a:noFill/>
          <a:ln>
            <a:solidFill>
              <a:schemeClr val="tx1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70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70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746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76200"/>
            <a:ext cx="8686800" cy="792163"/>
          </a:xfrm>
        </p:spPr>
        <p:txBody>
          <a:bodyPr/>
          <a:lstStyle/>
          <a:p>
            <a:r>
              <a:rPr lang="en-US" dirty="0">
                <a:latin typeface="Baskerville Old Face" pitchFamily="18" charset="0"/>
              </a:rPr>
              <a:t>Lucas Cranach the Elder</a:t>
            </a:r>
          </a:p>
        </p:txBody>
      </p:sp>
      <p:pic>
        <p:nvPicPr>
          <p:cNvPr id="159750" name="Picture 6" descr="Cranach the Elder-Amorous Old Woman with a Young Man - 1520-22"/>
          <p:cNvPicPr>
            <a:picLocks noChangeAspect="1" noChangeArrowheads="1"/>
          </p:cNvPicPr>
          <p:nvPr/>
        </p:nvPicPr>
        <p:blipFill>
          <a:blip r:embed="rId2" cstate="print">
            <a:lum bright="6000" contrast="6000"/>
          </a:blip>
          <a:srcRect/>
          <a:stretch>
            <a:fillRect/>
          </a:stretch>
        </p:blipFill>
        <p:spPr bwMode="auto">
          <a:xfrm>
            <a:off x="4556125" y="990600"/>
            <a:ext cx="4130675" cy="4953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159751" name="Picture 7" descr="Cranach the Elder-Old Man with a Young WOman"/>
          <p:cNvPicPr>
            <a:picLocks noChangeAspect="1" noChangeArrowheads="1"/>
          </p:cNvPicPr>
          <p:nvPr/>
        </p:nvPicPr>
        <p:blipFill>
          <a:blip r:embed="rId3" cstate="print">
            <a:lum bright="6000" contrast="6000"/>
          </a:blip>
          <a:srcRect/>
          <a:stretch>
            <a:fillRect/>
          </a:stretch>
        </p:blipFill>
        <p:spPr bwMode="auto">
          <a:xfrm>
            <a:off x="457200" y="990600"/>
            <a:ext cx="3594100" cy="4953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159753" name="Text Box 9"/>
          <p:cNvSpPr txBox="1">
            <a:spLocks noChangeArrowheads="1"/>
          </p:cNvSpPr>
          <p:nvPr/>
        </p:nvSpPr>
        <p:spPr bwMode="auto">
          <a:xfrm>
            <a:off x="457200" y="6019800"/>
            <a:ext cx="35814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000" b="1" i="1"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Old Man with a Young Woman</a:t>
            </a:r>
          </a:p>
        </p:txBody>
      </p:sp>
      <p:sp>
        <p:nvSpPr>
          <p:cNvPr id="159754" name="Text Box 10"/>
          <p:cNvSpPr txBox="1">
            <a:spLocks noChangeArrowheads="1"/>
          </p:cNvSpPr>
          <p:nvPr/>
        </p:nvSpPr>
        <p:spPr bwMode="auto">
          <a:xfrm>
            <a:off x="4648200" y="6019800"/>
            <a:ext cx="40386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000" b="1" i="1"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Amorous Old Woman with a Young Man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7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597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7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597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7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1000"/>
                                        <p:tgtEl>
                                          <p:spTgt spid="1597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7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1000"/>
                                        <p:tgtEl>
                                          <p:spTgt spid="1597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9753" grpId="0"/>
      <p:bldP spid="159754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89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28600"/>
            <a:ext cx="8305800" cy="838200"/>
          </a:xfrm>
        </p:spPr>
        <p:txBody>
          <a:bodyPr/>
          <a:lstStyle/>
          <a:p>
            <a:r>
              <a:rPr lang="en-US" sz="4100"/>
              <a:t>Albrecht Dürer (1471-1528)</a:t>
            </a:r>
          </a:p>
        </p:txBody>
      </p:sp>
      <p:sp>
        <p:nvSpPr>
          <p:cNvPr id="165893" name="Rectangle 5"/>
          <p:cNvSpPr>
            <a:spLocks noGrp="1" noChangeArrowheads="1"/>
          </p:cNvSpPr>
          <p:nvPr>
            <p:ph type="body" sz="half" idx="2"/>
          </p:nvPr>
        </p:nvSpPr>
        <p:spPr>
          <a:xfrm>
            <a:off x="4648200" y="1219200"/>
            <a:ext cx="4191000" cy="55626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2300"/>
              <a:t>The greatest of German artists.</a:t>
            </a:r>
          </a:p>
          <a:p>
            <a:pPr>
              <a:lnSpc>
                <a:spcPct val="90000"/>
              </a:lnSpc>
            </a:pPr>
            <a:r>
              <a:rPr lang="en-US" sz="2300"/>
              <a:t>A scholar as well as an artist.</a:t>
            </a:r>
          </a:p>
          <a:p>
            <a:pPr>
              <a:lnSpc>
                <a:spcPct val="90000"/>
              </a:lnSpc>
            </a:pPr>
            <a:r>
              <a:rPr lang="en-US" sz="2300"/>
              <a:t>His patron was the Emperor Maximilian I.</a:t>
            </a:r>
          </a:p>
          <a:p>
            <a:pPr>
              <a:lnSpc>
                <a:spcPct val="90000"/>
              </a:lnSpc>
            </a:pPr>
            <a:r>
              <a:rPr lang="en-US" sz="2300"/>
              <a:t>Also a scientist</a:t>
            </a:r>
          </a:p>
          <a:p>
            <a:pPr lvl="1">
              <a:lnSpc>
                <a:spcPct val="90000"/>
              </a:lnSpc>
            </a:pPr>
            <a:r>
              <a:rPr lang="en-US" sz="1900"/>
              <a:t>Wrote books on geometry, fortifications, and human proportions.</a:t>
            </a:r>
          </a:p>
          <a:p>
            <a:pPr>
              <a:lnSpc>
                <a:spcPct val="90000"/>
              </a:lnSpc>
            </a:pPr>
            <a:r>
              <a:rPr lang="en-US" sz="2300"/>
              <a:t>Self-conscious individualism of the Renaissance is seen in his portraits.</a:t>
            </a:r>
          </a:p>
          <a:p>
            <a:pPr>
              <a:lnSpc>
                <a:spcPct val="90000"/>
              </a:lnSpc>
            </a:pPr>
            <a:r>
              <a:rPr lang="en-US" sz="2300">
                <a:sym typeface="Wingdings" pitchFamily="2" charset="2"/>
              </a:rPr>
              <a:t> </a:t>
            </a:r>
            <a:r>
              <a:rPr lang="en-US" sz="2300" i="1">
                <a:sym typeface="Wingdings" pitchFamily="2" charset="2"/>
              </a:rPr>
              <a:t>Self-Portrait at 26</a:t>
            </a:r>
            <a:r>
              <a:rPr lang="en-US" sz="2300">
                <a:sym typeface="Wingdings" pitchFamily="2" charset="2"/>
              </a:rPr>
              <a:t>, 1498.</a:t>
            </a:r>
            <a:endParaRPr lang="en-US" sz="2300"/>
          </a:p>
        </p:txBody>
      </p:sp>
      <p:pic>
        <p:nvPicPr>
          <p:cNvPr id="165894" name="Picture 6" descr="Durer-Self Portrait at 26 - 1496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>
            <a:lum contrast="6000"/>
          </a:blip>
          <a:srcRect/>
          <a:stretch>
            <a:fillRect/>
          </a:stretch>
        </p:blipFill>
        <p:spPr>
          <a:xfrm>
            <a:off x="228600" y="1143000"/>
            <a:ext cx="4325938" cy="5486400"/>
          </a:xfrm>
          <a:noFill/>
          <a:ln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89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6589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89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6589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89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6589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89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6589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89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6589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89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6589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89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6589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8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0" dur="2000"/>
                                        <p:tgtEl>
                                          <p:spTgt spid="1658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940" name="Rectangle 4"/>
          <p:cNvSpPr>
            <a:spLocks noGrp="1" noChangeArrowheads="1"/>
          </p:cNvSpPr>
          <p:nvPr>
            <p:ph type="title"/>
          </p:nvPr>
        </p:nvSpPr>
        <p:spPr>
          <a:xfrm>
            <a:off x="381000" y="152400"/>
            <a:ext cx="8458200" cy="1371600"/>
          </a:xfrm>
        </p:spPr>
        <p:txBody>
          <a:bodyPr/>
          <a:lstStyle/>
          <a:p>
            <a:pPr algn="l"/>
            <a:r>
              <a:rPr lang="en-US" sz="4000"/>
              <a:t>Dürer – </a:t>
            </a:r>
            <a:r>
              <a:rPr lang="en-US" sz="4000" i="1"/>
              <a:t>Self-Portrait in Fur-Collared Robe</a:t>
            </a:r>
            <a:r>
              <a:rPr lang="en-US" sz="4000"/>
              <a:t>, 1500</a:t>
            </a:r>
          </a:p>
        </p:txBody>
      </p:sp>
      <p:pic>
        <p:nvPicPr>
          <p:cNvPr id="167942" name="Picture 6" descr="Durer-Self-Portrait in a Fur-Collared Robe-1500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lum bright="6000" contrast="6000"/>
          </a:blip>
          <a:srcRect/>
          <a:stretch>
            <a:fillRect/>
          </a:stretch>
        </p:blipFill>
        <p:spPr>
          <a:xfrm>
            <a:off x="4038600" y="990600"/>
            <a:ext cx="3992563" cy="5562600"/>
          </a:xfrm>
          <a:noFill/>
          <a:ln>
            <a:solidFill>
              <a:schemeClr val="tx1"/>
            </a:solidFill>
          </a:ln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010" name="Rectangle 2"/>
          <p:cNvSpPr>
            <a:spLocks noGrp="1" noChangeArrowheads="1"/>
          </p:cNvSpPr>
          <p:nvPr>
            <p:ph type="title"/>
          </p:nvPr>
        </p:nvSpPr>
        <p:spPr>
          <a:xfrm>
            <a:off x="5181600" y="457200"/>
            <a:ext cx="3581400" cy="5943600"/>
          </a:xfrm>
        </p:spPr>
        <p:txBody>
          <a:bodyPr/>
          <a:lstStyle/>
          <a:p>
            <a:r>
              <a:rPr lang="en-US"/>
              <a:t>Dürer </a:t>
            </a:r>
            <a:br>
              <a:rPr lang="en-US"/>
            </a:br>
            <a:br>
              <a:rPr lang="en-US"/>
            </a:br>
            <a:r>
              <a:rPr lang="en-US" i="1"/>
              <a:t>Four</a:t>
            </a:r>
            <a:br>
              <a:rPr lang="en-US" i="1"/>
            </a:br>
            <a:r>
              <a:rPr lang="en-US" i="1"/>
              <a:t>Horsemen</a:t>
            </a:r>
            <a:br>
              <a:rPr lang="en-US" i="1"/>
            </a:br>
            <a:r>
              <a:rPr lang="en-US" i="1"/>
              <a:t>of the</a:t>
            </a:r>
            <a:br>
              <a:rPr lang="en-US" i="1"/>
            </a:br>
            <a:r>
              <a:rPr lang="en-US" i="1"/>
              <a:t>Apocalypse</a:t>
            </a:r>
            <a:br>
              <a:rPr lang="en-US"/>
            </a:br>
            <a:br>
              <a:rPr lang="en-US"/>
            </a:br>
            <a:r>
              <a:rPr lang="en-US"/>
              <a:t>woodcut, 1498</a:t>
            </a:r>
          </a:p>
        </p:txBody>
      </p:sp>
      <p:pic>
        <p:nvPicPr>
          <p:cNvPr id="171013" name="Picture 5" descr="The Four Horsemen of the Apocalypse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lum contrast="6000"/>
          </a:blip>
          <a:srcRect l="3255" t="2380" r="2373" b="1190"/>
          <a:stretch>
            <a:fillRect/>
          </a:stretch>
        </p:blipFill>
        <p:spPr>
          <a:xfrm>
            <a:off x="381000" y="304800"/>
            <a:ext cx="4622800" cy="6324600"/>
          </a:xfrm>
          <a:noFill/>
          <a:ln>
            <a:solidFill>
              <a:schemeClr val="tx1"/>
            </a:solidFill>
          </a:ln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106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457200"/>
            <a:ext cx="8686800" cy="792163"/>
          </a:xfrm>
        </p:spPr>
        <p:txBody>
          <a:bodyPr/>
          <a:lstStyle/>
          <a:p>
            <a:r>
              <a:rPr lang="en-US" dirty="0"/>
              <a:t>Hans Holbein, the Younger (1497-1543)</a:t>
            </a:r>
          </a:p>
        </p:txBody>
      </p:sp>
      <p:sp>
        <p:nvSpPr>
          <p:cNvPr id="175108" name="Rectangle 4"/>
          <p:cNvSpPr>
            <a:spLocks noGrp="1" noChangeArrowheads="1"/>
          </p:cNvSpPr>
          <p:nvPr>
            <p:ph type="body" sz="half" idx="1"/>
          </p:nvPr>
        </p:nvSpPr>
        <p:spPr>
          <a:xfrm>
            <a:off x="228600" y="1600200"/>
            <a:ext cx="4495800" cy="5562600"/>
          </a:xfrm>
        </p:spPr>
        <p:txBody>
          <a:bodyPr/>
          <a:lstStyle/>
          <a:p>
            <a:r>
              <a:rPr lang="en-US" sz="2300" dirty="0"/>
              <a:t>One of the great German artists who did most of his work in England.</a:t>
            </a:r>
          </a:p>
          <a:p>
            <a:r>
              <a:rPr lang="en-US" sz="2300" dirty="0"/>
              <a:t>While in Basel, he befriended Erasmus.</a:t>
            </a:r>
          </a:p>
          <a:p>
            <a:pPr lvl="1"/>
            <a:r>
              <a:rPr lang="en-US" sz="2100" i="1" dirty="0"/>
              <a:t>Erasmus Writing</a:t>
            </a:r>
            <a:r>
              <a:rPr lang="en-US" sz="2100" dirty="0"/>
              <a:t>, 1523 </a:t>
            </a:r>
            <a:r>
              <a:rPr lang="en-US" sz="2100" dirty="0">
                <a:sym typeface="Wingdings" pitchFamily="2" charset="2"/>
              </a:rPr>
              <a:t></a:t>
            </a:r>
          </a:p>
          <a:p>
            <a:r>
              <a:rPr lang="en-US" sz="2300" dirty="0"/>
              <a:t>Henry VIII was his patron from 1536.</a:t>
            </a:r>
          </a:p>
          <a:p>
            <a:r>
              <a:rPr lang="en-US" sz="2300" dirty="0"/>
              <a:t>Great portraitist noted for:</a:t>
            </a:r>
          </a:p>
          <a:p>
            <a:pPr lvl="1"/>
            <a:r>
              <a:rPr lang="en-US" sz="2100" dirty="0"/>
              <a:t>Objectivity &amp; detachment.</a:t>
            </a:r>
          </a:p>
          <a:p>
            <a:pPr lvl="1"/>
            <a:r>
              <a:rPr lang="en-US" sz="2100" dirty="0"/>
              <a:t>Doesn’t conceal the weaknesses of his subjects.</a:t>
            </a:r>
          </a:p>
        </p:txBody>
      </p:sp>
      <p:pic>
        <p:nvPicPr>
          <p:cNvPr id="175110" name="Picture 6" descr="Holbein the Younger-Erasmus Writing-1523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>
            <a:lum bright="6000" contrast="6000"/>
          </a:blip>
          <a:srcRect/>
          <a:stretch>
            <a:fillRect/>
          </a:stretch>
        </p:blipFill>
        <p:spPr>
          <a:xfrm>
            <a:off x="4876800" y="1676400"/>
            <a:ext cx="4038600" cy="4876800"/>
          </a:xfrm>
          <a:noFill/>
          <a:ln>
            <a:solidFill>
              <a:schemeClr val="tx1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10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10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10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75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10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10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10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10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156" name="Rectangle 4"/>
          <p:cNvSpPr>
            <a:spLocks noGrp="1" noChangeArrowheads="1"/>
          </p:cNvSpPr>
          <p:nvPr>
            <p:ph type="title"/>
          </p:nvPr>
        </p:nvSpPr>
        <p:spPr>
          <a:xfrm>
            <a:off x="228600" y="152400"/>
            <a:ext cx="8686800" cy="792163"/>
          </a:xfrm>
        </p:spPr>
        <p:txBody>
          <a:bodyPr/>
          <a:lstStyle/>
          <a:p>
            <a:r>
              <a:rPr lang="en-US"/>
              <a:t>Artist to the Tudors</a:t>
            </a:r>
          </a:p>
        </p:txBody>
      </p:sp>
      <p:pic>
        <p:nvPicPr>
          <p:cNvPr id="177159" name="Picture 7" descr="Holbein the Younger-Henry VIII - 1540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>
            <a:lum bright="6000" contrast="6000"/>
          </a:blip>
          <a:srcRect/>
          <a:stretch>
            <a:fillRect/>
          </a:stretch>
        </p:blipFill>
        <p:spPr>
          <a:xfrm>
            <a:off x="222250" y="1066800"/>
            <a:ext cx="4273550" cy="5105400"/>
          </a:xfrm>
          <a:noFill/>
          <a:ln>
            <a:solidFill>
              <a:schemeClr val="tx1"/>
            </a:solidFill>
          </a:ln>
        </p:spPr>
      </p:pic>
      <p:pic>
        <p:nvPicPr>
          <p:cNvPr id="177160" name="Picture 8" descr="Holbein the Younger-The Prince of Wales-1543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>
            <a:lum contrast="6000"/>
          </a:blip>
          <a:srcRect/>
          <a:stretch>
            <a:fillRect/>
          </a:stretch>
        </p:blipFill>
        <p:spPr>
          <a:xfrm>
            <a:off x="4724400" y="1066800"/>
            <a:ext cx="4114800" cy="4100513"/>
          </a:xfrm>
          <a:noFill/>
          <a:ln>
            <a:solidFill>
              <a:schemeClr val="tx1"/>
            </a:solidFill>
          </a:ln>
        </p:spPr>
      </p:pic>
      <p:sp>
        <p:nvSpPr>
          <p:cNvPr id="177161" name="Text Box 9"/>
          <p:cNvSpPr txBox="1">
            <a:spLocks noChangeArrowheads="1"/>
          </p:cNvSpPr>
          <p:nvPr/>
        </p:nvSpPr>
        <p:spPr bwMode="auto">
          <a:xfrm>
            <a:off x="4724400" y="5334000"/>
            <a:ext cx="4191000" cy="1187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b="1"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Henry VIII (left), 1540 and the future Edward VI (above), 1543.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514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609600"/>
            <a:ext cx="8686800" cy="792163"/>
          </a:xfrm>
        </p:spPr>
        <p:txBody>
          <a:bodyPr/>
          <a:lstStyle/>
          <a:p>
            <a:r>
              <a:rPr lang="en-US" dirty="0"/>
              <a:t>Pieter </a:t>
            </a:r>
            <a:r>
              <a:rPr lang="en-US" dirty="0" err="1"/>
              <a:t>Bruegel</a:t>
            </a:r>
            <a:r>
              <a:rPr lang="en-US" dirty="0"/>
              <a:t> the Elder (1525-1569)</a:t>
            </a:r>
          </a:p>
        </p:txBody>
      </p:sp>
      <p:sp>
        <p:nvSpPr>
          <p:cNvPr id="1925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76400"/>
            <a:ext cx="8382000" cy="5181600"/>
          </a:xfrm>
        </p:spPr>
        <p:txBody>
          <a:bodyPr/>
          <a:lstStyle/>
          <a:p>
            <a:r>
              <a:rPr lang="en-US" sz="2500" dirty="0"/>
              <a:t>One of the greatest artistic geniuses of his age.</a:t>
            </a:r>
          </a:p>
          <a:p>
            <a:r>
              <a:rPr lang="en-US" sz="2500" dirty="0"/>
              <a:t>Worked in Antwerp and then moved to Brussels.</a:t>
            </a:r>
          </a:p>
          <a:p>
            <a:r>
              <a:rPr lang="en-US" sz="2500" dirty="0"/>
              <a:t>In touch with a circle of </a:t>
            </a:r>
            <a:r>
              <a:rPr lang="en-US" sz="2500" dirty="0" err="1"/>
              <a:t>Erasmian</a:t>
            </a:r>
            <a:r>
              <a:rPr lang="en-US" sz="2500" dirty="0"/>
              <a:t> humanists.</a:t>
            </a:r>
          </a:p>
          <a:p>
            <a:r>
              <a:rPr lang="en-US" sz="2500" dirty="0"/>
              <a:t>Was deeply concerned with human vice and follies.</a:t>
            </a:r>
          </a:p>
          <a:p>
            <a:r>
              <a:rPr lang="en-US" sz="2500" dirty="0"/>
              <a:t>A master of landscapes; not a portraitist.</a:t>
            </a:r>
          </a:p>
          <a:p>
            <a:pPr lvl="1"/>
            <a:r>
              <a:rPr lang="en-US" sz="2200" dirty="0"/>
              <a:t>People in his works often have round, blank, heavy faces.</a:t>
            </a:r>
          </a:p>
          <a:p>
            <a:pPr lvl="1"/>
            <a:r>
              <a:rPr lang="en-US" sz="2200" dirty="0"/>
              <a:t>They are expressionless, mindless, and sometimes malicious.</a:t>
            </a:r>
          </a:p>
          <a:p>
            <a:pPr lvl="1"/>
            <a:r>
              <a:rPr lang="en-US" sz="2200" dirty="0"/>
              <a:t>They are types, rather than individuals.</a:t>
            </a:r>
          </a:p>
          <a:p>
            <a:pPr lvl="1"/>
            <a:r>
              <a:rPr lang="en-US" sz="2200" dirty="0"/>
              <a:t>Their purpose is to convey a message.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5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5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5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5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5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5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51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51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51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658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152400"/>
            <a:ext cx="8763000" cy="1371600"/>
          </a:xfrm>
        </p:spPr>
        <p:txBody>
          <a:bodyPr/>
          <a:lstStyle/>
          <a:p>
            <a:r>
              <a:rPr lang="en-US" sz="4000"/>
              <a:t>Bruegel’s, </a:t>
            </a:r>
            <a:r>
              <a:rPr lang="en-US" sz="4000" i="1"/>
              <a:t>Parable of the Blind Leading the Blind</a:t>
            </a:r>
            <a:r>
              <a:rPr lang="en-US" sz="4000"/>
              <a:t>, 1568</a:t>
            </a:r>
          </a:p>
        </p:txBody>
      </p:sp>
      <p:pic>
        <p:nvPicPr>
          <p:cNvPr id="198663" name="Picture 7" descr="Bieter Bruegel the Elder-Parable of the Blin Leading the Blind-1568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lum bright="6000" contrast="6000"/>
          </a:blip>
          <a:srcRect/>
          <a:stretch>
            <a:fillRect/>
          </a:stretch>
        </p:blipFill>
        <p:spPr>
          <a:xfrm>
            <a:off x="304800" y="1674813"/>
            <a:ext cx="8610600" cy="4802187"/>
          </a:xfrm>
          <a:noFill/>
          <a:ln>
            <a:solidFill>
              <a:schemeClr val="tx1"/>
            </a:solidFill>
          </a:ln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634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152400"/>
            <a:ext cx="8686800" cy="792163"/>
          </a:xfrm>
        </p:spPr>
        <p:txBody>
          <a:bodyPr/>
          <a:lstStyle/>
          <a:p>
            <a:r>
              <a:rPr lang="en-US"/>
              <a:t>Bruegel’s, </a:t>
            </a:r>
            <a:r>
              <a:rPr lang="en-US" i="1"/>
              <a:t>Hunters in the Snow</a:t>
            </a:r>
            <a:r>
              <a:rPr lang="en-US"/>
              <a:t>, 1565</a:t>
            </a:r>
          </a:p>
        </p:txBody>
      </p:sp>
      <p:pic>
        <p:nvPicPr>
          <p:cNvPr id="197637" name="Picture 5" descr="Bieter Bruegel the Elder-Hunters in the Snow-1565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lum bright="6000" contrast="6000"/>
          </a:blip>
          <a:srcRect/>
          <a:stretch>
            <a:fillRect/>
          </a:stretch>
        </p:blipFill>
        <p:spPr>
          <a:xfrm>
            <a:off x="609600" y="1335087"/>
            <a:ext cx="7848600" cy="5522913"/>
          </a:xfrm>
          <a:noFill/>
          <a:ln>
            <a:solidFill>
              <a:schemeClr val="tx1"/>
            </a:solidFill>
          </a:ln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018" name="Rectangle 2"/>
          <p:cNvSpPr>
            <a:spLocks noGrp="1" noChangeArrowheads="1"/>
          </p:cNvSpPr>
          <p:nvPr>
            <p:ph type="title"/>
          </p:nvPr>
        </p:nvSpPr>
        <p:spPr>
          <a:xfrm>
            <a:off x="5638800" y="533400"/>
            <a:ext cx="2590800" cy="5715000"/>
          </a:xfrm>
        </p:spPr>
        <p:txBody>
          <a:bodyPr/>
          <a:lstStyle/>
          <a:p>
            <a:r>
              <a:rPr lang="en-US"/>
              <a:t>El Greco</a:t>
            </a:r>
            <a:br>
              <a:rPr lang="en-US"/>
            </a:br>
            <a:br>
              <a:rPr lang="en-US"/>
            </a:br>
            <a:r>
              <a:rPr lang="en-US" i="1"/>
              <a:t>Christ in Agony on the Cross</a:t>
            </a:r>
            <a:br>
              <a:rPr lang="en-US"/>
            </a:br>
            <a:br>
              <a:rPr lang="en-US"/>
            </a:br>
            <a:r>
              <a:rPr lang="en-US"/>
              <a:t>1600s</a:t>
            </a:r>
          </a:p>
        </p:txBody>
      </p:sp>
      <p:pic>
        <p:nvPicPr>
          <p:cNvPr id="214021" name="Picture 5" descr="El Greco-Christ in Agony on the Cross-1600s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lum bright="6000" contrast="6000"/>
          </a:blip>
          <a:srcRect/>
          <a:stretch>
            <a:fillRect/>
          </a:stretch>
        </p:blipFill>
        <p:spPr>
          <a:xfrm>
            <a:off x="1219200" y="228600"/>
            <a:ext cx="3725863" cy="6400800"/>
          </a:xfrm>
          <a:noFill/>
          <a:ln>
            <a:solidFill>
              <a:schemeClr val="tx1"/>
            </a:solidFill>
          </a:ln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874" name="Rectangle 2"/>
          <p:cNvSpPr>
            <a:spLocks noGrp="1" noChangeArrowheads="1"/>
          </p:cNvSpPr>
          <p:nvPr>
            <p:ph type="title"/>
          </p:nvPr>
        </p:nvSpPr>
        <p:spPr>
          <a:xfrm>
            <a:off x="4267200" y="152400"/>
            <a:ext cx="4191000" cy="2209800"/>
          </a:xfrm>
        </p:spPr>
        <p:txBody>
          <a:bodyPr/>
          <a:lstStyle/>
          <a:p>
            <a:pPr algn="r"/>
            <a:r>
              <a:rPr lang="en-US" sz="4200"/>
              <a:t>El Greco’s, </a:t>
            </a:r>
            <a:r>
              <a:rPr lang="en-US" sz="4200" i="1"/>
              <a:t>The Burial of Count Orgaz</a:t>
            </a:r>
            <a:r>
              <a:rPr lang="en-US" sz="4200"/>
              <a:t>, 1578-1580</a:t>
            </a:r>
          </a:p>
        </p:txBody>
      </p:sp>
      <p:pic>
        <p:nvPicPr>
          <p:cNvPr id="207877" name="Picture 5" descr="El Greco-Adoration of the Name of Jesus-1578-80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>
            <a:lum contrast="6000"/>
          </a:blip>
          <a:srcRect/>
          <a:stretch>
            <a:fillRect/>
          </a:stretch>
        </p:blipFill>
        <p:spPr>
          <a:xfrm>
            <a:off x="304800" y="304800"/>
            <a:ext cx="3906838" cy="6324600"/>
          </a:xfrm>
          <a:noFill/>
          <a:ln>
            <a:solidFill>
              <a:schemeClr val="tx1"/>
            </a:solidFill>
          </a:ln>
        </p:spPr>
      </p:pic>
      <p:pic>
        <p:nvPicPr>
          <p:cNvPr id="207878" name="Picture 6" descr="El Greco-Adoration of the Name of Jesus-1578-80-details-Philip II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>
            <a:lum contrast="6000"/>
          </a:blip>
          <a:srcRect/>
          <a:stretch>
            <a:fillRect/>
          </a:stretch>
        </p:blipFill>
        <p:spPr>
          <a:xfrm>
            <a:off x="5029200" y="2438400"/>
            <a:ext cx="3390900" cy="4114800"/>
          </a:xfrm>
          <a:noFill/>
          <a:ln>
            <a:solidFill>
              <a:schemeClr val="tx1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8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2000"/>
                                        <p:tgtEl>
                                          <p:spTgt spid="2078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972" name="Rectangle 4"/>
          <p:cNvSpPr>
            <a:spLocks noGrp="1" noChangeArrowheads="1"/>
          </p:cNvSpPr>
          <p:nvPr>
            <p:ph type="title"/>
          </p:nvPr>
        </p:nvSpPr>
        <p:spPr>
          <a:xfrm>
            <a:off x="6248400" y="381000"/>
            <a:ext cx="2438400" cy="6172200"/>
          </a:xfrm>
        </p:spPr>
        <p:txBody>
          <a:bodyPr/>
          <a:lstStyle/>
          <a:p>
            <a:r>
              <a:rPr lang="en-US" sz="3900"/>
              <a:t>El Greco</a:t>
            </a:r>
            <a:br>
              <a:rPr lang="en-US" sz="3900"/>
            </a:br>
            <a:br>
              <a:rPr lang="en-US" sz="3900"/>
            </a:br>
            <a:r>
              <a:rPr lang="en-US" sz="3900" i="1"/>
              <a:t>The View </a:t>
            </a:r>
            <a:br>
              <a:rPr lang="en-US" sz="3900" i="1"/>
            </a:br>
            <a:r>
              <a:rPr lang="en-US" sz="3900" i="1"/>
              <a:t>of Toledo</a:t>
            </a:r>
            <a:br>
              <a:rPr lang="en-US" sz="3900"/>
            </a:br>
            <a:r>
              <a:rPr lang="en-US" sz="3900"/>
              <a:t> </a:t>
            </a:r>
            <a:br>
              <a:rPr lang="en-US" sz="3900"/>
            </a:br>
            <a:r>
              <a:rPr lang="en-US" sz="3900"/>
              <a:t>1597-1599</a:t>
            </a:r>
          </a:p>
        </p:txBody>
      </p:sp>
      <p:pic>
        <p:nvPicPr>
          <p:cNvPr id="211974" name="Picture 6" descr="El Greco-The View of Toledo-1597-99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lum bright="6000" contrast="6000"/>
          </a:blip>
          <a:srcRect/>
          <a:stretch>
            <a:fillRect/>
          </a:stretch>
        </p:blipFill>
        <p:spPr>
          <a:xfrm>
            <a:off x="457200" y="304800"/>
            <a:ext cx="5526088" cy="6172200"/>
          </a:xfrm>
          <a:noFill/>
          <a:ln>
            <a:solidFill>
              <a:schemeClr val="tx1"/>
            </a:solidFill>
          </a:ln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42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350838"/>
            <a:ext cx="8686800" cy="792162"/>
          </a:xfrm>
        </p:spPr>
        <p:txBody>
          <a:bodyPr/>
          <a:lstStyle/>
          <a:p>
            <a:r>
              <a:rPr lang="en-US" sz="4800"/>
              <a:t>Conclusions</a:t>
            </a:r>
          </a:p>
        </p:txBody>
      </p:sp>
      <p:sp>
        <p:nvSpPr>
          <p:cNvPr id="2150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95400" y="1752600"/>
            <a:ext cx="6629400" cy="4648200"/>
          </a:xfrm>
        </p:spPr>
        <p:txBody>
          <a:bodyPr/>
          <a:lstStyle/>
          <a:p>
            <a:r>
              <a:rPr lang="en-US" dirty="0"/>
              <a:t>The artistic production of Northern Europe in the 16c was vast, rich, and complex.</a:t>
            </a:r>
            <a:br>
              <a:rPr lang="en-US" dirty="0"/>
            </a:br>
            <a:endParaRPr lang="en-US" dirty="0"/>
          </a:p>
          <a:p>
            <a:r>
              <a:rPr lang="en-US" dirty="0"/>
              <a:t>The Northern Renaissance ended with a </a:t>
            </a:r>
            <a:r>
              <a:rPr lang="en-US" dirty="0">
                <a:solidFill>
                  <a:srgbClr val="FFC000"/>
                </a:solidFill>
              </a:rPr>
              <a:t>Mannerist phase</a:t>
            </a:r>
            <a:r>
              <a:rPr lang="en-US" dirty="0"/>
              <a:t>, which lasted a generation longer in the North than it did in Italy, where it was outmoded by 1600.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2150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2000"/>
                                        <p:tgtEl>
                                          <p:spTgt spid="2150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Default Design">
  <a:themeElements>
    <a:clrScheme name="Default Design 11">
      <a:dk1>
        <a:srgbClr val="3E3E5C"/>
      </a:dk1>
      <a:lt1>
        <a:srgbClr val="FFFFFF"/>
      </a:lt1>
      <a:dk2>
        <a:srgbClr val="666699"/>
      </a:dk2>
      <a:lt2>
        <a:srgbClr val="FFFFFF"/>
      </a:lt2>
      <a:accent1>
        <a:srgbClr val="60597B"/>
      </a:accent1>
      <a:accent2>
        <a:srgbClr val="6666FF"/>
      </a:accent2>
      <a:accent3>
        <a:srgbClr val="B8B8CA"/>
      </a:accent3>
      <a:accent4>
        <a:srgbClr val="DADADA"/>
      </a:accent4>
      <a:accent5>
        <a:srgbClr val="B6B5BF"/>
      </a:accent5>
      <a:accent6>
        <a:srgbClr val="5C5CE7"/>
      </a:accent6>
      <a:hlink>
        <a:srgbClr val="99CCFF"/>
      </a:hlink>
      <a:folHlink>
        <a:srgbClr val="FFFF99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512</TotalTime>
  <Words>1063</Words>
  <Application>Microsoft Office PowerPoint</Application>
  <PresentationFormat>On-screen Show (4:3)</PresentationFormat>
  <Paragraphs>120</Paragraphs>
  <Slides>41</Slides>
  <Notes>0</Notes>
  <HiddenSlides>0</HiddenSlides>
  <MMClips>4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41</vt:i4>
      </vt:variant>
    </vt:vector>
  </HeadingPairs>
  <TitlesOfParts>
    <vt:vector size="47" baseType="lpstr">
      <vt:lpstr>Arial</vt:lpstr>
      <vt:lpstr>Baskerville Old Face</vt:lpstr>
      <vt:lpstr>Calibri</vt:lpstr>
      <vt:lpstr>Comic Sans MS</vt:lpstr>
      <vt:lpstr>Wingdings</vt:lpstr>
      <vt:lpstr>Default Design</vt:lpstr>
      <vt:lpstr>Renaissance Literature and Art</vt:lpstr>
      <vt:lpstr>Humanism Intellectual Movement of the Renaissance</vt:lpstr>
      <vt:lpstr>Petrarch  Father of Italian Renaissance Humanism</vt:lpstr>
      <vt:lpstr>Vernacular Literature</vt:lpstr>
      <vt:lpstr>PowerPoint Presentation</vt:lpstr>
      <vt:lpstr>PowerPoint Presentation</vt:lpstr>
      <vt:lpstr>Humanist Education in the Renaissance</vt:lpstr>
      <vt:lpstr>THE ARTISTIC RENAISSANCE IN ITALY </vt:lpstr>
      <vt:lpstr>PowerPoint Presentation</vt:lpstr>
      <vt:lpstr>PowerPoint Presentation</vt:lpstr>
      <vt:lpstr>PowerPoint Presentation</vt:lpstr>
      <vt:lpstr>MASTERS OF THE HIGH RENAISSANCE</vt:lpstr>
      <vt:lpstr>PowerPoint Presentation</vt:lpstr>
      <vt:lpstr>PowerPoint Presentation</vt:lpstr>
      <vt:lpstr>PowerPoint Presentation</vt:lpstr>
      <vt:lpstr>THE NORTHERN ARTISTIC RENAISSANCE </vt:lpstr>
      <vt:lpstr>Renaissance Art in Northern Europe</vt:lpstr>
      <vt:lpstr>Characteristics of Northern Renaissance Art</vt:lpstr>
      <vt:lpstr>PowerPoint Presentation</vt:lpstr>
      <vt:lpstr>Jan van Eyck (1395 – 1441)</vt:lpstr>
      <vt:lpstr>Van Eyck:   The Crucifixion  &amp;  The Last Judgment  1420-1425</vt:lpstr>
      <vt:lpstr>PowerPoint Presentation</vt:lpstr>
      <vt:lpstr>Jan van Eyck - Giovanni Arnolfini &amp; His Wife  (details)</vt:lpstr>
      <vt:lpstr>Other Northern Renaissance Artists:</vt:lpstr>
      <vt:lpstr>Quentin Massys (1465-1530)</vt:lpstr>
      <vt:lpstr>Massys’ The Moneylender &amp; His Wife, 1514</vt:lpstr>
      <vt:lpstr>PowerPoint Presentation</vt:lpstr>
      <vt:lpstr>Lucas Cranach the Elder (1472-1553)</vt:lpstr>
      <vt:lpstr>Lucas Cranach the Elder</vt:lpstr>
      <vt:lpstr>Albrecht Dürer (1471-1528)</vt:lpstr>
      <vt:lpstr>Dürer – Self-Portrait in Fur-Collared Robe, 1500</vt:lpstr>
      <vt:lpstr>Dürer   Four Horsemen of the Apocalypse  woodcut, 1498</vt:lpstr>
      <vt:lpstr>Hans Holbein, the Younger (1497-1543)</vt:lpstr>
      <vt:lpstr>Artist to the Tudors</vt:lpstr>
      <vt:lpstr>Pieter Bruegel the Elder (1525-1569)</vt:lpstr>
      <vt:lpstr>Bruegel’s, Parable of the Blind Leading the Blind, 1568</vt:lpstr>
      <vt:lpstr>Bruegel’s, Hunters in the Snow, 1565</vt:lpstr>
      <vt:lpstr>El Greco  Christ in Agony on the Cross  1600s</vt:lpstr>
      <vt:lpstr>El Greco’s, The Burial of Count Orgaz, 1578-1580</vt:lpstr>
      <vt:lpstr>El Greco  The View  of Toledo   1597-1599</vt:lpstr>
      <vt:lpstr>Conclusions</vt:lpstr>
    </vt:vector>
  </TitlesOfParts>
  <Company>home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Renaissance</dc:title>
  <dc:creator>Joey</dc:creator>
  <cp:lastModifiedBy>Emily Pleasants</cp:lastModifiedBy>
  <cp:revision>49</cp:revision>
  <dcterms:created xsi:type="dcterms:W3CDTF">2010-05-23T18:17:43Z</dcterms:created>
  <dcterms:modified xsi:type="dcterms:W3CDTF">2017-11-07T18:49:29Z</dcterms:modified>
</cp:coreProperties>
</file>