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6"/>
  </p:notesMasterIdLst>
  <p:sldIdLst>
    <p:sldId id="256" r:id="rId2"/>
    <p:sldId id="276" r:id="rId3"/>
    <p:sldId id="308" r:id="rId4"/>
    <p:sldId id="275" r:id="rId5"/>
    <p:sldId id="257" r:id="rId6"/>
    <p:sldId id="277" r:id="rId7"/>
    <p:sldId id="272" r:id="rId8"/>
    <p:sldId id="296" r:id="rId9"/>
    <p:sldId id="278" r:id="rId10"/>
    <p:sldId id="273" r:id="rId11"/>
    <p:sldId id="274" r:id="rId12"/>
    <p:sldId id="293" r:id="rId13"/>
    <p:sldId id="309" r:id="rId14"/>
    <p:sldId id="310" r:id="rId15"/>
    <p:sldId id="258" r:id="rId16"/>
    <p:sldId id="311" r:id="rId17"/>
    <p:sldId id="287" r:id="rId18"/>
    <p:sldId id="259" r:id="rId19"/>
    <p:sldId id="302" r:id="rId20"/>
    <p:sldId id="300" r:id="rId21"/>
    <p:sldId id="261" r:id="rId22"/>
    <p:sldId id="294" r:id="rId23"/>
    <p:sldId id="260" r:id="rId24"/>
    <p:sldId id="289" r:id="rId25"/>
    <p:sldId id="288" r:id="rId26"/>
    <p:sldId id="279" r:id="rId27"/>
    <p:sldId id="312" r:id="rId28"/>
    <p:sldId id="280" r:id="rId29"/>
    <p:sldId id="297" r:id="rId30"/>
    <p:sldId id="281" r:id="rId31"/>
    <p:sldId id="262" r:id="rId32"/>
    <p:sldId id="290" r:id="rId33"/>
    <p:sldId id="263" r:id="rId34"/>
    <p:sldId id="264" r:id="rId35"/>
    <p:sldId id="282" r:id="rId36"/>
    <p:sldId id="266" r:id="rId37"/>
    <p:sldId id="301" r:id="rId38"/>
    <p:sldId id="292" r:id="rId39"/>
    <p:sldId id="283" r:id="rId40"/>
    <p:sldId id="298" r:id="rId41"/>
    <p:sldId id="265" r:id="rId42"/>
    <p:sldId id="306" r:id="rId43"/>
    <p:sldId id="307" r:id="rId44"/>
    <p:sldId id="303" r:id="rId45"/>
    <p:sldId id="304" r:id="rId46"/>
    <p:sldId id="284" r:id="rId47"/>
    <p:sldId id="285" r:id="rId48"/>
    <p:sldId id="299" r:id="rId49"/>
    <p:sldId id="267" r:id="rId50"/>
    <p:sldId id="295" r:id="rId51"/>
    <p:sldId id="270" r:id="rId52"/>
    <p:sldId id="269" r:id="rId53"/>
    <p:sldId id="305" r:id="rId54"/>
    <p:sldId id="268"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autoAdjust="0"/>
    <p:restoredTop sz="94660"/>
  </p:normalViewPr>
  <p:slideViewPr>
    <p:cSldViewPr>
      <p:cViewPr varScale="1">
        <p:scale>
          <a:sx n="67" d="100"/>
          <a:sy n="67" d="100"/>
        </p:scale>
        <p:origin x="148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FA00F1-B583-488B-911B-6DB1C32E7A44}" type="datetimeFigureOut">
              <a:rPr lang="en-US" smtClean="0"/>
              <a:t>1/30/2019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22ED81-0A90-4A50-A23D-0DEBCE36375E}" type="slidenum">
              <a:rPr lang="en-US" smtClean="0"/>
              <a:t>‹#›</a:t>
            </a:fld>
            <a:endParaRPr lang="en-US"/>
          </a:p>
        </p:txBody>
      </p:sp>
    </p:spTree>
    <p:extLst>
      <p:ext uri="{BB962C8B-B14F-4D97-AF65-F5344CB8AC3E}">
        <p14:creationId xmlns:p14="http://schemas.microsoft.com/office/powerpoint/2010/main" val="1102249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22ED81-0A90-4A50-A23D-0DEBCE36375E}" type="slidenum">
              <a:rPr lang="en-US" smtClean="0"/>
              <a:t>10</a:t>
            </a:fld>
            <a:endParaRPr lang="en-US"/>
          </a:p>
        </p:txBody>
      </p:sp>
    </p:spTree>
    <p:extLst>
      <p:ext uri="{BB962C8B-B14F-4D97-AF65-F5344CB8AC3E}">
        <p14:creationId xmlns:p14="http://schemas.microsoft.com/office/powerpoint/2010/main" val="405949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A31EC47-530F-433D-A376-2068107B7962}" type="datetimeFigureOut">
              <a:rPr lang="en-US" smtClean="0"/>
              <a:pPr/>
              <a:t>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31EC47-530F-433D-A376-2068107B7962}" type="datetimeFigureOut">
              <a:rPr lang="en-US" smtClean="0"/>
              <a:pPr/>
              <a:t>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31EC47-530F-433D-A376-2068107B7962}" type="datetimeFigureOut">
              <a:rPr lang="en-US" smtClean="0"/>
              <a:pPr/>
              <a:t>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31EC47-530F-433D-A376-2068107B7962}" type="datetimeFigureOut">
              <a:rPr lang="en-US" smtClean="0"/>
              <a:pPr/>
              <a:t>1/30/2019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31EC47-530F-433D-A376-2068107B7962}" type="datetimeFigureOut">
              <a:rPr lang="en-US" smtClean="0"/>
              <a:pPr/>
              <a:t>1/30/2019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31EC47-530F-433D-A376-2068107B7962}" type="datetimeFigureOut">
              <a:rPr lang="en-US" smtClean="0"/>
              <a:pPr/>
              <a:t>1/30/2019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31EC47-530F-433D-A376-2068107B7962}" type="datetimeFigureOut">
              <a:rPr lang="en-US" smtClean="0"/>
              <a:pPr/>
              <a:t>1/30/2019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31EC47-530F-433D-A376-2068107B7962}" type="datetimeFigureOut">
              <a:rPr lang="en-US" smtClean="0"/>
              <a:pPr/>
              <a:t>1/30/2019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31EC47-530F-433D-A376-2068107B7962}" type="datetimeFigureOut">
              <a:rPr lang="en-US" smtClean="0"/>
              <a:pPr/>
              <a:t>1/30/2019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31EC47-530F-433D-A376-2068107B7962}" type="datetimeFigureOut">
              <a:rPr lang="en-US" smtClean="0"/>
              <a:pPr/>
              <a:t>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31EC47-530F-433D-A376-2068107B7962}" type="datetimeFigureOut">
              <a:rPr lang="en-US" smtClean="0"/>
              <a:pPr/>
              <a:t>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96F29-F1FF-4F7B-B1A0-3BE153BAD5D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31EC47-530F-433D-A376-2068107B7962}" type="datetimeFigureOut">
              <a:rPr lang="en-US" smtClean="0"/>
              <a:pPr/>
              <a:t>1/30/2019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E96F29-F1FF-4F7B-B1A0-3BE153BAD5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a:t>Reconstruction</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0"/>
            <a:ext cx="8229600" cy="1143000"/>
          </a:xfrm>
        </p:spPr>
        <p:txBody>
          <a:bodyPr/>
          <a:lstStyle/>
          <a:p>
            <a:r>
              <a:rPr lang="en-US" dirty="0"/>
              <a:t>Early Plans for Reconstruction</a:t>
            </a:r>
          </a:p>
        </p:txBody>
      </p:sp>
      <p:pic>
        <p:nvPicPr>
          <p:cNvPr id="4" name="Picture 2" descr="http://www.xtimeline.com/__UserPic_Large/4872/ELT200802071228418479127.JPG"/>
          <p:cNvPicPr>
            <a:picLocks noChangeAspect="1" noChangeArrowheads="1"/>
          </p:cNvPicPr>
          <p:nvPr/>
        </p:nvPicPr>
        <p:blipFill>
          <a:blip r:embed="rId2" cstate="print"/>
          <a:srcRect/>
          <a:stretch>
            <a:fillRect/>
          </a:stretch>
        </p:blipFill>
        <p:spPr bwMode="auto">
          <a:xfrm>
            <a:off x="457200" y="1143000"/>
            <a:ext cx="4162425" cy="3571875"/>
          </a:xfrm>
          <a:prstGeom prst="rect">
            <a:avLst/>
          </a:prstGeom>
          <a:noFill/>
        </p:spPr>
      </p:pic>
      <p:pic>
        <p:nvPicPr>
          <p:cNvPr id="3074" name="Picture 2" descr="http://www.americaslibrary.gov/assets/jb/civil/jb_civil_lincoln2_1_e.jpg"/>
          <p:cNvPicPr>
            <a:picLocks noChangeAspect="1" noChangeArrowheads="1"/>
          </p:cNvPicPr>
          <p:nvPr/>
        </p:nvPicPr>
        <p:blipFill>
          <a:blip r:embed="rId3" cstate="print"/>
          <a:srcRect/>
          <a:stretch>
            <a:fillRect/>
          </a:stretch>
        </p:blipFill>
        <p:spPr bwMode="auto">
          <a:xfrm>
            <a:off x="5029200" y="533400"/>
            <a:ext cx="3409569" cy="44862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rrow: Right 16">
            <a:extLst>
              <a:ext uri="{FF2B5EF4-FFF2-40B4-BE49-F238E27FC236}">
                <a16:creationId xmlns:a16="http://schemas.microsoft.com/office/drawing/2014/main" id="{5701AB71-3318-4850-AD68-5B8B7B403732}"/>
              </a:ext>
            </a:extLst>
          </p:cNvPr>
          <p:cNvSpPr/>
          <p:nvPr/>
        </p:nvSpPr>
        <p:spPr>
          <a:xfrm>
            <a:off x="400813" y="2702803"/>
            <a:ext cx="6294998" cy="1592262"/>
          </a:xfrm>
          <a:prstGeom prst="rightArrow">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5E53F4AC-DC24-471A-9E00-B8ADA927D5D0}"/>
              </a:ext>
            </a:extLst>
          </p:cNvPr>
          <p:cNvSpPr/>
          <p:nvPr/>
        </p:nvSpPr>
        <p:spPr>
          <a:xfrm rot="10800000">
            <a:off x="2111188" y="4613565"/>
            <a:ext cx="6830568" cy="159226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164720B6-03CB-4101-8374-6B1F605F13B3}"/>
              </a:ext>
            </a:extLst>
          </p:cNvPr>
          <p:cNvSpPr/>
          <p:nvPr/>
        </p:nvSpPr>
        <p:spPr>
          <a:xfrm rot="10800000">
            <a:off x="1875282" y="887963"/>
            <a:ext cx="6830568" cy="1592262"/>
          </a:xfrm>
          <a:prstGeom prst="rightArrow">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E57614-A89F-4C96-983E-0E3CE11F2ABD}"/>
              </a:ext>
            </a:extLst>
          </p:cNvPr>
          <p:cNvSpPr>
            <a:spLocks noGrp="1"/>
          </p:cNvSpPr>
          <p:nvPr>
            <p:ph type="title"/>
          </p:nvPr>
        </p:nvSpPr>
        <p:spPr>
          <a:xfrm>
            <a:off x="-342900" y="-381000"/>
            <a:ext cx="9829800" cy="1782762"/>
          </a:xfrm>
        </p:spPr>
        <p:txBody>
          <a:bodyPr>
            <a:normAutofit/>
          </a:bodyPr>
          <a:lstStyle/>
          <a:p>
            <a:r>
              <a:rPr lang="en-US" dirty="0"/>
              <a:t>Differing Goals of Reconstruction</a:t>
            </a:r>
          </a:p>
        </p:txBody>
      </p:sp>
      <p:sp>
        <p:nvSpPr>
          <p:cNvPr id="3" name="Content Placeholder 2">
            <a:extLst>
              <a:ext uri="{FF2B5EF4-FFF2-40B4-BE49-F238E27FC236}">
                <a16:creationId xmlns:a16="http://schemas.microsoft.com/office/drawing/2014/main" id="{C15BA7AD-110A-42AB-ADC9-85E1142927FC}"/>
              </a:ext>
            </a:extLst>
          </p:cNvPr>
          <p:cNvSpPr>
            <a:spLocks noGrp="1"/>
          </p:cNvSpPr>
          <p:nvPr>
            <p:ph idx="1"/>
          </p:nvPr>
        </p:nvSpPr>
        <p:spPr>
          <a:xfrm>
            <a:off x="2090166" y="1368248"/>
            <a:ext cx="6400800" cy="609600"/>
          </a:xfrm>
        </p:spPr>
        <p:txBody>
          <a:bodyPr>
            <a:normAutofit/>
          </a:bodyPr>
          <a:lstStyle/>
          <a:p>
            <a:pPr marL="0" indent="0">
              <a:buNone/>
            </a:pPr>
            <a:r>
              <a:rPr lang="en-US" dirty="0"/>
              <a:t>      </a:t>
            </a:r>
            <a:r>
              <a:rPr lang="en-US" dirty="0">
                <a:solidFill>
                  <a:srgbClr val="C00000"/>
                </a:solidFill>
              </a:rPr>
              <a:t>End Slavery. Reunite Union ASAP</a:t>
            </a:r>
          </a:p>
          <a:p>
            <a:endParaRPr lang="en-US" dirty="0"/>
          </a:p>
        </p:txBody>
      </p:sp>
      <p:pic>
        <p:nvPicPr>
          <p:cNvPr id="4" name="Picture 2" descr="http://www.americaslibrary.gov/assets/jb/civil/jb_civil_lincoln2_1_e.jpg">
            <a:extLst>
              <a:ext uri="{FF2B5EF4-FFF2-40B4-BE49-F238E27FC236}">
                <a16:creationId xmlns:a16="http://schemas.microsoft.com/office/drawing/2014/main" id="{418D470B-93E4-4E8E-826A-B76CE2C72FDB}"/>
              </a:ext>
            </a:extLst>
          </p:cNvPr>
          <p:cNvPicPr>
            <a:picLocks noChangeAspect="1" noChangeArrowheads="1"/>
          </p:cNvPicPr>
          <p:nvPr/>
        </p:nvPicPr>
        <p:blipFill>
          <a:blip r:embed="rId2" cstate="print"/>
          <a:srcRect/>
          <a:stretch>
            <a:fillRect/>
          </a:stretch>
        </p:blipFill>
        <p:spPr bwMode="auto">
          <a:xfrm>
            <a:off x="582168" y="952500"/>
            <a:ext cx="1274064" cy="1676400"/>
          </a:xfrm>
          <a:prstGeom prst="rect">
            <a:avLst/>
          </a:prstGeom>
          <a:noFill/>
        </p:spPr>
      </p:pic>
      <p:pic>
        <p:nvPicPr>
          <p:cNvPr id="5" name="Picture 2" descr="http://www.xtimeline.com/__UserPic_Large/4872/ELT200802071228418479127.JPG">
            <a:extLst>
              <a:ext uri="{FF2B5EF4-FFF2-40B4-BE49-F238E27FC236}">
                <a16:creationId xmlns:a16="http://schemas.microsoft.com/office/drawing/2014/main" id="{5AFAE96A-A65D-4D56-AEB3-536776AD810B}"/>
              </a:ext>
            </a:extLst>
          </p:cNvPr>
          <p:cNvPicPr>
            <a:picLocks noChangeAspect="1" noChangeArrowheads="1"/>
          </p:cNvPicPr>
          <p:nvPr/>
        </p:nvPicPr>
        <p:blipFill>
          <a:blip r:embed="rId3" cstate="print"/>
          <a:srcRect/>
          <a:stretch>
            <a:fillRect/>
          </a:stretch>
        </p:blipFill>
        <p:spPr bwMode="auto">
          <a:xfrm>
            <a:off x="6793343" y="2344997"/>
            <a:ext cx="2031263" cy="1743075"/>
          </a:xfrm>
          <a:prstGeom prst="rect">
            <a:avLst/>
          </a:prstGeom>
          <a:noFill/>
        </p:spPr>
      </p:pic>
      <p:pic>
        <p:nvPicPr>
          <p:cNvPr id="6" name="Picture 2" descr="http://www.ohiohistorycentral.org/images/Andrew_johnson.jpg">
            <a:extLst>
              <a:ext uri="{FF2B5EF4-FFF2-40B4-BE49-F238E27FC236}">
                <a16:creationId xmlns:a16="http://schemas.microsoft.com/office/drawing/2014/main" id="{151F7495-DD91-4928-BC40-9ACDB2032B50}"/>
              </a:ext>
            </a:extLst>
          </p:cNvPr>
          <p:cNvPicPr>
            <a:picLocks noChangeAspect="1" noChangeArrowheads="1"/>
          </p:cNvPicPr>
          <p:nvPr/>
        </p:nvPicPr>
        <p:blipFill>
          <a:blip r:embed="rId4" cstate="print"/>
          <a:srcRect/>
          <a:stretch>
            <a:fillRect/>
          </a:stretch>
        </p:blipFill>
        <p:spPr bwMode="auto">
          <a:xfrm>
            <a:off x="400812" y="4411662"/>
            <a:ext cx="1636776" cy="1996068"/>
          </a:xfrm>
          <a:prstGeom prst="rect">
            <a:avLst/>
          </a:prstGeom>
          <a:noFill/>
        </p:spPr>
      </p:pic>
      <p:sp>
        <p:nvSpPr>
          <p:cNvPr id="7" name="Content Placeholder 2">
            <a:extLst>
              <a:ext uri="{FF2B5EF4-FFF2-40B4-BE49-F238E27FC236}">
                <a16:creationId xmlns:a16="http://schemas.microsoft.com/office/drawing/2014/main" id="{391E8593-7D7C-4E6B-8F40-FDE5E59D8B21}"/>
              </a:ext>
            </a:extLst>
          </p:cNvPr>
          <p:cNvSpPr txBox="1">
            <a:spLocks/>
          </p:cNvSpPr>
          <p:nvPr/>
        </p:nvSpPr>
        <p:spPr>
          <a:xfrm>
            <a:off x="258202" y="3093751"/>
            <a:ext cx="6294998" cy="89902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dirty="0">
                <a:solidFill>
                  <a:srgbClr val="C00000"/>
                </a:solidFill>
              </a:rPr>
              <a:t>Punish the South.                                           Extend Civil Rights to African Americans </a:t>
            </a:r>
          </a:p>
        </p:txBody>
      </p:sp>
      <p:sp>
        <p:nvSpPr>
          <p:cNvPr id="8" name="Content Placeholder 2">
            <a:extLst>
              <a:ext uri="{FF2B5EF4-FFF2-40B4-BE49-F238E27FC236}">
                <a16:creationId xmlns:a16="http://schemas.microsoft.com/office/drawing/2014/main" id="{78542FDB-FF41-4F78-9622-ADC46B9F8FC5}"/>
              </a:ext>
            </a:extLst>
          </p:cNvPr>
          <p:cNvSpPr txBox="1">
            <a:spLocks/>
          </p:cNvSpPr>
          <p:nvPr/>
        </p:nvSpPr>
        <p:spPr>
          <a:xfrm>
            <a:off x="2498733" y="4947332"/>
            <a:ext cx="7168019"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800" dirty="0">
                <a:solidFill>
                  <a:schemeClr val="tx2">
                    <a:lumMod val="75000"/>
                  </a:schemeClr>
                </a:solidFill>
              </a:rPr>
              <a:t>                   </a:t>
            </a:r>
            <a:r>
              <a:rPr lang="en-US" sz="2400" dirty="0">
                <a:solidFill>
                  <a:schemeClr val="tx2">
                    <a:lumMod val="75000"/>
                  </a:schemeClr>
                </a:solidFill>
              </a:rPr>
              <a:t>Democrat from Tennessee.                              Wants whites to remain in control of the south</a:t>
            </a:r>
            <a:endParaRPr lang="en-US" sz="2800" dirty="0">
              <a:solidFill>
                <a:schemeClr val="tx2">
                  <a:lumMod val="75000"/>
                </a:schemeClr>
              </a:solidFill>
            </a:endParaRPr>
          </a:p>
        </p:txBody>
      </p:sp>
      <p:sp>
        <p:nvSpPr>
          <p:cNvPr id="9" name="Content Placeholder 2">
            <a:extLst>
              <a:ext uri="{FF2B5EF4-FFF2-40B4-BE49-F238E27FC236}">
                <a16:creationId xmlns:a16="http://schemas.microsoft.com/office/drawing/2014/main" id="{22E1C80A-20EB-4B2B-BF6D-CDC08123946E}"/>
              </a:ext>
            </a:extLst>
          </p:cNvPr>
          <p:cNvSpPr txBox="1">
            <a:spLocks/>
          </p:cNvSpPr>
          <p:nvPr/>
        </p:nvSpPr>
        <p:spPr>
          <a:xfrm>
            <a:off x="637032" y="2615453"/>
            <a:ext cx="1219200" cy="325697"/>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a:solidFill>
                  <a:srgbClr val="C00000"/>
                </a:solidFill>
              </a:rPr>
              <a:t>Abe Lincoln</a:t>
            </a:r>
          </a:p>
          <a:p>
            <a:endParaRPr lang="en-US" dirty="0"/>
          </a:p>
        </p:txBody>
      </p:sp>
      <p:sp>
        <p:nvSpPr>
          <p:cNvPr id="10" name="Content Placeholder 2">
            <a:extLst>
              <a:ext uri="{FF2B5EF4-FFF2-40B4-BE49-F238E27FC236}">
                <a16:creationId xmlns:a16="http://schemas.microsoft.com/office/drawing/2014/main" id="{4E74195A-2D96-4DB0-AF85-6BE3FB339892}"/>
              </a:ext>
            </a:extLst>
          </p:cNvPr>
          <p:cNvSpPr txBox="1">
            <a:spLocks/>
          </p:cNvSpPr>
          <p:nvPr/>
        </p:nvSpPr>
        <p:spPr>
          <a:xfrm>
            <a:off x="6935953" y="4063851"/>
            <a:ext cx="2031263" cy="325697"/>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a:solidFill>
                  <a:srgbClr val="C00000"/>
                </a:solidFill>
              </a:rPr>
              <a:t>Radical Republicans</a:t>
            </a:r>
          </a:p>
          <a:p>
            <a:endParaRPr lang="en-US" dirty="0"/>
          </a:p>
        </p:txBody>
      </p:sp>
      <p:sp>
        <p:nvSpPr>
          <p:cNvPr id="11" name="Content Placeholder 2">
            <a:extLst>
              <a:ext uri="{FF2B5EF4-FFF2-40B4-BE49-F238E27FC236}">
                <a16:creationId xmlns:a16="http://schemas.microsoft.com/office/drawing/2014/main" id="{F0C8BC98-9645-4C86-9219-7ED7AF5B93EF}"/>
              </a:ext>
            </a:extLst>
          </p:cNvPr>
          <p:cNvSpPr txBox="1">
            <a:spLocks/>
          </p:cNvSpPr>
          <p:nvPr/>
        </p:nvSpPr>
        <p:spPr>
          <a:xfrm>
            <a:off x="396330" y="6366768"/>
            <a:ext cx="1788998" cy="325697"/>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a:solidFill>
                  <a:schemeClr val="accent1">
                    <a:lumMod val="75000"/>
                  </a:schemeClr>
                </a:solidFill>
              </a:rPr>
              <a:t>Andrew Johnson</a:t>
            </a:r>
          </a:p>
          <a:p>
            <a:endParaRPr lang="en-US" dirty="0"/>
          </a:p>
        </p:txBody>
      </p:sp>
    </p:spTree>
    <p:extLst>
      <p:ext uri="{BB962C8B-B14F-4D97-AF65-F5344CB8AC3E}">
        <p14:creationId xmlns:p14="http://schemas.microsoft.com/office/powerpoint/2010/main" val="1570613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a:t>Lincolns </a:t>
            </a:r>
            <a:r>
              <a:rPr lang="en-US" b="1">
                <a:solidFill>
                  <a:srgbClr val="C00000"/>
                </a:solidFill>
              </a:rPr>
              <a:t>10 % Plan</a:t>
            </a:r>
            <a:r>
              <a:rPr lang="en-US" b="1"/>
              <a:t> </a:t>
            </a:r>
            <a:r>
              <a:rPr lang="en-US" dirty="0"/>
              <a:t>(1864)</a:t>
            </a:r>
          </a:p>
        </p:txBody>
      </p:sp>
      <p:sp>
        <p:nvSpPr>
          <p:cNvPr id="3" name="Content Placeholder 2"/>
          <p:cNvSpPr>
            <a:spLocks noGrp="1"/>
          </p:cNvSpPr>
          <p:nvPr>
            <p:ph idx="1"/>
          </p:nvPr>
        </p:nvSpPr>
        <p:spPr>
          <a:xfrm>
            <a:off x="2895600" y="1066800"/>
            <a:ext cx="6248400" cy="5638800"/>
          </a:xfrm>
        </p:spPr>
        <p:txBody>
          <a:bodyPr>
            <a:normAutofit/>
          </a:bodyPr>
          <a:lstStyle/>
          <a:p>
            <a:pPr lvl="1"/>
            <a:r>
              <a:rPr lang="en-US" dirty="0"/>
              <a:t>Disagrees with Radicals</a:t>
            </a:r>
          </a:p>
          <a:p>
            <a:pPr lvl="1"/>
            <a:endParaRPr lang="en-US" sz="1000" dirty="0"/>
          </a:p>
          <a:p>
            <a:pPr lvl="1"/>
            <a:r>
              <a:rPr lang="en-US" dirty="0">
                <a:solidFill>
                  <a:srgbClr val="C00000"/>
                </a:solidFill>
              </a:rPr>
              <a:t>Lenient on Confederacy</a:t>
            </a:r>
          </a:p>
          <a:p>
            <a:pPr lvl="2"/>
            <a:r>
              <a:rPr lang="en-US" dirty="0"/>
              <a:t>Lincoln needed war to end quickly</a:t>
            </a:r>
          </a:p>
          <a:p>
            <a:pPr lvl="2"/>
            <a:endParaRPr lang="en-US" sz="1100" dirty="0"/>
          </a:p>
          <a:p>
            <a:pPr lvl="1"/>
            <a:r>
              <a:rPr lang="en-US" dirty="0"/>
              <a:t>State’s </a:t>
            </a:r>
            <a:r>
              <a:rPr lang="en-US" dirty="0">
                <a:solidFill>
                  <a:srgbClr val="C00000"/>
                </a:solidFill>
              </a:rPr>
              <a:t>Oath of Allegiance </a:t>
            </a:r>
          </a:p>
          <a:p>
            <a:pPr lvl="2"/>
            <a:r>
              <a:rPr lang="en-US" dirty="0"/>
              <a:t>10% of Registered voters</a:t>
            </a:r>
          </a:p>
          <a:p>
            <a:pPr lvl="1"/>
            <a:endParaRPr lang="en-US" sz="1100" dirty="0"/>
          </a:p>
          <a:p>
            <a:pPr lvl="1"/>
            <a:r>
              <a:rPr lang="en-US" dirty="0"/>
              <a:t>Voting rights for Some African Americans</a:t>
            </a:r>
          </a:p>
          <a:p>
            <a:pPr lvl="2"/>
            <a:r>
              <a:rPr lang="en-US" dirty="0"/>
              <a:t>Property Owners</a:t>
            </a:r>
          </a:p>
          <a:p>
            <a:pPr lvl="2"/>
            <a:r>
              <a:rPr lang="en-US" dirty="0"/>
              <a:t>Educated </a:t>
            </a:r>
          </a:p>
          <a:p>
            <a:pPr lvl="2"/>
            <a:endParaRPr lang="en-US" sz="1000" dirty="0"/>
          </a:p>
          <a:p>
            <a:pPr lvl="1"/>
            <a:r>
              <a:rPr lang="en-US" dirty="0"/>
              <a:t>Pardoning of most Confederates</a:t>
            </a:r>
          </a:p>
          <a:p>
            <a:pPr lvl="1"/>
            <a:endParaRPr lang="en-US" dirty="0"/>
          </a:p>
          <a:p>
            <a:pPr lvl="1"/>
            <a:endParaRPr lang="en-US" dirty="0"/>
          </a:p>
          <a:p>
            <a:pPr lvl="1"/>
            <a:endParaRPr lang="en-US" dirty="0"/>
          </a:p>
        </p:txBody>
      </p:sp>
      <p:pic>
        <p:nvPicPr>
          <p:cNvPr id="4" name="Picture 2" descr="http://www.americaslibrary.gov/assets/jb/civil/jb_civil_lincoln2_1_e.jpg"/>
          <p:cNvPicPr>
            <a:picLocks noChangeAspect="1" noChangeArrowheads="1"/>
          </p:cNvPicPr>
          <p:nvPr/>
        </p:nvPicPr>
        <p:blipFill>
          <a:blip r:embed="rId2" cstate="print"/>
          <a:srcRect/>
          <a:stretch>
            <a:fillRect/>
          </a:stretch>
        </p:blipFill>
        <p:spPr bwMode="auto">
          <a:xfrm>
            <a:off x="228600" y="1676400"/>
            <a:ext cx="2895600" cy="3810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72">
            <a:extLst>
              <a:ext uri="{FF2B5EF4-FFF2-40B4-BE49-F238E27FC236}">
                <a16:creationId xmlns:a16="http://schemas.microsoft.com/office/drawing/2014/main" id="{A98BC887-4916-4227-9F48-3B078D238FA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9">
            <a:extLst>
              <a:ext uri="{FF2B5EF4-FFF2-40B4-BE49-F238E27FC236}">
                <a16:creationId xmlns:a16="http://schemas.microsoft.com/office/drawing/2014/main" id="{1AD6DCFA-0E71-4650-A5E4-3C20E73EB6C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4" y="484632"/>
            <a:ext cx="2750058" cy="5739187"/>
          </a:xfrm>
          <a:prstGeom prst="roundRect">
            <a:avLst>
              <a:gd name="adj" fmla="val 0"/>
            </a:avLst>
          </a:prstGeom>
          <a:solidFill>
            <a:srgbClr val="FFFFFF"/>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thaddeus stevens">
            <a:extLst>
              <a:ext uri="{FF2B5EF4-FFF2-40B4-BE49-F238E27FC236}">
                <a16:creationId xmlns:a16="http://schemas.microsoft.com/office/drawing/2014/main" id="{184E84FD-A9A2-4353-9AD3-CAD3796ABFB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923" r="2" b="15425"/>
          <a:stretch/>
        </p:blipFill>
        <p:spPr bwMode="auto">
          <a:xfrm>
            <a:off x="603504" y="803049"/>
            <a:ext cx="2269998" cy="247074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28" name="Picture 4" descr="Image result for charles sumner">
            <a:extLst>
              <a:ext uri="{FF2B5EF4-FFF2-40B4-BE49-F238E27FC236}">
                <a16:creationId xmlns:a16="http://schemas.microsoft.com/office/drawing/2014/main" id="{CE650F58-1159-4709-BF7C-A8FD80188A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24536"/>
          <a:stretch/>
        </p:blipFill>
        <p:spPr bwMode="auto">
          <a:xfrm>
            <a:off x="603504" y="3461344"/>
            <a:ext cx="2269997" cy="243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88486" y="0"/>
            <a:ext cx="4817137" cy="1676603"/>
          </a:xfrm>
        </p:spPr>
        <p:txBody>
          <a:bodyPr>
            <a:normAutofit/>
          </a:bodyPr>
          <a:lstStyle/>
          <a:p>
            <a:r>
              <a:rPr lang="en-US" dirty="0"/>
              <a:t>Radical Republicans</a:t>
            </a:r>
          </a:p>
        </p:txBody>
      </p:sp>
      <p:sp>
        <p:nvSpPr>
          <p:cNvPr id="3" name="Content Placeholder 2"/>
          <p:cNvSpPr>
            <a:spLocks noGrp="1"/>
          </p:cNvSpPr>
          <p:nvPr>
            <p:ph idx="1"/>
          </p:nvPr>
        </p:nvSpPr>
        <p:spPr>
          <a:xfrm>
            <a:off x="3276600" y="1322934"/>
            <a:ext cx="5867400" cy="4900886"/>
          </a:xfrm>
        </p:spPr>
        <p:txBody>
          <a:bodyPr>
            <a:normAutofit/>
          </a:bodyPr>
          <a:lstStyle/>
          <a:p>
            <a:pPr lvl="1">
              <a:lnSpc>
                <a:spcPct val="90000"/>
              </a:lnSpc>
            </a:pPr>
            <a:endParaRPr lang="en-US" sz="2400" dirty="0"/>
          </a:p>
          <a:p>
            <a:pPr lvl="1">
              <a:lnSpc>
                <a:spcPct val="90000"/>
              </a:lnSpc>
            </a:pPr>
            <a:r>
              <a:rPr lang="en-US" sz="2400" dirty="0">
                <a:solidFill>
                  <a:srgbClr val="C00000"/>
                </a:solidFill>
              </a:rPr>
              <a:t>Thaddeus Stevens </a:t>
            </a:r>
            <a:r>
              <a:rPr lang="en-US" sz="2400" dirty="0"/>
              <a:t>and </a:t>
            </a:r>
            <a:r>
              <a:rPr lang="en-US" sz="2400" dirty="0">
                <a:solidFill>
                  <a:srgbClr val="C00000"/>
                </a:solidFill>
              </a:rPr>
              <a:t>Charles Sumner</a:t>
            </a:r>
          </a:p>
          <a:p>
            <a:pPr lvl="1">
              <a:lnSpc>
                <a:spcPct val="90000"/>
              </a:lnSpc>
            </a:pPr>
            <a:endParaRPr lang="en-US" sz="2400" dirty="0"/>
          </a:p>
          <a:p>
            <a:pPr lvl="1">
              <a:lnSpc>
                <a:spcPct val="90000"/>
              </a:lnSpc>
            </a:pPr>
            <a:r>
              <a:rPr lang="en-US" sz="2400" dirty="0"/>
              <a:t>Initially call for…</a:t>
            </a:r>
          </a:p>
          <a:p>
            <a:pPr marL="1371600" lvl="2" indent="-457200">
              <a:lnSpc>
                <a:spcPct val="90000"/>
              </a:lnSpc>
              <a:buFont typeface="+mj-lt"/>
              <a:buAutoNum type="arabicPeriod"/>
            </a:pPr>
            <a:r>
              <a:rPr lang="en-US" dirty="0">
                <a:solidFill>
                  <a:srgbClr val="C00000"/>
                </a:solidFill>
              </a:rPr>
              <a:t>Disenfranchisement</a:t>
            </a:r>
            <a:r>
              <a:rPr lang="en-US" dirty="0"/>
              <a:t> of former Confederates</a:t>
            </a:r>
          </a:p>
          <a:p>
            <a:pPr marL="1371600" lvl="2" indent="-457200">
              <a:lnSpc>
                <a:spcPct val="90000"/>
              </a:lnSpc>
              <a:buFont typeface="+mj-lt"/>
              <a:buAutoNum type="arabicPeriod"/>
            </a:pPr>
            <a:endParaRPr lang="en-US" dirty="0"/>
          </a:p>
          <a:p>
            <a:pPr marL="1371600" lvl="2" indent="-457200">
              <a:lnSpc>
                <a:spcPct val="90000"/>
              </a:lnSpc>
              <a:buFont typeface="+mj-lt"/>
              <a:buAutoNum type="arabicPeriod"/>
            </a:pPr>
            <a:r>
              <a:rPr lang="en-US" dirty="0"/>
              <a:t>Civil Rights for African Americans</a:t>
            </a:r>
          </a:p>
          <a:p>
            <a:pPr marL="1371600" lvl="2" indent="-457200">
              <a:lnSpc>
                <a:spcPct val="90000"/>
              </a:lnSpc>
              <a:buFont typeface="+mj-lt"/>
              <a:buAutoNum type="arabicPeriod"/>
            </a:pPr>
            <a:endParaRPr lang="en-US" dirty="0"/>
          </a:p>
          <a:p>
            <a:pPr marL="1371600" lvl="2" indent="-457200">
              <a:lnSpc>
                <a:spcPct val="90000"/>
              </a:lnSpc>
              <a:buFont typeface="+mj-lt"/>
              <a:buAutoNum type="arabicPeriod"/>
            </a:pPr>
            <a:r>
              <a:rPr lang="en-US" dirty="0"/>
              <a:t>Confiscation/Redistribution of Confederate Lands</a:t>
            </a:r>
          </a:p>
          <a:p>
            <a:pPr lvl="1">
              <a:lnSpc>
                <a:spcPct val="90000"/>
              </a:lnSpc>
            </a:pP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solidFill>
                  <a:srgbClr val="C00000"/>
                </a:solidFill>
              </a:rPr>
              <a:t>Wade-Davis Bill </a:t>
            </a:r>
          </a:p>
        </p:txBody>
      </p:sp>
      <p:sp>
        <p:nvSpPr>
          <p:cNvPr id="3" name="Content Placeholder 2"/>
          <p:cNvSpPr>
            <a:spLocks noGrp="1"/>
          </p:cNvSpPr>
          <p:nvPr>
            <p:ph idx="1"/>
          </p:nvPr>
        </p:nvSpPr>
        <p:spPr>
          <a:xfrm>
            <a:off x="0" y="990600"/>
            <a:ext cx="5334000" cy="5135563"/>
          </a:xfrm>
        </p:spPr>
        <p:txBody>
          <a:bodyPr>
            <a:normAutofit lnSpcReduction="10000"/>
          </a:bodyPr>
          <a:lstStyle/>
          <a:p>
            <a:r>
              <a:rPr lang="en-US" dirty="0"/>
              <a:t>Radical’s counter to 10%Plan</a:t>
            </a:r>
          </a:p>
          <a:p>
            <a:pPr>
              <a:buNone/>
            </a:pPr>
            <a:endParaRPr lang="en-US" dirty="0"/>
          </a:p>
          <a:p>
            <a:pPr>
              <a:buNone/>
            </a:pPr>
            <a:r>
              <a:rPr lang="en-US" dirty="0"/>
              <a:t>Confederate states placed under Union Control until…</a:t>
            </a:r>
          </a:p>
          <a:p>
            <a:pPr marL="971550" lvl="1" indent="-514350">
              <a:buFont typeface="+mj-lt"/>
              <a:buAutoNum type="arabicPeriod"/>
            </a:pPr>
            <a:r>
              <a:rPr lang="en-US" dirty="0"/>
              <a:t>Oath of Allegiance</a:t>
            </a:r>
          </a:p>
          <a:p>
            <a:pPr marL="1371600" lvl="2" indent="-514350"/>
            <a:r>
              <a:rPr lang="en-US" dirty="0"/>
              <a:t>50% of registered voters</a:t>
            </a:r>
          </a:p>
          <a:p>
            <a:pPr marL="971550" lvl="1" indent="-514350">
              <a:buFont typeface="+mj-lt"/>
              <a:buAutoNum type="arabicPeriod"/>
            </a:pPr>
            <a:r>
              <a:rPr lang="en-US" dirty="0"/>
              <a:t>Accept Federally appointed State Governors</a:t>
            </a:r>
          </a:p>
          <a:p>
            <a:pPr marL="971550" lvl="1" indent="-514350">
              <a:buFont typeface="+mj-lt"/>
              <a:buAutoNum type="arabicPeriod"/>
            </a:pPr>
            <a:r>
              <a:rPr lang="en-US" dirty="0"/>
              <a:t>Accept 13</a:t>
            </a:r>
            <a:r>
              <a:rPr lang="en-US" baseline="30000" dirty="0"/>
              <a:t>th</a:t>
            </a:r>
            <a:r>
              <a:rPr lang="en-US" dirty="0"/>
              <a:t> Amendment</a:t>
            </a:r>
          </a:p>
          <a:p>
            <a:pPr marL="971550" lvl="1" indent="-514350">
              <a:buFont typeface="+mj-lt"/>
              <a:buAutoNum type="arabicPeriod"/>
            </a:pPr>
            <a:r>
              <a:rPr lang="en-US" dirty="0"/>
              <a:t>Payment of War Debts</a:t>
            </a:r>
          </a:p>
        </p:txBody>
      </p:sp>
      <p:pic>
        <p:nvPicPr>
          <p:cNvPr id="2050" name="Picture 2" descr="http://www.xtimeline.com/__UserPic_Large/4872/ELT200802071228418479127.JPG"/>
          <p:cNvPicPr>
            <a:picLocks noChangeAspect="1" noChangeArrowheads="1"/>
          </p:cNvPicPr>
          <p:nvPr/>
        </p:nvPicPr>
        <p:blipFill>
          <a:blip r:embed="rId2" cstate="print"/>
          <a:srcRect/>
          <a:stretch>
            <a:fillRect/>
          </a:stretch>
        </p:blipFill>
        <p:spPr bwMode="auto">
          <a:xfrm>
            <a:off x="4981575" y="1905000"/>
            <a:ext cx="4162425" cy="3571875"/>
          </a:xfrm>
          <a:prstGeom prst="rect">
            <a:avLst/>
          </a:prstGeom>
          <a:noFill/>
        </p:spPr>
      </p:pic>
      <p:sp>
        <p:nvSpPr>
          <p:cNvPr id="5" name="TextBox 4"/>
          <p:cNvSpPr txBox="1"/>
          <p:nvPr/>
        </p:nvSpPr>
        <p:spPr>
          <a:xfrm rot="19238818">
            <a:off x="523066" y="2612913"/>
            <a:ext cx="7841296"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9600" b="1" dirty="0">
                <a:ln w="18000">
                  <a:solidFill>
                    <a:srgbClr val="C00000"/>
                  </a:solidFill>
                  <a:prstDash val="solid"/>
                  <a:miter lim="800000"/>
                </a:ln>
                <a:solidFill>
                  <a:schemeClr val="tx1"/>
                </a:solidFill>
                <a:effectLst>
                  <a:outerShdw blurRad="25500" dist="23000" dir="7020000" algn="tl">
                    <a:srgbClr val="000000">
                      <a:alpha val="50000"/>
                    </a:srgbClr>
                  </a:outerShdw>
                </a:effectLst>
              </a:rPr>
              <a:t>POCKET VETO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Death of Lincoln</a:t>
            </a:r>
          </a:p>
        </p:txBody>
      </p:sp>
      <p:sp>
        <p:nvSpPr>
          <p:cNvPr id="3" name="Content Placeholder 2"/>
          <p:cNvSpPr>
            <a:spLocks noGrp="1"/>
          </p:cNvSpPr>
          <p:nvPr>
            <p:ph idx="1"/>
          </p:nvPr>
        </p:nvSpPr>
        <p:spPr>
          <a:xfrm>
            <a:off x="152400" y="1066800"/>
            <a:ext cx="8534400" cy="5791200"/>
          </a:xfrm>
        </p:spPr>
        <p:txBody>
          <a:bodyPr>
            <a:normAutofit lnSpcReduction="10000"/>
          </a:bodyPr>
          <a:lstStyle/>
          <a:p>
            <a:r>
              <a:rPr lang="en-US" dirty="0">
                <a:solidFill>
                  <a:srgbClr val="C00000"/>
                </a:solidFill>
              </a:rPr>
              <a:t>John Wilkes Booth</a:t>
            </a:r>
          </a:p>
          <a:p>
            <a:r>
              <a:rPr lang="en-US" dirty="0"/>
              <a:t>Conspiracy</a:t>
            </a:r>
          </a:p>
          <a:p>
            <a:pPr lvl="1"/>
            <a:r>
              <a:rPr lang="en-US" dirty="0">
                <a:solidFill>
                  <a:srgbClr val="C00000"/>
                </a:solidFill>
              </a:rPr>
              <a:t>Abe Lincoln </a:t>
            </a:r>
          </a:p>
          <a:p>
            <a:pPr lvl="2"/>
            <a:r>
              <a:rPr lang="en-US" dirty="0"/>
              <a:t>Killed </a:t>
            </a:r>
          </a:p>
          <a:p>
            <a:pPr lvl="1"/>
            <a:r>
              <a:rPr lang="en-US" dirty="0">
                <a:solidFill>
                  <a:srgbClr val="C00000"/>
                </a:solidFill>
              </a:rPr>
              <a:t>Andrew Johnson </a:t>
            </a:r>
          </a:p>
          <a:p>
            <a:pPr lvl="2"/>
            <a:r>
              <a:rPr lang="en-US" dirty="0"/>
              <a:t>Vice </a:t>
            </a:r>
            <a:r>
              <a:rPr lang="en-US" dirty="0" err="1"/>
              <a:t>Prez</a:t>
            </a:r>
            <a:endParaRPr lang="en-US" dirty="0"/>
          </a:p>
          <a:p>
            <a:pPr lvl="2"/>
            <a:r>
              <a:rPr lang="en-US" dirty="0"/>
              <a:t>Assassin Backs Out</a:t>
            </a:r>
          </a:p>
          <a:p>
            <a:pPr lvl="1"/>
            <a:r>
              <a:rPr lang="en-US" dirty="0">
                <a:solidFill>
                  <a:srgbClr val="C00000"/>
                </a:solidFill>
              </a:rPr>
              <a:t>William Seward</a:t>
            </a:r>
          </a:p>
          <a:p>
            <a:pPr lvl="2"/>
            <a:r>
              <a:rPr lang="en-US" dirty="0"/>
              <a:t>Sec. of State</a:t>
            </a:r>
          </a:p>
          <a:p>
            <a:pPr lvl="2"/>
            <a:r>
              <a:rPr lang="en-US" dirty="0"/>
              <a:t>Stabbed but not Killed</a:t>
            </a:r>
          </a:p>
          <a:p>
            <a:r>
              <a:rPr lang="en-US" dirty="0"/>
              <a:t>8 People convicted </a:t>
            </a:r>
          </a:p>
          <a:p>
            <a:r>
              <a:rPr lang="en-US" dirty="0"/>
              <a:t>4 Executed</a:t>
            </a:r>
          </a:p>
          <a:p>
            <a:pPr lvl="2"/>
            <a:endParaRPr lang="en-US" dirty="0"/>
          </a:p>
          <a:p>
            <a:pPr lvl="1"/>
            <a:endParaRPr lang="en-US" dirty="0"/>
          </a:p>
          <a:p>
            <a:pPr lvl="1"/>
            <a:endParaRPr lang="en-US" dirty="0"/>
          </a:p>
        </p:txBody>
      </p:sp>
      <p:pic>
        <p:nvPicPr>
          <p:cNvPr id="7172" name="Picture 4" descr="http://growabrain.typepad.com/photos/uncategorized/reward_poster.jpg"/>
          <p:cNvPicPr>
            <a:picLocks noChangeAspect="1" noChangeArrowheads="1"/>
          </p:cNvPicPr>
          <p:nvPr/>
        </p:nvPicPr>
        <p:blipFill>
          <a:blip r:embed="rId2" cstate="print"/>
          <a:srcRect/>
          <a:stretch>
            <a:fillRect/>
          </a:stretch>
        </p:blipFill>
        <p:spPr bwMode="auto">
          <a:xfrm>
            <a:off x="3856226" y="1066800"/>
            <a:ext cx="3343275" cy="3810000"/>
          </a:xfrm>
          <a:prstGeom prst="rect">
            <a:avLst/>
          </a:prstGeom>
          <a:noFill/>
        </p:spPr>
      </p:pic>
      <p:pic>
        <p:nvPicPr>
          <p:cNvPr id="7170" name="Picture 2" descr="http://media.comicvine.com/uploads/2/27722/1072277-john_wilkes_booth_mason_pose_large.jpg"/>
          <p:cNvPicPr>
            <a:picLocks noChangeAspect="1" noChangeArrowheads="1"/>
          </p:cNvPicPr>
          <p:nvPr/>
        </p:nvPicPr>
        <p:blipFill>
          <a:blip r:embed="rId3" cstate="print"/>
          <a:srcRect/>
          <a:stretch>
            <a:fillRect/>
          </a:stretch>
        </p:blipFill>
        <p:spPr bwMode="auto">
          <a:xfrm>
            <a:off x="6019800" y="3200400"/>
            <a:ext cx="2359403" cy="3429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www.shorpy.com/files/images/04230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0"/>
            <a:ext cx="875581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144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5842" name="Picture 2" descr="http://also.kottke.org/misc/images/booth-lincoln.jpg"/>
          <p:cNvPicPr>
            <a:picLocks noChangeAspect="1" noChangeArrowheads="1"/>
          </p:cNvPicPr>
          <p:nvPr/>
        </p:nvPicPr>
        <p:blipFill>
          <a:blip r:embed="rId2" cstate="print"/>
          <a:srcRect/>
          <a:stretch>
            <a:fillRect/>
          </a:stretch>
        </p:blipFill>
        <p:spPr bwMode="auto">
          <a:xfrm>
            <a:off x="0" y="0"/>
            <a:ext cx="8991600" cy="6851599"/>
          </a:xfrm>
          <a:prstGeom prst="rect">
            <a:avLst/>
          </a:prstGeom>
          <a:noFill/>
        </p:spPr>
      </p:pic>
      <p:sp>
        <p:nvSpPr>
          <p:cNvPr id="5" name="TextBox 4"/>
          <p:cNvSpPr txBox="1"/>
          <p:nvPr/>
        </p:nvSpPr>
        <p:spPr>
          <a:xfrm>
            <a:off x="3429000" y="3276600"/>
            <a:ext cx="3352800" cy="523220"/>
          </a:xfrm>
          <a:prstGeom prst="rect">
            <a:avLst/>
          </a:prstGeom>
          <a:noFill/>
        </p:spPr>
        <p:txBody>
          <a:bodyPr wrap="square" rtlCol="0">
            <a:spAutoFit/>
          </a:bodyPr>
          <a:lstStyle/>
          <a:p>
            <a:r>
              <a:rPr lang="en-US" sz="2800" dirty="0">
                <a:solidFill>
                  <a:srgbClr val="FF0000"/>
                </a:solidFill>
              </a:rPr>
              <a:t>Lincoln</a:t>
            </a:r>
          </a:p>
        </p:txBody>
      </p:sp>
      <p:sp>
        <p:nvSpPr>
          <p:cNvPr id="8" name="Oval 7"/>
          <p:cNvSpPr/>
          <p:nvPr/>
        </p:nvSpPr>
        <p:spPr>
          <a:xfrm>
            <a:off x="2362200" y="3276600"/>
            <a:ext cx="1371600" cy="3124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solidFill>
                  <a:srgbClr val="C00000"/>
                </a:solidFill>
              </a:rPr>
              <a:t>Presidential Reconstruction</a:t>
            </a:r>
          </a:p>
        </p:txBody>
      </p:sp>
      <p:sp>
        <p:nvSpPr>
          <p:cNvPr id="3" name="Content Placeholder 2"/>
          <p:cNvSpPr>
            <a:spLocks noGrp="1"/>
          </p:cNvSpPr>
          <p:nvPr>
            <p:ph idx="1"/>
          </p:nvPr>
        </p:nvSpPr>
        <p:spPr>
          <a:xfrm>
            <a:off x="152400" y="990600"/>
            <a:ext cx="4648200" cy="5867400"/>
          </a:xfrm>
        </p:spPr>
        <p:txBody>
          <a:bodyPr>
            <a:normAutofit lnSpcReduction="10000"/>
          </a:bodyPr>
          <a:lstStyle/>
          <a:p>
            <a:r>
              <a:rPr lang="en-US" dirty="0"/>
              <a:t>Andrew Johnson </a:t>
            </a:r>
          </a:p>
          <a:p>
            <a:pPr lvl="1"/>
            <a:r>
              <a:rPr lang="en-US" dirty="0"/>
              <a:t>Former Dem. From TN</a:t>
            </a:r>
          </a:p>
          <a:p>
            <a:r>
              <a:rPr lang="en-US" dirty="0"/>
              <a:t>Plan for “</a:t>
            </a:r>
            <a:r>
              <a:rPr lang="en-US" b="1" dirty="0">
                <a:solidFill>
                  <a:srgbClr val="C00000"/>
                </a:solidFill>
              </a:rPr>
              <a:t>Restoration</a:t>
            </a:r>
            <a:r>
              <a:rPr lang="en-US" dirty="0"/>
              <a:t>”</a:t>
            </a:r>
          </a:p>
          <a:p>
            <a:pPr lvl="1"/>
            <a:r>
              <a:rPr lang="en-US" dirty="0"/>
              <a:t>Mixture of 10% and Wade Davis</a:t>
            </a:r>
          </a:p>
          <a:p>
            <a:pPr marL="971550" lvl="1" indent="-514350">
              <a:buFont typeface="+mj-lt"/>
              <a:buAutoNum type="arabicPeriod"/>
            </a:pPr>
            <a:r>
              <a:rPr lang="en-US" dirty="0"/>
              <a:t>Oath of Allegiance</a:t>
            </a:r>
          </a:p>
          <a:p>
            <a:pPr marL="971550" lvl="1" indent="-514350">
              <a:buFont typeface="+mj-lt"/>
              <a:buAutoNum type="arabicPeriod"/>
            </a:pPr>
            <a:r>
              <a:rPr lang="en-US" dirty="0"/>
              <a:t>High Ranking officials and wealthy “punished”</a:t>
            </a:r>
          </a:p>
          <a:p>
            <a:pPr marL="1371600" lvl="2" indent="-514350"/>
            <a:r>
              <a:rPr lang="en-US" dirty="0"/>
              <a:t>(+$20,000)</a:t>
            </a:r>
          </a:p>
          <a:p>
            <a:pPr marL="971550" lvl="1" indent="-514350">
              <a:buFont typeface="+mj-lt"/>
              <a:buAutoNum type="arabicPeriod"/>
            </a:pPr>
            <a:r>
              <a:rPr lang="en-US" dirty="0"/>
              <a:t>Paid Debts</a:t>
            </a:r>
          </a:p>
          <a:p>
            <a:pPr marL="971550" lvl="1" indent="-514350">
              <a:buFont typeface="+mj-lt"/>
              <a:buAutoNum type="arabicPeriod"/>
            </a:pPr>
            <a:r>
              <a:rPr lang="en-US" b="1" dirty="0">
                <a:solidFill>
                  <a:srgbClr val="C00000"/>
                </a:solidFill>
              </a:rPr>
              <a:t>13</a:t>
            </a:r>
            <a:r>
              <a:rPr lang="en-US" b="1" baseline="30000" dirty="0">
                <a:solidFill>
                  <a:srgbClr val="C00000"/>
                </a:solidFill>
              </a:rPr>
              <a:t>th</a:t>
            </a:r>
            <a:r>
              <a:rPr lang="en-US" b="1" dirty="0">
                <a:solidFill>
                  <a:srgbClr val="C00000"/>
                </a:solidFill>
              </a:rPr>
              <a:t> Amendment</a:t>
            </a:r>
          </a:p>
          <a:p>
            <a:pPr marL="971550" lvl="1" indent="-514350">
              <a:buFont typeface="+mj-lt"/>
              <a:buAutoNum type="arabicPeriod"/>
            </a:pPr>
            <a:r>
              <a:rPr lang="en-US" dirty="0"/>
              <a:t>Fed. Appointed Gov. </a:t>
            </a:r>
          </a:p>
          <a:p>
            <a:pPr marL="971550" lvl="1" indent="-514350">
              <a:buFont typeface="+mj-lt"/>
              <a:buAutoNum type="arabicPeriod"/>
            </a:pPr>
            <a:endParaRPr lang="en-US" dirty="0"/>
          </a:p>
        </p:txBody>
      </p:sp>
      <p:pic>
        <p:nvPicPr>
          <p:cNvPr id="6146" name="Picture 2" descr="http://www.ohiohistorycentral.org/images/Andrew_johnson.jpg"/>
          <p:cNvPicPr>
            <a:picLocks noChangeAspect="1" noChangeArrowheads="1"/>
          </p:cNvPicPr>
          <p:nvPr/>
        </p:nvPicPr>
        <p:blipFill>
          <a:blip r:embed="rId3" cstate="print"/>
          <a:srcRect/>
          <a:stretch>
            <a:fillRect/>
          </a:stretch>
        </p:blipFill>
        <p:spPr bwMode="auto">
          <a:xfrm>
            <a:off x="4953000" y="1295400"/>
            <a:ext cx="3886200" cy="473926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Johnson’s “Plan”</a:t>
            </a:r>
          </a:p>
        </p:txBody>
      </p:sp>
      <p:sp>
        <p:nvSpPr>
          <p:cNvPr id="3" name="Content Placeholder 2"/>
          <p:cNvSpPr>
            <a:spLocks noGrp="1"/>
          </p:cNvSpPr>
          <p:nvPr>
            <p:ph idx="1"/>
          </p:nvPr>
        </p:nvSpPr>
        <p:spPr>
          <a:xfrm>
            <a:off x="3733800" y="1066800"/>
            <a:ext cx="5334000" cy="5486400"/>
          </a:xfrm>
        </p:spPr>
        <p:txBody>
          <a:bodyPr>
            <a:normAutofit fontScale="92500"/>
          </a:bodyPr>
          <a:lstStyle/>
          <a:p>
            <a:r>
              <a:rPr lang="en-US" dirty="0"/>
              <a:t>What actually happened?</a:t>
            </a:r>
          </a:p>
          <a:p>
            <a:pPr marL="971550" lvl="1" indent="-514350">
              <a:buFont typeface="+mj-lt"/>
              <a:buAutoNum type="arabicPeriod"/>
            </a:pPr>
            <a:r>
              <a:rPr lang="en-US" dirty="0"/>
              <a:t>Most Confederates pardoned</a:t>
            </a:r>
          </a:p>
          <a:p>
            <a:pPr marL="1371600" lvl="2" indent="-514350"/>
            <a:r>
              <a:rPr lang="en-US" dirty="0"/>
              <a:t>Jeff. Davis (2 years prison)</a:t>
            </a:r>
          </a:p>
          <a:p>
            <a:pPr marL="1371600" lvl="2" indent="-514350"/>
            <a:r>
              <a:rPr lang="en-US" dirty="0"/>
              <a:t>Pardoned by Johnson</a:t>
            </a:r>
          </a:p>
          <a:p>
            <a:pPr marL="857250" lvl="2" indent="0">
              <a:buNone/>
            </a:pPr>
            <a:endParaRPr lang="en-US" dirty="0"/>
          </a:p>
          <a:p>
            <a:pPr marL="971550" lvl="1" indent="-514350">
              <a:buFont typeface="+mj-lt"/>
              <a:buAutoNum type="arabicPeriod"/>
            </a:pPr>
            <a:r>
              <a:rPr lang="en-US" dirty="0"/>
              <a:t>Allows </a:t>
            </a:r>
            <a:r>
              <a:rPr lang="en-US" b="1" dirty="0">
                <a:solidFill>
                  <a:srgbClr val="C00000"/>
                </a:solidFill>
              </a:rPr>
              <a:t>Black Codes </a:t>
            </a:r>
            <a:r>
              <a:rPr lang="en-US" dirty="0"/>
              <a:t>to be passed in many states</a:t>
            </a:r>
          </a:p>
          <a:p>
            <a:pPr marL="971550" lvl="1" indent="-514350">
              <a:buFont typeface="+mj-lt"/>
              <a:buAutoNum type="arabicPeriod"/>
            </a:pPr>
            <a:endParaRPr lang="en-US" dirty="0"/>
          </a:p>
          <a:p>
            <a:pPr marL="971550" lvl="1" indent="-514350">
              <a:buFont typeface="+mj-lt"/>
              <a:buAutoNum type="arabicPeriod"/>
            </a:pPr>
            <a:r>
              <a:rPr lang="en-US" dirty="0"/>
              <a:t>All states accept plan within year</a:t>
            </a:r>
          </a:p>
          <a:p>
            <a:pPr marL="971550" lvl="1" indent="-514350">
              <a:buFont typeface="+mj-lt"/>
              <a:buAutoNum type="arabicPeriod"/>
            </a:pPr>
            <a:endParaRPr lang="en-US" dirty="0"/>
          </a:p>
          <a:p>
            <a:pPr marL="971550" lvl="1" indent="-514350">
              <a:buFont typeface="+mj-lt"/>
              <a:buAutoNum type="arabicPeriod"/>
            </a:pPr>
            <a:r>
              <a:rPr lang="en-US" dirty="0"/>
              <a:t>Congress (</a:t>
            </a:r>
            <a:r>
              <a:rPr lang="en-US" dirty="0" err="1"/>
              <a:t>R.Reps</a:t>
            </a:r>
            <a:r>
              <a:rPr lang="en-US" dirty="0"/>
              <a:t>) not Satisfied</a:t>
            </a:r>
          </a:p>
          <a:p>
            <a:pPr marL="971550" lvl="1" indent="-514350">
              <a:buFont typeface="+mj-lt"/>
              <a:buAutoNum type="arabicPeriod"/>
            </a:pPr>
            <a:endParaRPr lang="en-US" dirty="0"/>
          </a:p>
        </p:txBody>
      </p:sp>
      <p:pic>
        <p:nvPicPr>
          <p:cNvPr id="23554" name="Picture 2" descr="http://www.legendsofamerica.com/photos-americanhistory/AndrewJohnsonsReconstruction.jpg"/>
          <p:cNvPicPr>
            <a:picLocks noChangeAspect="1" noChangeArrowheads="1"/>
          </p:cNvPicPr>
          <p:nvPr/>
        </p:nvPicPr>
        <p:blipFill>
          <a:blip r:embed="rId2" cstate="print"/>
          <a:srcRect/>
          <a:stretch>
            <a:fillRect/>
          </a:stretch>
        </p:blipFill>
        <p:spPr bwMode="auto">
          <a:xfrm>
            <a:off x="0" y="1066800"/>
            <a:ext cx="3593592" cy="561498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457200" y="0"/>
            <a:ext cx="8229600" cy="1143000"/>
          </a:xfrm>
        </p:spPr>
        <p:txBody>
          <a:bodyPr/>
          <a:lstStyle/>
          <a:p>
            <a:r>
              <a:rPr lang="en-US"/>
              <a:t>Johnson’s Plan</a:t>
            </a:r>
          </a:p>
        </p:txBody>
      </p:sp>
      <p:sp>
        <p:nvSpPr>
          <p:cNvPr id="11267" name="Rectangle 3"/>
          <p:cNvSpPr>
            <a:spLocks noGrp="1" noRot="1" noChangeArrowheads="1"/>
          </p:cNvSpPr>
          <p:nvPr>
            <p:ph type="body" idx="1"/>
          </p:nvPr>
        </p:nvSpPr>
        <p:spPr>
          <a:xfrm>
            <a:off x="245533" y="914400"/>
            <a:ext cx="8382000" cy="2438400"/>
          </a:xfrm>
        </p:spPr>
        <p:txBody>
          <a:bodyPr>
            <a:normAutofit fontScale="85000" lnSpcReduction="20000"/>
          </a:bodyPr>
          <a:lstStyle/>
          <a:p>
            <a:pPr>
              <a:lnSpc>
                <a:spcPct val="80000"/>
              </a:lnSpc>
              <a:buFont typeface="Arial" charset="0"/>
              <a:buNone/>
            </a:pPr>
            <a:r>
              <a:rPr lang="en-US" sz="2000" b="1" dirty="0">
                <a:solidFill>
                  <a:schemeClr val="tx2"/>
                </a:solidFill>
              </a:rPr>
              <a:t>Andrew Johnson:  </a:t>
            </a:r>
          </a:p>
          <a:p>
            <a:pPr>
              <a:lnSpc>
                <a:spcPct val="80000"/>
              </a:lnSpc>
              <a:buFont typeface="Arial" charset="0"/>
              <a:buNone/>
            </a:pPr>
            <a:r>
              <a:rPr lang="en-US" sz="2800" b="1" dirty="0">
                <a:solidFill>
                  <a:schemeClr val="tx2"/>
                </a:solidFill>
              </a:rPr>
              <a:t>“The time has come for us to heal the scars and wounds of this Great War.  We must repair this Union immediately.  My Plan for Reconstruction is this.  Each state must withdraw its secession, swear allegiance to the Union . . . and ratify the 13th Amendment.  With these conditions met, let the states of the South rejoin our great Union.  I will pardon Confederate leaders that demonstrate true remorse for their actions, and I do not say that suffrage (voting) is now the right of the freed Negro.  No, sir, white men alone must manage the South.”</a:t>
            </a:r>
          </a:p>
          <a:p>
            <a:pPr>
              <a:lnSpc>
                <a:spcPct val="80000"/>
              </a:lnSpc>
              <a:buFont typeface="Arial" charset="0"/>
              <a:buNone/>
            </a:pPr>
            <a:endParaRPr lang="en-US" sz="2000" dirty="0">
              <a:solidFill>
                <a:schemeClr val="tx2"/>
              </a:solidFill>
            </a:endParaRPr>
          </a:p>
          <a:p>
            <a:pPr>
              <a:lnSpc>
                <a:spcPct val="80000"/>
              </a:lnSpc>
              <a:buFont typeface="Arial" charset="0"/>
              <a:buNone/>
            </a:pPr>
            <a:endParaRPr lang="en-US" sz="1800" dirty="0">
              <a:solidFill>
                <a:srgbClr val="FFFF00"/>
              </a:solidFill>
            </a:endParaRPr>
          </a:p>
        </p:txBody>
      </p:sp>
      <p:sp>
        <p:nvSpPr>
          <p:cNvPr id="5" name="Text Box 3"/>
          <p:cNvSpPr txBox="1">
            <a:spLocks noChangeArrowheads="1"/>
          </p:cNvSpPr>
          <p:nvPr/>
        </p:nvSpPr>
        <p:spPr bwMode="auto">
          <a:xfrm>
            <a:off x="609600" y="3810000"/>
            <a:ext cx="8077200" cy="2636838"/>
          </a:xfrm>
          <a:prstGeom prst="rect">
            <a:avLst/>
          </a:prstGeom>
          <a:noFill/>
          <a:ln w="9525">
            <a:noFill/>
            <a:miter lim="800000"/>
            <a:headEnd/>
            <a:tailEnd/>
          </a:ln>
          <a:effectLst/>
        </p:spPr>
        <p:txBody>
          <a:bodyPr wrap="square">
            <a:spAutoFit/>
          </a:bodyPr>
          <a:lstStyle/>
          <a:p>
            <a:r>
              <a:rPr lang="en-US" sz="2000" dirty="0">
                <a:solidFill>
                  <a:schemeClr val="tx2"/>
                </a:solidFill>
              </a:rPr>
              <a:t>“1865 has been a terrible year of loss of pride and the Confederacy.  However, we will not lose our dignity in our own lands. . . The races must remain separated, and the Negro being inferior must not be allowed to hold power in our communities.  </a:t>
            </a:r>
          </a:p>
          <a:p>
            <a:r>
              <a:rPr lang="en-US" sz="2000" dirty="0">
                <a:solidFill>
                  <a:schemeClr val="tx2"/>
                </a:solidFill>
              </a:rPr>
              <a:t>We have successfully drafted a measure of Black Codes.  This will prevent the Negro from carrying weapons, serving on juries, testifying against Whites, marrying Whites, traveling without a permit, and most of all not owning land.”</a:t>
            </a:r>
          </a:p>
        </p:txBody>
      </p:sp>
    </p:spTree>
    <p:extLst>
      <p:ext uri="{BB962C8B-B14F-4D97-AF65-F5344CB8AC3E}">
        <p14:creationId xmlns:p14="http://schemas.microsoft.com/office/powerpoint/2010/main" val="285977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20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animEffect transition="in" filter="fade">
                                      <p:cBhvr>
                                        <p:cTn id="12" dur="2000"/>
                                        <p:tgtEl>
                                          <p:spTgt spid="112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7">
                                            <p:txEl>
                                              <p:pRg st="1" end="1"/>
                                            </p:txEl>
                                          </p:spTgt>
                                        </p:tgtEl>
                                        <p:attrNameLst>
                                          <p:attrName>style.visibility</p:attrName>
                                        </p:attrNameLst>
                                      </p:cBhvr>
                                      <p:to>
                                        <p:strVal val="visible"/>
                                      </p:to>
                                    </p:set>
                                    <p:animEffect transition="in" filter="fade">
                                      <p:cBhvr>
                                        <p:cTn id="17" dur="2000"/>
                                        <p:tgtEl>
                                          <p:spTgt spid="112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9255A-45CB-46DA-A684-11AF04C66768}"/>
              </a:ext>
            </a:extLst>
          </p:cNvPr>
          <p:cNvSpPr>
            <a:spLocks noGrp="1"/>
          </p:cNvSpPr>
          <p:nvPr>
            <p:ph type="title"/>
          </p:nvPr>
        </p:nvSpPr>
        <p:spPr>
          <a:xfrm>
            <a:off x="-1670730" y="-21771"/>
            <a:ext cx="8229600" cy="1143000"/>
          </a:xfrm>
        </p:spPr>
        <p:txBody>
          <a:bodyPr/>
          <a:lstStyle/>
          <a:p>
            <a:r>
              <a:rPr lang="en-US" dirty="0"/>
              <a:t>Black Codes</a:t>
            </a:r>
          </a:p>
        </p:txBody>
      </p:sp>
      <p:sp>
        <p:nvSpPr>
          <p:cNvPr id="3" name="Content Placeholder 2">
            <a:extLst>
              <a:ext uri="{FF2B5EF4-FFF2-40B4-BE49-F238E27FC236}">
                <a16:creationId xmlns:a16="http://schemas.microsoft.com/office/drawing/2014/main" id="{ED7A8D48-9084-4796-8BE4-0E35038F3A79}"/>
              </a:ext>
            </a:extLst>
          </p:cNvPr>
          <p:cNvSpPr>
            <a:spLocks noGrp="1"/>
          </p:cNvSpPr>
          <p:nvPr>
            <p:ph idx="1"/>
          </p:nvPr>
        </p:nvSpPr>
        <p:spPr>
          <a:xfrm>
            <a:off x="0" y="1121228"/>
            <a:ext cx="4572000" cy="5736771"/>
          </a:xfrm>
        </p:spPr>
        <p:txBody>
          <a:bodyPr>
            <a:normAutofit/>
          </a:bodyPr>
          <a:lstStyle/>
          <a:p>
            <a:r>
              <a:rPr lang="en-US" dirty="0"/>
              <a:t>Passed in most southern states</a:t>
            </a:r>
          </a:p>
          <a:p>
            <a:endParaRPr lang="en-US" dirty="0"/>
          </a:p>
          <a:p>
            <a:r>
              <a:rPr lang="en-US" dirty="0"/>
              <a:t>Examples</a:t>
            </a:r>
          </a:p>
          <a:p>
            <a:pPr lvl="1"/>
            <a:r>
              <a:rPr lang="en-US" dirty="0"/>
              <a:t>African Americans could not…</a:t>
            </a:r>
          </a:p>
          <a:p>
            <a:pPr lvl="2"/>
            <a:r>
              <a:rPr lang="en-US" dirty="0"/>
              <a:t>Own Weapons</a:t>
            </a:r>
          </a:p>
          <a:p>
            <a:pPr lvl="2"/>
            <a:r>
              <a:rPr lang="en-US" dirty="0"/>
              <a:t>Own Property </a:t>
            </a:r>
          </a:p>
          <a:p>
            <a:pPr lvl="2"/>
            <a:r>
              <a:rPr lang="en-US" dirty="0"/>
              <a:t>Marry Whites </a:t>
            </a:r>
          </a:p>
          <a:p>
            <a:pPr lvl="2"/>
            <a:r>
              <a:rPr lang="en-US" dirty="0"/>
              <a:t>Testify against whites</a:t>
            </a:r>
          </a:p>
          <a:p>
            <a:pPr lvl="2"/>
            <a:r>
              <a:rPr lang="en-US" dirty="0"/>
              <a:t>Assemble in large groups </a:t>
            </a:r>
          </a:p>
          <a:p>
            <a:pPr lvl="2"/>
            <a:endParaRPr lang="en-US" dirty="0"/>
          </a:p>
        </p:txBody>
      </p:sp>
      <p:pic>
        <p:nvPicPr>
          <p:cNvPr id="3074" name="Picture 2" descr="http://hti.osu.edu/sites/hti.osu.edu/files/styles/raw-image/public/T_2.jpg?itok=Rx2fYf_0">
            <a:extLst>
              <a:ext uri="{FF2B5EF4-FFF2-40B4-BE49-F238E27FC236}">
                <a16:creationId xmlns:a16="http://schemas.microsoft.com/office/drawing/2014/main" id="{900998F9-52A0-4611-9965-A2B25515B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775" y="152400"/>
            <a:ext cx="44672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1250C12-BC7B-4246-B684-18B796053729}"/>
              </a:ext>
            </a:extLst>
          </p:cNvPr>
          <p:cNvSpPr/>
          <p:nvPr/>
        </p:nvSpPr>
        <p:spPr>
          <a:xfrm>
            <a:off x="5334000" y="808264"/>
            <a:ext cx="18288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Nathan B Forrest</a:t>
            </a:r>
          </a:p>
        </p:txBody>
      </p:sp>
      <p:sp>
        <p:nvSpPr>
          <p:cNvPr id="8" name="Rectangle 7">
            <a:extLst>
              <a:ext uri="{FF2B5EF4-FFF2-40B4-BE49-F238E27FC236}">
                <a16:creationId xmlns:a16="http://schemas.microsoft.com/office/drawing/2014/main" id="{697CC9A0-A762-452E-8E95-8C1276EB3A50}"/>
              </a:ext>
            </a:extLst>
          </p:cNvPr>
          <p:cNvSpPr/>
          <p:nvPr/>
        </p:nvSpPr>
        <p:spPr>
          <a:xfrm>
            <a:off x="4702175" y="469900"/>
            <a:ext cx="4467225"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“This is a White Man’s Government”</a:t>
            </a:r>
          </a:p>
        </p:txBody>
      </p:sp>
      <p:cxnSp>
        <p:nvCxnSpPr>
          <p:cNvPr id="7" name="Straight Arrow Connector 6">
            <a:extLst>
              <a:ext uri="{FF2B5EF4-FFF2-40B4-BE49-F238E27FC236}">
                <a16:creationId xmlns:a16="http://schemas.microsoft.com/office/drawing/2014/main" id="{C74B036A-D1E6-4BE6-8056-A78F84754ACB}"/>
              </a:ext>
            </a:extLst>
          </p:cNvPr>
          <p:cNvCxnSpPr>
            <a:cxnSpLocks/>
          </p:cNvCxnSpPr>
          <p:nvPr/>
        </p:nvCxnSpPr>
        <p:spPr>
          <a:xfrm>
            <a:off x="3962400" y="1981200"/>
            <a:ext cx="19050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49D5FF94-6FCD-4E52-B1D4-6F928510580C}"/>
              </a:ext>
            </a:extLst>
          </p:cNvPr>
          <p:cNvCxnSpPr>
            <a:cxnSpLocks/>
          </p:cNvCxnSpPr>
          <p:nvPr/>
        </p:nvCxnSpPr>
        <p:spPr>
          <a:xfrm flipH="1">
            <a:off x="7848600" y="1349827"/>
            <a:ext cx="304800" cy="78377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8" name="Rectangle 17">
            <a:extLst>
              <a:ext uri="{FF2B5EF4-FFF2-40B4-BE49-F238E27FC236}">
                <a16:creationId xmlns:a16="http://schemas.microsoft.com/office/drawing/2014/main" id="{0A9F5256-D07A-45D9-8931-50B92C8B2132}"/>
              </a:ext>
            </a:extLst>
          </p:cNvPr>
          <p:cNvSpPr/>
          <p:nvPr/>
        </p:nvSpPr>
        <p:spPr>
          <a:xfrm>
            <a:off x="1752600" y="1905000"/>
            <a:ext cx="2209800" cy="2113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“colored orphanage”</a:t>
            </a:r>
          </a:p>
        </p:txBody>
      </p:sp>
      <p:sp>
        <p:nvSpPr>
          <p:cNvPr id="20" name="Rectangle 19">
            <a:extLst>
              <a:ext uri="{FF2B5EF4-FFF2-40B4-BE49-F238E27FC236}">
                <a16:creationId xmlns:a16="http://schemas.microsoft.com/office/drawing/2014/main" id="{EB9E3799-7D75-46DE-A1AD-ABF1A28B1D86}"/>
              </a:ext>
            </a:extLst>
          </p:cNvPr>
          <p:cNvSpPr/>
          <p:nvPr/>
        </p:nvSpPr>
        <p:spPr>
          <a:xfrm>
            <a:off x="7820025" y="808264"/>
            <a:ext cx="1323975" cy="54156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a:t>
            </a:r>
            <a:r>
              <a:rPr lang="en-US" dirty="0" err="1"/>
              <a:t>Freedmans</a:t>
            </a:r>
            <a:r>
              <a:rPr lang="en-US" dirty="0"/>
              <a:t> School”</a:t>
            </a:r>
          </a:p>
        </p:txBody>
      </p:sp>
      <p:cxnSp>
        <p:nvCxnSpPr>
          <p:cNvPr id="22" name="Straight Arrow Connector 21">
            <a:extLst>
              <a:ext uri="{FF2B5EF4-FFF2-40B4-BE49-F238E27FC236}">
                <a16:creationId xmlns:a16="http://schemas.microsoft.com/office/drawing/2014/main" id="{59F0A58A-A6B1-476D-A0B7-84049CCA43FB}"/>
              </a:ext>
            </a:extLst>
          </p:cNvPr>
          <p:cNvCxnSpPr>
            <a:cxnSpLocks/>
          </p:cNvCxnSpPr>
          <p:nvPr/>
        </p:nvCxnSpPr>
        <p:spPr>
          <a:xfrm flipV="1">
            <a:off x="8153400" y="2116364"/>
            <a:ext cx="609600" cy="2337256"/>
          </a:xfrm>
          <a:prstGeom prst="straightConnector1">
            <a:avLst/>
          </a:prstGeom>
          <a:ln w="381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23" name="Rectangle 22">
            <a:extLst>
              <a:ext uri="{FF2B5EF4-FFF2-40B4-BE49-F238E27FC236}">
                <a16:creationId xmlns:a16="http://schemas.microsoft.com/office/drawing/2014/main" id="{3BA2C839-38C0-4EE0-B31B-DE7017213BDE}"/>
              </a:ext>
            </a:extLst>
          </p:cNvPr>
          <p:cNvSpPr/>
          <p:nvPr/>
        </p:nvSpPr>
        <p:spPr>
          <a:xfrm>
            <a:off x="7643812" y="4453619"/>
            <a:ext cx="1323975" cy="54156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 for Bribes”</a:t>
            </a:r>
          </a:p>
        </p:txBody>
      </p:sp>
    </p:spTree>
    <p:extLst>
      <p:ext uri="{BB962C8B-B14F-4D97-AF65-F5344CB8AC3E}">
        <p14:creationId xmlns:p14="http://schemas.microsoft.com/office/powerpoint/2010/main" val="3717736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18" grpId="0" animBg="1"/>
      <p:bldP spid="20"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5" name="Straight Arrow Connector 74">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70332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2054" name="Picture 6" descr="Image result for vagrancy laws">
            <a:extLst>
              <a:ext uri="{FF2B5EF4-FFF2-40B4-BE49-F238E27FC236}">
                <a16:creationId xmlns:a16="http://schemas.microsoft.com/office/drawing/2014/main" id="{36BFA4BB-5B5E-4F75-B24A-6ED36178E4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137" r="28687" b="-1"/>
          <a:stretch/>
        </p:blipFill>
        <p:spPr bwMode="auto">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FF9255A-45CB-46DA-A684-11AF04C66768}"/>
              </a:ext>
            </a:extLst>
          </p:cNvPr>
          <p:cNvSpPr>
            <a:spLocks noGrp="1"/>
          </p:cNvSpPr>
          <p:nvPr>
            <p:ph type="title"/>
          </p:nvPr>
        </p:nvSpPr>
        <p:spPr>
          <a:xfrm>
            <a:off x="491490" y="365125"/>
            <a:ext cx="3840085" cy="1692794"/>
          </a:xfrm>
        </p:spPr>
        <p:txBody>
          <a:bodyPr>
            <a:normAutofit fontScale="90000"/>
          </a:bodyPr>
          <a:lstStyle/>
          <a:p>
            <a:r>
              <a:rPr lang="en-US" sz="5400" dirty="0"/>
              <a:t>Black </a:t>
            </a:r>
            <a:br>
              <a:rPr lang="en-US" sz="5400" dirty="0"/>
            </a:br>
            <a:r>
              <a:rPr lang="en-US" sz="5400" dirty="0"/>
              <a:t>Codes</a:t>
            </a:r>
          </a:p>
        </p:txBody>
      </p:sp>
      <p:sp>
        <p:nvSpPr>
          <p:cNvPr id="3" name="Content Placeholder 2">
            <a:extLst>
              <a:ext uri="{FF2B5EF4-FFF2-40B4-BE49-F238E27FC236}">
                <a16:creationId xmlns:a16="http://schemas.microsoft.com/office/drawing/2014/main" id="{ED7A8D48-9084-4796-8BE4-0E35038F3A79}"/>
              </a:ext>
            </a:extLst>
          </p:cNvPr>
          <p:cNvSpPr>
            <a:spLocks noGrp="1"/>
          </p:cNvSpPr>
          <p:nvPr>
            <p:ph idx="1"/>
          </p:nvPr>
        </p:nvSpPr>
        <p:spPr>
          <a:xfrm>
            <a:off x="-533400" y="2323326"/>
            <a:ext cx="5410200" cy="4663951"/>
          </a:xfrm>
        </p:spPr>
        <p:txBody>
          <a:bodyPr>
            <a:normAutofit lnSpcReduction="10000"/>
          </a:bodyPr>
          <a:lstStyle/>
          <a:p>
            <a:pPr lvl="1"/>
            <a:r>
              <a:rPr lang="en-US" dirty="0"/>
              <a:t>Criminalized </a:t>
            </a:r>
            <a:r>
              <a:rPr lang="en-US" b="1" dirty="0"/>
              <a:t>Vagrancy</a:t>
            </a:r>
          </a:p>
          <a:p>
            <a:pPr lvl="2"/>
            <a:r>
              <a:rPr lang="en-US" sz="2800" dirty="0"/>
              <a:t>Homeless or Jobless Men could be arrested </a:t>
            </a:r>
          </a:p>
          <a:p>
            <a:pPr lvl="2"/>
            <a:endParaRPr lang="en-US" sz="2800" dirty="0"/>
          </a:p>
          <a:p>
            <a:pPr lvl="2"/>
            <a:r>
              <a:rPr lang="en-US" sz="2800" dirty="0"/>
              <a:t>These convicts were often leased to companies for manual labor</a:t>
            </a:r>
          </a:p>
          <a:p>
            <a:pPr lvl="2"/>
            <a:endParaRPr lang="en-US" sz="2800" dirty="0"/>
          </a:p>
          <a:p>
            <a:pPr lvl="2"/>
            <a:r>
              <a:rPr lang="en-US" sz="2800" dirty="0"/>
              <a:t>Forced many former slaves to sign Labor Contracts</a:t>
            </a:r>
          </a:p>
          <a:p>
            <a:pPr lvl="2"/>
            <a:endParaRPr lang="en-US" sz="1600" dirty="0"/>
          </a:p>
        </p:txBody>
      </p:sp>
    </p:spTree>
    <p:extLst>
      <p:ext uri="{BB962C8B-B14F-4D97-AF65-F5344CB8AC3E}">
        <p14:creationId xmlns:p14="http://schemas.microsoft.com/office/powerpoint/2010/main" val="322553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31" y="2345"/>
            <a:ext cx="8229600" cy="1143000"/>
          </a:xfrm>
        </p:spPr>
        <p:txBody>
          <a:bodyPr/>
          <a:lstStyle/>
          <a:p>
            <a:r>
              <a:rPr lang="en-US" dirty="0"/>
              <a:t>Radical Republicans Respond</a:t>
            </a:r>
          </a:p>
        </p:txBody>
      </p:sp>
      <p:sp>
        <p:nvSpPr>
          <p:cNvPr id="3" name="Content Placeholder 2"/>
          <p:cNvSpPr>
            <a:spLocks noGrp="1"/>
          </p:cNvSpPr>
          <p:nvPr>
            <p:ph idx="1"/>
          </p:nvPr>
        </p:nvSpPr>
        <p:spPr>
          <a:xfrm>
            <a:off x="0" y="838200"/>
            <a:ext cx="8534400" cy="5715000"/>
          </a:xfrm>
        </p:spPr>
        <p:txBody>
          <a:bodyPr>
            <a:normAutofit fontScale="85000" lnSpcReduction="20000"/>
          </a:bodyPr>
          <a:lstStyle/>
          <a:p>
            <a:r>
              <a:rPr lang="en-US" b="1" dirty="0">
                <a:solidFill>
                  <a:srgbClr val="C00000"/>
                </a:solidFill>
              </a:rPr>
              <a:t>Civil Rights Act (1866)</a:t>
            </a:r>
          </a:p>
          <a:p>
            <a:pPr lvl="1"/>
            <a:r>
              <a:rPr lang="en-US" dirty="0"/>
              <a:t>Grants Citizenship</a:t>
            </a:r>
          </a:p>
          <a:p>
            <a:pPr lvl="1"/>
            <a:r>
              <a:rPr lang="en-US" dirty="0"/>
              <a:t>Allows Fed </a:t>
            </a:r>
            <a:r>
              <a:rPr lang="en-US" dirty="0" err="1"/>
              <a:t>Gov</a:t>
            </a:r>
            <a:r>
              <a:rPr lang="en-US" dirty="0"/>
              <a:t> Intervention</a:t>
            </a:r>
          </a:p>
          <a:p>
            <a:pPr lvl="2"/>
            <a:r>
              <a:rPr lang="en-US" dirty="0"/>
              <a:t>Vetoed by Johnson</a:t>
            </a:r>
          </a:p>
          <a:p>
            <a:pPr lvl="2"/>
            <a:r>
              <a:rPr lang="en-US" dirty="0"/>
              <a:t>Overridden by Congress</a:t>
            </a:r>
          </a:p>
          <a:p>
            <a:pPr lvl="3"/>
            <a:r>
              <a:rPr lang="en-US" dirty="0"/>
              <a:t>First time ever!</a:t>
            </a:r>
          </a:p>
          <a:p>
            <a:endParaRPr lang="en-US" b="1" dirty="0">
              <a:solidFill>
                <a:srgbClr val="C00000"/>
              </a:solidFill>
            </a:endParaRPr>
          </a:p>
          <a:p>
            <a:r>
              <a:rPr lang="en-US" b="1" dirty="0">
                <a:solidFill>
                  <a:srgbClr val="C00000"/>
                </a:solidFill>
              </a:rPr>
              <a:t>Freedman’s Bureau</a:t>
            </a:r>
          </a:p>
          <a:p>
            <a:pPr lvl="1"/>
            <a:r>
              <a:rPr lang="en-US" dirty="0"/>
              <a:t>Government Organization meant to                                                                            provide assistance for Freed Slaves</a:t>
            </a:r>
          </a:p>
          <a:p>
            <a:pPr lvl="1"/>
            <a:r>
              <a:rPr lang="en-US" dirty="0"/>
              <a:t>Vetoed by Johnson</a:t>
            </a:r>
          </a:p>
          <a:p>
            <a:pPr lvl="2"/>
            <a:r>
              <a:rPr lang="en-US" dirty="0"/>
              <a:t>Overridden by Congress</a:t>
            </a:r>
          </a:p>
          <a:p>
            <a:pPr lvl="1"/>
            <a:endParaRPr lang="en-US" dirty="0"/>
          </a:p>
          <a:p>
            <a:r>
              <a:rPr lang="en-US" dirty="0"/>
              <a:t>Propose </a:t>
            </a:r>
            <a:r>
              <a:rPr lang="en-US" b="1" dirty="0">
                <a:solidFill>
                  <a:srgbClr val="C00000"/>
                </a:solidFill>
              </a:rPr>
              <a:t>14</a:t>
            </a:r>
            <a:r>
              <a:rPr lang="en-US" b="1" baseline="30000" dirty="0">
                <a:solidFill>
                  <a:srgbClr val="C00000"/>
                </a:solidFill>
              </a:rPr>
              <a:t>th</a:t>
            </a:r>
            <a:r>
              <a:rPr lang="en-US" b="1" dirty="0">
                <a:solidFill>
                  <a:srgbClr val="C00000"/>
                </a:solidFill>
              </a:rPr>
              <a:t> Amendment </a:t>
            </a:r>
          </a:p>
          <a:p>
            <a:pPr lvl="1"/>
            <a:r>
              <a:rPr lang="en-US" dirty="0"/>
              <a:t>All men are equal under the law</a:t>
            </a:r>
          </a:p>
          <a:p>
            <a:pPr lvl="1"/>
            <a:r>
              <a:rPr lang="en-US" dirty="0"/>
              <a:t>Only TN accepts</a:t>
            </a:r>
          </a:p>
          <a:p>
            <a:pPr lvl="1"/>
            <a:endParaRPr lang="en-US" dirty="0"/>
          </a:p>
        </p:txBody>
      </p:sp>
      <p:pic>
        <p:nvPicPr>
          <p:cNvPr id="22532" name="Picture 4" descr="http://14thamendment.harpweek.com/images/14AHomePage/Recon-MainContntIllus.gif"/>
          <p:cNvPicPr>
            <a:picLocks noChangeAspect="1" noChangeArrowheads="1"/>
          </p:cNvPicPr>
          <p:nvPr/>
        </p:nvPicPr>
        <p:blipFill>
          <a:blip r:embed="rId2" cstate="print"/>
          <a:srcRect/>
          <a:stretch>
            <a:fillRect/>
          </a:stretch>
        </p:blipFill>
        <p:spPr bwMode="auto">
          <a:xfrm>
            <a:off x="5334000" y="1385472"/>
            <a:ext cx="3545589" cy="4953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F2B26-8E6A-494A-8153-79133DE303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CD19B5-2E43-4EC0-A3FE-2AAC6BCA37A6}"/>
              </a:ext>
            </a:extLst>
          </p:cNvPr>
          <p:cNvSpPr>
            <a:spLocks noGrp="1"/>
          </p:cNvSpPr>
          <p:nvPr>
            <p:ph idx="1"/>
          </p:nvPr>
        </p:nvSpPr>
        <p:spPr/>
        <p:txBody>
          <a:bodyPr/>
          <a:lstStyle/>
          <a:p>
            <a:endParaRPr lang="en-US"/>
          </a:p>
        </p:txBody>
      </p:sp>
      <p:pic>
        <p:nvPicPr>
          <p:cNvPr id="4098" name="Picture 2" descr="Image result for to thine own self be true cartoon">
            <a:extLst>
              <a:ext uri="{FF2B5EF4-FFF2-40B4-BE49-F238E27FC236}">
                <a16:creationId xmlns:a16="http://schemas.microsoft.com/office/drawing/2014/main" id="{FFF00E76-5641-49C3-907A-38337A1692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73607" cy="5270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D99A2C5-4542-4F8F-A1F7-0F257C44E547}"/>
              </a:ext>
            </a:extLst>
          </p:cNvPr>
          <p:cNvSpPr/>
          <p:nvPr/>
        </p:nvSpPr>
        <p:spPr>
          <a:xfrm>
            <a:off x="179103" y="5103674"/>
            <a:ext cx="8915400" cy="1754326"/>
          </a:xfrm>
          <a:prstGeom prst="rect">
            <a:avLst/>
          </a:prstGeom>
        </p:spPr>
        <p:txBody>
          <a:bodyPr wrap="square">
            <a:spAutoFit/>
          </a:bodyPr>
          <a:lstStyle/>
          <a:p>
            <a:r>
              <a:rPr lang="en-US" dirty="0">
                <a:solidFill>
                  <a:srgbClr val="000000"/>
                </a:solidFill>
                <a:latin typeface="Noto Sans"/>
              </a:rPr>
              <a:t>The act declared that all persons born in the United States were now citizens, without regard to race, color, or previous condition. As citizens they could make and enforce contracts, sue and be sued, give evidence in court, and inherit, purchase, lease, sell, hold, and convey real and personal property. Persons who denied these rights to former slaves were guilty of a misdemeanor and upon conviction faced a fine not exceeding $1,000, or imprisonment not exceeding one year, or both.</a:t>
            </a:r>
            <a:endParaRPr lang="en-US" dirty="0"/>
          </a:p>
        </p:txBody>
      </p:sp>
    </p:spTree>
    <p:extLst>
      <p:ext uri="{BB962C8B-B14F-4D97-AF65-F5344CB8AC3E}">
        <p14:creationId xmlns:p14="http://schemas.microsoft.com/office/powerpoint/2010/main" val="2601511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5058" name="Picture 2" descr="http://faculty.umf.maine.edu/walter.sargent/public.www/web%20103/freedman1.jpg"/>
          <p:cNvPicPr>
            <a:picLocks noChangeAspect="1" noChangeArrowheads="1"/>
          </p:cNvPicPr>
          <p:nvPr/>
        </p:nvPicPr>
        <p:blipFill>
          <a:blip r:embed="rId2" cstate="print"/>
          <a:srcRect/>
          <a:stretch>
            <a:fillRect/>
          </a:stretch>
        </p:blipFill>
        <p:spPr bwMode="auto">
          <a:xfrm>
            <a:off x="990599" y="609600"/>
            <a:ext cx="6787299" cy="5486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upload.wikimedia.org/wikipedia/commons/f/f5/US_Reconstruction_military_districts.png"/>
          <p:cNvPicPr>
            <a:picLocks noChangeAspect="1" noChangeArrowheads="1"/>
          </p:cNvPicPr>
          <p:nvPr/>
        </p:nvPicPr>
        <p:blipFill>
          <a:blip r:embed="rId2" cstate="print"/>
          <a:srcRect/>
          <a:stretch>
            <a:fillRect/>
          </a:stretch>
        </p:blipFill>
        <p:spPr bwMode="auto">
          <a:xfrm>
            <a:off x="4086225" y="2286000"/>
            <a:ext cx="5057775" cy="3143250"/>
          </a:xfrm>
          <a:prstGeom prst="rect">
            <a:avLst/>
          </a:prstGeom>
          <a:noFill/>
        </p:spPr>
      </p:pic>
      <p:sp>
        <p:nvSpPr>
          <p:cNvPr id="2" name="Title 1"/>
          <p:cNvSpPr>
            <a:spLocks noGrp="1"/>
          </p:cNvSpPr>
          <p:nvPr>
            <p:ph type="title"/>
          </p:nvPr>
        </p:nvSpPr>
        <p:spPr>
          <a:xfrm>
            <a:off x="457200" y="0"/>
            <a:ext cx="8229600" cy="1143000"/>
          </a:xfrm>
        </p:spPr>
        <p:txBody>
          <a:bodyPr/>
          <a:lstStyle/>
          <a:p>
            <a:r>
              <a:rPr lang="en-US" dirty="0">
                <a:solidFill>
                  <a:srgbClr val="C00000"/>
                </a:solidFill>
              </a:rPr>
              <a:t>Congressional Reconstruction</a:t>
            </a:r>
          </a:p>
        </p:txBody>
      </p:sp>
      <p:sp>
        <p:nvSpPr>
          <p:cNvPr id="3" name="Content Placeholder 2"/>
          <p:cNvSpPr>
            <a:spLocks noGrp="1"/>
          </p:cNvSpPr>
          <p:nvPr>
            <p:ph idx="1"/>
          </p:nvPr>
        </p:nvSpPr>
        <p:spPr>
          <a:xfrm>
            <a:off x="152400" y="1295400"/>
            <a:ext cx="8534400" cy="5257800"/>
          </a:xfrm>
        </p:spPr>
        <p:txBody>
          <a:bodyPr>
            <a:normAutofit/>
          </a:bodyPr>
          <a:lstStyle/>
          <a:p>
            <a:r>
              <a:rPr lang="en-US" dirty="0"/>
              <a:t>Rejects all previous plans</a:t>
            </a:r>
          </a:p>
          <a:p>
            <a:endParaRPr lang="en-US" dirty="0"/>
          </a:p>
          <a:p>
            <a:r>
              <a:rPr lang="en-US" b="1" dirty="0">
                <a:solidFill>
                  <a:srgbClr val="C00000"/>
                </a:solidFill>
              </a:rPr>
              <a:t>Military Occupation </a:t>
            </a:r>
          </a:p>
          <a:p>
            <a:pPr marL="971550" lvl="1" indent="-514350">
              <a:buFont typeface="+mj-lt"/>
              <a:buAutoNum type="arabicPeriod"/>
            </a:pPr>
            <a:r>
              <a:rPr lang="en-US" dirty="0"/>
              <a:t>5 Districts</a:t>
            </a:r>
          </a:p>
          <a:p>
            <a:pPr marL="971550" lvl="1" indent="-514350">
              <a:buFont typeface="+mj-lt"/>
              <a:buAutoNum type="arabicPeriod"/>
            </a:pPr>
            <a:r>
              <a:rPr lang="en-US" dirty="0"/>
              <a:t>Withheld Federal Funds</a:t>
            </a:r>
          </a:p>
          <a:p>
            <a:pPr marL="571500" indent="-514350">
              <a:buNone/>
            </a:pPr>
            <a:r>
              <a:rPr lang="en-US" dirty="0"/>
              <a:t>			Until…</a:t>
            </a:r>
          </a:p>
          <a:p>
            <a:pPr marL="971550" lvl="1" indent="-514350">
              <a:buFont typeface="+mj-lt"/>
              <a:buAutoNum type="arabicPeriod"/>
            </a:pPr>
            <a:r>
              <a:rPr lang="en-US" dirty="0"/>
              <a:t>States Registration Drives</a:t>
            </a:r>
          </a:p>
          <a:p>
            <a:pPr marL="971550" lvl="1" indent="-514350">
              <a:buFont typeface="+mj-lt"/>
              <a:buAutoNum type="arabicPeriod"/>
            </a:pPr>
            <a:r>
              <a:rPr lang="en-US" b="1" dirty="0">
                <a:solidFill>
                  <a:srgbClr val="C00000"/>
                </a:solidFill>
              </a:rPr>
              <a:t>13</a:t>
            </a:r>
            <a:r>
              <a:rPr lang="en-US" b="1" baseline="30000" dirty="0">
                <a:solidFill>
                  <a:srgbClr val="C00000"/>
                </a:solidFill>
              </a:rPr>
              <a:t>th</a:t>
            </a:r>
            <a:r>
              <a:rPr lang="en-US" b="1" dirty="0">
                <a:solidFill>
                  <a:srgbClr val="C00000"/>
                </a:solidFill>
              </a:rPr>
              <a:t>, 14</a:t>
            </a:r>
            <a:r>
              <a:rPr lang="en-US" b="1" baseline="30000" dirty="0">
                <a:solidFill>
                  <a:srgbClr val="C00000"/>
                </a:solidFill>
              </a:rPr>
              <a:t>th</a:t>
            </a:r>
            <a:r>
              <a:rPr lang="en-US" b="1" dirty="0">
                <a:solidFill>
                  <a:srgbClr val="C00000"/>
                </a:solidFill>
              </a:rPr>
              <a:t>, 15</a:t>
            </a:r>
            <a:r>
              <a:rPr lang="en-US" b="1" baseline="30000" dirty="0">
                <a:solidFill>
                  <a:srgbClr val="C00000"/>
                </a:solidFill>
              </a:rPr>
              <a:t>th</a:t>
            </a:r>
            <a:r>
              <a:rPr lang="en-US" b="1" dirty="0">
                <a:solidFill>
                  <a:srgbClr val="C00000"/>
                </a:solidFill>
              </a:rPr>
              <a:t> Amendment</a:t>
            </a:r>
          </a:p>
          <a:p>
            <a:pPr marL="971550" lvl="1" indent="-514350">
              <a:buFont typeface="+mj-lt"/>
              <a:buAutoNum type="arabicPeriod"/>
            </a:pPr>
            <a:endParaRPr lang="en-US" dirty="0"/>
          </a:p>
          <a:p>
            <a:pPr marL="971550" lvl="1" indent="-514350">
              <a:buFont typeface="+mj-lt"/>
              <a:buAutoNum type="arabicPeriod"/>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8" name="Picture 2" descr="http://www.kinnks.com/blog/wp-content/uploads/2012/11/HW-Reg-Black-Voters-1870-309-k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3058"/>
            <a:ext cx="8802753" cy="676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441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7170" name="Picture 2" descr="http://deadconfederates.files.wordpress.com/2011/04/harpersweekly18671.jpg?w=715&amp;h=4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 y="457199"/>
            <a:ext cx="9100197" cy="586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728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229600" cy="1143000"/>
          </a:xfrm>
        </p:spPr>
        <p:txBody>
          <a:bodyPr/>
          <a:lstStyle/>
          <a:p>
            <a:r>
              <a:rPr lang="en-US" dirty="0"/>
              <a:t>Johnson Impeached</a:t>
            </a:r>
          </a:p>
        </p:txBody>
      </p:sp>
      <p:sp>
        <p:nvSpPr>
          <p:cNvPr id="3" name="Content Placeholder 2"/>
          <p:cNvSpPr>
            <a:spLocks noGrp="1"/>
          </p:cNvSpPr>
          <p:nvPr>
            <p:ph idx="1"/>
          </p:nvPr>
        </p:nvSpPr>
        <p:spPr>
          <a:xfrm>
            <a:off x="152400" y="1066800"/>
            <a:ext cx="5943600" cy="5638800"/>
          </a:xfrm>
        </p:spPr>
        <p:txBody>
          <a:bodyPr>
            <a:normAutofit/>
          </a:bodyPr>
          <a:lstStyle/>
          <a:p>
            <a:pPr marL="571500" indent="-514350"/>
            <a:r>
              <a:rPr lang="en-US" b="1" dirty="0">
                <a:solidFill>
                  <a:srgbClr val="C00000"/>
                </a:solidFill>
              </a:rPr>
              <a:t>Tenure of Office Act - 1867</a:t>
            </a:r>
          </a:p>
          <a:p>
            <a:pPr marL="971550" lvl="1" indent="-514350"/>
            <a:r>
              <a:rPr lang="en-US" dirty="0"/>
              <a:t>Prevents Johnson from firing political opponents</a:t>
            </a:r>
          </a:p>
          <a:p>
            <a:pPr marL="1371600" lvl="2" indent="-514350"/>
            <a:r>
              <a:rPr lang="en-US" dirty="0"/>
              <a:t>Specifically his                                Secretary of War</a:t>
            </a:r>
          </a:p>
          <a:p>
            <a:pPr marL="971550" lvl="1" indent="-514350"/>
            <a:r>
              <a:rPr lang="en-US" dirty="0"/>
              <a:t>Johnson Breaks Law</a:t>
            </a:r>
          </a:p>
          <a:p>
            <a:pPr marL="971550" lvl="1" indent="-514350">
              <a:buNone/>
            </a:pPr>
            <a:endParaRPr lang="en-US" dirty="0"/>
          </a:p>
          <a:p>
            <a:pPr marL="571500" indent="-514350"/>
            <a:r>
              <a:rPr lang="en-US" b="1" dirty="0">
                <a:solidFill>
                  <a:srgbClr val="C00000"/>
                </a:solidFill>
              </a:rPr>
              <a:t>Impeachment - 1868</a:t>
            </a:r>
          </a:p>
          <a:p>
            <a:pPr marL="971550" lvl="1" indent="-514350"/>
            <a:r>
              <a:rPr lang="en-US" dirty="0"/>
              <a:t>Impeached but not Removed from office</a:t>
            </a:r>
          </a:p>
          <a:p>
            <a:pPr marL="971550" lvl="1" indent="-514350"/>
            <a:r>
              <a:rPr lang="en-US" dirty="0"/>
              <a:t>Fails in Senate by 1 vote</a:t>
            </a:r>
          </a:p>
          <a:p>
            <a:endParaRPr lang="en-US" dirty="0"/>
          </a:p>
        </p:txBody>
      </p:sp>
      <p:pic>
        <p:nvPicPr>
          <p:cNvPr id="20482" name="Picture 2" descr="http://americanhistory.si.edu/presidency/images/large/07g015_1.jpg"/>
          <p:cNvPicPr>
            <a:picLocks noChangeAspect="1" noChangeArrowheads="1"/>
          </p:cNvPicPr>
          <p:nvPr/>
        </p:nvPicPr>
        <p:blipFill>
          <a:blip r:embed="rId2" cstate="print"/>
          <a:srcRect/>
          <a:stretch>
            <a:fillRect/>
          </a:stretch>
        </p:blipFill>
        <p:spPr bwMode="auto">
          <a:xfrm>
            <a:off x="5616146" y="457200"/>
            <a:ext cx="4145280" cy="6096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Andew_Johnson_impeachment_trial"/>
          <p:cNvPicPr>
            <a:picLocks noChangeAspect="1" noChangeArrowheads="1"/>
          </p:cNvPicPr>
          <p:nvPr/>
        </p:nvPicPr>
        <p:blipFill>
          <a:blip r:embed="rId2"/>
          <a:srcRect/>
          <a:stretch>
            <a:fillRect/>
          </a:stretch>
        </p:blipFill>
        <p:spPr bwMode="auto">
          <a:xfrm>
            <a:off x="623888" y="809625"/>
            <a:ext cx="7896225" cy="5238750"/>
          </a:xfrm>
          <a:prstGeom prst="rect">
            <a:avLst/>
          </a:prstGeom>
          <a:noFill/>
        </p:spPr>
      </p:pic>
    </p:spTree>
    <p:extLst>
      <p:ext uri="{BB962C8B-B14F-4D97-AF65-F5344CB8AC3E}">
        <p14:creationId xmlns:p14="http://schemas.microsoft.com/office/powerpoint/2010/main" val="3764877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t>Recon. Life in the South – </a:t>
            </a:r>
            <a:br>
              <a:rPr lang="en-US" dirty="0"/>
            </a:br>
            <a:r>
              <a:rPr lang="en-US" dirty="0"/>
              <a:t>Government</a:t>
            </a:r>
          </a:p>
        </p:txBody>
      </p:sp>
      <p:sp>
        <p:nvSpPr>
          <p:cNvPr id="3" name="Content Placeholder 2"/>
          <p:cNvSpPr>
            <a:spLocks noGrp="1"/>
          </p:cNvSpPr>
          <p:nvPr>
            <p:ph idx="1"/>
          </p:nvPr>
        </p:nvSpPr>
        <p:spPr>
          <a:xfrm>
            <a:off x="152400" y="914400"/>
            <a:ext cx="8534400" cy="5943600"/>
          </a:xfrm>
        </p:spPr>
        <p:txBody>
          <a:bodyPr>
            <a:normAutofit/>
          </a:bodyPr>
          <a:lstStyle/>
          <a:p>
            <a:pPr lvl="1"/>
            <a:endParaRPr lang="en-US" dirty="0"/>
          </a:p>
          <a:p>
            <a:r>
              <a:rPr lang="en-US" b="1" dirty="0">
                <a:solidFill>
                  <a:srgbClr val="C00000"/>
                </a:solidFill>
              </a:rPr>
              <a:t>Scalawags  </a:t>
            </a:r>
          </a:p>
          <a:p>
            <a:pPr lvl="1"/>
            <a:r>
              <a:rPr lang="en-US" dirty="0"/>
              <a:t>Southerners who Support Recon.</a:t>
            </a:r>
          </a:p>
          <a:p>
            <a:endParaRPr lang="en-US" dirty="0"/>
          </a:p>
          <a:p>
            <a:r>
              <a:rPr lang="en-US" b="1" dirty="0">
                <a:solidFill>
                  <a:srgbClr val="C00000"/>
                </a:solidFill>
              </a:rPr>
              <a:t>Carpetbaggers </a:t>
            </a:r>
          </a:p>
          <a:p>
            <a:pPr lvl="1"/>
            <a:r>
              <a:rPr lang="en-US" dirty="0"/>
              <a:t> Northern “opportunists”</a:t>
            </a:r>
          </a:p>
          <a:p>
            <a:pPr lvl="1"/>
            <a:endParaRPr lang="en-US" dirty="0"/>
          </a:p>
          <a:p>
            <a:r>
              <a:rPr lang="en-US" dirty="0"/>
              <a:t>African Americans (1869-1901)</a:t>
            </a:r>
          </a:p>
          <a:p>
            <a:pPr lvl="1"/>
            <a:r>
              <a:rPr lang="en-US" dirty="0"/>
              <a:t>20 voted into House</a:t>
            </a:r>
          </a:p>
          <a:p>
            <a:pPr lvl="1"/>
            <a:r>
              <a:rPr lang="en-US" dirty="0"/>
              <a:t>2 voted into Senate</a:t>
            </a:r>
          </a:p>
          <a:p>
            <a:pPr lvl="1">
              <a:buNone/>
            </a:pPr>
            <a:endParaRPr lang="en-US" dirty="0"/>
          </a:p>
          <a:p>
            <a:pPr lvl="1"/>
            <a:endParaRPr lang="en-US" dirty="0"/>
          </a:p>
        </p:txBody>
      </p:sp>
      <p:pic>
        <p:nvPicPr>
          <p:cNvPr id="19458" name="Picture 2" descr="http://delhi4cats.files.wordpress.com/2008/11/carpetbagger.jpg"/>
          <p:cNvPicPr>
            <a:picLocks noChangeAspect="1" noChangeArrowheads="1"/>
          </p:cNvPicPr>
          <p:nvPr/>
        </p:nvPicPr>
        <p:blipFill>
          <a:blip r:embed="rId2" cstate="print"/>
          <a:srcRect/>
          <a:stretch>
            <a:fillRect/>
          </a:stretch>
        </p:blipFill>
        <p:spPr bwMode="auto">
          <a:xfrm>
            <a:off x="6629400" y="1514103"/>
            <a:ext cx="2362200" cy="2977563"/>
          </a:xfrm>
          <a:prstGeom prst="rect">
            <a:avLst/>
          </a:prstGeom>
          <a:noFill/>
        </p:spPr>
      </p:pic>
      <p:pic>
        <p:nvPicPr>
          <p:cNvPr id="5" name="Picture 2" descr="http://gigabiting.com/wp-content/uploads/2010/11/carpetbag1.jpg"/>
          <p:cNvPicPr>
            <a:picLocks noChangeAspect="1" noChangeArrowheads="1"/>
          </p:cNvPicPr>
          <p:nvPr/>
        </p:nvPicPr>
        <p:blipFill>
          <a:blip r:embed="rId3"/>
          <a:srcRect/>
          <a:stretch>
            <a:fillRect/>
          </a:stretch>
        </p:blipFill>
        <p:spPr bwMode="auto">
          <a:xfrm>
            <a:off x="5981700" y="4525533"/>
            <a:ext cx="2743200" cy="20414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457200" y="304800"/>
            <a:ext cx="8305800" cy="457200"/>
          </a:xfrm>
          <a:prstGeom prst="rect">
            <a:avLst/>
          </a:prstGeom>
          <a:noFill/>
          <a:ln w="9525">
            <a:noFill/>
            <a:miter lim="800000"/>
            <a:headEnd/>
            <a:tailEnd/>
          </a:ln>
        </p:spPr>
        <p:txBody>
          <a:bodyPr>
            <a:spAutoFit/>
          </a:bodyPr>
          <a:lstStyle/>
          <a:p>
            <a:pPr>
              <a:spcBef>
                <a:spcPct val="50000"/>
              </a:spcBef>
            </a:pPr>
            <a:endParaRPr lang="en-US" sz="2400">
              <a:latin typeface="Arial" charset="0"/>
            </a:endParaRPr>
          </a:p>
        </p:txBody>
      </p:sp>
      <p:sp>
        <p:nvSpPr>
          <p:cNvPr id="30723" name="Text Box 3"/>
          <p:cNvSpPr txBox="1">
            <a:spLocks noChangeArrowheads="1"/>
          </p:cNvSpPr>
          <p:nvPr/>
        </p:nvSpPr>
        <p:spPr bwMode="auto">
          <a:xfrm>
            <a:off x="381000" y="304800"/>
            <a:ext cx="8382000" cy="701675"/>
          </a:xfrm>
          <a:prstGeom prst="rect">
            <a:avLst/>
          </a:prstGeom>
          <a:noFill/>
          <a:ln w="9525">
            <a:noFill/>
            <a:miter lim="800000"/>
            <a:headEnd/>
            <a:tailEnd/>
          </a:ln>
          <a:effectLst>
            <a:outerShdw dist="17961" dir="2700000" algn="ctr" rotWithShape="0">
              <a:srgbClr val="D30A05"/>
            </a:outerShdw>
          </a:effectLst>
        </p:spPr>
        <p:txBody>
          <a:bodyPr>
            <a:spAutoFit/>
          </a:bodyPr>
          <a:lstStyle/>
          <a:p>
            <a:pPr algn="ctr">
              <a:spcBef>
                <a:spcPct val="50000"/>
              </a:spcBef>
              <a:defRPr/>
            </a:pPr>
            <a:r>
              <a:rPr lang="en-US" sz="4000" b="1">
                <a:solidFill>
                  <a:srgbClr val="000099"/>
                </a:solidFill>
                <a:latin typeface="Insula" pitchFamily="66" charset="0"/>
              </a:rPr>
              <a:t>Black Senate &amp; House Delegates</a:t>
            </a:r>
          </a:p>
        </p:txBody>
      </p:sp>
      <p:pic>
        <p:nvPicPr>
          <p:cNvPr id="8196" name="Picture 4" descr="1872 lithography=1st black members of Congress"/>
          <p:cNvPicPr>
            <a:picLocks noChangeAspect="1" noChangeArrowheads="1"/>
          </p:cNvPicPr>
          <p:nvPr/>
        </p:nvPicPr>
        <p:blipFill>
          <a:blip r:embed="rId2" cstate="print">
            <a:lum contrast="6000"/>
          </a:blip>
          <a:srcRect l="2005" t="1498" r="1755" b="1123"/>
          <a:stretch>
            <a:fillRect/>
          </a:stretch>
        </p:blipFill>
        <p:spPr bwMode="auto">
          <a:xfrm>
            <a:off x="990600" y="1371600"/>
            <a:ext cx="7315200" cy="4953000"/>
          </a:xfrm>
          <a:prstGeom prst="rect">
            <a:avLst/>
          </a:prstGeom>
          <a:noFill/>
          <a:ln w="9525">
            <a:solidFill>
              <a:srgbClr val="D30A05"/>
            </a:solid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File:Kkk-carpetbagger-cartoon.jpg"/>
          <p:cNvPicPr>
            <a:picLocks noChangeAspect="1" noChangeArrowheads="1"/>
          </p:cNvPicPr>
          <p:nvPr/>
        </p:nvPicPr>
        <p:blipFill>
          <a:blip r:embed="rId2" cstate="print"/>
          <a:srcRect/>
          <a:stretch>
            <a:fillRect/>
          </a:stretch>
        </p:blipFill>
        <p:spPr bwMode="auto">
          <a:xfrm>
            <a:off x="228600" y="304800"/>
            <a:ext cx="8756073" cy="60198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a:t>Recon. Life in the South - Education</a:t>
            </a:r>
          </a:p>
        </p:txBody>
      </p:sp>
      <p:sp>
        <p:nvSpPr>
          <p:cNvPr id="3" name="Content Placeholder 2"/>
          <p:cNvSpPr>
            <a:spLocks noGrp="1"/>
          </p:cNvSpPr>
          <p:nvPr>
            <p:ph idx="1"/>
          </p:nvPr>
        </p:nvSpPr>
        <p:spPr>
          <a:xfrm>
            <a:off x="152400" y="990600"/>
            <a:ext cx="8534400" cy="5715000"/>
          </a:xfrm>
        </p:spPr>
        <p:txBody>
          <a:bodyPr>
            <a:normAutofit/>
          </a:bodyPr>
          <a:lstStyle/>
          <a:p>
            <a:r>
              <a:rPr lang="en-US" dirty="0"/>
              <a:t>The Numbers	</a:t>
            </a:r>
          </a:p>
          <a:p>
            <a:pPr lvl="1"/>
            <a:r>
              <a:rPr lang="en-US" dirty="0"/>
              <a:t>Approximately 4000 public schools by 1870</a:t>
            </a:r>
          </a:p>
          <a:p>
            <a:pPr lvl="2"/>
            <a:r>
              <a:rPr lang="en-US" dirty="0"/>
              <a:t>Virtually none prior to War</a:t>
            </a:r>
          </a:p>
          <a:p>
            <a:pPr lvl="1"/>
            <a:r>
              <a:rPr lang="en-US" dirty="0"/>
              <a:t>40% attended school</a:t>
            </a:r>
          </a:p>
          <a:p>
            <a:pPr lvl="1"/>
            <a:r>
              <a:rPr lang="en-US" dirty="0"/>
              <a:t>25%-30% Illiterate</a:t>
            </a:r>
          </a:p>
          <a:p>
            <a:endParaRPr lang="en-US" dirty="0"/>
          </a:p>
          <a:p>
            <a:r>
              <a:rPr lang="en-US" dirty="0"/>
              <a:t>African American Education</a:t>
            </a:r>
          </a:p>
          <a:p>
            <a:pPr lvl="1"/>
            <a:r>
              <a:rPr lang="en-US" dirty="0">
                <a:solidFill>
                  <a:srgbClr val="C00000"/>
                </a:solidFill>
              </a:rPr>
              <a:t>Freedman’s Bureau </a:t>
            </a:r>
            <a:r>
              <a:rPr lang="en-US" dirty="0"/>
              <a:t>(1865-69)</a:t>
            </a:r>
          </a:p>
          <a:p>
            <a:pPr lvl="2"/>
            <a:r>
              <a:rPr lang="en-US" dirty="0"/>
              <a:t>Established 1000 schools by 1870</a:t>
            </a:r>
          </a:p>
          <a:p>
            <a:pPr lvl="1"/>
            <a:r>
              <a:rPr lang="en-US" dirty="0"/>
              <a:t>Colleges and Universities</a:t>
            </a:r>
          </a:p>
          <a:p>
            <a:pPr lvl="2"/>
            <a:r>
              <a:rPr lang="en-US" dirty="0"/>
              <a:t>22 </a:t>
            </a:r>
            <a:r>
              <a:rPr lang="en-US" dirty="0">
                <a:solidFill>
                  <a:srgbClr val="C00000"/>
                </a:solidFill>
              </a:rPr>
              <a:t>HBCU’s </a:t>
            </a:r>
            <a:r>
              <a:rPr lang="en-US" dirty="0"/>
              <a:t>between 1864 and 1870</a:t>
            </a:r>
          </a:p>
          <a:p>
            <a:pPr lvl="1"/>
            <a:endParaRPr lang="en-US" dirty="0"/>
          </a:p>
          <a:p>
            <a:pPr lvl="1"/>
            <a:endParaRPr lang="en-US" dirty="0"/>
          </a:p>
          <a:p>
            <a:pPr lvl="1">
              <a:buNone/>
            </a:pPr>
            <a:endParaRPr lang="en-US" dirty="0"/>
          </a:p>
          <a:p>
            <a:endParaRPr lang="en-US" dirty="0"/>
          </a:p>
          <a:p>
            <a:pPr lvl="1">
              <a:buNone/>
            </a:pPr>
            <a:endParaRPr lang="en-US" dirty="0"/>
          </a:p>
          <a:p>
            <a:pPr lvl="1"/>
            <a:endParaRPr lang="en-US" dirty="0"/>
          </a:p>
        </p:txBody>
      </p:sp>
      <p:pic>
        <p:nvPicPr>
          <p:cNvPr id="8194" name="Picture 2" descr="http://www.learnnc.org/lp/media/uploads/2009/07/freedmens_school.jpg"/>
          <p:cNvPicPr>
            <a:picLocks noChangeAspect="1" noChangeArrowheads="1"/>
          </p:cNvPicPr>
          <p:nvPr/>
        </p:nvPicPr>
        <p:blipFill>
          <a:blip r:embed="rId2" cstate="print"/>
          <a:srcRect/>
          <a:stretch>
            <a:fillRect/>
          </a:stretch>
        </p:blipFill>
        <p:spPr bwMode="auto">
          <a:xfrm>
            <a:off x="5181600" y="2023369"/>
            <a:ext cx="3771900" cy="275328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Recon Life in South - Education</a:t>
            </a:r>
          </a:p>
        </p:txBody>
      </p:sp>
      <p:sp>
        <p:nvSpPr>
          <p:cNvPr id="3" name="Content Placeholder 2"/>
          <p:cNvSpPr>
            <a:spLocks noGrp="1"/>
          </p:cNvSpPr>
          <p:nvPr>
            <p:ph idx="1"/>
          </p:nvPr>
        </p:nvSpPr>
        <p:spPr>
          <a:xfrm>
            <a:off x="0" y="1143000"/>
            <a:ext cx="5791200" cy="5715000"/>
          </a:xfrm>
        </p:spPr>
        <p:txBody>
          <a:bodyPr>
            <a:normAutofit/>
          </a:bodyPr>
          <a:lstStyle/>
          <a:p>
            <a:r>
              <a:rPr lang="en-US" b="1" dirty="0">
                <a:solidFill>
                  <a:srgbClr val="C00000"/>
                </a:solidFill>
              </a:rPr>
              <a:t>Booker T Washington</a:t>
            </a:r>
          </a:p>
          <a:p>
            <a:pPr lvl="1"/>
            <a:r>
              <a:rPr lang="en-US" dirty="0"/>
              <a:t>Former Slave</a:t>
            </a:r>
          </a:p>
          <a:p>
            <a:pPr lvl="1"/>
            <a:endParaRPr lang="en-US" dirty="0"/>
          </a:p>
          <a:p>
            <a:pPr lvl="1"/>
            <a:r>
              <a:rPr lang="en-US" dirty="0"/>
              <a:t> Advocates African American Education</a:t>
            </a:r>
          </a:p>
          <a:p>
            <a:pPr lvl="1"/>
            <a:endParaRPr lang="en-US" dirty="0"/>
          </a:p>
          <a:p>
            <a:pPr lvl="1"/>
            <a:r>
              <a:rPr lang="en-US" dirty="0"/>
              <a:t>Focus on Agriculture and Trades</a:t>
            </a:r>
          </a:p>
          <a:p>
            <a:pPr marL="914400" lvl="2" indent="0">
              <a:buNone/>
            </a:pPr>
            <a:endParaRPr lang="en-US" dirty="0"/>
          </a:p>
          <a:p>
            <a:pPr marL="971550" lvl="1" indent="-457200"/>
            <a:r>
              <a:rPr lang="en-US" dirty="0"/>
              <a:t>Starts the </a:t>
            </a:r>
            <a:r>
              <a:rPr lang="en-US" b="1" dirty="0">
                <a:solidFill>
                  <a:srgbClr val="C00000"/>
                </a:solidFill>
              </a:rPr>
              <a:t>Tuskegee Institute </a:t>
            </a:r>
            <a:r>
              <a:rPr lang="en-US" dirty="0"/>
              <a:t>in Alabama (1881)</a:t>
            </a:r>
          </a:p>
          <a:p>
            <a:pPr marL="1371600" lvl="2" indent="-457200">
              <a:buFont typeface="+mj-lt"/>
              <a:buAutoNum type="arabicPeriod"/>
            </a:pPr>
            <a:endParaRPr lang="en-US" dirty="0"/>
          </a:p>
        </p:txBody>
      </p:sp>
      <p:pic>
        <p:nvPicPr>
          <p:cNvPr id="1026" name="Picture 2" descr="http://orrinwoodward.blogharbor.com/booker_washington.jpg"/>
          <p:cNvPicPr>
            <a:picLocks noChangeAspect="1" noChangeArrowheads="1"/>
          </p:cNvPicPr>
          <p:nvPr/>
        </p:nvPicPr>
        <p:blipFill>
          <a:blip r:embed="rId2" cstate="print"/>
          <a:srcRect/>
          <a:stretch>
            <a:fillRect/>
          </a:stretch>
        </p:blipFill>
        <p:spPr bwMode="auto">
          <a:xfrm>
            <a:off x="5791200" y="1447800"/>
            <a:ext cx="3181350" cy="4286250"/>
          </a:xfrm>
          <a:prstGeom prst="rect">
            <a:avLst/>
          </a:prstGeom>
          <a:noFill/>
        </p:spPr>
      </p:pic>
    </p:spTree>
    <p:extLst>
      <p:ext uri="{BB962C8B-B14F-4D97-AF65-F5344CB8AC3E}">
        <p14:creationId xmlns:p14="http://schemas.microsoft.com/office/powerpoint/2010/main" val="250860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a:t>Recon. Life in the South - Wealth</a:t>
            </a:r>
          </a:p>
        </p:txBody>
      </p:sp>
      <p:sp>
        <p:nvSpPr>
          <p:cNvPr id="3" name="Content Placeholder 2"/>
          <p:cNvSpPr>
            <a:spLocks noGrp="1"/>
          </p:cNvSpPr>
          <p:nvPr>
            <p:ph idx="1"/>
          </p:nvPr>
        </p:nvSpPr>
        <p:spPr>
          <a:xfrm>
            <a:off x="152400" y="914400"/>
            <a:ext cx="8534400" cy="5943600"/>
          </a:xfrm>
        </p:spPr>
        <p:txBody>
          <a:bodyPr>
            <a:normAutofit lnSpcReduction="10000"/>
          </a:bodyPr>
          <a:lstStyle/>
          <a:p>
            <a:r>
              <a:rPr lang="en-US" dirty="0"/>
              <a:t>Land Ownership	</a:t>
            </a:r>
          </a:p>
          <a:p>
            <a:pPr lvl="1"/>
            <a:r>
              <a:rPr lang="en-US" dirty="0"/>
              <a:t>Some land redistributed to Freedmen</a:t>
            </a:r>
          </a:p>
          <a:p>
            <a:pPr lvl="1"/>
            <a:r>
              <a:rPr lang="en-US" dirty="0"/>
              <a:t>Most returned to Former White owners</a:t>
            </a:r>
          </a:p>
          <a:p>
            <a:pPr lvl="1"/>
            <a:endParaRPr lang="en-US" dirty="0"/>
          </a:p>
          <a:p>
            <a:r>
              <a:rPr lang="en-US" b="1" dirty="0">
                <a:solidFill>
                  <a:srgbClr val="C00000"/>
                </a:solidFill>
              </a:rPr>
              <a:t>Tennant Farming, Sharecropping, Debt Peonage</a:t>
            </a:r>
          </a:p>
          <a:p>
            <a:pPr lvl="1"/>
            <a:r>
              <a:rPr lang="en-US" dirty="0"/>
              <a:t>“Legal” extension of Slavery</a:t>
            </a:r>
          </a:p>
          <a:p>
            <a:pPr lvl="1"/>
            <a:r>
              <a:rPr lang="en-US" dirty="0"/>
              <a:t>Both Whites and Blacks</a:t>
            </a:r>
          </a:p>
          <a:p>
            <a:pPr lvl="1"/>
            <a:r>
              <a:rPr lang="en-US" dirty="0"/>
              <a:t>70% of southerners by 1870</a:t>
            </a:r>
          </a:p>
          <a:p>
            <a:pPr lvl="1"/>
            <a:endParaRPr lang="en-US" dirty="0"/>
          </a:p>
          <a:p>
            <a:r>
              <a:rPr lang="en-US" dirty="0"/>
              <a:t>Income</a:t>
            </a:r>
          </a:p>
          <a:p>
            <a:pPr lvl="1"/>
            <a:r>
              <a:rPr lang="en-US" dirty="0"/>
              <a:t>African Americans - 46% increase </a:t>
            </a:r>
          </a:p>
          <a:p>
            <a:pPr lvl="1"/>
            <a:r>
              <a:rPr lang="en-US" dirty="0"/>
              <a:t>Whites – 35% decrease</a:t>
            </a:r>
          </a:p>
          <a:p>
            <a:pPr lvl="1"/>
            <a:endParaRPr lang="en-US" dirty="0"/>
          </a:p>
          <a:p>
            <a:pPr>
              <a:buNone/>
            </a:pPr>
            <a:endParaRPr lang="en-US" dirty="0"/>
          </a:p>
          <a:p>
            <a:pPr lvl="1">
              <a:buNone/>
            </a:pPr>
            <a:endParaRPr lang="en-US" dirty="0"/>
          </a:p>
          <a:p>
            <a:pPr lvl="1"/>
            <a:endParaRPr lang="en-US" dirty="0"/>
          </a:p>
        </p:txBody>
      </p:sp>
      <p:pic>
        <p:nvPicPr>
          <p:cNvPr id="7170" name="Picture 2" descr="http://www.historyforkids.org/learn/northamerica/after1500/people/pictures/sharecropper.jpg"/>
          <p:cNvPicPr>
            <a:picLocks noChangeAspect="1" noChangeArrowheads="1"/>
          </p:cNvPicPr>
          <p:nvPr/>
        </p:nvPicPr>
        <p:blipFill>
          <a:blip r:embed="rId2" cstate="print"/>
          <a:srcRect/>
          <a:stretch>
            <a:fillRect/>
          </a:stretch>
        </p:blipFill>
        <p:spPr bwMode="auto">
          <a:xfrm>
            <a:off x="5334000" y="3337102"/>
            <a:ext cx="3200400" cy="254111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52400"/>
            <a:ext cx="7772400" cy="1362075"/>
          </a:xfrm>
        </p:spPr>
        <p:txBody>
          <a:bodyPr/>
          <a:lstStyle/>
          <a:p>
            <a:pPr algn="ctr"/>
            <a:r>
              <a:rPr lang="en-US" dirty="0"/>
              <a:t>Downfall of the Republicans</a:t>
            </a:r>
          </a:p>
        </p:txBody>
      </p:sp>
      <p:sp>
        <p:nvSpPr>
          <p:cNvPr id="5" name="Text Placeholder 4"/>
          <p:cNvSpPr>
            <a:spLocks noGrp="1"/>
          </p:cNvSpPr>
          <p:nvPr>
            <p:ph type="body" idx="1"/>
          </p:nvPr>
        </p:nvSpPr>
        <p:spPr>
          <a:xfrm>
            <a:off x="609600" y="5257800"/>
            <a:ext cx="7772400" cy="1500187"/>
          </a:xfrm>
        </p:spPr>
        <p:txBody>
          <a:bodyPr>
            <a:normAutofit/>
          </a:bodyPr>
          <a:lstStyle/>
          <a:p>
            <a:pPr algn="ctr"/>
            <a:r>
              <a:rPr lang="en-US" sz="3200" b="1" dirty="0"/>
              <a:t>What types of events/actions could harm a specific political parties?</a:t>
            </a:r>
          </a:p>
        </p:txBody>
      </p:sp>
      <p:pic>
        <p:nvPicPr>
          <p:cNvPr id="6" name="Picture 2" descr="Click to return to previous version of this cartoon..."/>
          <p:cNvPicPr>
            <a:picLocks noChangeAspect="1" noChangeArrowheads="1"/>
          </p:cNvPicPr>
          <p:nvPr/>
        </p:nvPicPr>
        <p:blipFill>
          <a:blip r:embed="rId2"/>
          <a:srcRect/>
          <a:stretch>
            <a:fillRect/>
          </a:stretch>
        </p:blipFill>
        <p:spPr bwMode="auto">
          <a:xfrm>
            <a:off x="2743200" y="685800"/>
            <a:ext cx="3566663" cy="5023469"/>
          </a:xfrm>
          <a:prstGeom prst="rect">
            <a:avLst/>
          </a:prstGeom>
          <a:noFill/>
        </p:spPr>
      </p:pic>
    </p:spTree>
    <p:extLst>
      <p:ext uri="{BB962C8B-B14F-4D97-AF65-F5344CB8AC3E}">
        <p14:creationId xmlns:p14="http://schemas.microsoft.com/office/powerpoint/2010/main" val="3735288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The Grant Administration</a:t>
            </a:r>
          </a:p>
        </p:txBody>
      </p:sp>
      <p:sp>
        <p:nvSpPr>
          <p:cNvPr id="3" name="Content Placeholder 2"/>
          <p:cNvSpPr>
            <a:spLocks noGrp="1"/>
          </p:cNvSpPr>
          <p:nvPr>
            <p:ph idx="1"/>
          </p:nvPr>
        </p:nvSpPr>
        <p:spPr>
          <a:xfrm>
            <a:off x="152400" y="2209800"/>
            <a:ext cx="8534400" cy="4648200"/>
          </a:xfrm>
        </p:spPr>
        <p:txBody>
          <a:bodyPr>
            <a:normAutofit/>
          </a:bodyPr>
          <a:lstStyle/>
          <a:p>
            <a:r>
              <a:rPr lang="en-US" b="1" dirty="0">
                <a:solidFill>
                  <a:srgbClr val="C00000"/>
                </a:solidFill>
              </a:rPr>
              <a:t>Ulysses S. Grant</a:t>
            </a:r>
          </a:p>
          <a:p>
            <a:pPr lvl="1"/>
            <a:r>
              <a:rPr lang="en-US" dirty="0"/>
              <a:t>“</a:t>
            </a:r>
            <a:r>
              <a:rPr lang="en-US" dirty="0">
                <a:solidFill>
                  <a:srgbClr val="C00000"/>
                </a:solidFill>
              </a:rPr>
              <a:t>Soldier President</a:t>
            </a:r>
            <a:r>
              <a:rPr lang="en-US" dirty="0"/>
              <a:t>”</a:t>
            </a:r>
          </a:p>
          <a:p>
            <a:pPr lvl="1"/>
            <a:r>
              <a:rPr lang="en-US" dirty="0"/>
              <a:t>No political experience</a:t>
            </a:r>
          </a:p>
          <a:p>
            <a:pPr lvl="1"/>
            <a:r>
              <a:rPr lang="en-US" dirty="0"/>
              <a:t>Use of </a:t>
            </a:r>
            <a:r>
              <a:rPr lang="en-US" b="1" dirty="0">
                <a:solidFill>
                  <a:srgbClr val="C00000"/>
                </a:solidFill>
              </a:rPr>
              <a:t>Spoils System </a:t>
            </a:r>
          </a:p>
          <a:p>
            <a:pPr lvl="1"/>
            <a:r>
              <a:rPr lang="en-US" dirty="0"/>
              <a:t>Presidency scarred by corruption</a:t>
            </a:r>
          </a:p>
          <a:p>
            <a:pPr lvl="1">
              <a:buNone/>
            </a:pPr>
            <a:endParaRPr lang="en-US" dirty="0"/>
          </a:p>
          <a:p>
            <a:pPr lvl="1"/>
            <a:endParaRPr lang="en-US" dirty="0"/>
          </a:p>
        </p:txBody>
      </p:sp>
      <p:pic>
        <p:nvPicPr>
          <p:cNvPr id="6146" name="Picture 2" descr="http://upload.wikimedia.org/wikipedia/commons/thumb/d/d7/Ulysses_Grant_1870-1880.jpg/220px-Ulysses_Grant_1870-1880.jpg"/>
          <p:cNvPicPr>
            <a:picLocks noChangeAspect="1" noChangeArrowheads="1"/>
          </p:cNvPicPr>
          <p:nvPr/>
        </p:nvPicPr>
        <p:blipFill>
          <a:blip r:embed="rId2" cstate="print"/>
          <a:srcRect/>
          <a:stretch>
            <a:fillRect/>
          </a:stretch>
        </p:blipFill>
        <p:spPr bwMode="auto">
          <a:xfrm>
            <a:off x="5638800" y="1295400"/>
            <a:ext cx="3146826" cy="4191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Scandals</a:t>
            </a:r>
          </a:p>
        </p:txBody>
      </p:sp>
      <p:sp>
        <p:nvSpPr>
          <p:cNvPr id="3" name="Content Placeholder 2"/>
          <p:cNvSpPr>
            <a:spLocks noGrp="1"/>
          </p:cNvSpPr>
          <p:nvPr>
            <p:ph idx="1"/>
          </p:nvPr>
        </p:nvSpPr>
        <p:spPr>
          <a:xfrm>
            <a:off x="0" y="762000"/>
            <a:ext cx="5638800" cy="6096000"/>
          </a:xfrm>
        </p:spPr>
        <p:txBody>
          <a:bodyPr>
            <a:normAutofit/>
          </a:bodyPr>
          <a:lstStyle/>
          <a:p>
            <a:r>
              <a:rPr lang="en-US" b="1" dirty="0">
                <a:solidFill>
                  <a:srgbClr val="C00000"/>
                </a:solidFill>
              </a:rPr>
              <a:t>Credit </a:t>
            </a:r>
            <a:r>
              <a:rPr lang="en-US" b="1" dirty="0" err="1">
                <a:solidFill>
                  <a:srgbClr val="C00000"/>
                </a:solidFill>
              </a:rPr>
              <a:t>Mobilier</a:t>
            </a:r>
            <a:r>
              <a:rPr lang="en-US" b="1" dirty="0">
                <a:solidFill>
                  <a:srgbClr val="C00000"/>
                </a:solidFill>
              </a:rPr>
              <a:t> - 1872</a:t>
            </a:r>
          </a:p>
          <a:p>
            <a:pPr lvl="1"/>
            <a:r>
              <a:rPr lang="en-US" dirty="0"/>
              <a:t>Company responsible for building Transcontinental R.R. </a:t>
            </a:r>
          </a:p>
          <a:p>
            <a:pPr lvl="1"/>
            <a:r>
              <a:rPr lang="en-US" dirty="0"/>
              <a:t>Charged outrages rates </a:t>
            </a:r>
          </a:p>
          <a:p>
            <a:pPr lvl="1"/>
            <a:r>
              <a:rPr lang="en-US" dirty="0"/>
              <a:t>Bribed US government officials to keep quiet</a:t>
            </a:r>
          </a:p>
          <a:p>
            <a:pPr lvl="1"/>
            <a:r>
              <a:rPr lang="en-US" dirty="0"/>
              <a:t>Some of those involved…</a:t>
            </a:r>
          </a:p>
          <a:p>
            <a:pPr lvl="2"/>
            <a:r>
              <a:rPr lang="en-US" dirty="0"/>
              <a:t>Grants Vice President</a:t>
            </a:r>
          </a:p>
          <a:p>
            <a:pPr lvl="2"/>
            <a:r>
              <a:rPr lang="en-US" dirty="0"/>
              <a:t>Secretary of Treasury</a:t>
            </a:r>
          </a:p>
          <a:p>
            <a:pPr lvl="2"/>
            <a:r>
              <a:rPr lang="en-US" dirty="0"/>
              <a:t>Speaker of the House</a:t>
            </a:r>
          </a:p>
          <a:p>
            <a:pPr lvl="2"/>
            <a:r>
              <a:rPr lang="en-US" dirty="0"/>
              <a:t>4 Senators</a:t>
            </a:r>
          </a:p>
        </p:txBody>
      </p:sp>
      <p:pic>
        <p:nvPicPr>
          <p:cNvPr id="18434" name="Picture 2" descr="http://www.xtimeline.com/__UserPic_Large/79872/evt101018054800468.jpg"/>
          <p:cNvPicPr>
            <a:picLocks noChangeAspect="1" noChangeArrowheads="1"/>
          </p:cNvPicPr>
          <p:nvPr/>
        </p:nvPicPr>
        <p:blipFill>
          <a:blip r:embed="rId2" cstate="print"/>
          <a:srcRect/>
          <a:stretch>
            <a:fillRect/>
          </a:stretch>
        </p:blipFill>
        <p:spPr bwMode="auto">
          <a:xfrm>
            <a:off x="5562600" y="1143000"/>
            <a:ext cx="3581400" cy="3810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8130" name="Picture 2" descr="http://l1randall359.files.wordpress.com/2011/11/credit-mobilier-scandal.jpg"/>
          <p:cNvPicPr>
            <a:picLocks noChangeAspect="1" noChangeArrowheads="1"/>
          </p:cNvPicPr>
          <p:nvPr/>
        </p:nvPicPr>
        <p:blipFill>
          <a:blip r:embed="rId2" cstate="print"/>
          <a:srcRect/>
          <a:stretch>
            <a:fillRect/>
          </a:stretch>
        </p:blipFill>
        <p:spPr bwMode="auto">
          <a:xfrm>
            <a:off x="381000" y="838200"/>
            <a:ext cx="8097145" cy="531812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Scandals</a:t>
            </a:r>
          </a:p>
        </p:txBody>
      </p:sp>
      <p:sp>
        <p:nvSpPr>
          <p:cNvPr id="3" name="Content Placeholder 2"/>
          <p:cNvSpPr>
            <a:spLocks noGrp="1"/>
          </p:cNvSpPr>
          <p:nvPr>
            <p:ph idx="1"/>
          </p:nvPr>
        </p:nvSpPr>
        <p:spPr>
          <a:xfrm>
            <a:off x="152400" y="1295400"/>
            <a:ext cx="5029200" cy="4830763"/>
          </a:xfrm>
        </p:spPr>
        <p:txBody>
          <a:bodyPr/>
          <a:lstStyle/>
          <a:p>
            <a:r>
              <a:rPr lang="en-US" b="1" dirty="0">
                <a:solidFill>
                  <a:srgbClr val="C00000"/>
                </a:solidFill>
              </a:rPr>
              <a:t>Whiskey Ring - 1875</a:t>
            </a:r>
          </a:p>
          <a:p>
            <a:pPr lvl="1"/>
            <a:r>
              <a:rPr lang="en-US" dirty="0"/>
              <a:t>Alcohol taxes raised post Civil War</a:t>
            </a:r>
          </a:p>
          <a:p>
            <a:pPr lvl="1"/>
            <a:r>
              <a:rPr lang="en-US" dirty="0"/>
              <a:t>Congressmen bribed to allow Whiskey producers to keep funds from taxes. </a:t>
            </a:r>
          </a:p>
          <a:p>
            <a:pPr lvl="1"/>
            <a:r>
              <a:rPr lang="en-US" dirty="0"/>
              <a:t>Grants personal secretary indicted</a:t>
            </a:r>
          </a:p>
          <a:p>
            <a:pPr lvl="2">
              <a:buNone/>
            </a:pPr>
            <a:endParaRPr lang="en-US" dirty="0"/>
          </a:p>
        </p:txBody>
      </p:sp>
      <p:pic>
        <p:nvPicPr>
          <p:cNvPr id="17410" name="Picture 2" descr="http://www.corbisimages.com/images/Corbis-BE031416.jpg?size=67&amp;uid=785281ff-cc84-4f40-9465-88d2bf8bce38"/>
          <p:cNvPicPr>
            <a:picLocks noChangeAspect="1" noChangeArrowheads="1"/>
          </p:cNvPicPr>
          <p:nvPr/>
        </p:nvPicPr>
        <p:blipFill>
          <a:blip r:embed="rId2" cstate="print"/>
          <a:srcRect/>
          <a:stretch>
            <a:fillRect/>
          </a:stretch>
        </p:blipFill>
        <p:spPr bwMode="auto">
          <a:xfrm>
            <a:off x="5105400" y="1219200"/>
            <a:ext cx="4295775" cy="4572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Panic of 1873</a:t>
            </a:r>
          </a:p>
        </p:txBody>
      </p:sp>
      <p:sp>
        <p:nvSpPr>
          <p:cNvPr id="3" name="Content Placeholder 2"/>
          <p:cNvSpPr>
            <a:spLocks noGrp="1"/>
          </p:cNvSpPr>
          <p:nvPr>
            <p:ph idx="1"/>
          </p:nvPr>
        </p:nvSpPr>
        <p:spPr>
          <a:xfrm>
            <a:off x="152400" y="1066800"/>
            <a:ext cx="8534400" cy="5059363"/>
          </a:xfrm>
        </p:spPr>
        <p:txBody>
          <a:bodyPr>
            <a:normAutofit/>
          </a:bodyPr>
          <a:lstStyle/>
          <a:p>
            <a:pPr algn="ctr">
              <a:buNone/>
            </a:pPr>
            <a:r>
              <a:rPr lang="en-US" u="sng" dirty="0"/>
              <a:t>Causes</a:t>
            </a:r>
          </a:p>
          <a:p>
            <a:pPr algn="ctr"/>
            <a:r>
              <a:rPr lang="en-US" dirty="0"/>
              <a:t>Banks finance RRs by selling bonds</a:t>
            </a:r>
          </a:p>
          <a:p>
            <a:pPr algn="ctr">
              <a:buNone/>
            </a:pPr>
            <a:r>
              <a:rPr lang="en-US" dirty="0"/>
              <a:t> </a:t>
            </a:r>
          </a:p>
          <a:p>
            <a:pPr algn="ctr"/>
            <a:r>
              <a:rPr lang="en-US" dirty="0"/>
              <a:t>Many RRs go out of business</a:t>
            </a:r>
          </a:p>
          <a:p>
            <a:pPr algn="ctr">
              <a:buNone/>
            </a:pPr>
            <a:endParaRPr lang="en-US" dirty="0"/>
          </a:p>
          <a:p>
            <a:pPr algn="ctr"/>
            <a:r>
              <a:rPr lang="en-US" dirty="0"/>
              <a:t>Banks cannot pay back bonds</a:t>
            </a:r>
          </a:p>
          <a:p>
            <a:pPr algn="ctr"/>
            <a:endParaRPr lang="en-US" dirty="0"/>
          </a:p>
          <a:p>
            <a:pPr algn="ctr"/>
            <a:r>
              <a:rPr lang="en-US" dirty="0"/>
              <a:t>Banks close</a:t>
            </a:r>
          </a:p>
          <a:p>
            <a:pPr algn="ctr"/>
            <a:endParaRPr lang="en-US" dirty="0"/>
          </a:p>
          <a:p>
            <a:pPr algn="ctr">
              <a:buNone/>
            </a:pPr>
            <a:endParaRPr lang="en-US" dirty="0"/>
          </a:p>
          <a:p>
            <a:pPr algn="ctr"/>
            <a:endParaRPr lang="en-US" dirty="0"/>
          </a:p>
          <a:p>
            <a:endParaRPr lang="en-US" dirty="0"/>
          </a:p>
        </p:txBody>
      </p:sp>
      <p:sp>
        <p:nvSpPr>
          <p:cNvPr id="4" name="Down Arrow 3"/>
          <p:cNvSpPr/>
          <p:nvPr/>
        </p:nvSpPr>
        <p:spPr>
          <a:xfrm>
            <a:off x="4114800" y="2362200"/>
            <a:ext cx="560832" cy="445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4114800" y="3581400"/>
            <a:ext cx="560832" cy="445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4114800" y="4724400"/>
            <a:ext cx="560832" cy="445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solidFill>
                  <a:srgbClr val="C00000"/>
                </a:solidFill>
              </a:rPr>
              <a:t>Panic of 1873</a:t>
            </a:r>
          </a:p>
        </p:txBody>
      </p:sp>
      <p:sp>
        <p:nvSpPr>
          <p:cNvPr id="3" name="Content Placeholder 2"/>
          <p:cNvSpPr>
            <a:spLocks noGrp="1"/>
          </p:cNvSpPr>
          <p:nvPr>
            <p:ph idx="1"/>
          </p:nvPr>
        </p:nvSpPr>
        <p:spPr>
          <a:xfrm>
            <a:off x="152400" y="838200"/>
            <a:ext cx="5410200" cy="5791200"/>
          </a:xfrm>
        </p:spPr>
        <p:txBody>
          <a:bodyPr>
            <a:normAutofit lnSpcReduction="10000"/>
          </a:bodyPr>
          <a:lstStyle/>
          <a:p>
            <a:pPr>
              <a:buNone/>
            </a:pPr>
            <a:r>
              <a:rPr lang="en-US" u="sng" dirty="0"/>
              <a:t>Effects</a:t>
            </a:r>
          </a:p>
          <a:p>
            <a:r>
              <a:rPr lang="en-US" dirty="0">
                <a:solidFill>
                  <a:srgbClr val="C00000"/>
                </a:solidFill>
              </a:rPr>
              <a:t>NY Stock Exchange</a:t>
            </a:r>
            <a:r>
              <a:rPr lang="en-US" dirty="0"/>
              <a:t> closes for 10 days</a:t>
            </a:r>
          </a:p>
          <a:p>
            <a:endParaRPr lang="en-US" dirty="0"/>
          </a:p>
          <a:p>
            <a:r>
              <a:rPr lang="en-US" dirty="0"/>
              <a:t>25% of Railroads go out of business</a:t>
            </a:r>
          </a:p>
          <a:p>
            <a:endParaRPr lang="en-US" dirty="0"/>
          </a:p>
          <a:p>
            <a:r>
              <a:rPr lang="en-US" dirty="0"/>
              <a:t>Unemployment reaches 14%</a:t>
            </a:r>
          </a:p>
          <a:p>
            <a:endParaRPr lang="en-US" dirty="0"/>
          </a:p>
          <a:p>
            <a:r>
              <a:rPr lang="en-US" dirty="0">
                <a:solidFill>
                  <a:srgbClr val="C00000"/>
                </a:solidFill>
              </a:rPr>
              <a:t>Republican Party gets the Blame</a:t>
            </a:r>
          </a:p>
          <a:p>
            <a:pPr algn="ctr"/>
            <a:endParaRPr lang="en-US" dirty="0"/>
          </a:p>
          <a:p>
            <a:pPr algn="ctr">
              <a:buNone/>
            </a:pPr>
            <a:endParaRPr lang="en-US" dirty="0"/>
          </a:p>
          <a:p>
            <a:pPr algn="ctr"/>
            <a:endParaRPr lang="en-US" dirty="0"/>
          </a:p>
          <a:p>
            <a:endParaRPr lang="en-US" dirty="0"/>
          </a:p>
        </p:txBody>
      </p:sp>
      <p:pic>
        <p:nvPicPr>
          <p:cNvPr id="5122" name="Picture 2" descr="http://www.buzzle.com/img/articleImages/498960-30316-57.jpg"/>
          <p:cNvPicPr>
            <a:picLocks noChangeAspect="1" noChangeArrowheads="1"/>
          </p:cNvPicPr>
          <p:nvPr/>
        </p:nvPicPr>
        <p:blipFill>
          <a:blip r:embed="rId2" cstate="print"/>
          <a:srcRect/>
          <a:stretch>
            <a:fillRect/>
          </a:stretch>
        </p:blipFill>
        <p:spPr bwMode="auto">
          <a:xfrm>
            <a:off x="5562600" y="2209800"/>
            <a:ext cx="3886199" cy="388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Southern “Redemption”</a:t>
            </a:r>
          </a:p>
        </p:txBody>
      </p:sp>
      <p:sp>
        <p:nvSpPr>
          <p:cNvPr id="3" name="Content Placeholder 2"/>
          <p:cNvSpPr>
            <a:spLocks noGrp="1"/>
          </p:cNvSpPr>
          <p:nvPr>
            <p:ph idx="1"/>
          </p:nvPr>
        </p:nvSpPr>
        <p:spPr>
          <a:xfrm>
            <a:off x="152400" y="838200"/>
            <a:ext cx="5638800" cy="6248400"/>
          </a:xfrm>
        </p:spPr>
        <p:txBody>
          <a:bodyPr>
            <a:normAutofit fontScale="92500" lnSpcReduction="20000"/>
          </a:bodyPr>
          <a:lstStyle/>
          <a:p>
            <a:r>
              <a:rPr lang="en-US" b="1" dirty="0">
                <a:solidFill>
                  <a:srgbClr val="C00000"/>
                </a:solidFill>
              </a:rPr>
              <a:t>Disenfranchisement</a:t>
            </a:r>
          </a:p>
          <a:p>
            <a:pPr lvl="1"/>
            <a:r>
              <a:rPr lang="en-US" dirty="0"/>
              <a:t>African Americans and Republicans</a:t>
            </a:r>
          </a:p>
          <a:p>
            <a:pPr lvl="1"/>
            <a:r>
              <a:rPr lang="en-US" b="1" dirty="0">
                <a:solidFill>
                  <a:srgbClr val="C00000"/>
                </a:solidFill>
              </a:rPr>
              <a:t>Literacy Tests</a:t>
            </a:r>
          </a:p>
          <a:p>
            <a:pPr lvl="1"/>
            <a:r>
              <a:rPr lang="en-US" b="1" dirty="0">
                <a:solidFill>
                  <a:srgbClr val="C00000"/>
                </a:solidFill>
              </a:rPr>
              <a:t>Poll taxes</a:t>
            </a:r>
          </a:p>
          <a:p>
            <a:pPr marL="457200" lvl="1" indent="0">
              <a:buNone/>
            </a:pPr>
            <a:r>
              <a:rPr lang="en-US" b="1" dirty="0"/>
              <a:t>*</a:t>
            </a:r>
            <a:r>
              <a:rPr lang="en-US" dirty="0"/>
              <a:t>“Grandfather Clause”</a:t>
            </a:r>
          </a:p>
          <a:p>
            <a:pPr lvl="1"/>
            <a:endParaRPr lang="en-US" sz="1900" b="1" dirty="0">
              <a:solidFill>
                <a:srgbClr val="C00000"/>
              </a:solidFill>
            </a:endParaRPr>
          </a:p>
          <a:p>
            <a:r>
              <a:rPr lang="en-US" dirty="0"/>
              <a:t>Upper South</a:t>
            </a:r>
          </a:p>
          <a:p>
            <a:pPr lvl="1"/>
            <a:r>
              <a:rPr lang="en-US" dirty="0">
                <a:solidFill>
                  <a:srgbClr val="C00000"/>
                </a:solidFill>
              </a:rPr>
              <a:t>KKK - 1866</a:t>
            </a:r>
          </a:p>
          <a:p>
            <a:pPr lvl="1"/>
            <a:r>
              <a:rPr lang="en-US" dirty="0">
                <a:solidFill>
                  <a:srgbClr val="C00000"/>
                </a:solidFill>
              </a:rPr>
              <a:t>Red Shirts</a:t>
            </a:r>
          </a:p>
          <a:p>
            <a:r>
              <a:rPr lang="en-US" dirty="0"/>
              <a:t>Lower South </a:t>
            </a:r>
          </a:p>
          <a:p>
            <a:pPr lvl="1"/>
            <a:r>
              <a:rPr lang="en-US" dirty="0">
                <a:solidFill>
                  <a:srgbClr val="C00000"/>
                </a:solidFill>
              </a:rPr>
              <a:t>Knights of Camellia </a:t>
            </a:r>
          </a:p>
          <a:p>
            <a:pPr lvl="1"/>
            <a:r>
              <a:rPr lang="en-US" dirty="0">
                <a:solidFill>
                  <a:srgbClr val="C00000"/>
                </a:solidFill>
              </a:rPr>
              <a:t>White League</a:t>
            </a:r>
          </a:p>
          <a:p>
            <a:pPr lvl="1"/>
            <a:endParaRPr lang="en-US" sz="1900" dirty="0">
              <a:solidFill>
                <a:srgbClr val="C00000"/>
              </a:solidFill>
            </a:endParaRPr>
          </a:p>
          <a:p>
            <a:r>
              <a:rPr lang="en-US" dirty="0"/>
              <a:t>62% decrease in African American voters</a:t>
            </a:r>
          </a:p>
          <a:p>
            <a:pPr lvl="1"/>
            <a:endParaRPr lang="en-US" dirty="0">
              <a:solidFill>
                <a:srgbClr val="C00000"/>
              </a:solidFill>
            </a:endParaRPr>
          </a:p>
        </p:txBody>
      </p:sp>
      <p:pic>
        <p:nvPicPr>
          <p:cNvPr id="4" name="Picture 2" descr="https://www.milestonedocuments.com/images/content/documents/3c19565u1_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905000"/>
            <a:ext cx="3143250" cy="419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www.authentichistory.com/1865-1897/1-reconstruction/1-johnson/18680808_One_Less_Vote-Na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1"/>
            <a:ext cx="6934200" cy="701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448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www.whowalkinbrooklyn.com/wordpress/wp-content/uploads/2008/10/klan2-wwib.jpg"/>
          <p:cNvPicPr>
            <a:picLocks noChangeAspect="1" noChangeArrowheads="1"/>
          </p:cNvPicPr>
          <p:nvPr/>
        </p:nvPicPr>
        <p:blipFill>
          <a:blip r:embed="rId2" cstate="print"/>
          <a:srcRect/>
          <a:stretch>
            <a:fillRect/>
          </a:stretch>
        </p:blipFill>
        <p:spPr bwMode="auto">
          <a:xfrm>
            <a:off x="990600" y="240323"/>
            <a:ext cx="5715400" cy="65532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Southern “Redemption”</a:t>
            </a:r>
          </a:p>
        </p:txBody>
      </p:sp>
      <p:sp>
        <p:nvSpPr>
          <p:cNvPr id="3" name="Content Placeholder 2"/>
          <p:cNvSpPr>
            <a:spLocks noGrp="1"/>
          </p:cNvSpPr>
          <p:nvPr>
            <p:ph idx="1"/>
          </p:nvPr>
        </p:nvSpPr>
        <p:spPr>
          <a:xfrm>
            <a:off x="152400" y="1295400"/>
            <a:ext cx="5867400" cy="5562600"/>
          </a:xfrm>
        </p:spPr>
        <p:txBody>
          <a:bodyPr>
            <a:normAutofit/>
          </a:bodyPr>
          <a:lstStyle/>
          <a:p>
            <a:r>
              <a:rPr lang="en-US" b="1" dirty="0">
                <a:solidFill>
                  <a:srgbClr val="C00000"/>
                </a:solidFill>
              </a:rPr>
              <a:t>Enforcement Acts (1870,71)</a:t>
            </a:r>
          </a:p>
          <a:p>
            <a:pPr lvl="1"/>
            <a:r>
              <a:rPr lang="en-US" dirty="0"/>
              <a:t>a.k.a. </a:t>
            </a:r>
            <a:r>
              <a:rPr lang="en-US" dirty="0">
                <a:solidFill>
                  <a:srgbClr val="C00000"/>
                </a:solidFill>
              </a:rPr>
              <a:t>KKK Acts</a:t>
            </a:r>
          </a:p>
          <a:p>
            <a:pPr lvl="1"/>
            <a:r>
              <a:rPr lang="en-US" dirty="0"/>
              <a:t>Allowed the president to use federal troops to prevent discrimination against voters</a:t>
            </a:r>
          </a:p>
          <a:p>
            <a:pPr lvl="1"/>
            <a:endParaRPr lang="en-US" dirty="0"/>
          </a:p>
          <a:p>
            <a:r>
              <a:rPr lang="en-US" dirty="0"/>
              <a:t>Midterm election of 1874</a:t>
            </a:r>
          </a:p>
          <a:p>
            <a:pPr lvl="1"/>
            <a:r>
              <a:rPr lang="en-US" dirty="0"/>
              <a:t>Despite attempts to protect voting rights in the south, </a:t>
            </a:r>
            <a:r>
              <a:rPr lang="en-US" b="1" dirty="0">
                <a:solidFill>
                  <a:schemeClr val="accent1"/>
                </a:solidFill>
              </a:rPr>
              <a:t>Democrats</a:t>
            </a:r>
            <a:r>
              <a:rPr lang="en-US" dirty="0"/>
              <a:t> win control of House</a:t>
            </a:r>
          </a:p>
        </p:txBody>
      </p:sp>
      <p:pic>
        <p:nvPicPr>
          <p:cNvPr id="1028" name="Picture 4" descr="http://www.occidentaldissent.com/wp-content/uploads/2011/11/white-leagu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990600"/>
            <a:ext cx="3599779" cy="3886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ttp://americanhistory.unomaha.edu/module_files/Red%20Shir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685799"/>
            <a:ext cx="5796557" cy="815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443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End of Reconstruction</a:t>
            </a:r>
          </a:p>
        </p:txBody>
      </p:sp>
      <p:sp>
        <p:nvSpPr>
          <p:cNvPr id="3" name="Content Placeholder 2"/>
          <p:cNvSpPr>
            <a:spLocks noGrp="1"/>
          </p:cNvSpPr>
          <p:nvPr>
            <p:ph idx="1"/>
          </p:nvPr>
        </p:nvSpPr>
        <p:spPr>
          <a:xfrm>
            <a:off x="152400" y="1295400"/>
            <a:ext cx="8534400" cy="4830763"/>
          </a:xfrm>
        </p:spPr>
        <p:txBody>
          <a:bodyPr/>
          <a:lstStyle/>
          <a:p>
            <a:r>
              <a:rPr lang="en-US" dirty="0"/>
              <a:t>By end of Grants Presidency..</a:t>
            </a:r>
          </a:p>
          <a:p>
            <a:pPr lvl="1"/>
            <a:r>
              <a:rPr lang="en-US" dirty="0"/>
              <a:t>Republican party loses support</a:t>
            </a:r>
          </a:p>
          <a:p>
            <a:pPr lvl="2"/>
            <a:r>
              <a:rPr lang="en-US" dirty="0"/>
              <a:t>Political Corruption – </a:t>
            </a:r>
            <a:r>
              <a:rPr lang="en-US" dirty="0">
                <a:solidFill>
                  <a:srgbClr val="C00000"/>
                </a:solidFill>
              </a:rPr>
              <a:t>Grant Scandals</a:t>
            </a:r>
          </a:p>
          <a:p>
            <a:pPr lvl="2"/>
            <a:r>
              <a:rPr lang="en-US" dirty="0"/>
              <a:t>Economic Failure – </a:t>
            </a:r>
            <a:r>
              <a:rPr lang="en-US" dirty="0">
                <a:solidFill>
                  <a:srgbClr val="C00000"/>
                </a:solidFill>
              </a:rPr>
              <a:t>Panic of 1873</a:t>
            </a:r>
          </a:p>
          <a:p>
            <a:pPr lvl="1"/>
            <a:r>
              <a:rPr lang="en-US" dirty="0"/>
              <a:t>Democrats have regained control of 7 states</a:t>
            </a:r>
          </a:p>
          <a:p>
            <a:pPr lvl="2"/>
            <a:r>
              <a:rPr lang="en-US" dirty="0">
                <a:solidFill>
                  <a:srgbClr val="C00000"/>
                </a:solidFill>
              </a:rPr>
              <a:t>“Solid South”</a:t>
            </a:r>
          </a:p>
          <a:p>
            <a:pPr lvl="2"/>
            <a:endParaRPr lang="en-US" dirty="0"/>
          </a:p>
        </p:txBody>
      </p:sp>
      <p:pic>
        <p:nvPicPr>
          <p:cNvPr id="15362" name="Picture 2" descr="http://www.greatreality.com/images/MusingImages/SolidSouth.gif"/>
          <p:cNvPicPr>
            <a:picLocks noChangeAspect="1" noChangeArrowheads="1"/>
          </p:cNvPicPr>
          <p:nvPr/>
        </p:nvPicPr>
        <p:blipFill>
          <a:blip r:embed="rId2" cstate="print"/>
          <a:srcRect/>
          <a:stretch>
            <a:fillRect/>
          </a:stretch>
        </p:blipFill>
        <p:spPr bwMode="auto">
          <a:xfrm>
            <a:off x="3352800" y="3733800"/>
            <a:ext cx="5035826" cy="28956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s://thepolitikalblog.files.wordpress.com/2011/03/south-carolina-house-of-representatives-reconstruction2.png?w=6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28" y="381000"/>
            <a:ext cx="9428688"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5631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ttps://thepolitikalblog.files.wordpress.com/2011/03/south-carolina-house-of-representatives-solid-south5.png?w=6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125" y="264076"/>
            <a:ext cx="9670249"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0862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42" name="Picture 2" descr="http://www.creativepro.com/files/story_images/20081031SAWG_fg19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9144"/>
            <a:ext cx="6354608" cy="6848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254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descr="http://dcc.newberry.org/system/artifacts/679/original/Harpers-Weekly-Of-Course-He-Wants-to_Vote-p-84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0"/>
            <a:ext cx="9575800" cy="6708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589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1876 Election"/>
          <p:cNvPicPr>
            <a:picLocks noChangeAspect="1" noChangeArrowheads="1"/>
          </p:cNvPicPr>
          <p:nvPr/>
        </p:nvPicPr>
        <p:blipFill>
          <a:blip r:embed="rId2" cstate="print">
            <a:lum bright="12000" contrast="6000"/>
          </a:blip>
          <a:srcRect/>
          <a:stretch>
            <a:fillRect/>
          </a:stretch>
        </p:blipFill>
        <p:spPr bwMode="auto">
          <a:xfrm>
            <a:off x="228600" y="913177"/>
            <a:ext cx="8763000" cy="5944823"/>
          </a:xfrm>
          <a:prstGeom prst="rect">
            <a:avLst/>
          </a:prstGeom>
          <a:noFill/>
          <a:ln w="9525">
            <a:solidFill>
              <a:srgbClr val="D30A05"/>
            </a:solidFill>
            <a:miter lim="800000"/>
            <a:headEnd/>
            <a:tailEnd/>
          </a:ln>
        </p:spPr>
      </p:pic>
      <p:sp>
        <p:nvSpPr>
          <p:cNvPr id="28680" name="Rectangle 8"/>
          <p:cNvSpPr>
            <a:spLocks noGrp="1" noRot="1" noChangeArrowheads="1"/>
          </p:cNvSpPr>
          <p:nvPr>
            <p:ph type="title"/>
          </p:nvPr>
        </p:nvSpPr>
        <p:spPr>
          <a:xfrm>
            <a:off x="304800" y="0"/>
            <a:ext cx="8540750" cy="1143000"/>
          </a:xfrm>
        </p:spPr>
        <p:txBody>
          <a:bodyPr/>
          <a:lstStyle/>
          <a:p>
            <a:pPr eaLnBrk="1" hangingPunct="1">
              <a:defRPr/>
            </a:pPr>
            <a:r>
              <a:rPr lang="en-US" dirty="0">
                <a:solidFill>
                  <a:srgbClr val="C00000"/>
                </a:solidFill>
              </a:rPr>
              <a:t>1876 Election </a:t>
            </a:r>
            <a:r>
              <a:rPr lang="en-US" dirty="0"/>
              <a:t>Results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Rot="1" noChangeArrowheads="1"/>
          </p:cNvSpPr>
          <p:nvPr>
            <p:ph idx="1"/>
          </p:nvPr>
        </p:nvSpPr>
        <p:spPr>
          <a:xfrm>
            <a:off x="0" y="381000"/>
            <a:ext cx="8229600" cy="6248400"/>
          </a:xfrm>
        </p:spPr>
        <p:txBody>
          <a:bodyPr/>
          <a:lstStyle/>
          <a:p>
            <a:pPr eaLnBrk="1" hangingPunct="1">
              <a:defRPr/>
            </a:pPr>
            <a:r>
              <a:rPr lang="en-US" b="1" dirty="0">
                <a:solidFill>
                  <a:srgbClr val="C00000"/>
                </a:solidFill>
                <a:effectLst>
                  <a:outerShdw blurRad="38100" dist="38100" dir="2700000" algn="tl">
                    <a:srgbClr val="000000"/>
                  </a:outerShdw>
                </a:effectLst>
              </a:rPr>
              <a:t>Samuel Tilden </a:t>
            </a:r>
            <a:r>
              <a:rPr lang="en-US" b="1" dirty="0">
                <a:solidFill>
                  <a:schemeClr val="hlink"/>
                </a:solidFill>
                <a:effectLst>
                  <a:outerShdw blurRad="38100" dist="38100" dir="2700000" algn="tl">
                    <a:srgbClr val="000000"/>
                  </a:outerShdw>
                </a:effectLst>
              </a:rPr>
              <a:t>wins popular vote.</a:t>
            </a:r>
          </a:p>
          <a:p>
            <a:pPr eaLnBrk="1" hangingPunct="1">
              <a:defRPr/>
            </a:pPr>
            <a:endParaRPr lang="en-US" b="1" dirty="0">
              <a:solidFill>
                <a:schemeClr val="hlink"/>
              </a:solidFill>
              <a:effectLst>
                <a:outerShdw blurRad="38100" dist="38100" dir="2700000" algn="tl">
                  <a:srgbClr val="000000"/>
                </a:outerShdw>
              </a:effectLst>
            </a:endParaRPr>
          </a:p>
          <a:p>
            <a:pPr eaLnBrk="1" hangingPunct="1">
              <a:defRPr/>
            </a:pPr>
            <a:r>
              <a:rPr lang="en-US" b="1" dirty="0">
                <a:solidFill>
                  <a:schemeClr val="hlink"/>
                </a:solidFill>
                <a:effectLst>
                  <a:outerShdw blurRad="38100" dist="38100" dir="2700000" algn="tl">
                    <a:srgbClr val="000000"/>
                  </a:outerShdw>
                </a:effectLst>
              </a:rPr>
              <a:t>Republicans call for a recount</a:t>
            </a:r>
          </a:p>
          <a:p>
            <a:pPr eaLnBrk="1" hangingPunct="1">
              <a:defRPr/>
            </a:pPr>
            <a:endParaRPr lang="en-US" b="1" dirty="0">
              <a:solidFill>
                <a:schemeClr val="hlink"/>
              </a:solidFill>
              <a:effectLst>
                <a:outerShdw blurRad="38100" dist="38100" dir="2700000" algn="tl">
                  <a:srgbClr val="000000"/>
                </a:outerShdw>
              </a:effectLst>
            </a:endParaRPr>
          </a:p>
          <a:p>
            <a:pPr eaLnBrk="1" hangingPunct="1">
              <a:defRPr/>
            </a:pPr>
            <a:r>
              <a:rPr lang="en-US" b="1" dirty="0">
                <a:solidFill>
                  <a:schemeClr val="hlink"/>
                </a:solidFill>
                <a:effectLst>
                  <a:outerShdw blurRad="38100" dist="38100" dir="2700000" algn="tl">
                    <a:srgbClr val="000000"/>
                  </a:outerShdw>
                </a:effectLst>
              </a:rPr>
              <a:t>After “recounting” </a:t>
            </a:r>
            <a:r>
              <a:rPr lang="en-US" b="1" dirty="0">
                <a:solidFill>
                  <a:srgbClr val="C00000"/>
                </a:solidFill>
                <a:effectLst>
                  <a:outerShdw blurRad="38100" dist="38100" dir="2700000" algn="tl">
                    <a:srgbClr val="000000"/>
                  </a:outerShdw>
                </a:effectLst>
              </a:rPr>
              <a:t>Rutherford B. Hayes</a:t>
            </a:r>
            <a:r>
              <a:rPr lang="en-US" b="1" dirty="0">
                <a:solidFill>
                  <a:schemeClr val="hlink"/>
                </a:solidFill>
                <a:effectLst>
                  <a:outerShdw blurRad="38100" dist="38100" dir="2700000" algn="tl">
                    <a:srgbClr val="000000"/>
                  </a:outerShdw>
                </a:effectLst>
              </a:rPr>
              <a:t> is found to be the winner. </a:t>
            </a:r>
          </a:p>
          <a:p>
            <a:pPr eaLnBrk="1" hangingPunct="1">
              <a:defRPr/>
            </a:pPr>
            <a:endParaRPr lang="en-US" b="1" dirty="0">
              <a:solidFill>
                <a:schemeClr val="hlink"/>
              </a:solidFill>
              <a:effectLst>
                <a:outerShdw blurRad="38100" dist="38100" dir="2700000" algn="tl">
                  <a:srgbClr val="000000"/>
                </a:outerShdw>
              </a:effectLst>
            </a:endParaRPr>
          </a:p>
          <a:p>
            <a:pPr eaLnBrk="1" hangingPunct="1">
              <a:defRPr/>
            </a:pPr>
            <a:r>
              <a:rPr lang="en-US" b="1" dirty="0">
                <a:solidFill>
                  <a:schemeClr val="hlink"/>
                </a:solidFill>
                <a:effectLst>
                  <a:outerShdw blurRad="38100" dist="38100" dir="2700000" algn="tl">
                    <a:srgbClr val="000000"/>
                  </a:outerShdw>
                </a:effectLst>
              </a:rPr>
              <a:t>Democrats in Congress protest the election – think there was cheating</a:t>
            </a:r>
          </a:p>
          <a:p>
            <a:pPr eaLnBrk="1" hangingPunct="1">
              <a:defRPr/>
            </a:pPr>
            <a:endParaRPr lang="en-US" b="1" dirty="0">
              <a:solidFill>
                <a:schemeClr val="hlink"/>
              </a:solidFill>
              <a:effectLst>
                <a:outerShdw blurRad="38100" dist="38100" dir="2700000" algn="tl">
                  <a:srgbClr val="000000"/>
                </a:outerShdw>
              </a:effectLst>
            </a:endParaRPr>
          </a:p>
          <a:p>
            <a:pPr eaLnBrk="1" hangingPunct="1">
              <a:defRPr/>
            </a:pPr>
            <a:r>
              <a:rPr lang="en-US" b="1" dirty="0">
                <a:solidFill>
                  <a:schemeClr val="hlink"/>
                </a:solidFill>
                <a:effectLst>
                  <a:outerShdw blurRad="38100" dist="38100" dir="2700000" algn="tl">
                    <a:srgbClr val="000000"/>
                  </a:outerShdw>
                </a:effectLst>
              </a:rPr>
              <a:t>A Compromise is needed!</a:t>
            </a:r>
          </a:p>
          <a:p>
            <a:pPr eaLnBrk="1" hangingPunct="1">
              <a:defRPr/>
            </a:pPr>
            <a:endParaRPr lang="en-US" b="1" dirty="0">
              <a:solidFill>
                <a:schemeClr val="hlink"/>
              </a:solidFill>
              <a:effectLst>
                <a:outerShdw blurRad="38100" dist="38100" dir="2700000" algn="tl">
                  <a:srgbClr val="000000"/>
                </a:outerShdw>
              </a:effectLst>
            </a:endParaRPr>
          </a:p>
        </p:txBody>
      </p:sp>
      <p:pic>
        <p:nvPicPr>
          <p:cNvPr id="6146" name="Picture 2" descr="http://upload.wikimedia.org/wikipedia/en/thumb/4/48/SamuelJTilden.png/93px-SamuelJTilden.png"/>
          <p:cNvPicPr>
            <a:picLocks noChangeAspect="1" noChangeArrowheads="1"/>
          </p:cNvPicPr>
          <p:nvPr/>
        </p:nvPicPr>
        <p:blipFill>
          <a:blip r:embed="rId2" cstate="print"/>
          <a:srcRect/>
          <a:stretch>
            <a:fillRect/>
          </a:stretch>
        </p:blipFill>
        <p:spPr bwMode="auto">
          <a:xfrm>
            <a:off x="7543800" y="152400"/>
            <a:ext cx="1295400" cy="1671485"/>
          </a:xfrm>
          <a:prstGeom prst="rect">
            <a:avLst/>
          </a:prstGeom>
          <a:noFill/>
        </p:spPr>
      </p:pic>
      <p:pic>
        <p:nvPicPr>
          <p:cNvPr id="6149" name="Picture 5"/>
          <p:cNvPicPr>
            <a:picLocks noChangeAspect="1" noChangeArrowheads="1"/>
          </p:cNvPicPr>
          <p:nvPr/>
        </p:nvPicPr>
        <p:blipFill>
          <a:blip r:embed="rId3" cstate="print"/>
          <a:srcRect/>
          <a:stretch>
            <a:fillRect/>
          </a:stretch>
        </p:blipFill>
        <p:spPr bwMode="auto">
          <a:xfrm>
            <a:off x="7010400" y="990600"/>
            <a:ext cx="1262495" cy="2057400"/>
          </a:xfrm>
          <a:prstGeom prst="rect">
            <a:avLst/>
          </a:prstGeom>
          <a:noFill/>
          <a:ln w="9525">
            <a:noFill/>
            <a:miter lim="800000"/>
            <a:headEnd/>
            <a:tailEnd/>
          </a:ln>
          <a:effectLst/>
        </p:spPr>
      </p:pic>
      <p:pic>
        <p:nvPicPr>
          <p:cNvPr id="6148" name="Picture 4" descr="http://upload.wikimedia.org/wikipedia/commons/thumb/e/ed/RutherfordBHayes.png/99px-RutherfordBHayes.png"/>
          <p:cNvPicPr>
            <a:picLocks noChangeAspect="1" noChangeArrowheads="1"/>
          </p:cNvPicPr>
          <p:nvPr/>
        </p:nvPicPr>
        <p:blipFill>
          <a:blip r:embed="rId4" cstate="print"/>
          <a:srcRect/>
          <a:stretch>
            <a:fillRect/>
          </a:stretch>
        </p:blipFill>
        <p:spPr bwMode="auto">
          <a:xfrm>
            <a:off x="7315200" y="2590800"/>
            <a:ext cx="1295400" cy="1570183"/>
          </a:xfrm>
          <a:prstGeom prst="rect">
            <a:avLst/>
          </a:prstGeom>
          <a:noFill/>
        </p:spPr>
      </p:pic>
      <p:pic>
        <p:nvPicPr>
          <p:cNvPr id="6150" name="Picture 6"/>
          <p:cNvPicPr>
            <a:picLocks noChangeAspect="1" noChangeArrowheads="1"/>
          </p:cNvPicPr>
          <p:nvPr/>
        </p:nvPicPr>
        <p:blipFill>
          <a:blip r:embed="rId5" cstate="print"/>
          <a:srcRect/>
          <a:stretch>
            <a:fillRect/>
          </a:stretch>
        </p:blipFill>
        <p:spPr bwMode="auto">
          <a:xfrm>
            <a:off x="7620000" y="3657600"/>
            <a:ext cx="1199046" cy="2405063"/>
          </a:xfrm>
          <a:prstGeom prst="rect">
            <a:avLst/>
          </a:prstGeom>
          <a:noFill/>
          <a:ln w="9525">
            <a:noFill/>
            <a:miter lim="800000"/>
            <a:headEnd/>
            <a:tailEnd/>
          </a:ln>
          <a:effectLst/>
        </p:spPr>
      </p:pic>
      <p:pic>
        <p:nvPicPr>
          <p:cNvPr id="6153" name="Picture 9"/>
          <p:cNvPicPr>
            <a:picLocks noChangeAspect="1" noChangeArrowheads="1"/>
          </p:cNvPicPr>
          <p:nvPr/>
        </p:nvPicPr>
        <p:blipFill>
          <a:blip r:embed="rId6" cstate="print"/>
          <a:srcRect/>
          <a:stretch>
            <a:fillRect/>
          </a:stretch>
        </p:blipFill>
        <p:spPr bwMode="auto">
          <a:xfrm>
            <a:off x="5715000" y="5486400"/>
            <a:ext cx="2057400" cy="108767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62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2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627">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627">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Compromise Indeed Carto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17170"/>
            <a:ext cx="9350289" cy="6640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9983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solidFill>
                  <a:srgbClr val="C00000"/>
                </a:solidFill>
              </a:rPr>
              <a:t>Compromise of 1877</a:t>
            </a:r>
          </a:p>
        </p:txBody>
      </p:sp>
      <p:sp>
        <p:nvSpPr>
          <p:cNvPr id="3" name="Content Placeholder 2"/>
          <p:cNvSpPr>
            <a:spLocks noGrp="1"/>
          </p:cNvSpPr>
          <p:nvPr>
            <p:ph idx="1"/>
          </p:nvPr>
        </p:nvSpPr>
        <p:spPr>
          <a:xfrm>
            <a:off x="152400" y="990600"/>
            <a:ext cx="8534400" cy="5135563"/>
          </a:xfrm>
        </p:spPr>
        <p:txBody>
          <a:bodyPr>
            <a:normAutofit lnSpcReduction="10000"/>
          </a:bodyPr>
          <a:lstStyle/>
          <a:p>
            <a:r>
              <a:rPr lang="en-US" dirty="0"/>
              <a:t>House and Senate create Electoral Commission to determine winner</a:t>
            </a:r>
          </a:p>
          <a:p>
            <a:pPr lvl="1"/>
            <a:r>
              <a:rPr lang="en-US" dirty="0"/>
              <a:t>Vote 8 to 7 in favor of Hayes</a:t>
            </a:r>
          </a:p>
          <a:p>
            <a:pPr lvl="1"/>
            <a:endParaRPr lang="en-US" dirty="0"/>
          </a:p>
          <a:p>
            <a:r>
              <a:rPr lang="en-US" dirty="0">
                <a:solidFill>
                  <a:srgbClr val="C00000"/>
                </a:solidFill>
              </a:rPr>
              <a:t>Filibuster</a:t>
            </a:r>
            <a:r>
              <a:rPr lang="en-US" dirty="0"/>
              <a:t> and Compromise</a:t>
            </a:r>
          </a:p>
          <a:p>
            <a:pPr lvl="1"/>
            <a:r>
              <a:rPr lang="en-US" dirty="0"/>
              <a:t>Democrats attempt to protest ruling</a:t>
            </a:r>
          </a:p>
          <a:p>
            <a:pPr lvl="1"/>
            <a:r>
              <a:rPr lang="en-US" dirty="0"/>
              <a:t>Meanwhile, </a:t>
            </a:r>
            <a:r>
              <a:rPr lang="en-US" dirty="0" err="1"/>
              <a:t>Dems</a:t>
            </a:r>
            <a:r>
              <a:rPr lang="en-US" dirty="0"/>
              <a:t> and Reps agree on a compromise</a:t>
            </a:r>
          </a:p>
          <a:p>
            <a:pPr marL="1371600" lvl="2" indent="-457200">
              <a:buFont typeface="+mj-lt"/>
              <a:buAutoNum type="arabicPeriod"/>
            </a:pPr>
            <a:r>
              <a:rPr lang="en-US" dirty="0"/>
              <a:t>President must appoint Southerner to Cabinet</a:t>
            </a:r>
          </a:p>
          <a:p>
            <a:pPr marL="1371600" lvl="2" indent="-457200">
              <a:buFont typeface="+mj-lt"/>
              <a:buAutoNum type="arabicPeriod"/>
            </a:pPr>
            <a:r>
              <a:rPr lang="en-US" dirty="0"/>
              <a:t>Internal Improvements</a:t>
            </a:r>
          </a:p>
          <a:p>
            <a:pPr marL="1371600" lvl="2" indent="-457200">
              <a:buFont typeface="+mj-lt"/>
              <a:buAutoNum type="arabicPeriod"/>
            </a:pPr>
            <a:r>
              <a:rPr lang="en-US" dirty="0"/>
              <a:t>Aid for southern Transcontinental RR</a:t>
            </a:r>
          </a:p>
          <a:p>
            <a:pPr marL="1371600" lvl="2" indent="-457200">
              <a:buFont typeface="+mj-lt"/>
              <a:buAutoNum type="arabicPeriod"/>
            </a:pPr>
            <a:r>
              <a:rPr lang="en-US" dirty="0"/>
              <a:t>Removal of Troops from the south</a:t>
            </a:r>
          </a:p>
          <a:p>
            <a:pPr lvl="2"/>
            <a:endParaRPr lang="en-US" dirty="0"/>
          </a:p>
        </p:txBody>
      </p:sp>
      <p:pic>
        <p:nvPicPr>
          <p:cNvPr id="4098" name="Picture 2" descr="Ballot Box Carto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524000"/>
            <a:ext cx="2366924" cy="2362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2" descr="Click to return to previous version of this cartoon..."/>
          <p:cNvPicPr>
            <a:picLocks noChangeAspect="1" noChangeArrowheads="1"/>
          </p:cNvPicPr>
          <p:nvPr/>
        </p:nvPicPr>
        <p:blipFill>
          <a:blip r:embed="rId2"/>
          <a:srcRect/>
          <a:stretch>
            <a:fillRect/>
          </a:stretch>
        </p:blipFill>
        <p:spPr bwMode="auto">
          <a:xfrm>
            <a:off x="990600" y="-1295400"/>
            <a:ext cx="6134100" cy="8639577"/>
          </a:xfrm>
          <a:prstGeom prst="rect">
            <a:avLst/>
          </a:prstGeom>
          <a:noFill/>
        </p:spPr>
      </p:pic>
    </p:spTree>
    <p:extLst>
      <p:ext uri="{BB962C8B-B14F-4D97-AF65-F5344CB8AC3E}">
        <p14:creationId xmlns:p14="http://schemas.microsoft.com/office/powerpoint/2010/main" val="5135343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Legacy of Reconstruction</a:t>
            </a:r>
          </a:p>
        </p:txBody>
      </p:sp>
      <p:sp>
        <p:nvSpPr>
          <p:cNvPr id="3" name="Content Placeholder 2"/>
          <p:cNvSpPr>
            <a:spLocks noGrp="1"/>
          </p:cNvSpPr>
          <p:nvPr>
            <p:ph idx="1"/>
          </p:nvPr>
        </p:nvSpPr>
        <p:spPr>
          <a:xfrm>
            <a:off x="152400" y="1295400"/>
            <a:ext cx="8534400" cy="4830763"/>
          </a:xfrm>
        </p:spPr>
        <p:txBody>
          <a:bodyPr/>
          <a:lstStyle/>
          <a:p>
            <a:r>
              <a:rPr lang="en-US" dirty="0"/>
              <a:t>Industrialization</a:t>
            </a:r>
          </a:p>
          <a:p>
            <a:pPr lvl="1"/>
            <a:r>
              <a:rPr lang="en-US" dirty="0"/>
              <a:t>Rise in Textiles</a:t>
            </a:r>
          </a:p>
          <a:p>
            <a:pPr lvl="1"/>
            <a:r>
              <a:rPr lang="en-US" dirty="0"/>
              <a:t>Shift to Tobacco</a:t>
            </a:r>
          </a:p>
          <a:p>
            <a:pPr lvl="1"/>
            <a:r>
              <a:rPr lang="en-US" dirty="0"/>
              <a:t>Iron/Steel mining</a:t>
            </a:r>
          </a:p>
          <a:p>
            <a:pPr lvl="1"/>
            <a:r>
              <a:rPr lang="en-US" dirty="0"/>
              <a:t>Railroad Construction</a:t>
            </a:r>
          </a:p>
          <a:p>
            <a:pPr lvl="1"/>
            <a:endParaRPr lang="en-US" dirty="0"/>
          </a:p>
          <a:p>
            <a:pPr lvl="1"/>
            <a:r>
              <a:rPr lang="en-US" dirty="0"/>
              <a:t>Still only 10% of countries total manufacturing</a:t>
            </a:r>
          </a:p>
          <a:p>
            <a:pPr lvl="1"/>
            <a:r>
              <a:rPr lang="en-US" dirty="0"/>
              <a:t>Lack of Labor Unions</a:t>
            </a:r>
          </a:p>
          <a:p>
            <a:pPr lvl="1"/>
            <a:r>
              <a:rPr lang="en-US" dirty="0"/>
              <a:t>Workers (Women) exploitation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Legacy of Reconstruction</a:t>
            </a:r>
          </a:p>
        </p:txBody>
      </p:sp>
      <p:sp>
        <p:nvSpPr>
          <p:cNvPr id="3" name="Content Placeholder 2"/>
          <p:cNvSpPr>
            <a:spLocks noGrp="1"/>
          </p:cNvSpPr>
          <p:nvPr>
            <p:ph idx="1"/>
          </p:nvPr>
        </p:nvSpPr>
        <p:spPr>
          <a:xfrm>
            <a:off x="152400" y="990600"/>
            <a:ext cx="7620000" cy="5135563"/>
          </a:xfrm>
        </p:spPr>
        <p:txBody>
          <a:bodyPr/>
          <a:lstStyle/>
          <a:p>
            <a:r>
              <a:rPr lang="en-US" dirty="0"/>
              <a:t>Rise of </a:t>
            </a:r>
            <a:r>
              <a:rPr lang="en-US" b="1" dirty="0">
                <a:solidFill>
                  <a:srgbClr val="C00000"/>
                </a:solidFill>
              </a:rPr>
              <a:t>Redeemers</a:t>
            </a:r>
          </a:p>
          <a:p>
            <a:pPr lvl="1"/>
            <a:r>
              <a:rPr lang="en-US" dirty="0"/>
              <a:t>Post Reconstruction ruling class</a:t>
            </a:r>
          </a:p>
          <a:p>
            <a:pPr lvl="1"/>
            <a:r>
              <a:rPr lang="en-US" dirty="0"/>
              <a:t>Lower Taxes</a:t>
            </a:r>
          </a:p>
          <a:p>
            <a:pPr lvl="1"/>
            <a:r>
              <a:rPr lang="en-US" dirty="0"/>
              <a:t>Cut </a:t>
            </a:r>
            <a:r>
              <a:rPr lang="en-US" dirty="0" err="1"/>
              <a:t>Govt</a:t>
            </a:r>
            <a:r>
              <a:rPr lang="en-US" dirty="0"/>
              <a:t> spending</a:t>
            </a:r>
          </a:p>
          <a:p>
            <a:pPr lvl="2"/>
            <a:r>
              <a:rPr lang="en-US" dirty="0"/>
              <a:t>Education </a:t>
            </a:r>
          </a:p>
          <a:p>
            <a:pPr lvl="2"/>
            <a:endParaRPr lang="en-US" b="1" dirty="0"/>
          </a:p>
          <a:p>
            <a:r>
              <a:rPr lang="en-US" b="1" dirty="0">
                <a:solidFill>
                  <a:srgbClr val="C00000"/>
                </a:solidFill>
              </a:rPr>
              <a:t>Jim Crow Laws</a:t>
            </a:r>
          </a:p>
          <a:p>
            <a:pPr lvl="1"/>
            <a:r>
              <a:rPr lang="en-US" dirty="0"/>
              <a:t>14</a:t>
            </a:r>
            <a:r>
              <a:rPr lang="en-US" baseline="30000" dirty="0"/>
              <a:t>th</a:t>
            </a:r>
            <a:r>
              <a:rPr lang="en-US" dirty="0"/>
              <a:t> Amend only for public organizations</a:t>
            </a:r>
          </a:p>
          <a:p>
            <a:pPr lvl="1"/>
            <a:r>
              <a:rPr lang="en-US" b="1" dirty="0" err="1">
                <a:solidFill>
                  <a:srgbClr val="C00000"/>
                </a:solidFill>
              </a:rPr>
              <a:t>Plessy</a:t>
            </a:r>
            <a:r>
              <a:rPr lang="en-US" b="1" dirty="0">
                <a:solidFill>
                  <a:srgbClr val="C00000"/>
                </a:solidFill>
              </a:rPr>
              <a:t> v. Ferguson</a:t>
            </a:r>
          </a:p>
          <a:p>
            <a:pPr lvl="2"/>
            <a:r>
              <a:rPr lang="en-US" dirty="0"/>
              <a:t>Separate but Equal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Homer Plessy  - 1/8</a:t>
            </a:r>
            <a:r>
              <a:rPr lang="en-US" baseline="30000" dirty="0"/>
              <a:t>th</a:t>
            </a:r>
            <a:r>
              <a:rPr lang="en-US" dirty="0"/>
              <a:t> Black</a:t>
            </a:r>
          </a:p>
        </p:txBody>
      </p:sp>
      <p:pic>
        <p:nvPicPr>
          <p:cNvPr id="12290" name="Picture 2" descr="http://thegrio.files.wordpress.com/2012/05/homer-plessy-16x9.jpg?w=6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92525"/>
            <a:ext cx="9498901"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8689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Legacy of Reconstruction</a:t>
            </a:r>
          </a:p>
        </p:txBody>
      </p:sp>
      <p:sp>
        <p:nvSpPr>
          <p:cNvPr id="5" name="Content Placeholder 4"/>
          <p:cNvSpPr>
            <a:spLocks noGrp="1"/>
          </p:cNvSpPr>
          <p:nvPr>
            <p:ph idx="1"/>
          </p:nvPr>
        </p:nvSpPr>
        <p:spPr/>
        <p:txBody>
          <a:bodyPr/>
          <a:lstStyle/>
          <a:p>
            <a:endParaRPr lang="en-US" dirty="0"/>
          </a:p>
        </p:txBody>
      </p:sp>
      <p:pic>
        <p:nvPicPr>
          <p:cNvPr id="6" name="Picture 9" descr="SE 427"/>
          <p:cNvPicPr>
            <a:picLocks noChangeAspect="1" noChangeArrowheads="1"/>
          </p:cNvPicPr>
          <p:nvPr/>
        </p:nvPicPr>
        <p:blipFill>
          <a:blip r:embed="rId2" cstate="print"/>
          <a:srcRect/>
          <a:stretch>
            <a:fillRect/>
          </a:stretch>
        </p:blipFill>
        <p:spPr bwMode="auto">
          <a:xfrm>
            <a:off x="381000" y="1066800"/>
            <a:ext cx="5943600" cy="3852429"/>
          </a:xfrm>
          <a:prstGeom prst="rect">
            <a:avLst/>
          </a:prstGeom>
          <a:noFill/>
          <a:ln w="9525">
            <a:noFill/>
            <a:miter lim="800000"/>
            <a:headEnd/>
            <a:tailEnd/>
          </a:ln>
        </p:spPr>
      </p:pic>
      <p:pic>
        <p:nvPicPr>
          <p:cNvPr id="6146" name="Picture 2" descr="End of Reconstruction Carto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020446"/>
            <a:ext cx="2755254" cy="36851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3429</TotalTime>
  <Words>1307</Words>
  <Application>Microsoft Office PowerPoint</Application>
  <PresentationFormat>On-screen Show (4:3)</PresentationFormat>
  <Paragraphs>314</Paragraphs>
  <Slides>54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Insula</vt:lpstr>
      <vt:lpstr>Noto Sans</vt:lpstr>
      <vt:lpstr>Office Theme</vt:lpstr>
      <vt:lpstr>Reconstruction</vt:lpstr>
      <vt:lpstr>Early Plans for Reconstruction</vt:lpstr>
      <vt:lpstr>Differing Goals of Reconstruction</vt:lpstr>
      <vt:lpstr>Lincolns 10 % Plan (1864)</vt:lpstr>
      <vt:lpstr>Radical Republicans</vt:lpstr>
      <vt:lpstr>Wade-Davis Bill </vt:lpstr>
      <vt:lpstr>Death of Lincoln</vt:lpstr>
      <vt:lpstr>PowerPoint Presentation</vt:lpstr>
      <vt:lpstr>PowerPoint Presentation</vt:lpstr>
      <vt:lpstr>Presidential Reconstruction</vt:lpstr>
      <vt:lpstr>Johnson’s “Plan”</vt:lpstr>
      <vt:lpstr>Johnson’s Plan</vt:lpstr>
      <vt:lpstr>Black Codes</vt:lpstr>
      <vt:lpstr>Black  Codes</vt:lpstr>
      <vt:lpstr>Radical Republicans Respond</vt:lpstr>
      <vt:lpstr>PowerPoint Presentation</vt:lpstr>
      <vt:lpstr>PowerPoint Presentation</vt:lpstr>
      <vt:lpstr>Congressional Reconstruction</vt:lpstr>
      <vt:lpstr>PowerPoint Presentation</vt:lpstr>
      <vt:lpstr>PowerPoint Presentation</vt:lpstr>
      <vt:lpstr>Johnson Impeached</vt:lpstr>
      <vt:lpstr>PowerPoint Presentation</vt:lpstr>
      <vt:lpstr>Recon. Life in the South –  Government</vt:lpstr>
      <vt:lpstr>PowerPoint Presentation</vt:lpstr>
      <vt:lpstr>PowerPoint Presentation</vt:lpstr>
      <vt:lpstr>Recon. Life in the South - Education</vt:lpstr>
      <vt:lpstr>Recon Life in South - Education</vt:lpstr>
      <vt:lpstr>Recon. Life in the South - Wealth</vt:lpstr>
      <vt:lpstr>Downfall of the Republicans</vt:lpstr>
      <vt:lpstr>The Grant Administration</vt:lpstr>
      <vt:lpstr>Scandals</vt:lpstr>
      <vt:lpstr>PowerPoint Presentation</vt:lpstr>
      <vt:lpstr>Scandals</vt:lpstr>
      <vt:lpstr>Panic of 1873</vt:lpstr>
      <vt:lpstr>Panic of 1873</vt:lpstr>
      <vt:lpstr>Southern “Redemption”</vt:lpstr>
      <vt:lpstr>PowerPoint Presentation</vt:lpstr>
      <vt:lpstr>PowerPoint Presentation</vt:lpstr>
      <vt:lpstr>Southern “Redemption”</vt:lpstr>
      <vt:lpstr>PowerPoint Presentation</vt:lpstr>
      <vt:lpstr>End of Reconstruction</vt:lpstr>
      <vt:lpstr>PowerPoint Presentation</vt:lpstr>
      <vt:lpstr>PowerPoint Presentation</vt:lpstr>
      <vt:lpstr>PowerPoint Presentation</vt:lpstr>
      <vt:lpstr>PowerPoint Presentation</vt:lpstr>
      <vt:lpstr>1876 Election Results</vt:lpstr>
      <vt:lpstr>PowerPoint Presentation</vt:lpstr>
      <vt:lpstr>PowerPoint Presentation</vt:lpstr>
      <vt:lpstr>Compromise of 1877</vt:lpstr>
      <vt:lpstr>PowerPoint Presentation</vt:lpstr>
      <vt:lpstr>Legacy of Reconstruction</vt:lpstr>
      <vt:lpstr>Legacy of Reconstruction</vt:lpstr>
      <vt:lpstr>Homer Plessy  - 1/8th Black</vt:lpstr>
      <vt:lpstr>Legacy of Reconstruction</vt:lpstr>
    </vt:vector>
  </TitlesOfParts>
  <Company>CCS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Reconstruction</dc:title>
  <dc:creator>Cabarrus County Schools</dc:creator>
  <cp:lastModifiedBy>Emily Pleasants</cp:lastModifiedBy>
  <cp:revision>144</cp:revision>
  <dcterms:created xsi:type="dcterms:W3CDTF">2012-03-02T14:50:11Z</dcterms:created>
  <dcterms:modified xsi:type="dcterms:W3CDTF">2019-01-30T15:32:32Z</dcterms:modified>
</cp:coreProperties>
</file>