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75"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282"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49E235-2162-4C05-9A29-BD77BFC6ED5D}" type="datetimeFigureOut">
              <a:rPr lang="en-US" smtClean="0"/>
              <a:pPr/>
              <a:t>10/20/2016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08F878-1D7D-422A-98C1-414A74EA42DA}" type="slidenum">
              <a:rPr lang="en-US" smtClean="0"/>
              <a:pPr/>
              <a:t>‹#›</a:t>
            </a:fld>
            <a:endParaRPr lang="en-US"/>
          </a:p>
        </p:txBody>
      </p:sp>
    </p:spTree>
    <p:extLst>
      <p:ext uri="{BB962C8B-B14F-4D97-AF65-F5344CB8AC3E}">
        <p14:creationId xmlns:p14="http://schemas.microsoft.com/office/powerpoint/2010/main" val="1355976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08F878-1D7D-422A-98C1-414A74EA42DA}" type="slidenum">
              <a:rPr lang="en-US" smtClean="0"/>
              <a:pPr/>
              <a:t>15</a:t>
            </a:fld>
            <a:endParaRPr lang="en-US"/>
          </a:p>
        </p:txBody>
      </p:sp>
    </p:spTree>
    <p:extLst>
      <p:ext uri="{BB962C8B-B14F-4D97-AF65-F5344CB8AC3E}">
        <p14:creationId xmlns:p14="http://schemas.microsoft.com/office/powerpoint/2010/main" val="435064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BCA5AFA-9314-4C0F-B4ED-2CEE16936142}" type="datetimeFigureOut">
              <a:rPr lang="en-US" smtClean="0"/>
              <a:pPr/>
              <a:t>10/20/2016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B7BA48-EB83-4ABC-AA7D-D1446D83600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CA5AFA-9314-4C0F-B4ED-2CEE16936142}" type="datetimeFigureOut">
              <a:rPr lang="en-US" smtClean="0"/>
              <a:pPr/>
              <a:t>10/20/2016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B7BA48-EB83-4ABC-AA7D-D1446D83600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CA5AFA-9314-4C0F-B4ED-2CEE16936142}" type="datetimeFigureOut">
              <a:rPr lang="en-US" smtClean="0"/>
              <a:pPr/>
              <a:t>10/20/2016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B7BA48-EB83-4ABC-AA7D-D1446D83600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BCA5AFA-9314-4C0F-B4ED-2CEE16936142}" type="datetimeFigureOut">
              <a:rPr lang="en-US" smtClean="0"/>
              <a:pPr/>
              <a:t>10/20/2016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B7BA48-EB83-4ABC-AA7D-D1446D83600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BCA5AFA-9314-4C0F-B4ED-2CEE16936142}" type="datetimeFigureOut">
              <a:rPr lang="en-US" smtClean="0"/>
              <a:pPr/>
              <a:t>10/20/2016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B7BA48-EB83-4ABC-AA7D-D1446D83600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BCA5AFA-9314-4C0F-B4ED-2CEE16936142}" type="datetimeFigureOut">
              <a:rPr lang="en-US" smtClean="0"/>
              <a:pPr/>
              <a:t>10/20/2016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B7BA48-EB83-4ABC-AA7D-D1446D83600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CA5AFA-9314-4C0F-B4ED-2CEE16936142}" type="datetimeFigureOut">
              <a:rPr lang="en-US" smtClean="0"/>
              <a:pPr/>
              <a:t>10/20/2016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B7BA48-EB83-4ABC-AA7D-D1446D83600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CA5AFA-9314-4C0F-B4ED-2CEE16936142}" type="datetimeFigureOut">
              <a:rPr lang="en-US" smtClean="0"/>
              <a:pPr/>
              <a:t>10/20/2016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B7BA48-EB83-4ABC-AA7D-D1446D83600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CA5AFA-9314-4C0F-B4ED-2CEE16936142}" type="datetimeFigureOut">
              <a:rPr lang="en-US" smtClean="0"/>
              <a:pPr/>
              <a:t>10/20/2016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B7BA48-EB83-4ABC-AA7D-D1446D83600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CA5AFA-9314-4C0F-B4ED-2CEE16936142}" type="datetimeFigureOut">
              <a:rPr lang="en-US" smtClean="0"/>
              <a:pPr/>
              <a:t>10/20/2016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B7BA48-EB83-4ABC-AA7D-D1446D83600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CA5AFA-9314-4C0F-B4ED-2CEE16936142}" type="datetimeFigureOut">
              <a:rPr lang="en-US" smtClean="0"/>
              <a:pPr/>
              <a:t>10/20/2016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B7BA48-EB83-4ABC-AA7D-D1446D83600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CA5AFA-9314-4C0F-B4ED-2CEE16936142}" type="datetimeFigureOut">
              <a:rPr lang="en-US" smtClean="0"/>
              <a:pPr/>
              <a:t>10/20/2016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B7BA48-EB83-4ABC-AA7D-D1446D836009}"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743200"/>
            <a:ext cx="7772400" cy="1470025"/>
          </a:xfrm>
        </p:spPr>
        <p:txBody>
          <a:bodyPr>
            <a:noAutofit/>
          </a:bodyPr>
          <a:lstStyle/>
          <a:p>
            <a:r>
              <a:rPr lang="en-US" sz="9600" b="1" dirty="0"/>
              <a:t>Ratification of the Constitution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To Ratify or Not To Ratify?</a:t>
            </a:r>
          </a:p>
        </p:txBody>
      </p:sp>
      <p:sp>
        <p:nvSpPr>
          <p:cNvPr id="3" name="Content Placeholder 2"/>
          <p:cNvSpPr>
            <a:spLocks noGrp="1"/>
          </p:cNvSpPr>
          <p:nvPr>
            <p:ph sz="half" idx="1"/>
          </p:nvPr>
        </p:nvSpPr>
        <p:spPr>
          <a:xfrm>
            <a:off x="0" y="1600200"/>
            <a:ext cx="4495800" cy="5257800"/>
          </a:xfrm>
        </p:spPr>
        <p:txBody>
          <a:bodyPr>
            <a:normAutofit fontScale="92500" lnSpcReduction="20000"/>
          </a:bodyPr>
          <a:lstStyle/>
          <a:p>
            <a:r>
              <a:rPr lang="en-US" dirty="0"/>
              <a:t>Once the Constitution was written, </a:t>
            </a:r>
            <a:r>
              <a:rPr lang="en-US" sz="3800" b="1" u="sng" dirty="0"/>
              <a:t>Article VII </a:t>
            </a:r>
            <a:r>
              <a:rPr lang="en-US" dirty="0"/>
              <a:t>required that 9 of the 13 states must ratify (approve) it before it could become binding</a:t>
            </a:r>
          </a:p>
          <a:p>
            <a:r>
              <a:rPr lang="en-US" dirty="0"/>
              <a:t>This led to much argument in the state legislatures between those who supported adoption of the new Constitution and those who thought it gave the new federal government too much authority</a:t>
            </a:r>
          </a:p>
        </p:txBody>
      </p:sp>
      <p:sp>
        <p:nvSpPr>
          <p:cNvPr id="4" name="Content Placeholder 3"/>
          <p:cNvSpPr>
            <a:spLocks noGrp="1"/>
          </p:cNvSpPr>
          <p:nvPr>
            <p:ph sz="half" idx="2"/>
          </p:nvPr>
        </p:nvSpPr>
        <p:spPr/>
        <p:txBody>
          <a:bodyPr>
            <a:normAutofit fontScale="92500" lnSpcReduction="20000"/>
          </a:bodyPr>
          <a:lstStyle/>
          <a:p>
            <a:endParaRPr lang="en-US"/>
          </a:p>
        </p:txBody>
      </p:sp>
      <p:pic>
        <p:nvPicPr>
          <p:cNvPr id="17410" name="Picture 2" descr="http://users.humboldt.edu/ogayle/Map_states_fight_over_ratification_of_the_constitution.jpg"/>
          <p:cNvPicPr>
            <a:picLocks noChangeAspect="1" noChangeArrowheads="1"/>
          </p:cNvPicPr>
          <p:nvPr/>
        </p:nvPicPr>
        <p:blipFill>
          <a:blip r:embed="rId2" cstate="print"/>
          <a:srcRect/>
          <a:stretch>
            <a:fillRect/>
          </a:stretch>
        </p:blipFill>
        <p:spPr bwMode="auto">
          <a:xfrm>
            <a:off x="4800600" y="1371600"/>
            <a:ext cx="3867150" cy="5122053"/>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a:t>The </a:t>
            </a:r>
            <a:r>
              <a:rPr lang="en-US" sz="7200" b="1" u="sng" dirty="0"/>
              <a:t>Federalists</a:t>
            </a:r>
          </a:p>
        </p:txBody>
      </p:sp>
      <p:sp>
        <p:nvSpPr>
          <p:cNvPr id="3" name="Content Placeholder 2"/>
          <p:cNvSpPr>
            <a:spLocks noGrp="1"/>
          </p:cNvSpPr>
          <p:nvPr>
            <p:ph sz="half" idx="1"/>
          </p:nvPr>
        </p:nvSpPr>
        <p:spPr>
          <a:xfrm>
            <a:off x="0" y="1600200"/>
            <a:ext cx="4495800" cy="5257800"/>
          </a:xfrm>
        </p:spPr>
        <p:txBody>
          <a:bodyPr>
            <a:normAutofit fontScale="92500"/>
          </a:bodyPr>
          <a:lstStyle/>
          <a:p>
            <a:r>
              <a:rPr lang="en-US" dirty="0"/>
              <a:t>Supporters of ratification called themselves “Federalists”</a:t>
            </a:r>
          </a:p>
          <a:p>
            <a:r>
              <a:rPr lang="en-US" dirty="0"/>
              <a:t>They wanted to remind the people that what the Constitution created was a system of “</a:t>
            </a:r>
            <a:r>
              <a:rPr lang="en-US" sz="3900" b="1" u="sng" dirty="0"/>
              <a:t>federalism</a:t>
            </a:r>
            <a:r>
              <a:rPr lang="en-US" dirty="0"/>
              <a:t>,” or a system where powers were clearly defined and divided between the central government and the individual states</a:t>
            </a:r>
          </a:p>
        </p:txBody>
      </p:sp>
      <p:sp>
        <p:nvSpPr>
          <p:cNvPr id="4" name="Content Placeholder 3"/>
          <p:cNvSpPr>
            <a:spLocks noGrp="1"/>
          </p:cNvSpPr>
          <p:nvPr>
            <p:ph sz="half" idx="2"/>
          </p:nvPr>
        </p:nvSpPr>
        <p:spPr/>
        <p:txBody>
          <a:bodyPr>
            <a:normAutofit fontScale="92500"/>
          </a:bodyPr>
          <a:lstStyle/>
          <a:p>
            <a:endParaRPr lang="en-US"/>
          </a:p>
        </p:txBody>
      </p:sp>
      <p:pic>
        <p:nvPicPr>
          <p:cNvPr id="16388" name="Picture 4" descr="http://www.hourofthetime.com/wordpresstest/wp-content/uploads/2012/02/Federalism-of-the-present1.png"/>
          <p:cNvPicPr>
            <a:picLocks noChangeAspect="1" noChangeArrowheads="1"/>
          </p:cNvPicPr>
          <p:nvPr/>
        </p:nvPicPr>
        <p:blipFill>
          <a:blip r:embed="rId2" cstate="print"/>
          <a:srcRect/>
          <a:stretch>
            <a:fillRect/>
          </a:stretch>
        </p:blipFill>
        <p:spPr bwMode="auto">
          <a:xfrm>
            <a:off x="4419600" y="1533008"/>
            <a:ext cx="4572000" cy="484223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www.quia.com/files/quia/users/katetiffany/Government/FederalismPic"/>
          <p:cNvPicPr>
            <a:picLocks noChangeAspect="1" noChangeArrowheads="1"/>
          </p:cNvPicPr>
          <p:nvPr/>
        </p:nvPicPr>
        <p:blipFill>
          <a:blip r:embed="rId2" cstate="print"/>
          <a:srcRect/>
          <a:stretch>
            <a:fillRect/>
          </a:stretch>
        </p:blipFill>
        <p:spPr bwMode="auto">
          <a:xfrm>
            <a:off x="304800" y="228600"/>
            <a:ext cx="8432800" cy="63246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Who Were Federalists?</a:t>
            </a:r>
          </a:p>
        </p:txBody>
      </p:sp>
      <p:sp>
        <p:nvSpPr>
          <p:cNvPr id="3" name="Content Placeholder 2"/>
          <p:cNvSpPr>
            <a:spLocks noGrp="1"/>
          </p:cNvSpPr>
          <p:nvPr>
            <p:ph sz="half" idx="1"/>
          </p:nvPr>
        </p:nvSpPr>
        <p:spPr>
          <a:xfrm>
            <a:off x="0" y="1600200"/>
            <a:ext cx="4495800" cy="5257800"/>
          </a:xfrm>
        </p:spPr>
        <p:txBody>
          <a:bodyPr>
            <a:normAutofit fontScale="92500" lnSpcReduction="20000"/>
          </a:bodyPr>
          <a:lstStyle/>
          <a:p>
            <a:r>
              <a:rPr lang="en-US" dirty="0"/>
              <a:t>Federalists included large landholders who wanted a strong central government which could protect their </a:t>
            </a:r>
            <a:r>
              <a:rPr lang="en-US" sz="5200" b="1" u="sng" dirty="0"/>
              <a:t>property </a:t>
            </a:r>
            <a:r>
              <a:rPr lang="en-US" dirty="0"/>
              <a:t>rights</a:t>
            </a:r>
          </a:p>
          <a:p>
            <a:r>
              <a:rPr lang="en-US" dirty="0"/>
              <a:t>They included merchants and artisans who wanted a central government empowered to regulate foreign </a:t>
            </a:r>
            <a:r>
              <a:rPr lang="en-US" sz="4300" b="1" u="sng" dirty="0"/>
              <a:t>trade</a:t>
            </a:r>
          </a:p>
          <a:p>
            <a:r>
              <a:rPr lang="en-US" dirty="0"/>
              <a:t>They included many small farmers who wanted internal trade barriers removed</a:t>
            </a:r>
          </a:p>
        </p:txBody>
      </p:sp>
      <p:sp>
        <p:nvSpPr>
          <p:cNvPr id="4" name="Content Placeholder 3"/>
          <p:cNvSpPr>
            <a:spLocks noGrp="1"/>
          </p:cNvSpPr>
          <p:nvPr>
            <p:ph sz="half" idx="2"/>
          </p:nvPr>
        </p:nvSpPr>
        <p:spPr/>
        <p:txBody>
          <a:bodyPr>
            <a:normAutofit fontScale="92500" lnSpcReduction="20000"/>
          </a:bodyPr>
          <a:lstStyle/>
          <a:p>
            <a:endParaRPr lang="en-US"/>
          </a:p>
        </p:txBody>
      </p:sp>
      <p:pic>
        <p:nvPicPr>
          <p:cNvPr id="15362" name="Picture 2" descr="http://upload.wikimedia.org/wikipedia/commons/1/12/Gilbert_Stuart,_George_Washington_(Lansdowne_portrait,_1796).jpg"/>
          <p:cNvPicPr>
            <a:picLocks noChangeAspect="1" noChangeArrowheads="1"/>
          </p:cNvPicPr>
          <p:nvPr/>
        </p:nvPicPr>
        <p:blipFill>
          <a:blip r:embed="rId2" cstate="print"/>
          <a:srcRect/>
          <a:stretch>
            <a:fillRect/>
          </a:stretch>
        </p:blipFill>
        <p:spPr bwMode="auto">
          <a:xfrm>
            <a:off x="5105400" y="1219200"/>
            <a:ext cx="3352800" cy="5384507"/>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The </a:t>
            </a:r>
            <a:r>
              <a:rPr lang="en-US" sz="6600" b="1" u="sng" dirty="0" err="1"/>
              <a:t>Antifederalists</a:t>
            </a:r>
            <a:endParaRPr lang="en-US" sz="6600" b="1" u="sng" dirty="0"/>
          </a:p>
        </p:txBody>
      </p:sp>
      <p:sp>
        <p:nvSpPr>
          <p:cNvPr id="3" name="Content Placeholder 2"/>
          <p:cNvSpPr>
            <a:spLocks noGrp="1"/>
          </p:cNvSpPr>
          <p:nvPr>
            <p:ph sz="half" idx="1"/>
          </p:nvPr>
        </p:nvSpPr>
        <p:spPr>
          <a:xfrm>
            <a:off x="0" y="1600200"/>
            <a:ext cx="4495800" cy="5257800"/>
          </a:xfrm>
        </p:spPr>
        <p:txBody>
          <a:bodyPr>
            <a:normAutofit/>
          </a:bodyPr>
          <a:lstStyle/>
          <a:p>
            <a:r>
              <a:rPr lang="en-US" dirty="0"/>
              <a:t>Those who opposed the Constitution came to be called </a:t>
            </a:r>
            <a:r>
              <a:rPr lang="en-US" dirty="0" err="1"/>
              <a:t>Antifederalists</a:t>
            </a:r>
            <a:endParaRPr lang="en-US" dirty="0"/>
          </a:p>
          <a:p>
            <a:r>
              <a:rPr lang="en-US" dirty="0"/>
              <a:t>They primarily opposed </a:t>
            </a:r>
            <a:r>
              <a:rPr lang="en-US" sz="4000" b="1" u="sng" dirty="0"/>
              <a:t>Article VI</a:t>
            </a:r>
            <a:r>
              <a:rPr lang="en-US" dirty="0"/>
              <a:t>, which made the federal government superior to the individual state governments and bound the states to follow federal law</a:t>
            </a:r>
          </a:p>
        </p:txBody>
      </p:sp>
      <p:sp>
        <p:nvSpPr>
          <p:cNvPr id="4" name="Content Placeholder 3"/>
          <p:cNvSpPr>
            <a:spLocks noGrp="1"/>
          </p:cNvSpPr>
          <p:nvPr>
            <p:ph sz="half" idx="2"/>
          </p:nvPr>
        </p:nvSpPr>
        <p:spPr/>
        <p:txBody>
          <a:bodyPr>
            <a:normAutofit/>
          </a:bodyPr>
          <a:lstStyle/>
          <a:p>
            <a:endParaRPr lang="en-US"/>
          </a:p>
        </p:txBody>
      </p:sp>
      <p:pic>
        <p:nvPicPr>
          <p:cNvPr id="14338" name="Picture 2" descr="http://gaspee.org/SamAdamscopley.jpg"/>
          <p:cNvPicPr>
            <a:picLocks noChangeAspect="1" noChangeArrowheads="1"/>
          </p:cNvPicPr>
          <p:nvPr/>
        </p:nvPicPr>
        <p:blipFill>
          <a:blip r:embed="rId2" cstate="print"/>
          <a:srcRect/>
          <a:stretch>
            <a:fillRect/>
          </a:stretch>
        </p:blipFill>
        <p:spPr bwMode="auto">
          <a:xfrm>
            <a:off x="4648200" y="1371600"/>
            <a:ext cx="4038600" cy="5225234"/>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Who Were the </a:t>
            </a:r>
            <a:r>
              <a:rPr lang="en-US" b="1" dirty="0" err="1"/>
              <a:t>Antifederalists</a:t>
            </a:r>
            <a:r>
              <a:rPr lang="en-US" b="1" dirty="0"/>
              <a:t>?</a:t>
            </a:r>
          </a:p>
        </p:txBody>
      </p:sp>
      <p:sp>
        <p:nvSpPr>
          <p:cNvPr id="3" name="Content Placeholder 2"/>
          <p:cNvSpPr>
            <a:spLocks noGrp="1"/>
          </p:cNvSpPr>
          <p:nvPr>
            <p:ph sz="half" idx="1"/>
          </p:nvPr>
        </p:nvSpPr>
        <p:spPr>
          <a:xfrm>
            <a:off x="0" y="1417638"/>
            <a:ext cx="4572000" cy="5440362"/>
          </a:xfrm>
        </p:spPr>
        <p:txBody>
          <a:bodyPr>
            <a:normAutofit fontScale="92500" lnSpcReduction="10000"/>
          </a:bodyPr>
          <a:lstStyle/>
          <a:p>
            <a:r>
              <a:rPr lang="en-US" dirty="0"/>
              <a:t>There were many strong voices amongst the Antifederalists, including John Hancock, Sam Adams, Richard Henry Lee, and Patrick </a:t>
            </a:r>
            <a:r>
              <a:rPr lang="en-US" sz="4800" b="1" u="sng" dirty="0"/>
              <a:t>Henry</a:t>
            </a:r>
          </a:p>
          <a:p>
            <a:r>
              <a:rPr lang="en-US" dirty="0"/>
              <a:t>Some, like George Mason and Edmund Randolph, opposed the Constitution because they demanded the </a:t>
            </a:r>
            <a:r>
              <a:rPr lang="en-US" sz="4300" b="1" u="sng" dirty="0"/>
              <a:t>Bill of Rights </a:t>
            </a:r>
            <a:r>
              <a:rPr lang="en-US" dirty="0"/>
              <a:t>be attached before ratification be considered</a:t>
            </a:r>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13314" name="Picture 2" descr="http://upload.wikimedia.org/wikipedia/commons/e/ea/Patrick_henry.JPG"/>
          <p:cNvPicPr>
            <a:picLocks noChangeAspect="1" noChangeArrowheads="1"/>
          </p:cNvPicPr>
          <p:nvPr/>
        </p:nvPicPr>
        <p:blipFill>
          <a:blip r:embed="rId2" cstate="print"/>
          <a:srcRect/>
          <a:stretch>
            <a:fillRect/>
          </a:stretch>
        </p:blipFill>
        <p:spPr bwMode="auto">
          <a:xfrm>
            <a:off x="4572000" y="1447800"/>
            <a:ext cx="4099498" cy="49530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a:t>Western Opposition</a:t>
            </a:r>
          </a:p>
        </p:txBody>
      </p:sp>
      <p:sp>
        <p:nvSpPr>
          <p:cNvPr id="3" name="Content Placeholder 2"/>
          <p:cNvSpPr>
            <a:spLocks noGrp="1"/>
          </p:cNvSpPr>
          <p:nvPr>
            <p:ph sz="half" idx="1"/>
          </p:nvPr>
        </p:nvSpPr>
        <p:spPr>
          <a:xfrm>
            <a:off x="0" y="1600200"/>
            <a:ext cx="4495800" cy="5257800"/>
          </a:xfrm>
        </p:spPr>
        <p:txBody>
          <a:bodyPr>
            <a:normAutofit fontScale="92500"/>
          </a:bodyPr>
          <a:lstStyle/>
          <a:p>
            <a:r>
              <a:rPr lang="en-US" dirty="0"/>
              <a:t>Many </a:t>
            </a:r>
            <a:r>
              <a:rPr lang="en-US" dirty="0" err="1"/>
              <a:t>Antifederalists</a:t>
            </a:r>
            <a:r>
              <a:rPr lang="en-US" dirty="0"/>
              <a:t> were western farmers who were self-reliant and </a:t>
            </a:r>
            <a:r>
              <a:rPr lang="en-US" sz="5200" b="1" u="sng" dirty="0"/>
              <a:t>feared</a:t>
            </a:r>
            <a:r>
              <a:rPr lang="en-US" dirty="0"/>
              <a:t> a powerful government; they also were afraid that the new federal government would be dominated by wealthy creditors who would try to exploit the system to make it harder for debtors (which these farmers were) to escape their debts</a:t>
            </a:r>
          </a:p>
        </p:txBody>
      </p:sp>
      <p:sp>
        <p:nvSpPr>
          <p:cNvPr id="4" name="Content Placeholder 3"/>
          <p:cNvSpPr>
            <a:spLocks noGrp="1"/>
          </p:cNvSpPr>
          <p:nvPr>
            <p:ph sz="half" idx="2"/>
          </p:nvPr>
        </p:nvSpPr>
        <p:spPr/>
        <p:txBody>
          <a:bodyPr>
            <a:normAutofit fontScale="92500"/>
          </a:bodyPr>
          <a:lstStyle/>
          <a:p>
            <a:endParaRPr lang="en-US"/>
          </a:p>
        </p:txBody>
      </p:sp>
      <p:pic>
        <p:nvPicPr>
          <p:cNvPr id="12290" name="Picture 2" descr="http://missouritenth.files.wordpress.com/2010/06/shockinglr.jpg"/>
          <p:cNvPicPr>
            <a:picLocks noChangeAspect="1" noChangeArrowheads="1"/>
          </p:cNvPicPr>
          <p:nvPr/>
        </p:nvPicPr>
        <p:blipFill>
          <a:blip r:embed="rId2" cstate="print"/>
          <a:srcRect/>
          <a:stretch>
            <a:fillRect/>
          </a:stretch>
        </p:blipFill>
        <p:spPr bwMode="auto">
          <a:xfrm>
            <a:off x="4800600" y="1447800"/>
            <a:ext cx="3810000" cy="516367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Federalists’ Advantages</a:t>
            </a:r>
          </a:p>
        </p:txBody>
      </p:sp>
      <p:sp>
        <p:nvSpPr>
          <p:cNvPr id="3" name="Content Placeholder 2"/>
          <p:cNvSpPr>
            <a:spLocks noGrp="1"/>
          </p:cNvSpPr>
          <p:nvPr>
            <p:ph sz="half" idx="1"/>
          </p:nvPr>
        </p:nvSpPr>
        <p:spPr/>
        <p:txBody>
          <a:bodyPr>
            <a:normAutofit fontScale="92500" lnSpcReduction="20000"/>
          </a:bodyPr>
          <a:lstStyle/>
          <a:p>
            <a:r>
              <a:rPr lang="en-US" dirty="0"/>
              <a:t>Federalists were offering a definitive </a:t>
            </a:r>
            <a:r>
              <a:rPr lang="en-US" sz="4300" b="1" u="sng" dirty="0"/>
              <a:t>plan</a:t>
            </a:r>
            <a:r>
              <a:rPr lang="en-US" dirty="0"/>
              <a:t> to fix the problems of the Articles of Confederation, while </a:t>
            </a:r>
            <a:r>
              <a:rPr lang="en-US" dirty="0" err="1"/>
              <a:t>Antifederalists</a:t>
            </a:r>
            <a:r>
              <a:rPr lang="en-US" dirty="0"/>
              <a:t> had no cohesive plan</a:t>
            </a:r>
          </a:p>
          <a:p>
            <a:r>
              <a:rPr lang="en-US" dirty="0"/>
              <a:t>The Federalists also tended to be excellent writers and public speakers, with good access to newspaper editors and pamphleteers</a:t>
            </a:r>
          </a:p>
        </p:txBody>
      </p:sp>
      <p:sp>
        <p:nvSpPr>
          <p:cNvPr id="4" name="Content Placeholder 3"/>
          <p:cNvSpPr>
            <a:spLocks noGrp="1"/>
          </p:cNvSpPr>
          <p:nvPr>
            <p:ph sz="half" idx="2"/>
          </p:nvPr>
        </p:nvSpPr>
        <p:spPr/>
        <p:txBody>
          <a:bodyPr>
            <a:normAutofit fontScale="92500" lnSpcReduction="20000"/>
          </a:bodyPr>
          <a:lstStyle/>
          <a:p>
            <a:endParaRPr lang="en-US"/>
          </a:p>
        </p:txBody>
      </p:sp>
      <p:pic>
        <p:nvPicPr>
          <p:cNvPr id="11268" name="Picture 4" descr="http://www.historygallery.com/newspapers/1788ConstitutionSC/frontpage.JPG"/>
          <p:cNvPicPr>
            <a:picLocks noChangeAspect="1" noChangeArrowheads="1"/>
          </p:cNvPicPr>
          <p:nvPr/>
        </p:nvPicPr>
        <p:blipFill>
          <a:blip r:embed="rId2" cstate="print"/>
          <a:srcRect/>
          <a:stretch>
            <a:fillRect/>
          </a:stretch>
        </p:blipFill>
        <p:spPr bwMode="auto">
          <a:xfrm>
            <a:off x="5029200" y="1371600"/>
            <a:ext cx="3505200" cy="518447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i="1" dirty="0"/>
              <a:t>The </a:t>
            </a:r>
            <a:r>
              <a:rPr lang="en-US" sz="6000" b="1" i="1" u="sng" dirty="0"/>
              <a:t>Federalist Papers</a:t>
            </a:r>
          </a:p>
        </p:txBody>
      </p:sp>
      <p:sp>
        <p:nvSpPr>
          <p:cNvPr id="3" name="Content Placeholder 2"/>
          <p:cNvSpPr>
            <a:spLocks noGrp="1"/>
          </p:cNvSpPr>
          <p:nvPr>
            <p:ph sz="half" idx="1"/>
          </p:nvPr>
        </p:nvSpPr>
        <p:spPr>
          <a:xfrm>
            <a:off x="152400" y="1600200"/>
            <a:ext cx="4343400" cy="4953000"/>
          </a:xfrm>
        </p:spPr>
        <p:txBody>
          <a:bodyPr>
            <a:normAutofit fontScale="92500" lnSpcReduction="20000"/>
          </a:bodyPr>
          <a:lstStyle/>
          <a:p>
            <a:r>
              <a:rPr lang="en-US" dirty="0"/>
              <a:t>A collection of 85 essays in favor of ratifying the Constitution</a:t>
            </a:r>
          </a:p>
          <a:p>
            <a:r>
              <a:rPr lang="en-US" dirty="0"/>
              <a:t>Written by James </a:t>
            </a:r>
            <a:r>
              <a:rPr lang="en-US" sz="4300" b="1" u="sng" dirty="0"/>
              <a:t>Madison</a:t>
            </a:r>
            <a:r>
              <a:rPr lang="en-US" dirty="0"/>
              <a:t>, Alexander </a:t>
            </a:r>
            <a:r>
              <a:rPr lang="en-US" sz="4700" b="1" u="sng" dirty="0"/>
              <a:t>Hamilton</a:t>
            </a:r>
            <a:r>
              <a:rPr lang="en-US" dirty="0"/>
              <a:t>, and John Jay under the pen name “</a:t>
            </a:r>
            <a:r>
              <a:rPr lang="en-US" dirty="0" err="1"/>
              <a:t>Publius</a:t>
            </a:r>
            <a:r>
              <a:rPr lang="en-US" dirty="0"/>
              <a:t>” (Latin for “the people”)</a:t>
            </a:r>
          </a:p>
          <a:p>
            <a:r>
              <a:rPr lang="en-US" dirty="0"/>
              <a:t>First published individually in  newspapers during late 1787 and early 1788</a:t>
            </a:r>
          </a:p>
        </p:txBody>
      </p:sp>
      <p:sp>
        <p:nvSpPr>
          <p:cNvPr id="4" name="Content Placeholder 3"/>
          <p:cNvSpPr>
            <a:spLocks noGrp="1"/>
          </p:cNvSpPr>
          <p:nvPr>
            <p:ph sz="half" idx="2"/>
          </p:nvPr>
        </p:nvSpPr>
        <p:spPr/>
        <p:txBody>
          <a:bodyPr>
            <a:normAutofit fontScale="92500" lnSpcReduction="20000"/>
          </a:bodyPr>
          <a:lstStyle/>
          <a:p>
            <a:endParaRPr lang="en-US"/>
          </a:p>
        </p:txBody>
      </p:sp>
      <p:pic>
        <p:nvPicPr>
          <p:cNvPr id="10242" name="Picture 2" descr="http://hankeringforhistory.com/wp-content/uploads/federalists-authors.png"/>
          <p:cNvPicPr>
            <a:picLocks noChangeAspect="1" noChangeArrowheads="1"/>
          </p:cNvPicPr>
          <p:nvPr/>
        </p:nvPicPr>
        <p:blipFill>
          <a:blip r:embed="rId2" cstate="print"/>
          <a:srcRect/>
          <a:stretch>
            <a:fillRect/>
          </a:stretch>
        </p:blipFill>
        <p:spPr bwMode="auto">
          <a:xfrm>
            <a:off x="4214127" y="1905000"/>
            <a:ext cx="4755828" cy="3819526"/>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i="1" dirty="0"/>
              <a:t>The Federalist Papers</a:t>
            </a:r>
          </a:p>
        </p:txBody>
      </p:sp>
      <p:sp>
        <p:nvSpPr>
          <p:cNvPr id="3" name="Content Placeholder 2"/>
          <p:cNvSpPr>
            <a:spLocks noGrp="1"/>
          </p:cNvSpPr>
          <p:nvPr>
            <p:ph sz="half" idx="1"/>
          </p:nvPr>
        </p:nvSpPr>
        <p:spPr>
          <a:xfrm>
            <a:off x="0" y="1600200"/>
            <a:ext cx="4495800" cy="5257800"/>
          </a:xfrm>
        </p:spPr>
        <p:txBody>
          <a:bodyPr>
            <a:normAutofit fontScale="92500" lnSpcReduction="20000"/>
          </a:bodyPr>
          <a:lstStyle/>
          <a:p>
            <a:r>
              <a:rPr lang="en-US" dirty="0"/>
              <a:t>The Federalist Papers explained the details of the Constitution, the intent behind each Article, and offered arguments for why each detail of the Constitution was </a:t>
            </a:r>
            <a:r>
              <a:rPr lang="en-US" sz="4700" b="1" u="sng" dirty="0"/>
              <a:t>needed</a:t>
            </a:r>
          </a:p>
          <a:p>
            <a:r>
              <a:rPr lang="en-US" dirty="0"/>
              <a:t>The Federalist Papers are still used today as a resource by Congress and the Federal Courts to determine the </a:t>
            </a:r>
            <a:r>
              <a:rPr lang="en-US" sz="4300" b="1" u="sng" dirty="0"/>
              <a:t>intent</a:t>
            </a:r>
            <a:r>
              <a:rPr lang="en-US" dirty="0"/>
              <a:t> of the framers of the Constitution</a:t>
            </a:r>
          </a:p>
        </p:txBody>
      </p:sp>
      <p:sp>
        <p:nvSpPr>
          <p:cNvPr id="4" name="Content Placeholder 3"/>
          <p:cNvSpPr>
            <a:spLocks noGrp="1"/>
          </p:cNvSpPr>
          <p:nvPr>
            <p:ph sz="half" idx="2"/>
          </p:nvPr>
        </p:nvSpPr>
        <p:spPr/>
        <p:txBody>
          <a:bodyPr>
            <a:normAutofit fontScale="92500" lnSpcReduction="20000"/>
          </a:bodyPr>
          <a:lstStyle/>
          <a:p>
            <a:endParaRPr lang="en-US"/>
          </a:p>
        </p:txBody>
      </p:sp>
      <p:pic>
        <p:nvPicPr>
          <p:cNvPr id="9218" name="Picture 2" descr="http://upload.wikimedia.org/wikipedia/commons/thumb/b/b6/An_Advertisement_of_The_Federalist_-_Project_Gutenberg_eText_16960.jpg/220px-An_Advertisement_of_The_Federalist_-_Project_Gutenberg_eText_16960.jpg"/>
          <p:cNvPicPr>
            <a:picLocks noChangeAspect="1" noChangeArrowheads="1"/>
          </p:cNvPicPr>
          <p:nvPr/>
        </p:nvPicPr>
        <p:blipFill>
          <a:blip r:embed="rId2" cstate="print"/>
          <a:srcRect/>
          <a:stretch>
            <a:fillRect/>
          </a:stretch>
        </p:blipFill>
        <p:spPr bwMode="auto">
          <a:xfrm>
            <a:off x="5029200" y="1447800"/>
            <a:ext cx="3505200" cy="5401194"/>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The First States Ratify</a:t>
            </a:r>
          </a:p>
        </p:txBody>
      </p:sp>
      <p:sp>
        <p:nvSpPr>
          <p:cNvPr id="3" name="Content Placeholder 2"/>
          <p:cNvSpPr>
            <a:spLocks noGrp="1"/>
          </p:cNvSpPr>
          <p:nvPr>
            <p:ph sz="half" idx="1"/>
          </p:nvPr>
        </p:nvSpPr>
        <p:spPr>
          <a:xfrm>
            <a:off x="228600" y="1600200"/>
            <a:ext cx="4267200" cy="4953000"/>
          </a:xfrm>
        </p:spPr>
        <p:txBody>
          <a:bodyPr>
            <a:normAutofit fontScale="92500" lnSpcReduction="20000"/>
          </a:bodyPr>
          <a:lstStyle/>
          <a:p>
            <a:r>
              <a:rPr lang="en-US" dirty="0"/>
              <a:t>The Federalists had an advantage in several states, but the vote was going to be tight in the major states of </a:t>
            </a:r>
            <a:r>
              <a:rPr lang="en-US" sz="4700" b="1" u="sng" dirty="0"/>
              <a:t>Virginia</a:t>
            </a:r>
            <a:r>
              <a:rPr lang="en-US" dirty="0"/>
              <a:t>, New York, and Massachusetts</a:t>
            </a:r>
          </a:p>
          <a:p>
            <a:r>
              <a:rPr lang="en-US" dirty="0"/>
              <a:t>By early 1788, Delaware, Pennsylvania, New Jersey, Georgia and Connecticut had all approved the Constitution, but 4 more states were needed for ratification</a:t>
            </a:r>
          </a:p>
        </p:txBody>
      </p:sp>
      <p:sp>
        <p:nvSpPr>
          <p:cNvPr id="4" name="Content Placeholder 3"/>
          <p:cNvSpPr>
            <a:spLocks noGrp="1"/>
          </p:cNvSpPr>
          <p:nvPr>
            <p:ph sz="half" idx="2"/>
          </p:nvPr>
        </p:nvSpPr>
        <p:spPr/>
        <p:txBody>
          <a:bodyPr>
            <a:normAutofit fontScale="92500" lnSpcReduction="20000"/>
          </a:bodyPr>
          <a:lstStyle/>
          <a:p>
            <a:endParaRPr lang="en-US"/>
          </a:p>
        </p:txBody>
      </p:sp>
      <p:pic>
        <p:nvPicPr>
          <p:cNvPr id="8194" name="Picture 2" descr="http://www.cqpress.com/context/constitution/images/ist50002.jpg"/>
          <p:cNvPicPr>
            <a:picLocks noChangeAspect="1" noChangeArrowheads="1"/>
          </p:cNvPicPr>
          <p:nvPr/>
        </p:nvPicPr>
        <p:blipFill>
          <a:blip r:embed="rId2" cstate="print"/>
          <a:srcRect/>
          <a:stretch>
            <a:fillRect/>
          </a:stretch>
        </p:blipFill>
        <p:spPr bwMode="auto">
          <a:xfrm>
            <a:off x="5029200" y="1447800"/>
            <a:ext cx="3019425" cy="5096027"/>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Massachusetts Ratifies</a:t>
            </a:r>
          </a:p>
        </p:txBody>
      </p:sp>
      <p:sp>
        <p:nvSpPr>
          <p:cNvPr id="3" name="Content Placeholder 2"/>
          <p:cNvSpPr>
            <a:spLocks noGrp="1"/>
          </p:cNvSpPr>
          <p:nvPr>
            <p:ph sz="half" idx="1"/>
          </p:nvPr>
        </p:nvSpPr>
        <p:spPr>
          <a:xfrm>
            <a:off x="0" y="1600200"/>
            <a:ext cx="4495800" cy="5257800"/>
          </a:xfrm>
        </p:spPr>
        <p:txBody>
          <a:bodyPr>
            <a:normAutofit/>
          </a:bodyPr>
          <a:lstStyle/>
          <a:p>
            <a:r>
              <a:rPr lang="en-US" dirty="0"/>
              <a:t>To win over voters in Massachusetts, the Federalists promised to pass a </a:t>
            </a:r>
            <a:r>
              <a:rPr lang="en-US" sz="4300" b="1" u="sng" dirty="0"/>
              <a:t>Bill of Rights </a:t>
            </a:r>
            <a:r>
              <a:rPr lang="en-US" dirty="0"/>
              <a:t>(including an amendment that would reserve powers for the states that were not already given to the federal government) once the Constitution was ratified</a:t>
            </a:r>
          </a:p>
        </p:txBody>
      </p:sp>
      <p:sp>
        <p:nvSpPr>
          <p:cNvPr id="4" name="Content Placeholder 3"/>
          <p:cNvSpPr>
            <a:spLocks noGrp="1"/>
          </p:cNvSpPr>
          <p:nvPr>
            <p:ph sz="half" idx="2"/>
          </p:nvPr>
        </p:nvSpPr>
        <p:spPr/>
        <p:txBody>
          <a:bodyPr>
            <a:normAutofit/>
          </a:bodyPr>
          <a:lstStyle/>
          <a:p>
            <a:endParaRPr lang="en-US"/>
          </a:p>
        </p:txBody>
      </p:sp>
      <p:pic>
        <p:nvPicPr>
          <p:cNvPr id="7170" name="Picture 2" descr="http://upload.wikimedia.org/wikipedia/commons/6/6b/United_States_1789-03_to_1789-08_eastern.jpg"/>
          <p:cNvPicPr>
            <a:picLocks noChangeAspect="1" noChangeArrowheads="1"/>
          </p:cNvPicPr>
          <p:nvPr/>
        </p:nvPicPr>
        <p:blipFill>
          <a:blip r:embed="rId2" cstate="print"/>
          <a:srcRect/>
          <a:stretch>
            <a:fillRect/>
          </a:stretch>
        </p:blipFill>
        <p:spPr bwMode="auto">
          <a:xfrm>
            <a:off x="4572000" y="1447800"/>
            <a:ext cx="4251198" cy="4739351"/>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Enough Come On Board</a:t>
            </a:r>
          </a:p>
        </p:txBody>
      </p:sp>
      <p:sp>
        <p:nvSpPr>
          <p:cNvPr id="3" name="Content Placeholder 2"/>
          <p:cNvSpPr>
            <a:spLocks noGrp="1"/>
          </p:cNvSpPr>
          <p:nvPr>
            <p:ph sz="half" idx="1"/>
          </p:nvPr>
        </p:nvSpPr>
        <p:spPr>
          <a:xfrm>
            <a:off x="76200" y="1600200"/>
            <a:ext cx="4419600" cy="4800600"/>
          </a:xfrm>
        </p:spPr>
        <p:txBody>
          <a:bodyPr>
            <a:normAutofit/>
          </a:bodyPr>
          <a:lstStyle/>
          <a:p>
            <a:r>
              <a:rPr lang="en-US" dirty="0"/>
              <a:t>The compromises offered to Massachusetts also brought Maryland, New Hampshire, and South Carolina on board, bringing the </a:t>
            </a:r>
            <a:r>
              <a:rPr lang="en-US" sz="3200" dirty="0"/>
              <a:t>number </a:t>
            </a:r>
            <a:r>
              <a:rPr lang="en-US" dirty="0"/>
              <a:t>of states which approved the Constitution to the </a:t>
            </a:r>
            <a:r>
              <a:rPr lang="en-US" sz="4000" b="1" u="sng" dirty="0"/>
              <a:t>nine </a:t>
            </a:r>
            <a:r>
              <a:rPr lang="en-US" dirty="0"/>
              <a:t>needed to fully ratify</a:t>
            </a:r>
          </a:p>
        </p:txBody>
      </p:sp>
      <p:sp>
        <p:nvSpPr>
          <p:cNvPr id="4" name="Content Placeholder 3"/>
          <p:cNvSpPr>
            <a:spLocks noGrp="1"/>
          </p:cNvSpPr>
          <p:nvPr>
            <p:ph sz="half" idx="2"/>
          </p:nvPr>
        </p:nvSpPr>
        <p:spPr/>
        <p:txBody>
          <a:bodyPr>
            <a:normAutofit/>
          </a:bodyPr>
          <a:lstStyle/>
          <a:p>
            <a:endParaRPr lang="en-US"/>
          </a:p>
        </p:txBody>
      </p:sp>
      <p:pic>
        <p:nvPicPr>
          <p:cNvPr id="6146" name="Picture 2" descr="http://www.cqpress.com/context/constitution/images/ist50002.jpg"/>
          <p:cNvPicPr>
            <a:picLocks noChangeAspect="1" noChangeArrowheads="1"/>
          </p:cNvPicPr>
          <p:nvPr/>
        </p:nvPicPr>
        <p:blipFill>
          <a:blip r:embed="rId2" cstate="print"/>
          <a:srcRect/>
          <a:stretch>
            <a:fillRect/>
          </a:stretch>
        </p:blipFill>
        <p:spPr bwMode="auto">
          <a:xfrm>
            <a:off x="5105400" y="1219200"/>
            <a:ext cx="3171825" cy="535324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What About VA &amp; NY?</a:t>
            </a:r>
          </a:p>
        </p:txBody>
      </p:sp>
      <p:sp>
        <p:nvSpPr>
          <p:cNvPr id="3" name="Content Placeholder 2"/>
          <p:cNvSpPr>
            <a:spLocks noGrp="1"/>
          </p:cNvSpPr>
          <p:nvPr>
            <p:ph sz="half" idx="1"/>
          </p:nvPr>
        </p:nvSpPr>
        <p:spPr>
          <a:xfrm>
            <a:off x="0" y="1600200"/>
            <a:ext cx="4495800" cy="5257800"/>
          </a:xfrm>
        </p:spPr>
        <p:txBody>
          <a:bodyPr>
            <a:normAutofit lnSpcReduction="10000"/>
          </a:bodyPr>
          <a:lstStyle/>
          <a:p>
            <a:r>
              <a:rPr lang="en-US" dirty="0"/>
              <a:t>Many feared that without Virginia and New York’s support, however, the new government was doomed to fail</a:t>
            </a:r>
          </a:p>
          <a:p>
            <a:r>
              <a:rPr lang="en-US" dirty="0"/>
              <a:t>James Madison and George </a:t>
            </a:r>
            <a:r>
              <a:rPr lang="en-US" sz="4300" b="1" u="sng" dirty="0"/>
              <a:t>Washington </a:t>
            </a:r>
            <a:r>
              <a:rPr lang="en-US" dirty="0"/>
              <a:t>targeted winning over Virginians, while Alexander </a:t>
            </a:r>
            <a:r>
              <a:rPr lang="en-US" sz="4000" b="1" u="sng" dirty="0"/>
              <a:t>Hamilton</a:t>
            </a:r>
            <a:r>
              <a:rPr lang="en-US" dirty="0"/>
              <a:t> and John Jay targeted New Yorkers</a:t>
            </a:r>
          </a:p>
        </p:txBody>
      </p:sp>
      <p:sp>
        <p:nvSpPr>
          <p:cNvPr id="4" name="Content Placeholder 3"/>
          <p:cNvSpPr>
            <a:spLocks noGrp="1"/>
          </p:cNvSpPr>
          <p:nvPr>
            <p:ph sz="half" idx="2"/>
          </p:nvPr>
        </p:nvSpPr>
        <p:spPr/>
        <p:txBody>
          <a:bodyPr>
            <a:normAutofit lnSpcReduction="10000"/>
          </a:bodyPr>
          <a:lstStyle/>
          <a:p>
            <a:endParaRPr lang="en-US"/>
          </a:p>
        </p:txBody>
      </p:sp>
      <p:pic>
        <p:nvPicPr>
          <p:cNvPr id="5122" name="Picture 2" descr="http://upload.wikimedia.org/wikipedia/commons/6/6b/United_States_1789-03_to_1789-08_eastern.jpg"/>
          <p:cNvPicPr>
            <a:picLocks noChangeAspect="1" noChangeArrowheads="1"/>
          </p:cNvPicPr>
          <p:nvPr/>
        </p:nvPicPr>
        <p:blipFill>
          <a:blip r:embed="rId3" cstate="print"/>
          <a:srcRect/>
          <a:stretch>
            <a:fillRect/>
          </a:stretch>
        </p:blipFill>
        <p:spPr bwMode="auto">
          <a:xfrm>
            <a:off x="4572000" y="1447800"/>
            <a:ext cx="4572000" cy="509699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The Big States Ratify</a:t>
            </a:r>
          </a:p>
        </p:txBody>
      </p:sp>
      <p:sp>
        <p:nvSpPr>
          <p:cNvPr id="3" name="Content Placeholder 2"/>
          <p:cNvSpPr>
            <a:spLocks noGrp="1"/>
          </p:cNvSpPr>
          <p:nvPr>
            <p:ph sz="half" idx="1"/>
          </p:nvPr>
        </p:nvSpPr>
        <p:spPr/>
        <p:txBody>
          <a:bodyPr>
            <a:normAutofit fontScale="92500" lnSpcReduction="20000"/>
          </a:bodyPr>
          <a:lstStyle/>
          <a:p>
            <a:r>
              <a:rPr lang="en-US" dirty="0"/>
              <a:t>Washington and Madison finally won the approval of the Virginia legislature by promising a Bill of Rights</a:t>
            </a:r>
          </a:p>
          <a:p>
            <a:r>
              <a:rPr lang="en-US" dirty="0"/>
              <a:t>Hamilton and Jay sold the Constitution to New York by pointing out that if they did not ratify, they would be in a position of </a:t>
            </a:r>
            <a:r>
              <a:rPr lang="en-US" sz="4300" b="1" u="sng" dirty="0"/>
              <a:t>weakness</a:t>
            </a:r>
            <a:r>
              <a:rPr lang="en-US" dirty="0"/>
              <a:t>, surrounded by states which had</a:t>
            </a:r>
          </a:p>
        </p:txBody>
      </p:sp>
      <p:sp>
        <p:nvSpPr>
          <p:cNvPr id="4" name="Content Placeholder 3"/>
          <p:cNvSpPr>
            <a:spLocks noGrp="1"/>
          </p:cNvSpPr>
          <p:nvPr>
            <p:ph sz="half" idx="2"/>
          </p:nvPr>
        </p:nvSpPr>
        <p:spPr/>
        <p:txBody>
          <a:bodyPr>
            <a:normAutofit fontScale="92500" lnSpcReduction="20000"/>
          </a:bodyPr>
          <a:lstStyle/>
          <a:p>
            <a:endParaRPr lang="en-US"/>
          </a:p>
        </p:txBody>
      </p:sp>
      <p:pic>
        <p:nvPicPr>
          <p:cNvPr id="4098" name="Picture 2" descr="http://www.cqpress.com/context/constitution/images/ist50002.jpg"/>
          <p:cNvPicPr>
            <a:picLocks noChangeAspect="1" noChangeArrowheads="1"/>
          </p:cNvPicPr>
          <p:nvPr/>
        </p:nvPicPr>
        <p:blipFill>
          <a:blip r:embed="rId2" cstate="print"/>
          <a:srcRect/>
          <a:stretch>
            <a:fillRect/>
          </a:stretch>
        </p:blipFill>
        <p:spPr bwMode="auto">
          <a:xfrm>
            <a:off x="5181600" y="1295400"/>
            <a:ext cx="3171825" cy="535324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Planning a New Government</a:t>
            </a:r>
          </a:p>
        </p:txBody>
      </p:sp>
      <p:sp>
        <p:nvSpPr>
          <p:cNvPr id="3" name="Content Placeholder 2"/>
          <p:cNvSpPr>
            <a:spLocks noGrp="1"/>
          </p:cNvSpPr>
          <p:nvPr>
            <p:ph sz="half" idx="1"/>
          </p:nvPr>
        </p:nvSpPr>
        <p:spPr>
          <a:xfrm>
            <a:off x="304800" y="1600200"/>
            <a:ext cx="4191000" cy="4876800"/>
          </a:xfrm>
        </p:spPr>
        <p:txBody>
          <a:bodyPr/>
          <a:lstStyle/>
          <a:p>
            <a:r>
              <a:rPr lang="en-US" dirty="0"/>
              <a:t>By late summer of 1788, all states but Rhode Island and </a:t>
            </a:r>
            <a:r>
              <a:rPr lang="en-US" sz="3200" b="1" u="sng" dirty="0"/>
              <a:t>North Carolina </a:t>
            </a:r>
            <a:r>
              <a:rPr lang="en-US" dirty="0"/>
              <a:t>had ratified the Constitution and plans were put in place for the elections to be held and the new government to be seated in March of 1789</a:t>
            </a:r>
          </a:p>
        </p:txBody>
      </p:sp>
      <p:sp>
        <p:nvSpPr>
          <p:cNvPr id="4" name="Content Placeholder 3"/>
          <p:cNvSpPr>
            <a:spLocks noGrp="1"/>
          </p:cNvSpPr>
          <p:nvPr>
            <p:ph sz="half" idx="2"/>
          </p:nvPr>
        </p:nvSpPr>
        <p:spPr/>
        <p:txBody>
          <a:bodyPr/>
          <a:lstStyle/>
          <a:p>
            <a:endParaRPr lang="en-US"/>
          </a:p>
        </p:txBody>
      </p:sp>
      <p:pic>
        <p:nvPicPr>
          <p:cNvPr id="3074" name="Picture 2" descr="http://www.regentsprep.org/regents/ushisgov/themes/government/feds_antifeds2.gif"/>
          <p:cNvPicPr>
            <a:picLocks noChangeAspect="1" noChangeArrowheads="1"/>
          </p:cNvPicPr>
          <p:nvPr/>
        </p:nvPicPr>
        <p:blipFill>
          <a:blip r:embed="rId2" cstate="print"/>
          <a:srcRect/>
          <a:stretch>
            <a:fillRect/>
          </a:stretch>
        </p:blipFill>
        <p:spPr bwMode="auto">
          <a:xfrm>
            <a:off x="4724400" y="1371600"/>
            <a:ext cx="4191000" cy="51054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Final States to Ratify</a:t>
            </a:r>
          </a:p>
        </p:txBody>
      </p:sp>
      <p:sp>
        <p:nvSpPr>
          <p:cNvPr id="3" name="Content Placeholder 2"/>
          <p:cNvSpPr>
            <a:spLocks noGrp="1"/>
          </p:cNvSpPr>
          <p:nvPr>
            <p:ph sz="half" idx="1"/>
          </p:nvPr>
        </p:nvSpPr>
        <p:spPr>
          <a:xfrm>
            <a:off x="228600" y="1600200"/>
            <a:ext cx="4267200" cy="4867427"/>
          </a:xfrm>
        </p:spPr>
        <p:txBody>
          <a:bodyPr/>
          <a:lstStyle/>
          <a:p>
            <a:r>
              <a:rPr lang="en-US" dirty="0"/>
              <a:t>North Carolina did not ratify until after the Bill of Rights was actually proposed in the new Congress (Nov. 1789)</a:t>
            </a:r>
          </a:p>
          <a:p>
            <a:r>
              <a:rPr lang="en-US" dirty="0"/>
              <a:t>Rhode Island became the </a:t>
            </a:r>
            <a:r>
              <a:rPr lang="en-US" sz="4800" b="1" u="sng" dirty="0"/>
              <a:t>last</a:t>
            </a:r>
            <a:r>
              <a:rPr lang="en-US" dirty="0"/>
              <a:t> state to ratify, waiting until May 1790</a:t>
            </a:r>
          </a:p>
        </p:txBody>
      </p:sp>
      <p:sp>
        <p:nvSpPr>
          <p:cNvPr id="4" name="Content Placeholder 3"/>
          <p:cNvSpPr>
            <a:spLocks noGrp="1"/>
          </p:cNvSpPr>
          <p:nvPr>
            <p:ph sz="half" idx="2"/>
          </p:nvPr>
        </p:nvSpPr>
        <p:spPr/>
        <p:txBody>
          <a:bodyPr/>
          <a:lstStyle/>
          <a:p>
            <a:endParaRPr lang="en-US"/>
          </a:p>
        </p:txBody>
      </p:sp>
      <p:pic>
        <p:nvPicPr>
          <p:cNvPr id="2050" name="Picture 2" descr="http://www.cqpress.com/context/constitution/images/ist50002.jpg"/>
          <p:cNvPicPr>
            <a:picLocks noChangeAspect="1" noChangeArrowheads="1"/>
          </p:cNvPicPr>
          <p:nvPr/>
        </p:nvPicPr>
        <p:blipFill>
          <a:blip r:embed="rId2" cstate="print"/>
          <a:srcRect/>
          <a:stretch>
            <a:fillRect/>
          </a:stretch>
        </p:blipFill>
        <p:spPr bwMode="auto">
          <a:xfrm>
            <a:off x="5105400" y="1371600"/>
            <a:ext cx="3019425" cy="5096027"/>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a:t>A New President</a:t>
            </a:r>
          </a:p>
        </p:txBody>
      </p:sp>
      <p:sp>
        <p:nvSpPr>
          <p:cNvPr id="3" name="Content Placeholder 2"/>
          <p:cNvSpPr>
            <a:spLocks noGrp="1"/>
          </p:cNvSpPr>
          <p:nvPr>
            <p:ph sz="half" idx="1"/>
          </p:nvPr>
        </p:nvSpPr>
        <p:spPr>
          <a:xfrm>
            <a:off x="152400" y="1600200"/>
            <a:ext cx="4343400" cy="4944723"/>
          </a:xfrm>
        </p:spPr>
        <p:txBody>
          <a:bodyPr>
            <a:normAutofit fontScale="92500" lnSpcReduction="10000"/>
          </a:bodyPr>
          <a:lstStyle/>
          <a:p>
            <a:r>
              <a:rPr lang="en-US" dirty="0"/>
              <a:t>When the first elections were held in the fall of 1788, George Washington was nominated unopposed for the newly created office of Chief Executive or </a:t>
            </a:r>
            <a:r>
              <a:rPr lang="en-US" sz="4300" b="1" u="sng" dirty="0"/>
              <a:t>President</a:t>
            </a:r>
            <a:r>
              <a:rPr lang="en-US" dirty="0"/>
              <a:t> of the United States of America</a:t>
            </a:r>
          </a:p>
          <a:p>
            <a:r>
              <a:rPr lang="en-US" dirty="0"/>
              <a:t>He won with </a:t>
            </a:r>
            <a:r>
              <a:rPr lang="en-US" sz="4300" b="1" u="sng" dirty="0"/>
              <a:t>100% </a:t>
            </a:r>
            <a:r>
              <a:rPr lang="en-US" dirty="0"/>
              <a:t>of the electoral vote, the only President to ever do so</a:t>
            </a:r>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1026" name="Picture 2" descr="http://www.csmonitor.com/var/ezflow_site/storage/images/media/content/2013/0117/0118-george-washington/14793591-1-eng-US/0118-george-washington_full_600.jpg"/>
          <p:cNvPicPr>
            <a:picLocks noChangeAspect="1" noChangeArrowheads="1"/>
          </p:cNvPicPr>
          <p:nvPr/>
        </p:nvPicPr>
        <p:blipFill>
          <a:blip r:embed="rId2" cstate="print"/>
          <a:srcRect/>
          <a:stretch>
            <a:fillRect/>
          </a:stretch>
        </p:blipFill>
        <p:spPr bwMode="auto">
          <a:xfrm>
            <a:off x="4800600" y="1447800"/>
            <a:ext cx="4048125" cy="5173323"/>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Federalist vs Anti-Federalist</a:t>
            </a:r>
          </a:p>
        </p:txBody>
      </p:sp>
      <p:sp>
        <p:nvSpPr>
          <p:cNvPr id="6" name="Content Placeholder 5"/>
          <p:cNvSpPr>
            <a:spLocks noGrp="1"/>
          </p:cNvSpPr>
          <p:nvPr>
            <p:ph sz="half" idx="1"/>
          </p:nvPr>
        </p:nvSpPr>
        <p:spPr>
          <a:xfrm>
            <a:off x="0" y="1600200"/>
            <a:ext cx="4495800" cy="5257800"/>
          </a:xfrm>
        </p:spPr>
        <p:txBody>
          <a:bodyPr/>
          <a:lstStyle/>
          <a:p>
            <a:pPr marL="0" indent="0" algn="ctr">
              <a:buNone/>
            </a:pPr>
            <a:r>
              <a:rPr lang="en-US" u="sng" dirty="0"/>
              <a:t>Part 1</a:t>
            </a:r>
          </a:p>
          <a:p>
            <a:r>
              <a:rPr lang="en-US" dirty="0"/>
              <a:t>Using the document on my website, read and analyze the two primary sources using the template I have provided for you. Be detailed in </a:t>
            </a:r>
            <a:r>
              <a:rPr lang="en-US"/>
              <a:t>your answers.</a:t>
            </a:r>
            <a:endParaRPr lang="en-US" dirty="0"/>
          </a:p>
        </p:txBody>
      </p:sp>
      <p:sp>
        <p:nvSpPr>
          <p:cNvPr id="7" name="Content Placeholder 6"/>
          <p:cNvSpPr>
            <a:spLocks noGrp="1"/>
          </p:cNvSpPr>
          <p:nvPr>
            <p:ph sz="half" idx="2"/>
          </p:nvPr>
        </p:nvSpPr>
        <p:spPr>
          <a:xfrm>
            <a:off x="4648200" y="1600200"/>
            <a:ext cx="4495800" cy="5257800"/>
          </a:xfrm>
        </p:spPr>
        <p:txBody>
          <a:bodyPr/>
          <a:lstStyle/>
          <a:p>
            <a:pPr marL="0" indent="0" algn="ctr">
              <a:buNone/>
            </a:pPr>
            <a:r>
              <a:rPr lang="en-US" u="sng" dirty="0"/>
              <a:t>Part 2</a:t>
            </a:r>
          </a:p>
          <a:p>
            <a:r>
              <a:rPr lang="en-US" dirty="0"/>
              <a:t>In essay format respond to the following question:</a:t>
            </a:r>
          </a:p>
          <a:p>
            <a:endParaRPr lang="en-US" dirty="0"/>
          </a:p>
          <a:p>
            <a:pPr marL="0" indent="0" algn="ctr">
              <a:buNone/>
            </a:pPr>
            <a:r>
              <a:rPr lang="en-US" dirty="0"/>
              <a:t>“What is the difference between a Federalist and an Anti-Federalist?”</a:t>
            </a:r>
          </a:p>
          <a:p>
            <a:pPr marL="0" indent="0">
              <a:buNone/>
            </a:pPr>
            <a:endParaRPr lang="en-US" dirty="0"/>
          </a:p>
          <a:p>
            <a:pPr marL="0" indent="0">
              <a:buNone/>
            </a:pPr>
            <a:r>
              <a:rPr lang="en-US" dirty="0"/>
              <a:t>- You must provide three specific differences.</a:t>
            </a:r>
          </a:p>
        </p:txBody>
      </p:sp>
    </p:spTree>
    <p:extLst>
      <p:ext uri="{BB962C8B-B14F-4D97-AF65-F5344CB8AC3E}">
        <p14:creationId xmlns:p14="http://schemas.microsoft.com/office/powerpoint/2010/main" val="14077871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TotalTime>
  <Words>901</Words>
  <Application>Microsoft Office PowerPoint</Application>
  <PresentationFormat>On-screen Show (4:3)</PresentationFormat>
  <Paragraphs>60</Paragraphs>
  <Slides>20</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Ratification of the Constitution</vt:lpstr>
      <vt:lpstr>To Ratify or Not To Ratify?</vt:lpstr>
      <vt:lpstr>The Federalists</vt:lpstr>
      <vt:lpstr>PowerPoint Presentation</vt:lpstr>
      <vt:lpstr>Who Were Federalists?</vt:lpstr>
      <vt:lpstr>The Antifederalists</vt:lpstr>
      <vt:lpstr>Who Were the Antifederalists?</vt:lpstr>
      <vt:lpstr>Western Opposition</vt:lpstr>
      <vt:lpstr>Federalists’ Advantages</vt:lpstr>
      <vt:lpstr>The Federalist Papers</vt:lpstr>
      <vt:lpstr>The Federalist Papers</vt:lpstr>
      <vt:lpstr>The First States Ratify</vt:lpstr>
      <vt:lpstr>Massachusetts Ratifies</vt:lpstr>
      <vt:lpstr>Enough Come On Board</vt:lpstr>
      <vt:lpstr>What About VA &amp; NY?</vt:lpstr>
      <vt:lpstr>The Big States Ratify</vt:lpstr>
      <vt:lpstr>Planning a New Government</vt:lpstr>
      <vt:lpstr>Final States to Ratify</vt:lpstr>
      <vt:lpstr>A New President</vt:lpstr>
      <vt:lpstr>Federalist vs Anti-Federalist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Brian</dc:creator>
  <cp:lastModifiedBy>Matthew Lesley</cp:lastModifiedBy>
  <cp:revision>21</cp:revision>
  <dcterms:created xsi:type="dcterms:W3CDTF">2013-10-14T01:23:00Z</dcterms:created>
  <dcterms:modified xsi:type="dcterms:W3CDTF">2016-10-20T16:40:52Z</dcterms:modified>
</cp:coreProperties>
</file>