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sldIdLst>
    <p:sldId id="257" r:id="rId2"/>
    <p:sldId id="269" r:id="rId3"/>
    <p:sldId id="258" r:id="rId4"/>
    <p:sldId id="259" r:id="rId5"/>
    <p:sldId id="264" r:id="rId6"/>
    <p:sldId id="260" r:id="rId7"/>
    <p:sldId id="261" r:id="rId8"/>
    <p:sldId id="268" r:id="rId9"/>
    <p:sldId id="262" r:id="rId10"/>
    <p:sldId id="263"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9"/>
    <p:restoredTop sz="94678"/>
  </p:normalViewPr>
  <p:slideViewPr>
    <p:cSldViewPr snapToGrid="0" snapToObjects="1">
      <p:cViewPr>
        <p:scale>
          <a:sx n="100" d="100"/>
          <a:sy n="100" d="100"/>
        </p:scale>
        <p:origin x="232"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07FA461-BCDD-6340-8EAF-83DC0FB6BD61}" type="datetimeFigureOut">
              <a:rPr lang="en-US" smtClean="0"/>
              <a:t>4/23/18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206934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7FA461-BCDD-6340-8EAF-83DC0FB6BD61}" type="datetimeFigureOut">
              <a:rPr lang="en-US" smtClean="0"/>
              <a:t>4/23/18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996239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7FA461-BCDD-6340-8EAF-83DC0FB6BD61}" type="datetimeFigureOut">
              <a:rPr lang="en-US" smtClean="0"/>
              <a:t>4/23/18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2013688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87354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07FA461-BCDD-6340-8EAF-83DC0FB6BD61}" type="datetimeFigureOut">
              <a:rPr lang="en-US" smtClean="0"/>
              <a:t>4/23/18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47627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7FA461-BCDD-6340-8EAF-83DC0FB6BD61}" type="datetimeFigureOut">
              <a:rPr lang="en-US" smtClean="0"/>
              <a:t>4/23/18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607912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07FA461-BCDD-6340-8EAF-83DC0FB6BD61}" type="datetimeFigureOut">
              <a:rPr lang="en-US" smtClean="0"/>
              <a:t>4/23/18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255072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632467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98503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402722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488538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42166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FA461-BCDD-6340-8EAF-83DC0FB6BD61}" type="datetimeFigureOut">
              <a:rPr lang="en-US" smtClean="0"/>
              <a:t>4/23/18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823186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07FA461-BCDD-6340-8EAF-83DC0FB6BD61}" type="datetimeFigureOut">
              <a:rPr lang="en-US" smtClean="0"/>
              <a:t>4/23/18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198607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07FA461-BCDD-6340-8EAF-83DC0FB6BD61}" type="datetimeFigureOut">
              <a:rPr lang="en-US" smtClean="0"/>
              <a:t>4/23/18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603156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7FA461-BCDD-6340-8EAF-83DC0FB6BD61}" type="datetimeFigureOut">
              <a:rPr lang="en-US" smtClean="0"/>
              <a:t>4/23/18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1918149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7FA461-BCDD-6340-8EAF-83DC0FB6BD61}" type="datetimeFigureOut">
              <a:rPr lang="en-US" smtClean="0"/>
              <a:t>4/23/18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9FEEA-B317-4742-BBD9-935D1908B683}" type="slidenum">
              <a:rPr lang="en-US" smtClean="0"/>
              <a:t>‹#›</a:t>
            </a:fld>
            <a:endParaRPr lang="en-US"/>
          </a:p>
        </p:txBody>
      </p:sp>
    </p:spTree>
    <p:extLst>
      <p:ext uri="{BB962C8B-B14F-4D97-AF65-F5344CB8AC3E}">
        <p14:creationId xmlns:p14="http://schemas.microsoft.com/office/powerpoint/2010/main" val="3100872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07FA461-BCDD-6340-8EAF-83DC0FB6BD61}" type="datetimeFigureOut">
              <a:rPr lang="en-US" smtClean="0"/>
              <a:t>4/23/18</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089FEEA-B317-4742-BBD9-935D1908B683}" type="slidenum">
              <a:rPr lang="en-US" smtClean="0"/>
              <a:t>‹#›</a:t>
            </a:fld>
            <a:endParaRPr lang="en-US"/>
          </a:p>
        </p:txBody>
      </p:sp>
    </p:spTree>
    <p:extLst>
      <p:ext uri="{BB962C8B-B14F-4D97-AF65-F5344CB8AC3E}">
        <p14:creationId xmlns:p14="http://schemas.microsoft.com/office/powerpoint/2010/main" val="99432615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gCED4CM61jc" TargetMode="External"/><Relationship Id="rId3" Type="http://schemas.openxmlformats.org/officeDocument/2006/relationships/hyperlink" Target="http://www.ncpublicschools.org/docs/accountability/testing/eog/reading/gr3set85099.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hyperlink" Target="http://www.ncpublicschools.org/docs/accountability/testing/eog/reading/20080417gr3set1.pdf" TargetMode="External"/><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ncpublicschools.org/docs/accountability/testing/eog/g3/ReadingSamples/20080415Gr3set7.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youtube.com/watch?v=CzTQD15WBC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hyperlink" Target="http://www.ncpublicschools.org/docs/accountability/testing/eog/reading/20080122gr3set3%282%29.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ncpublicschools.org/docs/accountability/testing/eog/g3/ReadingSamples/20080415gr3set6.pdf" TargetMode="External"/><Relationship Id="rId3" Type="http://schemas.openxmlformats.org/officeDocument/2006/relationships/hyperlink" Target="https://www.youtube.com/watch?v=s_WH4pQMPJ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ncpublicschools.org/docs/accountability/testing/eog/reading/20080122gr3set5.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youtube.com/watch?v=l_NYrWqUR4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youtube.com/watch?v=yDt-tfzi03c"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 y="559910"/>
            <a:ext cx="12611100" cy="4685191"/>
          </a:xfrm>
        </p:spPr>
        <p:txBody>
          <a:bodyPr>
            <a:normAutofit fontScale="90000"/>
          </a:bodyPr>
          <a:lstStyle/>
          <a:p>
            <a:pPr algn="l"/>
            <a:r>
              <a:rPr lang="en-US" sz="5300" dirty="0" smtClean="0"/>
              <a:t/>
            </a:r>
            <a:br>
              <a:rPr lang="en-US" sz="5300" dirty="0" smtClean="0"/>
            </a:br>
            <a:r>
              <a:rPr lang="en-US" sz="5300" dirty="0" smtClean="0"/>
              <a:t>				</a:t>
            </a:r>
            <a:r>
              <a:rPr lang="en-US" sz="6700" dirty="0" smtClean="0"/>
              <a:t>EOG Basics</a:t>
            </a:r>
            <a:r>
              <a:rPr lang="en-US" dirty="0" smtClean="0"/>
              <a:t/>
            </a:r>
            <a:br>
              <a:rPr lang="en-US" dirty="0" smtClean="0"/>
            </a:br>
            <a:r>
              <a:rPr lang="en-US" dirty="0" smtClean="0"/>
              <a:t/>
            </a:r>
            <a:br>
              <a:rPr lang="en-US" dirty="0" smtClean="0"/>
            </a:br>
            <a:r>
              <a:rPr lang="en-US" sz="3100" dirty="0" smtClean="0"/>
              <a:t>dates:  	Wednesday, May 30</a:t>
            </a:r>
            <a:r>
              <a:rPr lang="en-US" sz="3100" baseline="30000" dirty="0" smtClean="0"/>
              <a:t>th</a:t>
            </a:r>
            <a:r>
              <a:rPr lang="en-US" sz="3100" dirty="0" smtClean="0"/>
              <a:t> Reading EOG </a:t>
            </a:r>
            <a:br>
              <a:rPr lang="en-US" sz="3100" dirty="0" smtClean="0"/>
            </a:br>
            <a:r>
              <a:rPr lang="en-US" sz="3100" dirty="0" smtClean="0"/>
              <a:t/>
            </a:r>
            <a:br>
              <a:rPr lang="en-US" sz="3100" dirty="0" smtClean="0"/>
            </a:br>
            <a:r>
              <a:rPr lang="en-US" sz="3100" dirty="0" smtClean="0"/>
              <a:t>Format:	</a:t>
            </a:r>
            <a:r>
              <a:rPr lang="en-US" sz="3100" dirty="0"/>
              <a:t> </a:t>
            </a:r>
            <a:r>
              <a:rPr lang="en-US" sz="3100" dirty="0" smtClean="0"/>
              <a:t>Online, multiple choice – read Passage &amp; answer Questions</a:t>
            </a:r>
            <a:br>
              <a:rPr lang="en-US" sz="3100" dirty="0" smtClean="0"/>
            </a:br>
            <a:r>
              <a:rPr lang="en-US" sz="3100" dirty="0" smtClean="0"/>
              <a:t> </a:t>
            </a:r>
            <a:br>
              <a:rPr lang="en-US" sz="3100" dirty="0" smtClean="0"/>
            </a:br>
            <a:r>
              <a:rPr lang="en-US" sz="3100" dirty="0" smtClean="0"/>
              <a:t>Time:		180 Minutes, possible extended time of 60 minutes </a:t>
            </a:r>
            <a:br>
              <a:rPr lang="en-US" sz="3100" dirty="0" smtClean="0"/>
            </a:br>
            <a:r>
              <a:rPr lang="en-US" sz="3100" dirty="0" smtClean="0"/>
              <a:t/>
            </a:r>
            <a:br>
              <a:rPr lang="en-US" sz="3100" dirty="0" smtClean="0"/>
            </a:br>
            <a:r>
              <a:rPr lang="en-US" sz="3100" dirty="0" smtClean="0"/>
              <a:t>Length:	52 Questions, 8 Passages</a:t>
            </a:r>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5" name="Rectangle 4"/>
          <p:cNvSpPr/>
          <p:nvPr/>
        </p:nvSpPr>
        <p:spPr>
          <a:xfrm>
            <a:off x="3256145" y="5245101"/>
            <a:ext cx="5240156" cy="646331"/>
          </a:xfrm>
          <a:prstGeom prst="rect">
            <a:avLst/>
          </a:prstGeom>
        </p:spPr>
        <p:txBody>
          <a:bodyPr wrap="square">
            <a:spAutoFit/>
          </a:bodyPr>
          <a:lstStyle/>
          <a:p>
            <a:r>
              <a:rPr lang="en-US" dirty="0" smtClean="0">
                <a:hlinkClick r:id="rId2"/>
              </a:rPr>
              <a:t>https://www.youtube.com/watch?v=gCED4CM61jc</a:t>
            </a:r>
            <a:endParaRPr lang="en-US" dirty="0" smtClean="0"/>
          </a:p>
          <a:p>
            <a:endParaRPr lang="en-US" dirty="0"/>
          </a:p>
        </p:txBody>
      </p:sp>
      <p:sp>
        <p:nvSpPr>
          <p:cNvPr id="6" name="Rectangle 5"/>
          <p:cNvSpPr/>
          <p:nvPr/>
        </p:nvSpPr>
        <p:spPr>
          <a:xfrm>
            <a:off x="1329623" y="5891432"/>
            <a:ext cx="9093200" cy="646331"/>
          </a:xfrm>
          <a:prstGeom prst="rect">
            <a:avLst/>
          </a:prstGeom>
        </p:spPr>
        <p:txBody>
          <a:bodyPr wrap="square">
            <a:spAutoFit/>
          </a:bodyPr>
          <a:lstStyle/>
          <a:p>
            <a:r>
              <a:rPr lang="en-US" dirty="0" smtClean="0">
                <a:hlinkClick r:id="rId3"/>
              </a:rPr>
              <a:t>http://www.ncpublicschools.org/docs/accountability/testing/eog/reading/gr3set85099.pdf</a:t>
            </a:r>
            <a:endParaRPr lang="en-US" dirty="0" smtClean="0"/>
          </a:p>
          <a:p>
            <a:endParaRPr lang="en-US" dirty="0"/>
          </a:p>
        </p:txBody>
      </p:sp>
    </p:spTree>
    <p:extLst>
      <p:ext uri="{BB962C8B-B14F-4D97-AF65-F5344CB8AC3E}">
        <p14:creationId xmlns:p14="http://schemas.microsoft.com/office/powerpoint/2010/main" val="2110033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449" y="4561867"/>
            <a:ext cx="10364451" cy="1596177"/>
          </a:xfrm>
        </p:spPr>
        <p:txBody>
          <a:bodyPr>
            <a:normAutofit/>
          </a:bodyPr>
          <a:lstStyle/>
          <a:p>
            <a:r>
              <a:rPr lang="en-US" sz="6000" dirty="0" smtClean="0"/>
              <a:t>UNWRAP STRATEGY</a:t>
            </a:r>
            <a:endParaRPr lang="en-US" sz="6000" dirty="0"/>
          </a:p>
        </p:txBody>
      </p:sp>
      <p:pic>
        <p:nvPicPr>
          <p:cNvPr id="2054" name="Picture 6" descr="mage result for unwrAP STRATE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5251" y="1284883"/>
            <a:ext cx="4027547" cy="303232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ge result for unwrAP STRATE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88513"/>
            <a:ext cx="4109183" cy="30937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8866" y="1284883"/>
            <a:ext cx="3801699" cy="303232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52600" y="5834878"/>
            <a:ext cx="9880600" cy="646331"/>
          </a:xfrm>
          <a:prstGeom prst="rect">
            <a:avLst/>
          </a:prstGeom>
        </p:spPr>
        <p:txBody>
          <a:bodyPr wrap="square">
            <a:spAutoFit/>
          </a:bodyPr>
          <a:lstStyle/>
          <a:p>
            <a:r>
              <a:rPr lang="en-US" dirty="0" smtClean="0">
                <a:hlinkClick r:id="rId5"/>
              </a:rPr>
              <a:t>http://www.ncpublicschools.org/docs/accountability/testing/eog/reading/20080417gr3set1.pdf</a:t>
            </a:r>
            <a:endParaRPr lang="en-US" dirty="0" smtClean="0"/>
          </a:p>
          <a:p>
            <a:endParaRPr lang="en-US" dirty="0"/>
          </a:p>
        </p:txBody>
      </p:sp>
    </p:spTree>
    <p:extLst>
      <p:ext uri="{BB962C8B-B14F-4D97-AF65-F5344CB8AC3E}">
        <p14:creationId xmlns:p14="http://schemas.microsoft.com/office/powerpoint/2010/main" val="191211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225"/>
            <a:ext cx="12192000" cy="6162675"/>
          </a:xfrm>
        </p:spPr>
        <p:txBody>
          <a:bodyPr>
            <a:normAutofit/>
          </a:bodyPr>
          <a:lstStyle/>
          <a:p>
            <a:r>
              <a:rPr lang="en-US" sz="5400" dirty="0" smtClean="0"/>
              <a:t>The EOG is like reading a magazine. </a:t>
            </a:r>
            <a:r>
              <a:rPr lang="en-US" dirty="0" smtClean="0"/>
              <a:t/>
            </a:r>
            <a:br>
              <a:rPr lang="en-US" dirty="0" smtClean="0"/>
            </a:br>
            <a:r>
              <a:rPr lang="en-US" dirty="0" smtClean="0"/>
              <a:t/>
            </a:r>
            <a:br>
              <a:rPr lang="en-US" dirty="0" smtClean="0"/>
            </a:br>
            <a:r>
              <a:rPr lang="en-US" dirty="0" smtClean="0"/>
              <a:t>what genre WILL MAKE UP THE PASSAGES?</a:t>
            </a:r>
            <a:br>
              <a:rPr lang="en-US" dirty="0" smtClean="0"/>
            </a:br>
            <a:r>
              <a:rPr lang="en-US" dirty="0" smtClean="0"/>
              <a:t/>
            </a:r>
            <a:br>
              <a:rPr lang="en-US" dirty="0" smtClean="0"/>
            </a:br>
            <a:r>
              <a:rPr lang="en-US" dirty="0" smtClean="0"/>
              <a:t> how many passages MAKE UP THE EOG?</a:t>
            </a:r>
            <a:br>
              <a:rPr lang="en-US" dirty="0" smtClean="0"/>
            </a:br>
            <a:r>
              <a:rPr lang="en-US" dirty="0" smtClean="0"/>
              <a:t/>
            </a:r>
            <a:br>
              <a:rPr lang="en-US" dirty="0" smtClean="0"/>
            </a:br>
            <a:r>
              <a:rPr lang="en-US" dirty="0" smtClean="0"/>
              <a:t> REVIEW released test – LET THEM SEE IT, FEEL IT, REVIEW IT</a:t>
            </a:r>
            <a:br>
              <a:rPr lang="en-US" dirty="0" smtClean="0"/>
            </a:br>
            <a:r>
              <a:rPr lang="en-US" dirty="0"/>
              <a:t/>
            </a:r>
            <a:br>
              <a:rPr lang="en-US" dirty="0"/>
            </a:br>
            <a:r>
              <a:rPr lang="en-US" dirty="0" smtClean="0"/>
              <a:t>flip through look at each topic.</a:t>
            </a:r>
            <a:br>
              <a:rPr lang="en-US" dirty="0" smtClean="0"/>
            </a:br>
            <a:r>
              <a:rPr lang="en-US" dirty="0" smtClean="0"/>
              <a:t> talk about the differences.</a:t>
            </a:r>
            <a:endParaRPr lang="en-US" dirty="0"/>
          </a:p>
        </p:txBody>
      </p:sp>
      <p:sp>
        <p:nvSpPr>
          <p:cNvPr id="3" name="Rectangle 2"/>
          <p:cNvSpPr/>
          <p:nvPr/>
        </p:nvSpPr>
        <p:spPr>
          <a:xfrm>
            <a:off x="793750" y="6323568"/>
            <a:ext cx="10604500" cy="646331"/>
          </a:xfrm>
          <a:prstGeom prst="rect">
            <a:avLst/>
          </a:prstGeom>
        </p:spPr>
        <p:txBody>
          <a:bodyPr wrap="square">
            <a:spAutoFit/>
          </a:bodyPr>
          <a:lstStyle/>
          <a:p>
            <a:r>
              <a:rPr lang="en-US" dirty="0" smtClean="0">
                <a:hlinkClick r:id="rId2"/>
              </a:rPr>
              <a:t>http://www.ncpublicschools.org/docs/accountability/testing/eog/g3/ReadingSamples/20080415Gr3set7.pdf</a:t>
            </a:r>
            <a:endParaRPr lang="en-US" dirty="0" smtClean="0"/>
          </a:p>
          <a:p>
            <a:endParaRPr lang="en-US" dirty="0"/>
          </a:p>
        </p:txBody>
      </p:sp>
    </p:spTree>
    <p:extLst>
      <p:ext uri="{BB962C8B-B14F-4D97-AF65-F5344CB8AC3E}">
        <p14:creationId xmlns:p14="http://schemas.microsoft.com/office/powerpoint/2010/main" val="460680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631825"/>
            <a:ext cx="10515600" cy="4600575"/>
          </a:xfrm>
        </p:spPr>
        <p:txBody>
          <a:bodyPr>
            <a:normAutofit fontScale="90000"/>
          </a:bodyPr>
          <a:lstStyle/>
          <a:p>
            <a:r>
              <a:rPr lang="en-US" sz="6000" dirty="0" smtClean="0"/>
              <a:t>Stamina </a:t>
            </a:r>
            <a:r>
              <a:rPr lang="en-US" dirty="0" smtClean="0"/>
              <a:t/>
            </a:r>
            <a:br>
              <a:rPr lang="en-US" dirty="0" smtClean="0"/>
            </a:br>
            <a:r>
              <a:rPr lang="en-US" dirty="0"/>
              <a:t/>
            </a:r>
            <a:br>
              <a:rPr lang="en-US" dirty="0"/>
            </a:br>
            <a:r>
              <a:rPr lang="en-US" dirty="0" smtClean="0"/>
              <a:t>EYE ON THE PRIZE</a:t>
            </a:r>
            <a:br>
              <a:rPr lang="en-US" dirty="0" smtClean="0"/>
            </a:br>
            <a:r>
              <a:rPr lang="en-US" dirty="0" smtClean="0"/>
              <a:t>stay focused</a:t>
            </a:r>
            <a:br>
              <a:rPr lang="en-US" dirty="0" smtClean="0"/>
            </a:br>
            <a:r>
              <a:rPr lang="en-US" dirty="0" smtClean="0"/>
              <a:t>take brain breaks as needed</a:t>
            </a:r>
            <a:br>
              <a:rPr lang="en-US" dirty="0" smtClean="0"/>
            </a:br>
            <a:r>
              <a:rPr lang="en-US" dirty="0"/>
              <a:t/>
            </a:r>
            <a:br>
              <a:rPr lang="en-US" dirty="0"/>
            </a:br>
            <a:r>
              <a:rPr lang="en-US" dirty="0"/>
              <a:t> REVIEW THE EOG 180 minutes 8 </a:t>
            </a:r>
            <a:r>
              <a:rPr lang="en-US" dirty="0" smtClean="0"/>
              <a:t>passages</a:t>
            </a:r>
            <a:r>
              <a:rPr lang="en-US" smtClean="0"/>
              <a:t/>
            </a:r>
            <a:br>
              <a:rPr lang="en-US" smtClean="0"/>
            </a:br>
            <a:r>
              <a:rPr lang="en-US" smtClean="0"/>
              <a:t/>
            </a:r>
            <a:br>
              <a:rPr lang="en-US" smtClean="0"/>
            </a:br>
            <a:r>
              <a:rPr lang="en-US" smtClean="0"/>
              <a:t>FOCUSED DEDICATED WORK</a:t>
            </a:r>
            <a:endParaRPr lang="en-US" dirty="0"/>
          </a:p>
        </p:txBody>
      </p:sp>
      <p:sp>
        <p:nvSpPr>
          <p:cNvPr id="4" name="Rectangle 3"/>
          <p:cNvSpPr/>
          <p:nvPr/>
        </p:nvSpPr>
        <p:spPr>
          <a:xfrm>
            <a:off x="3344758" y="5479534"/>
            <a:ext cx="5070683" cy="646331"/>
          </a:xfrm>
          <a:prstGeom prst="rect">
            <a:avLst/>
          </a:prstGeom>
        </p:spPr>
        <p:txBody>
          <a:bodyPr wrap="none">
            <a:spAutoFit/>
          </a:bodyPr>
          <a:lstStyle/>
          <a:p>
            <a:r>
              <a:rPr lang="en-US" dirty="0" smtClean="0">
                <a:hlinkClick r:id="rId2"/>
              </a:rPr>
              <a:t>https://www.youtube.com/watch?v=CzTQD15WBCw</a:t>
            </a:r>
            <a:endParaRPr lang="en-US" dirty="0" smtClean="0"/>
          </a:p>
          <a:p>
            <a:endParaRPr lang="en-US" dirty="0"/>
          </a:p>
        </p:txBody>
      </p:sp>
      <p:sp>
        <p:nvSpPr>
          <p:cNvPr id="5" name="Rectangle 4"/>
          <p:cNvSpPr/>
          <p:nvPr/>
        </p:nvSpPr>
        <p:spPr>
          <a:xfrm>
            <a:off x="1765300" y="6003667"/>
            <a:ext cx="10833100" cy="369332"/>
          </a:xfrm>
          <a:prstGeom prst="rect">
            <a:avLst/>
          </a:prstGeom>
        </p:spPr>
        <p:txBody>
          <a:bodyPr wrap="square">
            <a:spAutoFit/>
          </a:bodyPr>
          <a:lstStyle/>
          <a:p>
            <a:r>
              <a:rPr lang="en-US" dirty="0" smtClean="0"/>
              <a:t>http://</a:t>
            </a:r>
            <a:r>
              <a:rPr lang="en-US" dirty="0" err="1" smtClean="0"/>
              <a:t>www.ncpublicschools.org</a:t>
            </a:r>
            <a:r>
              <a:rPr lang="en-US" dirty="0" smtClean="0"/>
              <a:t>/docs/accountability/testing/</a:t>
            </a:r>
            <a:r>
              <a:rPr lang="en-US" dirty="0" err="1" smtClean="0"/>
              <a:t>eog</a:t>
            </a:r>
            <a:r>
              <a:rPr lang="en-US" dirty="0" smtClean="0"/>
              <a:t>/reading/20080317gr3set4.pdf</a:t>
            </a:r>
            <a:endParaRPr lang="en-US" dirty="0"/>
          </a:p>
        </p:txBody>
      </p:sp>
    </p:spTree>
    <p:extLst>
      <p:ext uri="{BB962C8B-B14F-4D97-AF65-F5344CB8AC3E}">
        <p14:creationId xmlns:p14="http://schemas.microsoft.com/office/powerpoint/2010/main" val="1731356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574" y="0"/>
            <a:ext cx="10364451" cy="1596177"/>
          </a:xfrm>
        </p:spPr>
        <p:txBody>
          <a:bodyPr/>
          <a:lstStyle/>
          <a:p>
            <a:r>
              <a:rPr lang="en-US" dirty="0" smtClean="0"/>
              <a:t>Review Unwrap Strategy</a:t>
            </a:r>
            <a:endParaRPr lang="en-US" dirty="0"/>
          </a:p>
        </p:txBody>
      </p:sp>
      <p:pic>
        <p:nvPicPr>
          <p:cNvPr id="1030" name="Picture 6" descr="mage result for unwrAP STRATE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700" y="1031172"/>
            <a:ext cx="8077200" cy="50464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64574" y="6242735"/>
            <a:ext cx="11113125" cy="646331"/>
          </a:xfrm>
          <a:prstGeom prst="rect">
            <a:avLst/>
          </a:prstGeom>
        </p:spPr>
        <p:txBody>
          <a:bodyPr wrap="square">
            <a:spAutoFit/>
          </a:bodyPr>
          <a:lstStyle/>
          <a:p>
            <a:r>
              <a:rPr lang="en-US" dirty="0" smtClean="0">
                <a:hlinkClick r:id="rId3"/>
              </a:rPr>
              <a:t>http://www.ncpublicschools.org/docs/accountability/testing/eog/reading/20080122gr3set3%282%29.pdf</a:t>
            </a:r>
            <a:endParaRPr lang="en-US" dirty="0" smtClean="0"/>
          </a:p>
          <a:p>
            <a:endParaRPr lang="en-US" dirty="0"/>
          </a:p>
        </p:txBody>
      </p:sp>
    </p:spTree>
    <p:extLst>
      <p:ext uri="{BB962C8B-B14F-4D97-AF65-F5344CB8AC3E}">
        <p14:creationId xmlns:p14="http://schemas.microsoft.com/office/powerpoint/2010/main" val="48162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045075"/>
          </a:xfrm>
        </p:spPr>
        <p:txBody>
          <a:bodyPr>
            <a:normAutofit/>
          </a:bodyPr>
          <a:lstStyle/>
          <a:p>
            <a:r>
              <a:rPr lang="en-US" sz="6000" dirty="0" smtClean="0"/>
              <a:t>Inferencing </a:t>
            </a:r>
            <a:r>
              <a:rPr lang="en-US" dirty="0" smtClean="0"/>
              <a:t/>
            </a:r>
            <a:br>
              <a:rPr lang="en-US" dirty="0" smtClean="0"/>
            </a:br>
            <a:r>
              <a:rPr lang="en-US" dirty="0" smtClean="0"/>
              <a:t/>
            </a:r>
            <a:br>
              <a:rPr lang="en-US" dirty="0" smtClean="0"/>
            </a:br>
            <a:r>
              <a:rPr lang="en-US" dirty="0" smtClean="0"/>
              <a:t>what you know + what you learn</a:t>
            </a:r>
            <a:br>
              <a:rPr lang="en-US" dirty="0" smtClean="0"/>
            </a:br>
            <a:r>
              <a:rPr lang="en-US" dirty="0" smtClean="0"/>
              <a:t> </a:t>
            </a:r>
            <a:br>
              <a:rPr lang="en-US" dirty="0" smtClean="0"/>
            </a:br>
            <a:r>
              <a:rPr lang="en-US" dirty="0" smtClean="0"/>
              <a:t>USE TO FORMULA TO HELP answer the questions</a:t>
            </a:r>
            <a:br>
              <a:rPr lang="en-US" dirty="0" smtClean="0"/>
            </a:br>
            <a:r>
              <a:rPr lang="en-US" dirty="0"/>
              <a:t/>
            </a:r>
            <a:br>
              <a:rPr lang="en-US" dirty="0"/>
            </a:br>
            <a:r>
              <a:rPr lang="en-US" dirty="0" smtClean="0"/>
              <a:t>don’t over think the questions</a:t>
            </a:r>
            <a:endParaRPr lang="en-US" dirty="0"/>
          </a:p>
        </p:txBody>
      </p:sp>
      <p:sp>
        <p:nvSpPr>
          <p:cNvPr id="4" name="Rectangle 3"/>
          <p:cNvSpPr/>
          <p:nvPr/>
        </p:nvSpPr>
        <p:spPr>
          <a:xfrm>
            <a:off x="622300" y="5925235"/>
            <a:ext cx="10960100" cy="646331"/>
          </a:xfrm>
          <a:prstGeom prst="rect">
            <a:avLst/>
          </a:prstGeom>
        </p:spPr>
        <p:txBody>
          <a:bodyPr wrap="square">
            <a:spAutoFit/>
          </a:bodyPr>
          <a:lstStyle/>
          <a:p>
            <a:r>
              <a:rPr lang="en-US" dirty="0" smtClean="0">
                <a:hlinkClick r:id="rId2"/>
              </a:rPr>
              <a:t>http://www.ncpublicschools.org/docs/accountability/testing/eog/g3/ReadingSamples/20080415gr3set6.pdf</a:t>
            </a:r>
            <a:endParaRPr lang="en-US" dirty="0" smtClean="0"/>
          </a:p>
          <a:p>
            <a:endParaRPr lang="en-US" dirty="0"/>
          </a:p>
        </p:txBody>
      </p:sp>
      <p:sp>
        <p:nvSpPr>
          <p:cNvPr id="5" name="Rectangle 4"/>
          <p:cNvSpPr/>
          <p:nvPr/>
        </p:nvSpPr>
        <p:spPr>
          <a:xfrm>
            <a:off x="3290848" y="5225534"/>
            <a:ext cx="5076903" cy="646331"/>
          </a:xfrm>
          <a:prstGeom prst="rect">
            <a:avLst/>
          </a:prstGeom>
        </p:spPr>
        <p:txBody>
          <a:bodyPr wrap="none">
            <a:spAutoFit/>
          </a:bodyPr>
          <a:lstStyle/>
          <a:p>
            <a:r>
              <a:rPr lang="en-US" dirty="0" smtClean="0">
                <a:hlinkClick r:id="rId3"/>
              </a:rPr>
              <a:t>https://www.youtube.com/watch?v=s_WH4pQMPJM</a:t>
            </a:r>
            <a:endParaRPr lang="en-US" dirty="0" smtClean="0"/>
          </a:p>
          <a:p>
            <a:endParaRPr lang="en-US" dirty="0"/>
          </a:p>
        </p:txBody>
      </p:sp>
    </p:spTree>
    <p:extLst>
      <p:ext uri="{BB962C8B-B14F-4D97-AF65-F5344CB8AC3E}">
        <p14:creationId xmlns:p14="http://schemas.microsoft.com/office/powerpoint/2010/main" val="1602671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9925"/>
            <a:ext cx="10515600" cy="4537075"/>
          </a:xfrm>
        </p:spPr>
        <p:txBody>
          <a:bodyPr>
            <a:normAutofit fontScale="90000"/>
          </a:bodyPr>
          <a:lstStyle/>
          <a:p>
            <a:r>
              <a:rPr lang="en-US" sz="5300" dirty="0" smtClean="0"/>
              <a:t>Key Words and Context Clues</a:t>
            </a:r>
            <a:r>
              <a:rPr lang="en-US" dirty="0" smtClean="0"/>
              <a:t/>
            </a:r>
            <a:br>
              <a:rPr lang="en-US" dirty="0" smtClean="0"/>
            </a:br>
            <a:r>
              <a:rPr lang="en-US" dirty="0"/>
              <a:t/>
            </a:r>
            <a:br>
              <a:rPr lang="en-US" dirty="0"/>
            </a:br>
            <a:r>
              <a:rPr lang="en-US" dirty="0" smtClean="0"/>
              <a:t>  look at illustrations</a:t>
            </a:r>
            <a:br>
              <a:rPr lang="en-US" dirty="0" smtClean="0"/>
            </a:br>
            <a:r>
              <a:rPr lang="en-US" dirty="0" smtClean="0"/>
              <a:t/>
            </a:r>
            <a:br>
              <a:rPr lang="en-US" dirty="0" smtClean="0"/>
            </a:br>
            <a:r>
              <a:rPr lang="en-US" dirty="0" smtClean="0"/>
              <a:t>CHECK OUT bold words </a:t>
            </a:r>
            <a:br>
              <a:rPr lang="en-US" dirty="0" smtClean="0"/>
            </a:br>
            <a:r>
              <a:rPr lang="en-US" dirty="0"/>
              <a:t/>
            </a:r>
            <a:br>
              <a:rPr lang="en-US" dirty="0"/>
            </a:br>
            <a:r>
              <a:rPr lang="en-US" dirty="0" smtClean="0"/>
              <a:t>Read Around Words you May not know</a:t>
            </a:r>
            <a:br>
              <a:rPr lang="en-US" dirty="0" smtClean="0"/>
            </a:br>
            <a:r>
              <a:rPr lang="en-US" dirty="0" smtClean="0"/>
              <a:t/>
            </a:r>
            <a:br>
              <a:rPr lang="en-US" dirty="0" smtClean="0"/>
            </a:br>
            <a:r>
              <a:rPr lang="en-US" dirty="0" smtClean="0"/>
              <a:t>USE THESE Strategies TO help you with making meaning of what you are reading</a:t>
            </a:r>
            <a:endParaRPr lang="en-US" dirty="0"/>
          </a:p>
        </p:txBody>
      </p:sp>
      <p:sp>
        <p:nvSpPr>
          <p:cNvPr id="4" name="Rectangle 3"/>
          <p:cNvSpPr/>
          <p:nvPr/>
        </p:nvSpPr>
        <p:spPr>
          <a:xfrm>
            <a:off x="1168400" y="5849035"/>
            <a:ext cx="10096500" cy="646331"/>
          </a:xfrm>
          <a:prstGeom prst="rect">
            <a:avLst/>
          </a:prstGeom>
        </p:spPr>
        <p:txBody>
          <a:bodyPr wrap="square">
            <a:spAutoFit/>
          </a:bodyPr>
          <a:lstStyle/>
          <a:p>
            <a:r>
              <a:rPr lang="en-US" dirty="0" smtClean="0">
                <a:hlinkClick r:id="rId2"/>
              </a:rPr>
              <a:t>http://www.ncpublicschools.org/docs/accountability/testing/eog/reading/20080122gr3set5.pdf</a:t>
            </a:r>
            <a:endParaRPr lang="en-US" dirty="0" smtClean="0"/>
          </a:p>
          <a:p>
            <a:endParaRPr lang="en-US" dirty="0"/>
          </a:p>
        </p:txBody>
      </p:sp>
    </p:spTree>
    <p:extLst>
      <p:ext uri="{BB962C8B-B14F-4D97-AF65-F5344CB8AC3E}">
        <p14:creationId xmlns:p14="http://schemas.microsoft.com/office/powerpoint/2010/main" val="1194974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875" y="-206983"/>
            <a:ext cx="10364451" cy="1596177"/>
          </a:xfrm>
        </p:spPr>
        <p:txBody>
          <a:bodyPr/>
          <a:lstStyle/>
          <a:p>
            <a:r>
              <a:rPr lang="en-US" dirty="0" err="1" smtClean="0"/>
              <a:t>UnWrap</a:t>
            </a:r>
            <a:r>
              <a:rPr lang="en-US" dirty="0" smtClean="0"/>
              <a:t> Strategy Review</a:t>
            </a:r>
            <a:endParaRPr lang="en-US" dirty="0"/>
          </a:p>
        </p:txBody>
      </p:sp>
      <p:pic>
        <p:nvPicPr>
          <p:cNvPr id="3074" name="Picture 2" descr="mage result for unwrAP STRATE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7300" y="983856"/>
            <a:ext cx="4000500" cy="5323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516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0325"/>
            <a:ext cx="11950700" cy="1325563"/>
          </a:xfrm>
        </p:spPr>
        <p:txBody>
          <a:bodyPr>
            <a:normAutofit fontScale="90000"/>
          </a:bodyPr>
          <a:lstStyle/>
          <a:p>
            <a:r>
              <a:rPr lang="en-US" sz="6700" dirty="0" smtClean="0"/>
              <a:t>Confidence </a:t>
            </a:r>
            <a:r>
              <a:rPr lang="en-US" dirty="0" smtClean="0"/>
              <a:t/>
            </a:r>
            <a:br>
              <a:rPr lang="en-US" dirty="0" smtClean="0"/>
            </a:br>
            <a:r>
              <a:rPr lang="en-US" dirty="0" smtClean="0"/>
              <a:t> </a:t>
            </a:r>
            <a:br>
              <a:rPr lang="en-US" dirty="0" smtClean="0"/>
            </a:br>
            <a:r>
              <a:rPr lang="en-US" dirty="0" smtClean="0"/>
              <a:t/>
            </a:r>
            <a:br>
              <a:rPr lang="en-US" dirty="0" smtClean="0"/>
            </a:br>
            <a:r>
              <a:rPr lang="en-US" sz="3300" dirty="0" smtClean="0"/>
              <a:t>you have learned all you need to know to do well on this test!</a:t>
            </a:r>
            <a:br>
              <a:rPr lang="en-US" sz="3300" dirty="0" smtClean="0"/>
            </a:br>
            <a:r>
              <a:rPr lang="en-US" sz="3300" dirty="0"/>
              <a:t/>
            </a:r>
            <a:br>
              <a:rPr lang="en-US" sz="3300" dirty="0"/>
            </a:br>
            <a:r>
              <a:rPr lang="en-US" sz="3300" dirty="0" smtClean="0"/>
              <a:t>when you get anxious or worried, be confident in yourself.</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Partner </a:t>
            </a:r>
            <a:r>
              <a:rPr lang="en-US" dirty="0"/>
              <a:t>Read – </a:t>
            </a:r>
            <a:r>
              <a:rPr lang="en-US" dirty="0" smtClean="0"/>
              <a:t>First </a:t>
            </a:r>
            <a:r>
              <a:rPr lang="en-US" dirty="0"/>
              <a:t>Section of Released EOG</a:t>
            </a:r>
            <a:br>
              <a:rPr lang="en-US" dirty="0"/>
            </a:br>
            <a:r>
              <a:rPr lang="en-US" dirty="0" smtClean="0"/>
              <a:t/>
            </a:r>
            <a:br>
              <a:rPr lang="en-US" dirty="0" smtClean="0"/>
            </a:br>
            <a:endParaRPr lang="en-US" dirty="0"/>
          </a:p>
        </p:txBody>
      </p:sp>
      <p:sp>
        <p:nvSpPr>
          <p:cNvPr id="3" name="Rectangle 2"/>
          <p:cNvSpPr/>
          <p:nvPr/>
        </p:nvSpPr>
        <p:spPr>
          <a:xfrm>
            <a:off x="3111500" y="5682734"/>
            <a:ext cx="5016500" cy="646331"/>
          </a:xfrm>
          <a:prstGeom prst="rect">
            <a:avLst/>
          </a:prstGeom>
        </p:spPr>
        <p:txBody>
          <a:bodyPr wrap="square">
            <a:spAutoFit/>
          </a:bodyPr>
          <a:lstStyle/>
          <a:p>
            <a:r>
              <a:rPr lang="en-US" dirty="0" smtClean="0">
                <a:hlinkClick r:id="rId2"/>
              </a:rPr>
              <a:t>https://www.youtube.com/watch?v=l_NYrWqUR40</a:t>
            </a:r>
            <a:endParaRPr lang="en-US" dirty="0" smtClean="0"/>
          </a:p>
          <a:p>
            <a:endParaRPr lang="en-US" dirty="0"/>
          </a:p>
        </p:txBody>
      </p:sp>
    </p:spTree>
    <p:extLst>
      <p:ext uri="{BB962C8B-B14F-4D97-AF65-F5344CB8AC3E}">
        <p14:creationId xmlns:p14="http://schemas.microsoft.com/office/powerpoint/2010/main" val="28044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637817"/>
            <a:ext cx="11163926" cy="1596177"/>
          </a:xfrm>
        </p:spPr>
        <p:txBody>
          <a:bodyPr>
            <a:normAutofit fontScale="90000"/>
          </a:bodyPr>
          <a:lstStyle/>
          <a:p>
            <a:r>
              <a:rPr lang="en-US" sz="6000" dirty="0" smtClean="0"/>
              <a:t>Perseverance </a:t>
            </a:r>
            <a:r>
              <a:rPr lang="en-US" dirty="0" smtClean="0"/>
              <a:t/>
            </a:r>
            <a:br>
              <a:rPr lang="en-US" dirty="0" smtClean="0"/>
            </a:br>
            <a:r>
              <a:rPr lang="en-US" dirty="0" smtClean="0"/>
              <a:t/>
            </a:r>
            <a:br>
              <a:rPr lang="en-US" dirty="0" smtClean="0"/>
            </a:br>
            <a:r>
              <a:rPr lang="en-US" dirty="0"/>
              <a:t/>
            </a:r>
            <a:br>
              <a:rPr lang="en-US" dirty="0"/>
            </a:br>
            <a:r>
              <a:rPr lang="en-US" dirty="0" smtClean="0"/>
              <a:t>3 minute breaks every 60 Minutes</a:t>
            </a:r>
            <a:br>
              <a:rPr lang="en-US" dirty="0" smtClean="0"/>
            </a:br>
            <a:r>
              <a:rPr lang="en-US" dirty="0" smtClean="0"/>
              <a:t/>
            </a:r>
            <a:br>
              <a:rPr lang="en-US" dirty="0" smtClean="0"/>
            </a:br>
            <a:r>
              <a:rPr lang="en-US" dirty="0" smtClean="0"/>
              <a:t>take your own brain break at your seat if needed</a:t>
            </a:r>
            <a:br>
              <a:rPr lang="en-US" dirty="0" smtClean="0"/>
            </a:br>
            <a:r>
              <a:rPr lang="en-US" dirty="0"/>
              <a:t/>
            </a:r>
            <a:br>
              <a:rPr lang="en-US" dirty="0"/>
            </a:br>
            <a:r>
              <a:rPr lang="en-US" dirty="0" smtClean="0"/>
              <a:t>Focus on the Goal – You can Do IT!</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smtClean="0"/>
              <a:t>Independently </a:t>
            </a:r>
            <a:r>
              <a:rPr lang="en-US" dirty="0"/>
              <a:t>Read – </a:t>
            </a:r>
            <a:r>
              <a:rPr lang="en-US" dirty="0" smtClean="0"/>
              <a:t>Second </a:t>
            </a:r>
            <a:r>
              <a:rPr lang="en-US" dirty="0"/>
              <a:t>Section of Released EOG</a:t>
            </a:r>
          </a:p>
        </p:txBody>
      </p:sp>
      <p:sp>
        <p:nvSpPr>
          <p:cNvPr id="3" name="Rectangle 2"/>
          <p:cNvSpPr/>
          <p:nvPr/>
        </p:nvSpPr>
        <p:spPr>
          <a:xfrm>
            <a:off x="3687405" y="4933434"/>
            <a:ext cx="4551118" cy="646331"/>
          </a:xfrm>
          <a:prstGeom prst="rect">
            <a:avLst/>
          </a:prstGeom>
        </p:spPr>
        <p:txBody>
          <a:bodyPr wrap="none">
            <a:spAutoFit/>
          </a:bodyPr>
          <a:lstStyle/>
          <a:p>
            <a:r>
              <a:rPr lang="en-US" dirty="0" smtClean="0">
                <a:hlinkClick r:id="rId2"/>
              </a:rPr>
              <a:t>https://www.youtube.com/watch?v=yDt-tfzi03c</a:t>
            </a:r>
            <a:endParaRPr lang="en-US" dirty="0" smtClean="0"/>
          </a:p>
          <a:p>
            <a:endParaRPr lang="en-US" dirty="0"/>
          </a:p>
        </p:txBody>
      </p:sp>
    </p:spTree>
    <p:extLst>
      <p:ext uri="{BB962C8B-B14F-4D97-AF65-F5344CB8AC3E}">
        <p14:creationId xmlns:p14="http://schemas.microsoft.com/office/powerpoint/2010/main" val="1588576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532917"/>
            <a:ext cx="10364451" cy="1997683"/>
          </a:xfrm>
        </p:spPr>
        <p:txBody>
          <a:bodyPr>
            <a:normAutofit fontScale="90000"/>
          </a:bodyPr>
          <a:lstStyle/>
          <a:p>
            <a:r>
              <a:rPr lang="en-US" sz="6000" dirty="0" smtClean="0"/>
              <a:t>Putting it all together</a:t>
            </a:r>
            <a:r>
              <a:rPr lang="en-US" dirty="0" smtClean="0"/>
              <a:t/>
            </a:r>
            <a:br>
              <a:rPr lang="en-US" dirty="0" smtClean="0"/>
            </a:br>
            <a:r>
              <a:rPr lang="en-US" dirty="0"/>
              <a:t/>
            </a:r>
            <a:br>
              <a:rPr lang="en-US" dirty="0"/>
            </a:br>
            <a:r>
              <a:rPr lang="en-US" dirty="0" smtClean="0"/>
              <a:t>Review:  </a:t>
            </a:r>
            <a:br>
              <a:rPr lang="en-US" dirty="0" smtClean="0"/>
            </a:br>
            <a:r>
              <a:rPr lang="en-US" dirty="0"/>
              <a:t/>
            </a:r>
            <a:br>
              <a:rPr lang="en-US" dirty="0"/>
            </a:br>
            <a:r>
              <a:rPr lang="en-US" dirty="0" smtClean="0"/>
              <a:t>Stamina and Inferencing</a:t>
            </a:r>
            <a:br>
              <a:rPr lang="en-US" dirty="0" smtClean="0"/>
            </a:br>
            <a:r>
              <a:rPr lang="en-US" dirty="0"/>
              <a:t/>
            </a:r>
            <a:br>
              <a:rPr lang="en-US" dirty="0"/>
            </a:br>
            <a:r>
              <a:rPr lang="en-US" dirty="0" smtClean="0"/>
              <a:t>Partner Read – Third Section of Released EOG</a:t>
            </a:r>
            <a:endParaRPr lang="en-US" dirty="0"/>
          </a:p>
        </p:txBody>
      </p:sp>
    </p:spTree>
    <p:extLst>
      <p:ext uri="{BB962C8B-B14F-4D97-AF65-F5344CB8AC3E}">
        <p14:creationId xmlns:p14="http://schemas.microsoft.com/office/powerpoint/2010/main" val="1923269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2108201"/>
            <a:ext cx="11075026" cy="2265494"/>
          </a:xfrm>
        </p:spPr>
        <p:txBody>
          <a:bodyPr>
            <a:normAutofit fontScale="90000"/>
          </a:bodyPr>
          <a:lstStyle/>
          <a:p>
            <a:r>
              <a:rPr lang="en-US" sz="6000" dirty="0" smtClean="0"/>
              <a:t>Putting it all together</a:t>
            </a:r>
            <a:r>
              <a:rPr lang="en-US" dirty="0" smtClean="0"/>
              <a:t/>
            </a:r>
            <a:br>
              <a:rPr lang="en-US" dirty="0" smtClean="0"/>
            </a:br>
            <a:r>
              <a:rPr lang="en-US" dirty="0"/>
              <a:t/>
            </a:r>
            <a:br>
              <a:rPr lang="en-US" dirty="0"/>
            </a:br>
            <a:r>
              <a:rPr lang="en-US" dirty="0" smtClean="0"/>
              <a:t>Review: </a:t>
            </a:r>
            <a:br>
              <a:rPr lang="en-US" dirty="0" smtClean="0"/>
            </a:br>
            <a:r>
              <a:rPr lang="en-US" dirty="0" smtClean="0"/>
              <a:t/>
            </a:r>
            <a:br>
              <a:rPr lang="en-US" dirty="0" smtClean="0"/>
            </a:br>
            <a:r>
              <a:rPr lang="en-US" dirty="0" smtClean="0"/>
              <a:t>Key Words &amp; Context Clues</a:t>
            </a:r>
            <a:br>
              <a:rPr lang="en-US" dirty="0" smtClean="0"/>
            </a:br>
            <a:r>
              <a:rPr lang="en-US" dirty="0"/>
              <a:t/>
            </a:r>
            <a:br>
              <a:rPr lang="en-US" dirty="0"/>
            </a:br>
            <a:r>
              <a:rPr lang="en-US" dirty="0" smtClean="0"/>
              <a:t>Confidence</a:t>
            </a:r>
            <a:br>
              <a:rPr lang="en-US" dirty="0" smtClean="0"/>
            </a:br>
            <a:r>
              <a:rPr lang="en-US" dirty="0"/>
              <a:t/>
            </a:r>
            <a:br>
              <a:rPr lang="en-US" dirty="0"/>
            </a:br>
            <a:r>
              <a:rPr lang="en-US" dirty="0" smtClean="0"/>
              <a:t>Perseverance</a:t>
            </a:r>
            <a:br>
              <a:rPr lang="en-US" dirty="0" smtClean="0"/>
            </a:br>
            <a:r>
              <a:rPr lang="en-US" dirty="0"/>
              <a:t/>
            </a:r>
            <a:br>
              <a:rPr lang="en-US" dirty="0"/>
            </a:br>
            <a:r>
              <a:rPr lang="en-US" dirty="0" smtClean="0"/>
              <a:t>Independently </a:t>
            </a:r>
            <a:r>
              <a:rPr lang="en-US" dirty="0"/>
              <a:t>Read – </a:t>
            </a:r>
            <a:r>
              <a:rPr lang="en-US" dirty="0" smtClean="0"/>
              <a:t>Fourth </a:t>
            </a:r>
            <a:r>
              <a:rPr lang="en-US" dirty="0"/>
              <a:t>Section of Released EOG</a:t>
            </a:r>
            <a:r>
              <a:rPr lang="en-US" dirty="0" smtClean="0"/>
              <a:t/>
            </a:r>
            <a:br>
              <a:rPr lang="en-US" dirty="0" smtClean="0"/>
            </a:br>
            <a:endParaRPr lang="en-US" dirty="0"/>
          </a:p>
        </p:txBody>
      </p:sp>
    </p:spTree>
    <p:extLst>
      <p:ext uri="{BB962C8B-B14F-4D97-AF65-F5344CB8AC3E}">
        <p14:creationId xmlns:p14="http://schemas.microsoft.com/office/powerpoint/2010/main" val="135616639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Droplet</Template>
  <TotalTime>1273</TotalTime>
  <Words>69</Words>
  <Application>Microsoft Macintosh PowerPoint</Application>
  <PresentationFormat>Widescreen</PresentationFormat>
  <Paragraphs>24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Tw Cen MT</vt:lpstr>
      <vt:lpstr>Arial</vt:lpstr>
      <vt:lpstr>Droplet</vt:lpstr>
      <vt:lpstr>     EOG Basics  dates:   Wednesday, May 30th Reading EOG   Format:  Online, multiple choice – read Passage &amp; answer Questions   Time:  180 Minutes, possible extended time of 60 minutes   Length: 52 Questions, 8 Passages   </vt:lpstr>
      <vt:lpstr>UNWRAP STRATEGY</vt:lpstr>
      <vt:lpstr>The EOG is like reading a magazine.   what genre WILL MAKE UP THE PASSAGES?   how many passages MAKE UP THE EOG?   REVIEW released test – LET THEM SEE IT, FEEL IT, REVIEW IT  flip through look at each topic.  talk about the differences.</vt:lpstr>
      <vt:lpstr>Stamina   EYE ON THE PRIZE stay focused take brain breaks as needed   REVIEW THE EOG 180 minutes 8 passages  FOCUSED DEDICATED WORK</vt:lpstr>
      <vt:lpstr>Review Unwrap Strategy</vt:lpstr>
      <vt:lpstr>Inferencing   what you know + what you learn   USE TO FORMULA TO HELP answer the questions  don’t over think the questions</vt:lpstr>
      <vt:lpstr>Key Words and Context Clues    look at illustrations  CHECK OUT bold words   Read Around Words you May not know  USE THESE Strategies TO help you with making meaning of what you are reading</vt:lpstr>
      <vt:lpstr>UnWrap Strategy Review</vt:lpstr>
      <vt:lpstr>Confidence     you have learned all you need to know to do well on this test!  when you get anxious or worried, be confident in yourself.    Partner Read – First Section of Released EOG  </vt:lpstr>
      <vt:lpstr>Perseverance    3 minute breaks every 60 Minutes  take your own brain break at your seat if needed  Focus on the Goal – You can Do IT!    Independently Read – Second Section of Released EOG</vt:lpstr>
      <vt:lpstr>Putting it all together  Review:    Stamina and Inferencing  Partner Read – Third Section of Released EOG</vt:lpstr>
      <vt:lpstr>Putting it all together  Review:   Key Words &amp; Context Clues  Confidence  Perseverance  Independently Read – Fourth Section of Released EOG </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Chasity Dolan</dc:creator>
  <cp:lastModifiedBy>Chasity Dolan</cp:lastModifiedBy>
  <cp:revision>18</cp:revision>
  <dcterms:created xsi:type="dcterms:W3CDTF">2018-04-23T15:11:03Z</dcterms:created>
  <dcterms:modified xsi:type="dcterms:W3CDTF">2018-04-24T12:24:10Z</dcterms:modified>
</cp:coreProperties>
</file>