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3" r:id="rId1"/>
  </p:sldMasterIdLst>
  <p:sldIdLst>
    <p:sldId id="256" r:id="rId2"/>
    <p:sldId id="257" r:id="rId3"/>
    <p:sldId id="258" r:id="rId4"/>
    <p:sldId id="268" r:id="rId5"/>
    <p:sldId id="260" r:id="rId6"/>
    <p:sldId id="261" r:id="rId7"/>
    <p:sldId id="262" r:id="rId8"/>
    <p:sldId id="263" r:id="rId9"/>
    <p:sldId id="264" r:id="rId10"/>
    <p:sldId id="265" r:id="rId11"/>
    <p:sldId id="259" r:id="rId12"/>
    <p:sldId id="273" r:id="rId13"/>
    <p:sldId id="267" r:id="rId14"/>
    <p:sldId id="269" r:id="rId15"/>
    <p:sldId id="270" r:id="rId16"/>
    <p:sldId id="271" r:id="rId17"/>
    <p:sldId id="293" r:id="rId18"/>
    <p:sldId id="287" r:id="rId19"/>
    <p:sldId id="276" r:id="rId20"/>
    <p:sldId id="277" r:id="rId21"/>
    <p:sldId id="278" r:id="rId22"/>
    <p:sldId id="279" r:id="rId23"/>
    <p:sldId id="280" r:id="rId24"/>
    <p:sldId id="282" r:id="rId25"/>
    <p:sldId id="284" r:id="rId26"/>
    <p:sldId id="286" r:id="rId27"/>
    <p:sldId id="285" r:id="rId28"/>
    <p:sldId id="272" r:id="rId29"/>
    <p:sldId id="288" r:id="rId30"/>
    <p:sldId id="289" r:id="rId31"/>
    <p:sldId id="290" r:id="rId32"/>
    <p:sldId id="292" r:id="rId33"/>
    <p:sldId id="291" r:id="rId34"/>
    <p:sldId id="311" r:id="rId35"/>
    <p:sldId id="326" r:id="rId36"/>
    <p:sldId id="318" r:id="rId37"/>
    <p:sldId id="317" r:id="rId38"/>
    <p:sldId id="320" r:id="rId39"/>
    <p:sldId id="319" r:id="rId40"/>
    <p:sldId id="321" r:id="rId41"/>
    <p:sldId id="322" r:id="rId42"/>
    <p:sldId id="323" r:id="rId43"/>
    <p:sldId id="274" r:id="rId44"/>
    <p:sldId id="275" r:id="rId45"/>
    <p:sldId id="296" r:id="rId46"/>
    <p:sldId id="294" r:id="rId47"/>
    <p:sldId id="297" r:id="rId48"/>
    <p:sldId id="295" r:id="rId49"/>
    <p:sldId id="305" r:id="rId50"/>
    <p:sldId id="331" r:id="rId51"/>
    <p:sldId id="332" r:id="rId52"/>
    <p:sldId id="333" r:id="rId53"/>
    <p:sldId id="281" r:id="rId54"/>
    <p:sldId id="283" r:id="rId55"/>
    <p:sldId id="298" r:id="rId56"/>
    <p:sldId id="300" r:id="rId57"/>
    <p:sldId id="299" r:id="rId58"/>
    <p:sldId id="306" r:id="rId59"/>
    <p:sldId id="301" r:id="rId60"/>
    <p:sldId id="302" r:id="rId61"/>
    <p:sldId id="304" r:id="rId62"/>
    <p:sldId id="307" r:id="rId63"/>
    <p:sldId id="334" r:id="rId64"/>
    <p:sldId id="335" r:id="rId65"/>
    <p:sldId id="336" r:id="rId66"/>
    <p:sldId id="337" r:id="rId67"/>
    <p:sldId id="338" r:id="rId68"/>
    <p:sldId id="339" r:id="rId69"/>
    <p:sldId id="342" r:id="rId70"/>
    <p:sldId id="343" r:id="rId71"/>
    <p:sldId id="316" r:id="rId72"/>
    <p:sldId id="312" r:id="rId73"/>
    <p:sldId id="313" r:id="rId74"/>
    <p:sldId id="314" r:id="rId75"/>
    <p:sldId id="315" r:id="rId76"/>
    <p:sldId id="324" r:id="rId77"/>
    <p:sldId id="325" r:id="rId78"/>
    <p:sldId id="328" r:id="rId79"/>
    <p:sldId id="329" r:id="rId80"/>
    <p:sldId id="330" r:id="rId81"/>
    <p:sldId id="327" r:id="rId82"/>
    <p:sldId id="308" r:id="rId83"/>
    <p:sldId id="309" r:id="rId84"/>
    <p:sldId id="310" r:id="rId8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70" autoAdjust="0"/>
    <p:restoredTop sz="94660"/>
  </p:normalViewPr>
  <p:slideViewPr>
    <p:cSldViewPr snapToGrid="0" snapToObjects="1">
      <p:cViewPr varScale="1">
        <p:scale>
          <a:sx n="70" d="100"/>
          <a:sy n="70" d="100"/>
        </p:scale>
        <p:origin x="1662" y="72"/>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508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7D38352-022D-2044-BF03-4462E7828490}" type="datetimeFigureOut">
              <a:rPr lang="en-US" smtClean="0"/>
              <a:t>3/15/2016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6AB38-FA35-EF4F-9D97-7B9B14B50A56}"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7D38352-022D-2044-BF03-4462E7828490}" type="datetimeFigureOut">
              <a:rPr lang="en-US" smtClean="0"/>
              <a:t>3/15/2016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6AB38-FA35-EF4F-9D97-7B9B14B50A56}"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D38352-022D-2044-BF03-4462E7828490}" type="datetimeFigureOut">
              <a:rPr lang="en-US" smtClean="0"/>
              <a:t>3/15/2016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6AB38-FA35-EF4F-9D97-7B9B14B50A56}"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7D38352-022D-2044-BF03-4462E7828490}" type="datetimeFigureOut">
              <a:rPr lang="en-US" smtClean="0"/>
              <a:t>3/15/2016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16AB38-FA35-EF4F-9D97-7B9B14B50A56}"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7D38352-022D-2044-BF03-4462E7828490}" type="datetimeFigureOut">
              <a:rPr lang="en-US" smtClean="0"/>
              <a:t>3/15/2016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16AB38-FA35-EF4F-9D97-7B9B14B50A56}"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7D38352-022D-2044-BF03-4462E7828490}" type="datetimeFigureOut">
              <a:rPr lang="en-US" smtClean="0"/>
              <a:t>3/15/2016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6AB38-FA35-EF4F-9D97-7B9B14B50A56}"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D38352-022D-2044-BF03-4462E7828490}" type="datetimeFigureOut">
              <a:rPr lang="en-US" smtClean="0"/>
              <a:t>3/15/2016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16AB38-FA35-EF4F-9D97-7B9B14B50A56}"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D38352-022D-2044-BF03-4462E7828490}" type="datetimeFigureOut">
              <a:rPr lang="en-US" smtClean="0"/>
              <a:t>3/15/2016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16AB38-FA35-EF4F-9D97-7B9B14B50A56}"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D38352-022D-2044-BF03-4462E7828490}" type="datetimeFigureOut">
              <a:rPr lang="en-US" smtClean="0"/>
              <a:t>3/15/2016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16AB38-FA35-EF4F-9D97-7B9B14B50A56}"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D38352-022D-2044-BF03-4462E7828490}" type="datetimeFigureOut">
              <a:rPr lang="en-US" smtClean="0"/>
              <a:t>3/15/2016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6AB38-FA35-EF4F-9D97-7B9B14B50A56}"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D38352-022D-2044-BF03-4462E7828490}" type="datetimeFigureOut">
              <a:rPr lang="en-US" smtClean="0"/>
              <a:t>3/15/2016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6AB38-FA35-EF4F-9D97-7B9B14B50A56}"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E7D38352-022D-2044-BF03-4462E7828490}" type="datetimeFigureOut">
              <a:rPr lang="en-US" smtClean="0"/>
              <a:t>3/15/2016</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D16AB38-FA35-EF4F-9D97-7B9B14B50A5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d8DSzLpEru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youtube.com/watch?v=4IGjH9kQHwE"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youtube.com/watch?v=A9ZaudNTSeQ" TargetMode="External"/><Relationship Id="rId2" Type="http://schemas.openxmlformats.org/officeDocument/2006/relationships/hyperlink" Target="https://www.youtube.com/watch?v=1akg5srwmTQ" TargetMode="External"/><Relationship Id="rId1" Type="http://schemas.openxmlformats.org/officeDocument/2006/relationships/slideLayout" Target="../slideLayouts/slideLayout2.xml"/><Relationship Id="rId4" Type="http://schemas.openxmlformats.org/officeDocument/2006/relationships/hyperlink" Target="https://www.youtube.com/watch?v=SE4IpVF1soo" TargetMode="External"/></Relationships>
</file>

<file path=ppt/slides/_rels/slide54.xml.rels><?xml version="1.0" encoding="UTF-8" standalone="yes"?>
<Relationships xmlns="http://schemas.openxmlformats.org/package/2006/relationships"><Relationship Id="rId2" Type="http://schemas.openxmlformats.org/officeDocument/2006/relationships/hyperlink" Target="http://www.youtube.com/watch?v=vD06AfbmFlY"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www.youtube.com/watch?v=1x9W70LJKVw"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8465" y="1073206"/>
            <a:ext cx="7175351" cy="1793167"/>
          </a:xfrm>
        </p:spPr>
        <p:txBody>
          <a:bodyPr/>
          <a:lstStyle/>
          <a:p>
            <a:pPr marL="182880" indent="0" algn="ctr">
              <a:buNone/>
            </a:pPr>
            <a:r>
              <a:rPr lang="en-US" dirty="0" smtClean="0">
                <a:effectLst/>
              </a:rPr>
              <a:t>Psychology </a:t>
            </a:r>
            <a:r>
              <a:rPr lang="en-US" dirty="0">
                <a:effectLst/>
              </a:rPr>
              <a:t>of sport </a:t>
            </a:r>
            <a:r>
              <a:rPr lang="en-US" dirty="0"/>
              <a:t/>
            </a:r>
            <a:br>
              <a:rPr lang="en-US" dirty="0"/>
            </a:br>
            <a:r>
              <a:rPr lang="en-US" sz="3600" dirty="0">
                <a:effectLst/>
              </a:rPr>
              <a:t>Option </a:t>
            </a:r>
            <a:r>
              <a:rPr lang="en-US" sz="3600" dirty="0" smtClean="0">
                <a:effectLst/>
              </a:rPr>
              <a:t>B</a:t>
            </a:r>
            <a:endParaRPr lang="en-US" sz="3600" dirty="0"/>
          </a:p>
        </p:txBody>
      </p:sp>
      <p:sp>
        <p:nvSpPr>
          <p:cNvPr id="4" name="TextBox 3"/>
          <p:cNvSpPr txBox="1"/>
          <p:nvPr/>
        </p:nvSpPr>
        <p:spPr>
          <a:xfrm>
            <a:off x="1154424" y="3791024"/>
            <a:ext cx="7292112" cy="1384995"/>
          </a:xfrm>
          <a:prstGeom prst="rect">
            <a:avLst/>
          </a:prstGeom>
          <a:noFill/>
        </p:spPr>
        <p:txBody>
          <a:bodyPr wrap="square" rtlCol="0">
            <a:spAutoFit/>
          </a:bodyPr>
          <a:lstStyle/>
          <a:p>
            <a:r>
              <a:rPr lang="en-US" sz="2800" dirty="0" smtClean="0">
                <a:hlinkClick r:id="rId2"/>
              </a:rPr>
              <a:t>https://www.youtube.com/watch?v=d8DSzLpEru0</a:t>
            </a:r>
            <a:endParaRPr lang="en-US" sz="2800" dirty="0" smtClean="0"/>
          </a:p>
          <a:p>
            <a:endParaRPr lang="en-US" sz="2800" dirty="0"/>
          </a:p>
        </p:txBody>
      </p:sp>
    </p:spTree>
    <p:extLst>
      <p:ext uri="{BB962C8B-B14F-4D97-AF65-F5344CB8AC3E}">
        <p14:creationId xmlns:p14="http://schemas.microsoft.com/office/powerpoint/2010/main" val="29039953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557813"/>
          </a:xfrm>
        </p:spPr>
        <p:txBody>
          <a:bodyPr>
            <a:noAutofit/>
          </a:bodyPr>
          <a:lstStyle/>
          <a:p>
            <a:pPr marL="45720" indent="0">
              <a:buNone/>
            </a:pPr>
            <a:r>
              <a:rPr lang="en-US" sz="3200" dirty="0">
                <a:solidFill>
                  <a:srgbClr val="660066"/>
                </a:solidFill>
              </a:rPr>
              <a:t>B.1.1 </a:t>
            </a:r>
            <a:r>
              <a:rPr lang="en-US" sz="3200" dirty="0" smtClean="0">
                <a:solidFill>
                  <a:srgbClr val="660066"/>
                </a:solidFill>
              </a:rPr>
              <a:t>Define </a:t>
            </a:r>
            <a:r>
              <a:rPr lang="en-US" sz="3200" dirty="0">
                <a:solidFill>
                  <a:srgbClr val="660066"/>
                </a:solidFill>
              </a:rPr>
              <a:t>the term </a:t>
            </a:r>
            <a:r>
              <a:rPr lang="en-US" sz="3200" i="1" dirty="0">
                <a:solidFill>
                  <a:srgbClr val="660066"/>
                </a:solidFill>
              </a:rPr>
              <a:t>personality</a:t>
            </a:r>
            <a:r>
              <a:rPr lang="en-US" sz="3200" dirty="0">
                <a:solidFill>
                  <a:srgbClr val="660066"/>
                </a:solidFill>
              </a:rPr>
              <a:t>. </a:t>
            </a:r>
          </a:p>
          <a:p>
            <a:pPr marL="45720" indent="0">
              <a:buNone/>
            </a:pPr>
            <a:endParaRPr lang="en-US" sz="3200" dirty="0">
              <a:solidFill>
                <a:srgbClr val="660066"/>
              </a:solidFill>
            </a:endParaRPr>
          </a:p>
        </p:txBody>
      </p:sp>
      <p:sp>
        <p:nvSpPr>
          <p:cNvPr id="4" name="TextBox 3"/>
          <p:cNvSpPr txBox="1"/>
          <p:nvPr/>
        </p:nvSpPr>
        <p:spPr>
          <a:xfrm>
            <a:off x="492913" y="2136510"/>
            <a:ext cx="4324758" cy="3046988"/>
          </a:xfrm>
          <a:prstGeom prst="rect">
            <a:avLst/>
          </a:prstGeom>
          <a:noFill/>
        </p:spPr>
        <p:txBody>
          <a:bodyPr wrap="square" rtlCol="0">
            <a:spAutoFit/>
          </a:bodyPr>
          <a:lstStyle/>
          <a:p>
            <a:r>
              <a:rPr lang="en-US" sz="2400" dirty="0"/>
              <a:t>Those relatively stable and enduring aspects of individuals which distinguish them from other people, making them unique but at the same time permit a comparison between </a:t>
            </a:r>
            <a:r>
              <a:rPr lang="en-US" sz="2400" dirty="0" smtClean="0"/>
              <a:t>individuals</a:t>
            </a:r>
            <a:r>
              <a:rPr lang="en-US" sz="2400" dirty="0"/>
              <a:t>.</a:t>
            </a:r>
            <a:endParaRPr lang="en-US" sz="2400" dirty="0" smtClean="0"/>
          </a:p>
        </p:txBody>
      </p:sp>
      <p:pic>
        <p:nvPicPr>
          <p:cNvPr id="6" name="Picture 5"/>
          <p:cNvPicPr>
            <a:picLocks noChangeAspect="1"/>
          </p:cNvPicPr>
          <p:nvPr/>
        </p:nvPicPr>
        <p:blipFill>
          <a:blip r:embed="rId2"/>
          <a:stretch>
            <a:fillRect/>
          </a:stretch>
        </p:blipFill>
        <p:spPr>
          <a:xfrm>
            <a:off x="4817671" y="1947349"/>
            <a:ext cx="4153851" cy="4747258"/>
          </a:xfrm>
          <a:prstGeom prst="rect">
            <a:avLst/>
          </a:prstGeom>
        </p:spPr>
      </p:pic>
    </p:spTree>
    <p:extLst>
      <p:ext uri="{BB962C8B-B14F-4D97-AF65-F5344CB8AC3E}">
        <p14:creationId xmlns:p14="http://schemas.microsoft.com/office/powerpoint/2010/main" val="77671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019663"/>
          </a:xfrm>
        </p:spPr>
        <p:txBody>
          <a:bodyPr>
            <a:normAutofit lnSpcReduction="10000"/>
          </a:bodyPr>
          <a:lstStyle/>
          <a:p>
            <a:pPr marL="45720" indent="0">
              <a:buNone/>
            </a:pPr>
            <a:r>
              <a:rPr lang="en-US" sz="3200" dirty="0"/>
              <a:t>B.1.2 </a:t>
            </a:r>
            <a:r>
              <a:rPr lang="en-US" sz="3200" dirty="0" smtClean="0"/>
              <a:t>Discuss </a:t>
            </a:r>
            <a:r>
              <a:rPr lang="en-US" sz="3200" dirty="0"/>
              <a:t>social learning theory and personality. </a:t>
            </a:r>
          </a:p>
          <a:p>
            <a:pPr marL="45720" indent="0">
              <a:buNone/>
            </a:pPr>
            <a:endParaRPr lang="en-US" sz="3200" dirty="0"/>
          </a:p>
        </p:txBody>
      </p:sp>
      <p:sp>
        <p:nvSpPr>
          <p:cNvPr id="4" name="TextBox 3"/>
          <p:cNvSpPr txBox="1"/>
          <p:nvPr/>
        </p:nvSpPr>
        <p:spPr>
          <a:xfrm>
            <a:off x="750377" y="2578666"/>
            <a:ext cx="8004006" cy="3416320"/>
          </a:xfrm>
          <a:prstGeom prst="rect">
            <a:avLst/>
          </a:prstGeom>
          <a:noFill/>
        </p:spPr>
        <p:txBody>
          <a:bodyPr wrap="square" rtlCol="0">
            <a:spAutoFit/>
          </a:bodyPr>
          <a:lstStyle/>
          <a:p>
            <a:r>
              <a:rPr lang="en-US" sz="2400" dirty="0" smtClean="0">
                <a:solidFill>
                  <a:srgbClr val="660066"/>
                </a:solidFill>
              </a:rPr>
              <a:t>We have the capacity to learn through observation.</a:t>
            </a:r>
          </a:p>
          <a:p>
            <a:endParaRPr lang="en-US" sz="2400" dirty="0">
              <a:solidFill>
                <a:srgbClr val="660066"/>
              </a:solidFill>
            </a:endParaRPr>
          </a:p>
          <a:p>
            <a:r>
              <a:rPr lang="en-US" sz="2400" dirty="0" smtClean="0">
                <a:solidFill>
                  <a:srgbClr val="660066"/>
                </a:solidFill>
              </a:rPr>
              <a:t>The personality components of the </a:t>
            </a:r>
            <a:r>
              <a:rPr lang="en-US" sz="2400" dirty="0" smtClean="0">
                <a:solidFill>
                  <a:srgbClr val="FF0000"/>
                </a:solidFill>
              </a:rPr>
              <a:t>social learning theory</a:t>
            </a:r>
            <a:r>
              <a:rPr lang="en-US" sz="2400" dirty="0" smtClean="0">
                <a:solidFill>
                  <a:srgbClr val="660066"/>
                </a:solidFill>
              </a:rPr>
              <a:t> are mainly cognitive:</a:t>
            </a:r>
          </a:p>
          <a:p>
            <a:r>
              <a:rPr lang="en-US" sz="2400" dirty="0">
                <a:solidFill>
                  <a:srgbClr val="0000FF"/>
                </a:solidFill>
              </a:rPr>
              <a:t>	</a:t>
            </a:r>
            <a:r>
              <a:rPr lang="en-US" sz="2400" dirty="0" smtClean="0">
                <a:solidFill>
                  <a:srgbClr val="0000FF"/>
                </a:solidFill>
              </a:rPr>
              <a:t>Knowing</a:t>
            </a:r>
          </a:p>
          <a:p>
            <a:r>
              <a:rPr lang="en-US" sz="2400" dirty="0">
                <a:solidFill>
                  <a:srgbClr val="0000FF"/>
                </a:solidFill>
              </a:rPr>
              <a:t>	</a:t>
            </a:r>
            <a:r>
              <a:rPr lang="en-US" sz="2400" dirty="0" smtClean="0">
                <a:solidFill>
                  <a:srgbClr val="0000FF"/>
                </a:solidFill>
              </a:rPr>
              <a:t>Being aware</a:t>
            </a:r>
          </a:p>
          <a:p>
            <a:r>
              <a:rPr lang="en-US" sz="2400" dirty="0">
                <a:solidFill>
                  <a:srgbClr val="0000FF"/>
                </a:solidFill>
              </a:rPr>
              <a:t>	</a:t>
            </a:r>
            <a:r>
              <a:rPr lang="en-US" sz="2400" dirty="0" smtClean="0">
                <a:solidFill>
                  <a:srgbClr val="0000FF"/>
                </a:solidFill>
              </a:rPr>
              <a:t>Thinking</a:t>
            </a:r>
          </a:p>
          <a:p>
            <a:r>
              <a:rPr lang="en-US" sz="2400" dirty="0" smtClean="0">
                <a:solidFill>
                  <a:srgbClr val="0000FF"/>
                </a:solidFill>
              </a:rPr>
              <a:t>	Learning </a:t>
            </a:r>
          </a:p>
          <a:p>
            <a:r>
              <a:rPr lang="en-US" sz="2400" dirty="0">
                <a:solidFill>
                  <a:srgbClr val="0000FF"/>
                </a:solidFill>
              </a:rPr>
              <a:t>	</a:t>
            </a:r>
            <a:r>
              <a:rPr lang="en-US" sz="2400" dirty="0" smtClean="0">
                <a:solidFill>
                  <a:srgbClr val="0000FF"/>
                </a:solidFill>
              </a:rPr>
              <a:t>Judging</a:t>
            </a:r>
            <a:endParaRPr lang="en-US" sz="2400" dirty="0">
              <a:solidFill>
                <a:srgbClr val="0000FF"/>
              </a:solidFill>
            </a:endParaRPr>
          </a:p>
        </p:txBody>
      </p:sp>
      <p:pic>
        <p:nvPicPr>
          <p:cNvPr id="5" name="Picture 4"/>
          <p:cNvPicPr>
            <a:picLocks noChangeAspect="1"/>
          </p:cNvPicPr>
          <p:nvPr/>
        </p:nvPicPr>
        <p:blipFill>
          <a:blip r:embed="rId2"/>
          <a:stretch>
            <a:fillRect/>
          </a:stretch>
        </p:blipFill>
        <p:spPr>
          <a:xfrm>
            <a:off x="5074370" y="3765027"/>
            <a:ext cx="2854794" cy="2854794"/>
          </a:xfrm>
          <a:prstGeom prst="rect">
            <a:avLst/>
          </a:prstGeom>
        </p:spPr>
      </p:pic>
    </p:spTree>
    <p:extLst>
      <p:ext uri="{BB962C8B-B14F-4D97-AF65-F5344CB8AC3E}">
        <p14:creationId xmlns:p14="http://schemas.microsoft.com/office/powerpoint/2010/main" val="12548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p:tgtEl>
                                          <p:spTgt spid="4">
                                            <p:txEl>
                                              <p:pRg st="3" end="3"/>
                                            </p:txEl>
                                          </p:spTgt>
                                        </p:tgtEl>
                                        <p:attrNameLst>
                                          <p:attrName>ppt_y</p:attrName>
                                        </p:attrNameLst>
                                      </p:cBhvr>
                                      <p:tavLst>
                                        <p:tav tm="0">
                                          <p:val>
                                            <p:strVal val="#ppt_y+#ppt_h*1.125000"/>
                                          </p:val>
                                        </p:tav>
                                        <p:tav tm="100000">
                                          <p:val>
                                            <p:strVal val="#ppt_y"/>
                                          </p:val>
                                        </p:tav>
                                      </p:tavLst>
                                    </p:anim>
                                    <p:animEffect transition="in" filter="wipe(up)">
                                      <p:cBhvr>
                                        <p:cTn id="8" dur="500"/>
                                        <p:tgtEl>
                                          <p:spTgt spid="4">
                                            <p:txEl>
                                              <p:pRg st="3" end="3"/>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 calcmode="lin" valueType="num">
                                      <p:cBhvr additive="base">
                                        <p:cTn id="13" dur="500"/>
                                        <p:tgtEl>
                                          <p:spTgt spid="4">
                                            <p:txEl>
                                              <p:pRg st="4" end="4"/>
                                            </p:txEl>
                                          </p:spTgt>
                                        </p:tgtEl>
                                        <p:attrNameLst>
                                          <p:attrName>ppt_y</p:attrName>
                                        </p:attrNameLst>
                                      </p:cBhvr>
                                      <p:tavLst>
                                        <p:tav tm="0">
                                          <p:val>
                                            <p:strVal val="#ppt_y+#ppt_h*1.125000"/>
                                          </p:val>
                                        </p:tav>
                                        <p:tav tm="100000">
                                          <p:val>
                                            <p:strVal val="#ppt_y"/>
                                          </p:val>
                                        </p:tav>
                                      </p:tavLst>
                                    </p:anim>
                                    <p:animEffect transition="in" filter="wipe(up)">
                                      <p:cBhvr>
                                        <p:cTn id="14" dur="500"/>
                                        <p:tgtEl>
                                          <p:spTgt spid="4">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 calcmode="lin" valueType="num">
                                      <p:cBhvr additive="base">
                                        <p:cTn id="19" dur="500"/>
                                        <p:tgtEl>
                                          <p:spTgt spid="4">
                                            <p:txEl>
                                              <p:pRg st="5" end="5"/>
                                            </p:txEl>
                                          </p:spTgt>
                                        </p:tgtEl>
                                        <p:attrNameLst>
                                          <p:attrName>ppt_y</p:attrName>
                                        </p:attrNameLst>
                                      </p:cBhvr>
                                      <p:tavLst>
                                        <p:tav tm="0">
                                          <p:val>
                                            <p:strVal val="#ppt_y+#ppt_h*1.125000"/>
                                          </p:val>
                                        </p:tav>
                                        <p:tav tm="100000">
                                          <p:val>
                                            <p:strVal val="#ppt_y"/>
                                          </p:val>
                                        </p:tav>
                                      </p:tavLst>
                                    </p:anim>
                                    <p:animEffect transition="in" filter="wipe(up)">
                                      <p:cBhvr>
                                        <p:cTn id="20" dur="500"/>
                                        <p:tgtEl>
                                          <p:spTgt spid="4">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p:tgtEl>
                                          <p:spTgt spid="4">
                                            <p:txEl>
                                              <p:pRg st="6" end="6"/>
                                            </p:txEl>
                                          </p:spTgt>
                                        </p:tgtEl>
                                        <p:attrNameLst>
                                          <p:attrName>ppt_y</p:attrName>
                                        </p:attrNameLst>
                                      </p:cBhvr>
                                      <p:tavLst>
                                        <p:tav tm="0">
                                          <p:val>
                                            <p:strVal val="#ppt_y+#ppt_h*1.125000"/>
                                          </p:val>
                                        </p:tav>
                                        <p:tav tm="100000">
                                          <p:val>
                                            <p:strVal val="#ppt_y"/>
                                          </p:val>
                                        </p:tav>
                                      </p:tavLst>
                                    </p:anim>
                                    <p:animEffect transition="in" filter="wipe(up)">
                                      <p:cBhvr>
                                        <p:cTn id="26" dur="500"/>
                                        <p:tgtEl>
                                          <p:spTgt spid="4">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 calcmode="lin" valueType="num">
                                      <p:cBhvr additive="base">
                                        <p:cTn id="31" dur="500"/>
                                        <p:tgtEl>
                                          <p:spTgt spid="4">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019663"/>
          </a:xfrm>
        </p:spPr>
        <p:txBody>
          <a:bodyPr>
            <a:normAutofit lnSpcReduction="10000"/>
          </a:bodyPr>
          <a:lstStyle/>
          <a:p>
            <a:pPr marL="45720" indent="0">
              <a:buNone/>
            </a:pPr>
            <a:r>
              <a:rPr lang="en-US" sz="3200" dirty="0"/>
              <a:t>B.1.2 </a:t>
            </a:r>
            <a:r>
              <a:rPr lang="en-US" sz="3200" dirty="0" smtClean="0"/>
              <a:t>Discuss </a:t>
            </a:r>
            <a:r>
              <a:rPr lang="en-US" sz="3200" dirty="0"/>
              <a:t>social learning theory and personality. </a:t>
            </a:r>
          </a:p>
          <a:p>
            <a:pPr marL="45720" indent="0">
              <a:buNone/>
            </a:pPr>
            <a:endParaRPr lang="en-US" sz="3200" dirty="0"/>
          </a:p>
        </p:txBody>
      </p:sp>
      <p:sp>
        <p:nvSpPr>
          <p:cNvPr id="2" name="TextBox 1"/>
          <p:cNvSpPr txBox="1"/>
          <p:nvPr/>
        </p:nvSpPr>
        <p:spPr>
          <a:xfrm>
            <a:off x="654174" y="2039840"/>
            <a:ext cx="7651626" cy="3539431"/>
          </a:xfrm>
          <a:prstGeom prst="rect">
            <a:avLst/>
          </a:prstGeom>
          <a:noFill/>
        </p:spPr>
        <p:txBody>
          <a:bodyPr wrap="square" rtlCol="0">
            <a:spAutoFit/>
          </a:bodyPr>
          <a:lstStyle/>
          <a:p>
            <a:r>
              <a:rPr lang="en-US" sz="2800" dirty="0" smtClean="0"/>
              <a:t>‘Personality is the sum total of an individual’s characteristics which make a human unique.’</a:t>
            </a:r>
          </a:p>
          <a:p>
            <a:r>
              <a:rPr lang="en-US" sz="2800" dirty="0"/>
              <a:t>	</a:t>
            </a:r>
            <a:r>
              <a:rPr lang="en-US" sz="2800" dirty="0" smtClean="0"/>
              <a:t>									(Hollander)</a:t>
            </a:r>
          </a:p>
          <a:p>
            <a:endParaRPr lang="en-US" sz="2800" dirty="0" smtClean="0"/>
          </a:p>
          <a:p>
            <a:r>
              <a:rPr lang="en-US" sz="2800" dirty="0" smtClean="0"/>
              <a:t>‘Personality represents those characteristics of the person that account for consistent patterns of </a:t>
            </a:r>
            <a:r>
              <a:rPr lang="en-US" sz="2800" dirty="0" err="1" smtClean="0"/>
              <a:t>behaviour</a:t>
            </a:r>
            <a:r>
              <a:rPr lang="en-US" sz="2800" dirty="0" smtClean="0"/>
              <a:t>.’ </a:t>
            </a:r>
          </a:p>
          <a:p>
            <a:r>
              <a:rPr lang="en-US" sz="2800" dirty="0"/>
              <a:t>	</a:t>
            </a:r>
            <a:r>
              <a:rPr lang="en-US" sz="2800" dirty="0" smtClean="0"/>
              <a:t>									(</a:t>
            </a:r>
            <a:r>
              <a:rPr lang="en-US" sz="2800" dirty="0" err="1" smtClean="0"/>
              <a:t>Pervin</a:t>
            </a:r>
            <a:r>
              <a:rPr lang="en-US" sz="2800" dirty="0" smtClean="0"/>
              <a:t>, 1993)</a:t>
            </a:r>
            <a:endParaRPr lang="en-US" sz="2800" dirty="0"/>
          </a:p>
        </p:txBody>
      </p:sp>
    </p:spTree>
    <p:extLst>
      <p:ext uri="{BB962C8B-B14F-4D97-AF65-F5344CB8AC3E}">
        <p14:creationId xmlns:p14="http://schemas.microsoft.com/office/powerpoint/2010/main" val="1041364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019663"/>
          </a:xfrm>
        </p:spPr>
        <p:txBody>
          <a:bodyPr>
            <a:normAutofit lnSpcReduction="10000"/>
          </a:bodyPr>
          <a:lstStyle/>
          <a:p>
            <a:pPr marL="45720" indent="0">
              <a:buNone/>
            </a:pPr>
            <a:r>
              <a:rPr lang="en-US" sz="3200" dirty="0"/>
              <a:t>B.1.2 </a:t>
            </a:r>
            <a:r>
              <a:rPr lang="en-US" sz="3200" dirty="0" smtClean="0"/>
              <a:t>Discuss </a:t>
            </a:r>
            <a:r>
              <a:rPr lang="en-US" sz="3200" dirty="0"/>
              <a:t>social learning theory and personality. </a:t>
            </a:r>
          </a:p>
          <a:p>
            <a:pPr marL="45720" indent="0">
              <a:buNone/>
            </a:pPr>
            <a:endParaRPr lang="en-US" sz="3200" dirty="0"/>
          </a:p>
        </p:txBody>
      </p:sp>
      <p:sp>
        <p:nvSpPr>
          <p:cNvPr id="2" name="TextBox 1"/>
          <p:cNvSpPr txBox="1"/>
          <p:nvPr/>
        </p:nvSpPr>
        <p:spPr>
          <a:xfrm>
            <a:off x="731135" y="2155303"/>
            <a:ext cx="7574665" cy="3108544"/>
          </a:xfrm>
          <a:prstGeom prst="rect">
            <a:avLst/>
          </a:prstGeom>
          <a:noFill/>
        </p:spPr>
        <p:txBody>
          <a:bodyPr wrap="square" rtlCol="0">
            <a:spAutoFit/>
          </a:bodyPr>
          <a:lstStyle/>
          <a:p>
            <a:r>
              <a:rPr lang="en-US" sz="2800" dirty="0" smtClean="0">
                <a:solidFill>
                  <a:srgbClr val="660066"/>
                </a:solidFill>
              </a:rPr>
              <a:t>How personality and social learning theory are related.</a:t>
            </a:r>
          </a:p>
          <a:p>
            <a:endParaRPr lang="en-US" sz="2800" dirty="0">
              <a:solidFill>
                <a:srgbClr val="660066"/>
              </a:solidFill>
            </a:endParaRPr>
          </a:p>
          <a:p>
            <a:r>
              <a:rPr lang="en-US" sz="2800" dirty="0" smtClean="0">
                <a:solidFill>
                  <a:srgbClr val="660066"/>
                </a:solidFill>
              </a:rPr>
              <a:t>Competencies and skills</a:t>
            </a:r>
          </a:p>
          <a:p>
            <a:r>
              <a:rPr lang="en-US" sz="2800" dirty="0" smtClean="0">
                <a:solidFill>
                  <a:srgbClr val="660066"/>
                </a:solidFill>
              </a:rPr>
              <a:t>Beliefs and expectancies</a:t>
            </a:r>
          </a:p>
          <a:p>
            <a:r>
              <a:rPr lang="en-US" sz="2800" dirty="0" smtClean="0">
                <a:solidFill>
                  <a:srgbClr val="660066"/>
                </a:solidFill>
              </a:rPr>
              <a:t>Behavioral standards</a:t>
            </a:r>
          </a:p>
          <a:p>
            <a:r>
              <a:rPr lang="en-US" sz="2800" dirty="0" smtClean="0">
                <a:solidFill>
                  <a:srgbClr val="660066"/>
                </a:solidFill>
              </a:rPr>
              <a:t>Personal goals</a:t>
            </a:r>
            <a:endParaRPr lang="en-US" sz="2800" dirty="0">
              <a:solidFill>
                <a:srgbClr val="660066"/>
              </a:solidFill>
            </a:endParaRPr>
          </a:p>
        </p:txBody>
      </p:sp>
    </p:spTree>
    <p:extLst>
      <p:ext uri="{BB962C8B-B14F-4D97-AF65-F5344CB8AC3E}">
        <p14:creationId xmlns:p14="http://schemas.microsoft.com/office/powerpoint/2010/main" val="407886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p:tgtEl>
                                          <p:spTgt spid="2">
                                            <p:txEl>
                                              <p:pRg st="2" end="2"/>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2" end="2"/>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p:tgtEl>
                                          <p:spTgt spid="2">
                                            <p:txEl>
                                              <p:pRg st="3" end="3"/>
                                            </p:txEl>
                                          </p:spTgt>
                                        </p:tgtEl>
                                        <p:attrNameLst>
                                          <p:attrName>ppt_y</p:attrName>
                                        </p:attrNameLst>
                                      </p:cBhvr>
                                      <p:tavLst>
                                        <p:tav tm="0">
                                          <p:val>
                                            <p:strVal val="#ppt_y+#ppt_h*1.125000"/>
                                          </p:val>
                                        </p:tav>
                                        <p:tav tm="100000">
                                          <p:val>
                                            <p:strVal val="#ppt_y"/>
                                          </p:val>
                                        </p:tav>
                                      </p:tavLst>
                                    </p:anim>
                                    <p:animEffect transition="in" filter="wipe(up)">
                                      <p:cBhvr>
                                        <p:cTn id="14" dur="500"/>
                                        <p:tgtEl>
                                          <p:spTgt spid="2">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p:tgtEl>
                                          <p:spTgt spid="2">
                                            <p:txEl>
                                              <p:pRg st="4" end="4"/>
                                            </p:txEl>
                                          </p:spTgt>
                                        </p:tgtEl>
                                        <p:attrNameLst>
                                          <p:attrName>ppt_y</p:attrName>
                                        </p:attrNameLst>
                                      </p:cBhvr>
                                      <p:tavLst>
                                        <p:tav tm="0">
                                          <p:val>
                                            <p:strVal val="#ppt_y+#ppt_h*1.125000"/>
                                          </p:val>
                                        </p:tav>
                                        <p:tav tm="100000">
                                          <p:val>
                                            <p:strVal val="#ppt_y"/>
                                          </p:val>
                                        </p:tav>
                                      </p:tavLst>
                                    </p:anim>
                                    <p:animEffect transition="in" filter="wipe(up)">
                                      <p:cBhvr>
                                        <p:cTn id="20" dur="500"/>
                                        <p:tgtEl>
                                          <p:spTgt spid="2">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p:tgtEl>
                                          <p:spTgt spid="2">
                                            <p:txEl>
                                              <p:pRg st="5" end="5"/>
                                            </p:txEl>
                                          </p:spTgt>
                                        </p:tgtEl>
                                        <p:attrNameLst>
                                          <p:attrName>ppt_y</p:attrName>
                                        </p:attrNameLst>
                                      </p:cBhvr>
                                      <p:tavLst>
                                        <p:tav tm="0">
                                          <p:val>
                                            <p:strVal val="#ppt_y+#ppt_h*1.125000"/>
                                          </p:val>
                                        </p:tav>
                                        <p:tav tm="100000">
                                          <p:val>
                                            <p:strVal val="#ppt_y"/>
                                          </p:val>
                                        </p:tav>
                                      </p:tavLst>
                                    </p:anim>
                                    <p:animEffect transition="in" filter="wipe(up)">
                                      <p:cBhvr>
                                        <p:cTn id="2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019663"/>
          </a:xfrm>
        </p:spPr>
        <p:txBody>
          <a:bodyPr>
            <a:normAutofit lnSpcReduction="10000"/>
          </a:bodyPr>
          <a:lstStyle/>
          <a:p>
            <a:pPr marL="45720" indent="0">
              <a:buNone/>
            </a:pPr>
            <a:r>
              <a:rPr lang="en-US" sz="3200" dirty="0"/>
              <a:t>B.1.2 </a:t>
            </a:r>
            <a:r>
              <a:rPr lang="en-US" sz="3200" dirty="0" smtClean="0"/>
              <a:t>Discuss </a:t>
            </a:r>
            <a:r>
              <a:rPr lang="en-US" sz="3200" dirty="0"/>
              <a:t>social learning theory and personality. </a:t>
            </a:r>
          </a:p>
          <a:p>
            <a:pPr marL="45720" indent="0">
              <a:buNone/>
            </a:pPr>
            <a:endParaRPr lang="en-US" sz="3200" dirty="0"/>
          </a:p>
        </p:txBody>
      </p:sp>
      <p:sp>
        <p:nvSpPr>
          <p:cNvPr id="2" name="TextBox 1"/>
          <p:cNvSpPr txBox="1"/>
          <p:nvPr/>
        </p:nvSpPr>
        <p:spPr>
          <a:xfrm>
            <a:off x="846578" y="2136059"/>
            <a:ext cx="7459222" cy="3970318"/>
          </a:xfrm>
          <a:prstGeom prst="rect">
            <a:avLst/>
          </a:prstGeom>
          <a:noFill/>
        </p:spPr>
        <p:txBody>
          <a:bodyPr wrap="square" rtlCol="0">
            <a:spAutoFit/>
          </a:bodyPr>
          <a:lstStyle/>
          <a:p>
            <a:r>
              <a:rPr lang="en-US" sz="2800" dirty="0" smtClean="0">
                <a:solidFill>
                  <a:srgbClr val="FF0000"/>
                </a:solidFill>
              </a:rPr>
              <a:t>Competencies and skills</a:t>
            </a:r>
          </a:p>
          <a:p>
            <a:r>
              <a:rPr lang="en-US" sz="2800" dirty="0" smtClean="0">
                <a:solidFill>
                  <a:srgbClr val="660066"/>
                </a:solidFill>
              </a:rPr>
              <a:t>Two implications:</a:t>
            </a:r>
          </a:p>
          <a:p>
            <a:r>
              <a:rPr lang="en-US" sz="2800" dirty="0">
                <a:solidFill>
                  <a:srgbClr val="660066"/>
                </a:solidFill>
              </a:rPr>
              <a:t>	</a:t>
            </a:r>
            <a:r>
              <a:rPr lang="en-US" sz="2800" dirty="0" smtClean="0">
                <a:solidFill>
                  <a:srgbClr val="0000FF"/>
                </a:solidFill>
              </a:rPr>
              <a:t>Context specificity. </a:t>
            </a:r>
            <a:r>
              <a:rPr lang="en-US" sz="2800" dirty="0" smtClean="0">
                <a:solidFill>
                  <a:srgbClr val="660066"/>
                </a:solidFill>
              </a:rPr>
              <a:t>Some psychological structures that are relevant in one situation may not be in another.</a:t>
            </a:r>
          </a:p>
          <a:p>
            <a:r>
              <a:rPr lang="en-US" sz="2800" dirty="0">
                <a:solidFill>
                  <a:srgbClr val="008000"/>
                </a:solidFill>
              </a:rPr>
              <a:t>	</a:t>
            </a:r>
            <a:r>
              <a:rPr lang="en-US" sz="2800" dirty="0" smtClean="0">
                <a:solidFill>
                  <a:srgbClr val="008000"/>
                </a:solidFill>
              </a:rPr>
              <a:t>			What might be an example?</a:t>
            </a:r>
          </a:p>
          <a:p>
            <a:r>
              <a:rPr lang="en-US" sz="2800" dirty="0">
                <a:solidFill>
                  <a:srgbClr val="660066"/>
                </a:solidFill>
              </a:rPr>
              <a:t>	</a:t>
            </a:r>
            <a:r>
              <a:rPr lang="en-US" sz="2800" dirty="0" smtClean="0">
                <a:solidFill>
                  <a:srgbClr val="0000FF"/>
                </a:solidFill>
              </a:rPr>
              <a:t>Psychological change</a:t>
            </a:r>
            <a:r>
              <a:rPr lang="en-US" sz="2800" dirty="0" smtClean="0">
                <a:solidFill>
                  <a:srgbClr val="660066"/>
                </a:solidFill>
              </a:rPr>
              <a:t>. Competencies are acquired through observation and social interaction.</a:t>
            </a:r>
          </a:p>
        </p:txBody>
      </p:sp>
    </p:spTree>
    <p:extLst>
      <p:ext uri="{BB962C8B-B14F-4D97-AF65-F5344CB8AC3E}">
        <p14:creationId xmlns:p14="http://schemas.microsoft.com/office/powerpoint/2010/main" val="1591143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p:tgtEl>
                                          <p:spTgt spid="2">
                                            <p:txEl>
                                              <p:pRg st="3" end="3"/>
                                            </p:txEl>
                                          </p:spTgt>
                                        </p:tgtEl>
                                        <p:attrNameLst>
                                          <p:attrName>ppt_y</p:attrName>
                                        </p:attrNameLst>
                                      </p:cBhvr>
                                      <p:tavLst>
                                        <p:tav tm="0">
                                          <p:val>
                                            <p:strVal val="#ppt_y+#ppt_h*1.125000"/>
                                          </p:val>
                                        </p:tav>
                                        <p:tav tm="100000">
                                          <p:val>
                                            <p:strVal val="#ppt_y"/>
                                          </p:val>
                                        </p:tav>
                                      </p:tavLst>
                                    </p:anim>
                                    <p:animEffect transition="in" filter="wipe(up)">
                                      <p:cBhvr>
                                        <p:cTn id="14" dur="500"/>
                                        <p:tgtEl>
                                          <p:spTgt spid="2">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p:tgtEl>
                                          <p:spTgt spid="2">
                                            <p:txEl>
                                              <p:pRg st="4" end="4"/>
                                            </p:txEl>
                                          </p:spTgt>
                                        </p:tgtEl>
                                        <p:attrNameLst>
                                          <p:attrName>ppt_y</p:attrName>
                                        </p:attrNameLst>
                                      </p:cBhvr>
                                      <p:tavLst>
                                        <p:tav tm="0">
                                          <p:val>
                                            <p:strVal val="#ppt_y+#ppt_h*1.125000"/>
                                          </p:val>
                                        </p:tav>
                                        <p:tav tm="100000">
                                          <p:val>
                                            <p:strVal val="#ppt_y"/>
                                          </p:val>
                                        </p:tav>
                                      </p:tavLst>
                                    </p:anim>
                                    <p:animEffect transition="in" filter="wipe(up)">
                                      <p:cBhvr>
                                        <p:cTn id="2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019663"/>
          </a:xfrm>
        </p:spPr>
        <p:txBody>
          <a:bodyPr>
            <a:normAutofit lnSpcReduction="10000"/>
          </a:bodyPr>
          <a:lstStyle/>
          <a:p>
            <a:pPr marL="45720" indent="0">
              <a:buNone/>
            </a:pPr>
            <a:r>
              <a:rPr lang="en-US" sz="3200" dirty="0"/>
              <a:t>B.1.2 </a:t>
            </a:r>
            <a:r>
              <a:rPr lang="en-US" sz="3200" dirty="0" smtClean="0"/>
              <a:t>Discuss </a:t>
            </a:r>
            <a:r>
              <a:rPr lang="en-US" sz="3200" dirty="0"/>
              <a:t>social learning theory and personality. </a:t>
            </a:r>
          </a:p>
          <a:p>
            <a:pPr marL="45720" indent="0">
              <a:buNone/>
            </a:pPr>
            <a:endParaRPr lang="en-US" sz="3200" dirty="0"/>
          </a:p>
        </p:txBody>
      </p:sp>
      <p:sp>
        <p:nvSpPr>
          <p:cNvPr id="2" name="TextBox 1"/>
          <p:cNvSpPr txBox="1"/>
          <p:nvPr/>
        </p:nvSpPr>
        <p:spPr>
          <a:xfrm>
            <a:off x="769617" y="2290009"/>
            <a:ext cx="7676920" cy="3108544"/>
          </a:xfrm>
          <a:prstGeom prst="rect">
            <a:avLst/>
          </a:prstGeom>
          <a:noFill/>
        </p:spPr>
        <p:txBody>
          <a:bodyPr wrap="square" rtlCol="0">
            <a:spAutoFit/>
          </a:bodyPr>
          <a:lstStyle/>
          <a:p>
            <a:r>
              <a:rPr lang="en-US" sz="2800" dirty="0" smtClean="0">
                <a:solidFill>
                  <a:srgbClr val="FF0000"/>
                </a:solidFill>
              </a:rPr>
              <a:t>Beliefs and expectancies</a:t>
            </a:r>
          </a:p>
          <a:p>
            <a:r>
              <a:rPr lang="en-US" sz="2800" dirty="0" smtClean="0">
                <a:solidFill>
                  <a:srgbClr val="660066"/>
                </a:solidFill>
              </a:rPr>
              <a:t>	</a:t>
            </a:r>
            <a:r>
              <a:rPr lang="en-US" sz="2800" dirty="0" smtClean="0">
                <a:solidFill>
                  <a:srgbClr val="0000FF"/>
                </a:solidFill>
              </a:rPr>
              <a:t>Beliefs</a:t>
            </a:r>
            <a:r>
              <a:rPr lang="en-US" sz="2800" dirty="0" smtClean="0">
                <a:solidFill>
                  <a:srgbClr val="660066"/>
                </a:solidFill>
              </a:rPr>
              <a:t> are how thing are in our life (sport)</a:t>
            </a:r>
          </a:p>
          <a:p>
            <a:r>
              <a:rPr lang="en-US" sz="2800" dirty="0" smtClean="0">
                <a:solidFill>
                  <a:srgbClr val="660066"/>
                </a:solidFill>
              </a:rPr>
              <a:t>	</a:t>
            </a:r>
            <a:r>
              <a:rPr lang="en-US" sz="2800" dirty="0" smtClean="0">
                <a:solidFill>
                  <a:srgbClr val="0000FF"/>
                </a:solidFill>
              </a:rPr>
              <a:t>Expectancies</a:t>
            </a:r>
            <a:r>
              <a:rPr lang="en-US" sz="2800" dirty="0" smtClean="0">
                <a:solidFill>
                  <a:srgbClr val="660066"/>
                </a:solidFill>
              </a:rPr>
              <a:t> are how things are going to be in the future.  Also important is evaluating the worth and quality of an event.</a:t>
            </a:r>
          </a:p>
          <a:p>
            <a:endParaRPr lang="en-US" sz="2800" dirty="0">
              <a:solidFill>
                <a:srgbClr val="660066"/>
              </a:solidFill>
            </a:endParaRPr>
          </a:p>
          <a:p>
            <a:endParaRPr lang="en-US" sz="2800" dirty="0" smtClean="0">
              <a:solidFill>
                <a:srgbClr val="660066"/>
              </a:solidFill>
            </a:endParaRPr>
          </a:p>
        </p:txBody>
      </p:sp>
    </p:spTree>
    <p:extLst>
      <p:ext uri="{BB962C8B-B14F-4D97-AF65-F5344CB8AC3E}">
        <p14:creationId xmlns:p14="http://schemas.microsoft.com/office/powerpoint/2010/main" val="21982904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019663"/>
          </a:xfrm>
        </p:spPr>
        <p:txBody>
          <a:bodyPr>
            <a:normAutofit lnSpcReduction="10000"/>
          </a:bodyPr>
          <a:lstStyle/>
          <a:p>
            <a:pPr marL="45720" indent="0">
              <a:buNone/>
            </a:pPr>
            <a:r>
              <a:rPr lang="en-US" sz="3200" dirty="0"/>
              <a:t>B.1.2 </a:t>
            </a:r>
            <a:r>
              <a:rPr lang="en-US" sz="3200" dirty="0" smtClean="0"/>
              <a:t>Discuss </a:t>
            </a:r>
            <a:r>
              <a:rPr lang="en-US" sz="3200" dirty="0"/>
              <a:t>social learning theory and personality. </a:t>
            </a:r>
          </a:p>
          <a:p>
            <a:pPr marL="45720" indent="0">
              <a:buNone/>
            </a:pPr>
            <a:endParaRPr lang="en-US" sz="3200" dirty="0"/>
          </a:p>
        </p:txBody>
      </p:sp>
      <p:sp>
        <p:nvSpPr>
          <p:cNvPr id="2" name="TextBox 1"/>
          <p:cNvSpPr txBox="1"/>
          <p:nvPr/>
        </p:nvSpPr>
        <p:spPr>
          <a:xfrm>
            <a:off x="808097" y="2270765"/>
            <a:ext cx="7676919" cy="1815882"/>
          </a:xfrm>
          <a:prstGeom prst="rect">
            <a:avLst/>
          </a:prstGeom>
          <a:noFill/>
        </p:spPr>
        <p:txBody>
          <a:bodyPr wrap="square" rtlCol="0">
            <a:spAutoFit/>
          </a:bodyPr>
          <a:lstStyle/>
          <a:p>
            <a:r>
              <a:rPr lang="en-US" sz="2800" dirty="0" smtClean="0"/>
              <a:t>For change to occur in personalities the three factors of how we see the world, what we think will happen in the future and what the world should look like, must be addressed.</a:t>
            </a:r>
            <a:endParaRPr lang="en-US" sz="2800" dirty="0"/>
          </a:p>
        </p:txBody>
      </p:sp>
    </p:spTree>
    <p:extLst>
      <p:ext uri="{BB962C8B-B14F-4D97-AF65-F5344CB8AC3E}">
        <p14:creationId xmlns:p14="http://schemas.microsoft.com/office/powerpoint/2010/main" val="22029287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019663"/>
          </a:xfrm>
        </p:spPr>
        <p:txBody>
          <a:bodyPr>
            <a:normAutofit lnSpcReduction="10000"/>
          </a:bodyPr>
          <a:lstStyle/>
          <a:p>
            <a:pPr marL="45720" indent="0">
              <a:buNone/>
            </a:pPr>
            <a:r>
              <a:rPr lang="en-US" sz="3200" dirty="0"/>
              <a:t>B.1.2 </a:t>
            </a:r>
            <a:r>
              <a:rPr lang="en-US" sz="3200" dirty="0" smtClean="0"/>
              <a:t>Discuss </a:t>
            </a:r>
            <a:r>
              <a:rPr lang="en-US" sz="3200" dirty="0"/>
              <a:t>social learning theory and personality. </a:t>
            </a:r>
          </a:p>
          <a:p>
            <a:pPr marL="45720" indent="0">
              <a:buNone/>
            </a:pPr>
            <a:endParaRPr lang="en-US" sz="3200" dirty="0"/>
          </a:p>
        </p:txBody>
      </p:sp>
      <p:sp>
        <p:nvSpPr>
          <p:cNvPr id="2" name="TextBox 1"/>
          <p:cNvSpPr txBox="1"/>
          <p:nvPr/>
        </p:nvSpPr>
        <p:spPr>
          <a:xfrm>
            <a:off x="827337" y="2501691"/>
            <a:ext cx="7830843" cy="2677656"/>
          </a:xfrm>
          <a:prstGeom prst="rect">
            <a:avLst/>
          </a:prstGeom>
          <a:noFill/>
        </p:spPr>
        <p:txBody>
          <a:bodyPr wrap="square" rtlCol="0">
            <a:spAutoFit/>
          </a:bodyPr>
          <a:lstStyle/>
          <a:p>
            <a:r>
              <a:rPr lang="en-US" sz="2800" dirty="0" smtClean="0">
                <a:solidFill>
                  <a:srgbClr val="FF0000"/>
                </a:solidFill>
              </a:rPr>
              <a:t>Behavioral standards</a:t>
            </a:r>
          </a:p>
          <a:p>
            <a:r>
              <a:rPr lang="en-US" sz="2800" dirty="0" smtClean="0">
                <a:solidFill>
                  <a:srgbClr val="660066"/>
                </a:solidFill>
              </a:rPr>
              <a:t>How we judge the goodness or worth of our behavior</a:t>
            </a:r>
          </a:p>
          <a:p>
            <a:r>
              <a:rPr lang="en-US" sz="2800" dirty="0" smtClean="0">
                <a:solidFill>
                  <a:srgbClr val="660066"/>
                </a:solidFill>
              </a:rPr>
              <a:t>We evaluate our own actions and then respond in an emotionally satisfied or dissatisfied way.</a:t>
            </a:r>
          </a:p>
          <a:p>
            <a:r>
              <a:rPr lang="en-US" sz="2800" dirty="0" smtClean="0">
                <a:solidFill>
                  <a:srgbClr val="660066"/>
                </a:solidFill>
              </a:rPr>
              <a:t>An internal guidance system.</a:t>
            </a:r>
          </a:p>
        </p:txBody>
      </p:sp>
    </p:spTree>
    <p:extLst>
      <p:ext uri="{BB962C8B-B14F-4D97-AF65-F5344CB8AC3E}">
        <p14:creationId xmlns:p14="http://schemas.microsoft.com/office/powerpoint/2010/main" val="100849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p:tgtEl>
                                          <p:spTgt spid="2">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p:tgtEl>
                                          <p:spTgt spid="2">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2">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p:tgtEl>
                                          <p:spTgt spid="2">
                                            <p:txEl>
                                              <p:pRg st="3" end="3"/>
                                            </p:txEl>
                                          </p:spTgt>
                                        </p:tgtEl>
                                        <p:attrNameLst>
                                          <p:attrName>ppt_y</p:attrName>
                                        </p:attrNameLst>
                                      </p:cBhvr>
                                      <p:tavLst>
                                        <p:tav tm="0">
                                          <p:val>
                                            <p:strVal val="#ppt_y+#ppt_h*1.125000"/>
                                          </p:val>
                                        </p:tav>
                                        <p:tav tm="100000">
                                          <p:val>
                                            <p:strVal val="#ppt_y"/>
                                          </p:val>
                                        </p:tav>
                                      </p:tavLst>
                                    </p:anim>
                                    <p:animEffect transition="in" filter="wipe(up)">
                                      <p:cBhvr>
                                        <p:cTn id="2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019663"/>
          </a:xfrm>
        </p:spPr>
        <p:txBody>
          <a:bodyPr>
            <a:normAutofit lnSpcReduction="10000"/>
          </a:bodyPr>
          <a:lstStyle/>
          <a:p>
            <a:pPr marL="45720" indent="0">
              <a:buNone/>
            </a:pPr>
            <a:r>
              <a:rPr lang="en-US" sz="3200" dirty="0"/>
              <a:t>B.1.2 </a:t>
            </a:r>
            <a:r>
              <a:rPr lang="en-US" sz="3200" dirty="0" smtClean="0"/>
              <a:t>Discuss </a:t>
            </a:r>
            <a:r>
              <a:rPr lang="en-US" sz="3200" dirty="0"/>
              <a:t>social learning theory and personality. </a:t>
            </a:r>
          </a:p>
          <a:p>
            <a:pPr marL="45720" indent="0">
              <a:buNone/>
            </a:pPr>
            <a:endParaRPr lang="en-US" sz="3200" dirty="0"/>
          </a:p>
        </p:txBody>
      </p:sp>
      <p:sp>
        <p:nvSpPr>
          <p:cNvPr id="2" name="TextBox 1"/>
          <p:cNvSpPr txBox="1"/>
          <p:nvPr/>
        </p:nvSpPr>
        <p:spPr>
          <a:xfrm>
            <a:off x="904299" y="2443959"/>
            <a:ext cx="7542237" cy="1384995"/>
          </a:xfrm>
          <a:prstGeom prst="rect">
            <a:avLst/>
          </a:prstGeom>
          <a:noFill/>
        </p:spPr>
        <p:txBody>
          <a:bodyPr wrap="square" rtlCol="0">
            <a:spAutoFit/>
          </a:bodyPr>
          <a:lstStyle/>
          <a:p>
            <a:r>
              <a:rPr lang="en-US" sz="2800" dirty="0" smtClean="0">
                <a:solidFill>
                  <a:srgbClr val="FF0000"/>
                </a:solidFill>
              </a:rPr>
              <a:t>Personal goals </a:t>
            </a:r>
            <a:endParaRPr lang="en-US" sz="2800" dirty="0" smtClean="0">
              <a:solidFill>
                <a:srgbClr val="660066"/>
              </a:solidFill>
            </a:endParaRPr>
          </a:p>
          <a:p>
            <a:r>
              <a:rPr lang="en-US" sz="2800" dirty="0" smtClean="0">
                <a:solidFill>
                  <a:srgbClr val="660066"/>
                </a:solidFill>
              </a:rPr>
              <a:t>A key concept to influencing change is identification and realization of ones goals.</a:t>
            </a:r>
            <a:endParaRPr lang="en-US" sz="2800" dirty="0" smtClean="0">
              <a:solidFill>
                <a:srgbClr val="FF0000"/>
              </a:solidFill>
            </a:endParaRPr>
          </a:p>
        </p:txBody>
      </p:sp>
    </p:spTree>
    <p:extLst>
      <p:ext uri="{BB962C8B-B14F-4D97-AF65-F5344CB8AC3E}">
        <p14:creationId xmlns:p14="http://schemas.microsoft.com/office/powerpoint/2010/main" val="3344712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077395"/>
          </a:xfrm>
        </p:spPr>
        <p:txBody>
          <a:bodyPr>
            <a:normAutofit/>
          </a:bodyPr>
          <a:lstStyle/>
          <a:p>
            <a:pPr marL="45720" indent="0">
              <a:buNone/>
            </a:pPr>
            <a:r>
              <a:rPr lang="en-US" sz="3200" dirty="0"/>
              <a:t>B.1.3 </a:t>
            </a:r>
            <a:r>
              <a:rPr lang="en-US" sz="3200" dirty="0" smtClean="0"/>
              <a:t>Discuss </a:t>
            </a:r>
            <a:r>
              <a:rPr lang="en-US" sz="3200" dirty="0"/>
              <a:t>the </a:t>
            </a:r>
            <a:r>
              <a:rPr lang="en-US" sz="3200" dirty="0" err="1"/>
              <a:t>interactionist</a:t>
            </a:r>
            <a:r>
              <a:rPr lang="en-US" sz="3200" dirty="0"/>
              <a:t> approach to personality. </a:t>
            </a:r>
          </a:p>
        </p:txBody>
      </p:sp>
      <p:sp>
        <p:nvSpPr>
          <p:cNvPr id="5" name="TextBox 4"/>
          <p:cNvSpPr txBox="1"/>
          <p:nvPr/>
        </p:nvSpPr>
        <p:spPr>
          <a:xfrm>
            <a:off x="5945284" y="6388933"/>
            <a:ext cx="3010334" cy="246221"/>
          </a:xfrm>
          <a:prstGeom prst="rect">
            <a:avLst/>
          </a:prstGeom>
          <a:noFill/>
        </p:spPr>
        <p:txBody>
          <a:bodyPr wrap="none" rtlCol="0">
            <a:spAutoFit/>
          </a:bodyPr>
          <a:lstStyle/>
          <a:p>
            <a:r>
              <a:rPr lang="en-US" sz="1000" dirty="0" smtClean="0"/>
              <a:t>http://</a:t>
            </a:r>
            <a:r>
              <a:rPr lang="en-US" sz="1000" dirty="0" err="1" smtClean="0"/>
              <a:t>www.pearsonschoolsandfecolleges.co.uk</a:t>
            </a:r>
            <a:r>
              <a:rPr lang="en-US" sz="1000" dirty="0" smtClean="0"/>
              <a:t>/</a:t>
            </a:r>
            <a:endParaRPr lang="en-US" sz="1000" dirty="0"/>
          </a:p>
        </p:txBody>
      </p:sp>
      <p:sp>
        <p:nvSpPr>
          <p:cNvPr id="6" name="Rectangle 5"/>
          <p:cNvSpPr/>
          <p:nvPr/>
        </p:nvSpPr>
        <p:spPr>
          <a:xfrm>
            <a:off x="469586" y="2409266"/>
            <a:ext cx="4994688" cy="1815882"/>
          </a:xfrm>
          <a:prstGeom prst="rect">
            <a:avLst/>
          </a:prstGeom>
        </p:spPr>
        <p:txBody>
          <a:bodyPr wrap="square">
            <a:spAutoFit/>
          </a:bodyPr>
          <a:lstStyle/>
          <a:p>
            <a:pPr algn="ctr"/>
            <a:r>
              <a:rPr lang="en-US" sz="2800" dirty="0" smtClean="0">
                <a:solidFill>
                  <a:srgbClr val="660066"/>
                </a:solidFill>
              </a:rPr>
              <a:t>Behavior = Function of Personality x Environment </a:t>
            </a:r>
          </a:p>
          <a:p>
            <a:pPr algn="ctr"/>
            <a:endParaRPr lang="en-US" sz="2800" dirty="0">
              <a:solidFill>
                <a:srgbClr val="660066"/>
              </a:solidFill>
            </a:endParaRPr>
          </a:p>
          <a:p>
            <a:pPr algn="ctr"/>
            <a:r>
              <a:rPr lang="en-US" sz="2800" dirty="0" smtClean="0">
                <a:solidFill>
                  <a:srgbClr val="0000FF"/>
                </a:solidFill>
              </a:rPr>
              <a:t>(B = F (P x E))</a:t>
            </a:r>
            <a:endParaRPr lang="en-US" sz="2800" dirty="0">
              <a:solidFill>
                <a:srgbClr val="0000FF"/>
              </a:solidFill>
            </a:endParaRPr>
          </a:p>
        </p:txBody>
      </p:sp>
      <p:pic>
        <p:nvPicPr>
          <p:cNvPr id="8" name="Picture 7"/>
          <p:cNvPicPr>
            <a:picLocks noChangeAspect="1"/>
          </p:cNvPicPr>
          <p:nvPr/>
        </p:nvPicPr>
        <p:blipFill>
          <a:blip r:embed="rId2"/>
          <a:stretch>
            <a:fillRect/>
          </a:stretch>
        </p:blipFill>
        <p:spPr>
          <a:xfrm>
            <a:off x="5464274" y="1950315"/>
            <a:ext cx="3491344" cy="4553927"/>
          </a:xfrm>
          <a:prstGeom prst="rect">
            <a:avLst/>
          </a:prstGeom>
        </p:spPr>
      </p:pic>
    </p:spTree>
    <p:extLst>
      <p:ext uri="{BB962C8B-B14F-4D97-AF65-F5344CB8AC3E}">
        <p14:creationId xmlns:p14="http://schemas.microsoft.com/office/powerpoint/2010/main" val="26203290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077395"/>
          </a:xfrm>
        </p:spPr>
        <p:txBody>
          <a:bodyPr>
            <a:normAutofit/>
          </a:bodyPr>
          <a:lstStyle/>
          <a:p>
            <a:pPr marL="45720" indent="0">
              <a:buNone/>
            </a:pPr>
            <a:r>
              <a:rPr lang="en-US" sz="3200" dirty="0"/>
              <a:t>B.1.3 </a:t>
            </a:r>
            <a:r>
              <a:rPr lang="en-US" sz="3200" dirty="0" smtClean="0"/>
              <a:t>Discuss </a:t>
            </a:r>
            <a:r>
              <a:rPr lang="en-US" sz="3200" dirty="0"/>
              <a:t>the </a:t>
            </a:r>
            <a:r>
              <a:rPr lang="en-US" sz="3200" dirty="0" err="1"/>
              <a:t>interactionist</a:t>
            </a:r>
            <a:r>
              <a:rPr lang="en-US" sz="3200" dirty="0"/>
              <a:t> approach to personality. </a:t>
            </a:r>
          </a:p>
        </p:txBody>
      </p:sp>
      <p:sp>
        <p:nvSpPr>
          <p:cNvPr id="4" name="TextBox 3"/>
          <p:cNvSpPr txBox="1"/>
          <p:nvPr/>
        </p:nvSpPr>
        <p:spPr>
          <a:xfrm>
            <a:off x="904299" y="2097571"/>
            <a:ext cx="7401501" cy="2677656"/>
          </a:xfrm>
          <a:prstGeom prst="rect">
            <a:avLst/>
          </a:prstGeom>
          <a:noFill/>
        </p:spPr>
        <p:txBody>
          <a:bodyPr wrap="square" rtlCol="0">
            <a:spAutoFit/>
          </a:bodyPr>
          <a:lstStyle/>
          <a:p>
            <a:r>
              <a:rPr lang="en-US" sz="2800" dirty="0">
                <a:solidFill>
                  <a:srgbClr val="660066"/>
                </a:solidFill>
              </a:rPr>
              <a:t>P</a:t>
            </a:r>
            <a:r>
              <a:rPr lang="en-US" sz="2800" dirty="0" smtClean="0">
                <a:solidFill>
                  <a:srgbClr val="660066"/>
                </a:solidFill>
              </a:rPr>
              <a:t>ersonality has three levels that interact to form personality</a:t>
            </a:r>
          </a:p>
          <a:p>
            <a:r>
              <a:rPr lang="en-US" sz="2800" dirty="0" smtClean="0">
                <a:solidFill>
                  <a:srgbClr val="660066"/>
                </a:solidFill>
              </a:rPr>
              <a:t>1 Psychological core </a:t>
            </a:r>
          </a:p>
          <a:p>
            <a:r>
              <a:rPr lang="en-US" sz="2800" dirty="0" smtClean="0">
                <a:solidFill>
                  <a:srgbClr val="660066"/>
                </a:solidFill>
              </a:rPr>
              <a:t>2 Typical responses </a:t>
            </a:r>
          </a:p>
          <a:p>
            <a:r>
              <a:rPr lang="en-US" sz="2800" dirty="0" smtClean="0">
                <a:solidFill>
                  <a:srgbClr val="660066"/>
                </a:solidFill>
              </a:rPr>
              <a:t>3 Role-related </a:t>
            </a:r>
            <a:r>
              <a:rPr lang="en-US" sz="2800" dirty="0" err="1" smtClean="0">
                <a:solidFill>
                  <a:srgbClr val="660066"/>
                </a:solidFill>
              </a:rPr>
              <a:t>behaviour</a:t>
            </a:r>
            <a:r>
              <a:rPr lang="en-US" sz="2800" dirty="0" smtClean="0">
                <a:solidFill>
                  <a:srgbClr val="660066"/>
                </a:solidFill>
              </a:rPr>
              <a:t> </a:t>
            </a:r>
          </a:p>
          <a:p>
            <a:endParaRPr lang="en-US" sz="2800" dirty="0" smtClean="0">
              <a:solidFill>
                <a:srgbClr val="660066"/>
              </a:solidFill>
            </a:endParaRPr>
          </a:p>
        </p:txBody>
      </p:sp>
      <p:sp>
        <p:nvSpPr>
          <p:cNvPr id="5" name="TextBox 4"/>
          <p:cNvSpPr txBox="1"/>
          <p:nvPr/>
        </p:nvSpPr>
        <p:spPr>
          <a:xfrm>
            <a:off x="5945284" y="6388933"/>
            <a:ext cx="3010334" cy="246221"/>
          </a:xfrm>
          <a:prstGeom prst="rect">
            <a:avLst/>
          </a:prstGeom>
          <a:noFill/>
        </p:spPr>
        <p:txBody>
          <a:bodyPr wrap="none" rtlCol="0">
            <a:spAutoFit/>
          </a:bodyPr>
          <a:lstStyle/>
          <a:p>
            <a:r>
              <a:rPr lang="en-US" sz="1000" dirty="0" smtClean="0"/>
              <a:t>http://</a:t>
            </a:r>
            <a:r>
              <a:rPr lang="en-US" sz="1000" dirty="0" err="1" smtClean="0"/>
              <a:t>www.pearsonschoolsandfecolleges.co.uk</a:t>
            </a:r>
            <a:r>
              <a:rPr lang="en-US" sz="1000" dirty="0" smtClean="0"/>
              <a:t>/</a:t>
            </a:r>
            <a:endParaRPr lang="en-US" sz="1000" dirty="0"/>
          </a:p>
        </p:txBody>
      </p:sp>
    </p:spTree>
    <p:extLst>
      <p:ext uri="{BB962C8B-B14F-4D97-AF65-F5344CB8AC3E}">
        <p14:creationId xmlns:p14="http://schemas.microsoft.com/office/powerpoint/2010/main" val="2060648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4">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4">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p:tgtEl>
                                          <p:spTgt spid="4">
                                            <p:txEl>
                                              <p:pRg st="3" end="3"/>
                                            </p:txEl>
                                          </p:spTgt>
                                        </p:tgtEl>
                                        <p:attrNameLst>
                                          <p:attrName>ppt_y</p:attrName>
                                        </p:attrNameLst>
                                      </p:cBhvr>
                                      <p:tavLst>
                                        <p:tav tm="0">
                                          <p:val>
                                            <p:strVal val="#ppt_y+#ppt_h*1.125000"/>
                                          </p:val>
                                        </p:tav>
                                        <p:tav tm="100000">
                                          <p:val>
                                            <p:strVal val="#ppt_y"/>
                                          </p:val>
                                        </p:tav>
                                      </p:tavLst>
                                    </p:anim>
                                    <p:animEffect transition="in" filter="wipe(up)">
                                      <p:cBhvr>
                                        <p:cTn id="2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014930" cy="1154370"/>
          </a:xfrm>
        </p:spPr>
        <p:txBody>
          <a:bodyPr>
            <a:normAutofit/>
          </a:bodyPr>
          <a:lstStyle/>
          <a:p>
            <a:pPr marL="45720" indent="0">
              <a:buNone/>
            </a:pPr>
            <a:r>
              <a:rPr lang="en-US" sz="3200" dirty="0"/>
              <a:t>B.1.3 </a:t>
            </a:r>
            <a:r>
              <a:rPr lang="en-US" sz="3200" dirty="0" smtClean="0"/>
              <a:t>Discuss </a:t>
            </a:r>
            <a:r>
              <a:rPr lang="en-US" sz="3200" dirty="0"/>
              <a:t>the </a:t>
            </a:r>
            <a:r>
              <a:rPr lang="en-US" sz="3200" dirty="0" err="1"/>
              <a:t>interactionist</a:t>
            </a:r>
            <a:r>
              <a:rPr lang="en-US" sz="3200" dirty="0"/>
              <a:t> approach to personality. </a:t>
            </a:r>
          </a:p>
          <a:p>
            <a:pPr marL="45720" indent="0">
              <a:buNone/>
            </a:pPr>
            <a:endParaRPr lang="en-US" sz="3200" dirty="0"/>
          </a:p>
        </p:txBody>
      </p:sp>
      <p:sp>
        <p:nvSpPr>
          <p:cNvPr id="4" name="TextBox 3"/>
          <p:cNvSpPr txBox="1"/>
          <p:nvPr/>
        </p:nvSpPr>
        <p:spPr>
          <a:xfrm>
            <a:off x="750376" y="2136058"/>
            <a:ext cx="7907804" cy="3108544"/>
          </a:xfrm>
          <a:prstGeom prst="rect">
            <a:avLst/>
          </a:prstGeom>
          <a:noFill/>
        </p:spPr>
        <p:txBody>
          <a:bodyPr wrap="square" rtlCol="0">
            <a:spAutoFit/>
          </a:bodyPr>
          <a:lstStyle/>
          <a:p>
            <a:r>
              <a:rPr lang="en-US" sz="2800" dirty="0" smtClean="0">
                <a:solidFill>
                  <a:srgbClr val="0000FF"/>
                </a:solidFill>
              </a:rPr>
              <a:t>1 Psychological core </a:t>
            </a:r>
          </a:p>
          <a:p>
            <a:endParaRPr lang="en-US" sz="2800" dirty="0" smtClean="0">
              <a:solidFill>
                <a:srgbClr val="660066"/>
              </a:solidFill>
            </a:endParaRPr>
          </a:p>
          <a:p>
            <a:r>
              <a:rPr lang="en-US" sz="2800" dirty="0" smtClean="0">
                <a:solidFill>
                  <a:srgbClr val="660066"/>
                </a:solidFill>
              </a:rPr>
              <a:t>This is the most internal of the personality levels and is thought to be the true self. Inaccessibility makes it the most difficult level </a:t>
            </a:r>
          </a:p>
          <a:p>
            <a:r>
              <a:rPr lang="en-US" sz="2800" dirty="0" smtClean="0">
                <a:solidFill>
                  <a:srgbClr val="660066"/>
                </a:solidFill>
              </a:rPr>
              <a:t>to research but it is known to be stable and </a:t>
            </a:r>
          </a:p>
          <a:p>
            <a:r>
              <a:rPr lang="en-US" sz="2800" dirty="0" smtClean="0">
                <a:solidFill>
                  <a:srgbClr val="660066"/>
                </a:solidFill>
              </a:rPr>
              <a:t>remains relatively constant over time.</a:t>
            </a:r>
          </a:p>
        </p:txBody>
      </p:sp>
      <p:sp>
        <p:nvSpPr>
          <p:cNvPr id="5" name="TextBox 4"/>
          <p:cNvSpPr txBox="1"/>
          <p:nvPr/>
        </p:nvSpPr>
        <p:spPr>
          <a:xfrm>
            <a:off x="5945284" y="6388933"/>
            <a:ext cx="3010334" cy="246221"/>
          </a:xfrm>
          <a:prstGeom prst="rect">
            <a:avLst/>
          </a:prstGeom>
          <a:noFill/>
        </p:spPr>
        <p:txBody>
          <a:bodyPr wrap="none" rtlCol="0">
            <a:spAutoFit/>
          </a:bodyPr>
          <a:lstStyle/>
          <a:p>
            <a:r>
              <a:rPr lang="en-US" sz="1000" dirty="0" smtClean="0"/>
              <a:t>http://</a:t>
            </a:r>
            <a:r>
              <a:rPr lang="en-US" sz="1000" dirty="0" err="1" smtClean="0"/>
              <a:t>www.pearsonschoolsandfecolleges.co.uk</a:t>
            </a:r>
            <a:r>
              <a:rPr lang="en-US" sz="1000" dirty="0" smtClean="0"/>
              <a:t>/</a:t>
            </a:r>
            <a:endParaRPr lang="en-US" sz="1000" dirty="0"/>
          </a:p>
        </p:txBody>
      </p:sp>
    </p:spTree>
    <p:extLst>
      <p:ext uri="{BB962C8B-B14F-4D97-AF65-F5344CB8AC3E}">
        <p14:creationId xmlns:p14="http://schemas.microsoft.com/office/powerpoint/2010/main" val="4045198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423783"/>
          </a:xfrm>
        </p:spPr>
        <p:txBody>
          <a:bodyPr>
            <a:normAutofit/>
          </a:bodyPr>
          <a:lstStyle/>
          <a:p>
            <a:pPr marL="45720" indent="0">
              <a:buNone/>
            </a:pPr>
            <a:r>
              <a:rPr lang="en-US" sz="3200" dirty="0"/>
              <a:t>B.1.3 </a:t>
            </a:r>
            <a:r>
              <a:rPr lang="en-US" sz="3200" dirty="0" smtClean="0"/>
              <a:t>Discuss </a:t>
            </a:r>
            <a:r>
              <a:rPr lang="en-US" sz="3200" dirty="0"/>
              <a:t>the </a:t>
            </a:r>
            <a:r>
              <a:rPr lang="en-US" sz="3200" dirty="0" err="1"/>
              <a:t>interactionist</a:t>
            </a:r>
            <a:r>
              <a:rPr lang="en-US" sz="3200" dirty="0"/>
              <a:t> approach to personality. </a:t>
            </a:r>
          </a:p>
          <a:p>
            <a:pPr marL="45720" indent="0">
              <a:buNone/>
            </a:pPr>
            <a:endParaRPr lang="en-US" sz="3200" dirty="0"/>
          </a:p>
        </p:txBody>
      </p:sp>
      <p:sp>
        <p:nvSpPr>
          <p:cNvPr id="4" name="TextBox 3"/>
          <p:cNvSpPr txBox="1"/>
          <p:nvPr/>
        </p:nvSpPr>
        <p:spPr>
          <a:xfrm>
            <a:off x="711894" y="2290008"/>
            <a:ext cx="7593905" cy="3108544"/>
          </a:xfrm>
          <a:prstGeom prst="rect">
            <a:avLst/>
          </a:prstGeom>
          <a:noFill/>
        </p:spPr>
        <p:txBody>
          <a:bodyPr wrap="square" rtlCol="0">
            <a:spAutoFit/>
          </a:bodyPr>
          <a:lstStyle/>
          <a:p>
            <a:r>
              <a:rPr lang="en-US" sz="2800" dirty="0" smtClean="0">
                <a:solidFill>
                  <a:srgbClr val="0000FF"/>
                </a:solidFill>
              </a:rPr>
              <a:t>2 Typical responses </a:t>
            </a:r>
          </a:p>
          <a:p>
            <a:endParaRPr lang="en-US" sz="2800" dirty="0" smtClean="0">
              <a:solidFill>
                <a:srgbClr val="660066"/>
              </a:solidFill>
            </a:endParaRPr>
          </a:p>
          <a:p>
            <a:r>
              <a:rPr lang="en-US" sz="2800" dirty="0" smtClean="0">
                <a:solidFill>
                  <a:srgbClr val="660066"/>
                </a:solidFill>
              </a:rPr>
              <a:t>Typical responses are changeable and are </a:t>
            </a:r>
          </a:p>
          <a:p>
            <a:r>
              <a:rPr lang="en-US" sz="2800" dirty="0" smtClean="0">
                <a:solidFill>
                  <a:srgbClr val="660066"/>
                </a:solidFill>
              </a:rPr>
              <a:t>learned behaviors. They become modified </a:t>
            </a:r>
          </a:p>
          <a:p>
            <a:r>
              <a:rPr lang="en-US" sz="2800" dirty="0" smtClean="0">
                <a:solidFill>
                  <a:srgbClr val="660066"/>
                </a:solidFill>
              </a:rPr>
              <a:t>as the person responds to environmental </a:t>
            </a:r>
          </a:p>
          <a:p>
            <a:r>
              <a:rPr lang="en-US" sz="2800" dirty="0" smtClean="0">
                <a:solidFill>
                  <a:srgbClr val="660066"/>
                </a:solidFill>
              </a:rPr>
              <a:t>situations. They often reflect the makeup of </a:t>
            </a:r>
          </a:p>
          <a:p>
            <a:r>
              <a:rPr lang="en-US" sz="2800" dirty="0" smtClean="0">
                <a:solidFill>
                  <a:srgbClr val="660066"/>
                </a:solidFill>
              </a:rPr>
              <a:t>the personality core.</a:t>
            </a:r>
          </a:p>
        </p:txBody>
      </p:sp>
      <p:sp>
        <p:nvSpPr>
          <p:cNvPr id="5" name="TextBox 4"/>
          <p:cNvSpPr txBox="1"/>
          <p:nvPr/>
        </p:nvSpPr>
        <p:spPr>
          <a:xfrm>
            <a:off x="5945284" y="6388933"/>
            <a:ext cx="3010334" cy="246221"/>
          </a:xfrm>
          <a:prstGeom prst="rect">
            <a:avLst/>
          </a:prstGeom>
          <a:noFill/>
        </p:spPr>
        <p:txBody>
          <a:bodyPr wrap="none" rtlCol="0">
            <a:spAutoFit/>
          </a:bodyPr>
          <a:lstStyle/>
          <a:p>
            <a:r>
              <a:rPr lang="en-US" sz="1000" dirty="0" smtClean="0"/>
              <a:t>http://</a:t>
            </a:r>
            <a:r>
              <a:rPr lang="en-US" sz="1000" dirty="0" err="1" smtClean="0"/>
              <a:t>www.pearsonschoolsandfecolleges.co.uk</a:t>
            </a:r>
            <a:r>
              <a:rPr lang="en-US" sz="1000" dirty="0" smtClean="0"/>
              <a:t>/</a:t>
            </a:r>
            <a:endParaRPr lang="en-US" sz="1000" dirty="0"/>
          </a:p>
        </p:txBody>
      </p:sp>
    </p:spTree>
    <p:extLst>
      <p:ext uri="{BB962C8B-B14F-4D97-AF65-F5344CB8AC3E}">
        <p14:creationId xmlns:p14="http://schemas.microsoft.com/office/powerpoint/2010/main" val="24819335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462270"/>
          </a:xfrm>
        </p:spPr>
        <p:txBody>
          <a:bodyPr>
            <a:normAutofit/>
          </a:bodyPr>
          <a:lstStyle/>
          <a:p>
            <a:pPr marL="45720" indent="0">
              <a:buNone/>
            </a:pPr>
            <a:r>
              <a:rPr lang="en-US" sz="3200" dirty="0"/>
              <a:t>B.1.3 </a:t>
            </a:r>
            <a:r>
              <a:rPr lang="en-US" sz="3200" dirty="0" smtClean="0"/>
              <a:t>Discuss </a:t>
            </a:r>
            <a:r>
              <a:rPr lang="en-US" sz="3200" dirty="0"/>
              <a:t>the </a:t>
            </a:r>
            <a:r>
              <a:rPr lang="en-US" sz="3200" dirty="0" err="1"/>
              <a:t>interactionist</a:t>
            </a:r>
            <a:r>
              <a:rPr lang="en-US" sz="3200" dirty="0"/>
              <a:t> approach to personality. </a:t>
            </a:r>
          </a:p>
          <a:p>
            <a:pPr marL="45720" indent="0">
              <a:buNone/>
            </a:pPr>
            <a:endParaRPr lang="en-US" sz="3200" dirty="0"/>
          </a:p>
        </p:txBody>
      </p:sp>
      <p:sp>
        <p:nvSpPr>
          <p:cNvPr id="4" name="TextBox 3"/>
          <p:cNvSpPr txBox="1"/>
          <p:nvPr/>
        </p:nvSpPr>
        <p:spPr>
          <a:xfrm>
            <a:off x="827337" y="1595020"/>
            <a:ext cx="7478463" cy="4832092"/>
          </a:xfrm>
          <a:prstGeom prst="rect">
            <a:avLst/>
          </a:prstGeom>
          <a:noFill/>
        </p:spPr>
        <p:txBody>
          <a:bodyPr wrap="square" rtlCol="0">
            <a:spAutoFit/>
          </a:bodyPr>
          <a:lstStyle/>
          <a:p>
            <a:r>
              <a:rPr lang="en-US" sz="2800" dirty="0" smtClean="0">
                <a:solidFill>
                  <a:srgbClr val="0000FF"/>
                </a:solidFill>
              </a:rPr>
              <a:t>3 Role-related behavior </a:t>
            </a:r>
          </a:p>
          <a:p>
            <a:endParaRPr lang="en-US" sz="2800" dirty="0" smtClean="0">
              <a:solidFill>
                <a:srgbClr val="660066"/>
              </a:solidFill>
            </a:endParaRPr>
          </a:p>
          <a:p>
            <a:r>
              <a:rPr lang="en-US" sz="2800" dirty="0" smtClean="0">
                <a:solidFill>
                  <a:srgbClr val="660066"/>
                </a:solidFill>
              </a:rPr>
              <a:t>This is the most external of the personality </a:t>
            </a:r>
          </a:p>
          <a:p>
            <a:r>
              <a:rPr lang="en-US" sz="2800" dirty="0" smtClean="0">
                <a:solidFill>
                  <a:srgbClr val="660066"/>
                </a:solidFill>
              </a:rPr>
              <a:t>levels. It is therefore the level that is dynamic and changeable. An individual may have to</a:t>
            </a:r>
            <a:r>
              <a:rPr lang="en-US" sz="2800" dirty="0">
                <a:solidFill>
                  <a:srgbClr val="660066"/>
                </a:solidFill>
              </a:rPr>
              <a:t> </a:t>
            </a:r>
            <a:r>
              <a:rPr lang="en-US" sz="2800" dirty="0" smtClean="0">
                <a:solidFill>
                  <a:srgbClr val="660066"/>
                </a:solidFill>
              </a:rPr>
              <a:t>adjust in order to fulfill many different roles in one day, for example the role of student, coach or friend. Role-related behavior is a direct consequence of the immediate environment.</a:t>
            </a:r>
          </a:p>
          <a:p>
            <a:endParaRPr lang="en-US" sz="2800" dirty="0" smtClean="0">
              <a:solidFill>
                <a:srgbClr val="660066"/>
              </a:solidFill>
            </a:endParaRPr>
          </a:p>
        </p:txBody>
      </p:sp>
      <p:sp>
        <p:nvSpPr>
          <p:cNvPr id="5" name="TextBox 4"/>
          <p:cNvSpPr txBox="1"/>
          <p:nvPr/>
        </p:nvSpPr>
        <p:spPr>
          <a:xfrm>
            <a:off x="5945284" y="6388933"/>
            <a:ext cx="3010334" cy="246221"/>
          </a:xfrm>
          <a:prstGeom prst="rect">
            <a:avLst/>
          </a:prstGeom>
          <a:noFill/>
        </p:spPr>
        <p:txBody>
          <a:bodyPr wrap="none" rtlCol="0">
            <a:spAutoFit/>
          </a:bodyPr>
          <a:lstStyle/>
          <a:p>
            <a:r>
              <a:rPr lang="en-US" sz="1000" dirty="0" smtClean="0"/>
              <a:t>http://</a:t>
            </a:r>
            <a:r>
              <a:rPr lang="en-US" sz="1000" dirty="0" err="1" smtClean="0"/>
              <a:t>www.pearsonschoolsandfecolleges.co.uk</a:t>
            </a:r>
            <a:r>
              <a:rPr lang="en-US" sz="1000" dirty="0" smtClean="0"/>
              <a:t>/</a:t>
            </a:r>
            <a:endParaRPr lang="en-US" sz="1000" dirty="0"/>
          </a:p>
        </p:txBody>
      </p:sp>
    </p:spTree>
    <p:extLst>
      <p:ext uri="{BB962C8B-B14F-4D97-AF65-F5344CB8AC3E}">
        <p14:creationId xmlns:p14="http://schemas.microsoft.com/office/powerpoint/2010/main" val="21190502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462270"/>
          </a:xfrm>
        </p:spPr>
        <p:txBody>
          <a:bodyPr>
            <a:normAutofit/>
          </a:bodyPr>
          <a:lstStyle/>
          <a:p>
            <a:pPr marL="45720" indent="0">
              <a:buNone/>
            </a:pPr>
            <a:r>
              <a:rPr lang="en-US" sz="3200" dirty="0"/>
              <a:t>B.1.3 </a:t>
            </a:r>
            <a:r>
              <a:rPr lang="en-US" sz="3200" dirty="0" smtClean="0"/>
              <a:t>Discuss </a:t>
            </a:r>
            <a:r>
              <a:rPr lang="en-US" sz="3200" dirty="0"/>
              <a:t>the </a:t>
            </a:r>
            <a:r>
              <a:rPr lang="en-US" sz="3200" dirty="0" err="1"/>
              <a:t>interactionist</a:t>
            </a:r>
            <a:r>
              <a:rPr lang="en-US" sz="3200" dirty="0"/>
              <a:t> approach to personality. </a:t>
            </a:r>
          </a:p>
          <a:p>
            <a:pPr marL="45720" indent="0">
              <a:buNone/>
            </a:pPr>
            <a:endParaRPr lang="en-US" sz="3200" dirty="0"/>
          </a:p>
        </p:txBody>
      </p:sp>
      <p:sp>
        <p:nvSpPr>
          <p:cNvPr id="2" name="TextBox 1"/>
          <p:cNvSpPr txBox="1"/>
          <p:nvPr/>
        </p:nvSpPr>
        <p:spPr>
          <a:xfrm>
            <a:off x="981259" y="2597911"/>
            <a:ext cx="7542237" cy="1815882"/>
          </a:xfrm>
          <a:prstGeom prst="rect">
            <a:avLst/>
          </a:prstGeom>
          <a:noFill/>
        </p:spPr>
        <p:txBody>
          <a:bodyPr wrap="square" rtlCol="0">
            <a:spAutoFit/>
          </a:bodyPr>
          <a:lstStyle/>
          <a:p>
            <a:r>
              <a:rPr lang="en-US" sz="2800" dirty="0" smtClean="0">
                <a:solidFill>
                  <a:srgbClr val="660066"/>
                </a:solidFill>
              </a:rPr>
              <a:t>The interactionist approach is not simple. Any </a:t>
            </a:r>
          </a:p>
          <a:p>
            <a:r>
              <a:rPr lang="en-US" sz="2800" dirty="0" smtClean="0">
                <a:solidFill>
                  <a:srgbClr val="660066"/>
                </a:solidFill>
              </a:rPr>
              <a:t>behavior or response in sport can be the outcome of unlimited combinations of personality and environmental factors</a:t>
            </a:r>
            <a:endParaRPr lang="en-US" sz="2800" dirty="0">
              <a:solidFill>
                <a:srgbClr val="660066"/>
              </a:solidFill>
            </a:endParaRPr>
          </a:p>
        </p:txBody>
      </p:sp>
    </p:spTree>
    <p:extLst>
      <p:ext uri="{BB962C8B-B14F-4D97-AF65-F5344CB8AC3E}">
        <p14:creationId xmlns:p14="http://schemas.microsoft.com/office/powerpoint/2010/main" val="11734363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462270"/>
          </a:xfrm>
        </p:spPr>
        <p:txBody>
          <a:bodyPr>
            <a:normAutofit/>
          </a:bodyPr>
          <a:lstStyle/>
          <a:p>
            <a:pPr marL="45720" indent="0">
              <a:buNone/>
            </a:pPr>
            <a:r>
              <a:rPr lang="en-US" sz="3200" dirty="0"/>
              <a:t>B.1.3 </a:t>
            </a:r>
            <a:r>
              <a:rPr lang="en-US" sz="3200" dirty="0" smtClean="0"/>
              <a:t>Discuss </a:t>
            </a:r>
            <a:r>
              <a:rPr lang="en-US" sz="3200" dirty="0"/>
              <a:t>the interactionist approach to personality. </a:t>
            </a:r>
          </a:p>
          <a:p>
            <a:pPr marL="45720" indent="0">
              <a:buNone/>
            </a:pPr>
            <a:endParaRPr lang="en-US" sz="3200" dirty="0"/>
          </a:p>
        </p:txBody>
      </p:sp>
      <p:sp>
        <p:nvSpPr>
          <p:cNvPr id="2" name="TextBox 1"/>
          <p:cNvSpPr txBox="1"/>
          <p:nvPr/>
        </p:nvSpPr>
        <p:spPr>
          <a:xfrm>
            <a:off x="981259" y="2597911"/>
            <a:ext cx="7542237" cy="2677656"/>
          </a:xfrm>
          <a:prstGeom prst="rect">
            <a:avLst/>
          </a:prstGeom>
          <a:noFill/>
        </p:spPr>
        <p:txBody>
          <a:bodyPr wrap="square" rtlCol="0">
            <a:spAutoFit/>
          </a:bodyPr>
          <a:lstStyle/>
          <a:p>
            <a:r>
              <a:rPr lang="en-US" sz="2800" dirty="0" smtClean="0">
                <a:solidFill>
                  <a:srgbClr val="660066"/>
                </a:solidFill>
              </a:rPr>
              <a:t>The individual’s experiences cannot be understood if personal and situational factors are separated. </a:t>
            </a:r>
          </a:p>
          <a:p>
            <a:endParaRPr lang="en-US" sz="2800" dirty="0">
              <a:solidFill>
                <a:srgbClr val="660066"/>
              </a:solidFill>
            </a:endParaRPr>
          </a:p>
          <a:p>
            <a:r>
              <a:rPr lang="en-US" sz="2800" dirty="0" smtClean="0">
                <a:solidFill>
                  <a:srgbClr val="660066"/>
                </a:solidFill>
              </a:rPr>
              <a:t>Even so, a fundamental part of who we are is dependent upon our genes. </a:t>
            </a:r>
            <a:endParaRPr lang="en-US" sz="2800" dirty="0">
              <a:solidFill>
                <a:srgbClr val="660066"/>
              </a:solidFill>
            </a:endParaRPr>
          </a:p>
        </p:txBody>
      </p:sp>
    </p:spTree>
    <p:extLst>
      <p:ext uri="{BB962C8B-B14F-4D97-AF65-F5344CB8AC3E}">
        <p14:creationId xmlns:p14="http://schemas.microsoft.com/office/powerpoint/2010/main" val="25478579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462270"/>
          </a:xfrm>
        </p:spPr>
        <p:txBody>
          <a:bodyPr>
            <a:normAutofit/>
          </a:bodyPr>
          <a:lstStyle/>
          <a:p>
            <a:pPr marL="45720" indent="0">
              <a:buNone/>
            </a:pPr>
            <a:r>
              <a:rPr lang="en-US" sz="3200" dirty="0"/>
              <a:t>B.1.3 </a:t>
            </a:r>
            <a:r>
              <a:rPr lang="en-US" sz="3200" dirty="0" smtClean="0"/>
              <a:t>Discuss </a:t>
            </a:r>
            <a:r>
              <a:rPr lang="en-US" sz="3200" dirty="0"/>
              <a:t>the </a:t>
            </a:r>
            <a:r>
              <a:rPr lang="en-US" sz="3200" dirty="0" err="1"/>
              <a:t>interactionist</a:t>
            </a:r>
            <a:r>
              <a:rPr lang="en-US" sz="3200" dirty="0"/>
              <a:t> approach to personality. </a:t>
            </a:r>
          </a:p>
          <a:p>
            <a:pPr marL="45720" indent="0">
              <a:buNone/>
            </a:pPr>
            <a:endParaRPr lang="en-US" sz="3200" dirty="0"/>
          </a:p>
        </p:txBody>
      </p:sp>
      <p:sp>
        <p:nvSpPr>
          <p:cNvPr id="2" name="TextBox 1"/>
          <p:cNvSpPr txBox="1"/>
          <p:nvPr/>
        </p:nvSpPr>
        <p:spPr>
          <a:xfrm>
            <a:off x="1143000" y="2871272"/>
            <a:ext cx="7176669" cy="954107"/>
          </a:xfrm>
          <a:prstGeom prst="rect">
            <a:avLst/>
          </a:prstGeom>
          <a:noFill/>
        </p:spPr>
        <p:txBody>
          <a:bodyPr wrap="square" rtlCol="0">
            <a:spAutoFit/>
          </a:bodyPr>
          <a:lstStyle/>
          <a:p>
            <a:r>
              <a:rPr lang="en-US" sz="2800" dirty="0" smtClean="0">
                <a:solidFill>
                  <a:srgbClr val="660066"/>
                </a:solidFill>
              </a:rPr>
              <a:t>Read page 218-220 “An </a:t>
            </a:r>
            <a:r>
              <a:rPr lang="en-US" sz="2800" dirty="0" err="1" smtClean="0">
                <a:solidFill>
                  <a:srgbClr val="660066"/>
                </a:solidFill>
              </a:rPr>
              <a:t>interactionist</a:t>
            </a:r>
            <a:r>
              <a:rPr lang="en-US" sz="2800" dirty="0" smtClean="0">
                <a:solidFill>
                  <a:srgbClr val="660066"/>
                </a:solidFill>
              </a:rPr>
              <a:t> view of personality”</a:t>
            </a:r>
            <a:endParaRPr lang="en-US" sz="2800" dirty="0">
              <a:solidFill>
                <a:srgbClr val="660066"/>
              </a:solidFill>
            </a:endParaRPr>
          </a:p>
        </p:txBody>
      </p:sp>
    </p:spTree>
    <p:extLst>
      <p:ext uri="{BB962C8B-B14F-4D97-AF65-F5344CB8AC3E}">
        <p14:creationId xmlns:p14="http://schemas.microsoft.com/office/powerpoint/2010/main" val="33089864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462270"/>
          </a:xfrm>
        </p:spPr>
        <p:txBody>
          <a:bodyPr>
            <a:normAutofit/>
          </a:bodyPr>
          <a:lstStyle/>
          <a:p>
            <a:pPr marL="45720" indent="0">
              <a:buNone/>
            </a:pPr>
            <a:r>
              <a:rPr lang="en-US" sz="3200" dirty="0"/>
              <a:t>B.1.3 </a:t>
            </a:r>
            <a:r>
              <a:rPr lang="en-US" sz="3200" dirty="0" smtClean="0"/>
              <a:t>	Discuss </a:t>
            </a:r>
            <a:r>
              <a:rPr lang="en-US" sz="3200" dirty="0"/>
              <a:t>the </a:t>
            </a:r>
            <a:r>
              <a:rPr lang="en-US" sz="3200" dirty="0" err="1"/>
              <a:t>interactionist</a:t>
            </a:r>
            <a:r>
              <a:rPr lang="en-US" sz="3200" dirty="0"/>
              <a:t> approach to personality. </a:t>
            </a:r>
          </a:p>
          <a:p>
            <a:pPr marL="45720" indent="0">
              <a:buNone/>
            </a:pPr>
            <a:endParaRPr lang="en-US" sz="3200" dirty="0"/>
          </a:p>
        </p:txBody>
      </p:sp>
      <p:sp>
        <p:nvSpPr>
          <p:cNvPr id="2" name="TextBox 1"/>
          <p:cNvSpPr txBox="1"/>
          <p:nvPr/>
        </p:nvSpPr>
        <p:spPr>
          <a:xfrm>
            <a:off x="904299" y="2155302"/>
            <a:ext cx="7176669" cy="1815882"/>
          </a:xfrm>
          <a:prstGeom prst="rect">
            <a:avLst/>
          </a:prstGeom>
          <a:noFill/>
        </p:spPr>
        <p:txBody>
          <a:bodyPr wrap="square" rtlCol="0">
            <a:spAutoFit/>
          </a:bodyPr>
          <a:lstStyle/>
          <a:p>
            <a:r>
              <a:rPr lang="en-US" sz="2800" dirty="0" smtClean="0">
                <a:solidFill>
                  <a:srgbClr val="660066"/>
                </a:solidFill>
              </a:rPr>
              <a:t>Discuss in at your table what your interpretation of an </a:t>
            </a:r>
            <a:r>
              <a:rPr lang="en-US" sz="2800" dirty="0" err="1" smtClean="0">
                <a:solidFill>
                  <a:srgbClr val="660066"/>
                </a:solidFill>
              </a:rPr>
              <a:t>interactionist</a:t>
            </a:r>
            <a:r>
              <a:rPr lang="en-US" sz="2800" dirty="0" smtClean="0">
                <a:solidFill>
                  <a:srgbClr val="660066"/>
                </a:solidFill>
              </a:rPr>
              <a:t> view of personality is.   How does it relate to sports?</a:t>
            </a:r>
            <a:endParaRPr lang="en-US" sz="2800" dirty="0">
              <a:solidFill>
                <a:srgbClr val="660066"/>
              </a:solidFill>
            </a:endParaRPr>
          </a:p>
        </p:txBody>
      </p:sp>
    </p:spTree>
    <p:extLst>
      <p:ext uri="{BB962C8B-B14F-4D97-AF65-F5344CB8AC3E}">
        <p14:creationId xmlns:p14="http://schemas.microsoft.com/office/powerpoint/2010/main" val="27074567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2999" y="731520"/>
            <a:ext cx="7553661" cy="692519"/>
          </a:xfrm>
        </p:spPr>
        <p:txBody>
          <a:bodyPr>
            <a:normAutofit/>
          </a:bodyPr>
          <a:lstStyle/>
          <a:p>
            <a:pPr marL="45720" indent="0">
              <a:buNone/>
            </a:pPr>
            <a:r>
              <a:rPr lang="en-US" sz="3200" dirty="0"/>
              <a:t>B.2.1 	</a:t>
            </a:r>
            <a:r>
              <a:rPr lang="en-US" sz="3200" dirty="0" smtClean="0"/>
              <a:t>Define </a:t>
            </a:r>
            <a:r>
              <a:rPr lang="en-US" sz="3200" dirty="0"/>
              <a:t>the term </a:t>
            </a:r>
            <a:r>
              <a:rPr lang="en-US" sz="3200" i="1" dirty="0"/>
              <a:t>motivation</a:t>
            </a:r>
            <a:r>
              <a:rPr lang="en-US" sz="3200" dirty="0"/>
              <a:t>. </a:t>
            </a:r>
          </a:p>
        </p:txBody>
      </p:sp>
      <p:sp>
        <p:nvSpPr>
          <p:cNvPr id="4" name="TextBox 3"/>
          <p:cNvSpPr txBox="1"/>
          <p:nvPr/>
        </p:nvSpPr>
        <p:spPr>
          <a:xfrm>
            <a:off x="923539" y="2039840"/>
            <a:ext cx="7542661" cy="3539430"/>
          </a:xfrm>
          <a:prstGeom prst="rect">
            <a:avLst/>
          </a:prstGeom>
          <a:noFill/>
        </p:spPr>
        <p:txBody>
          <a:bodyPr wrap="square" rtlCol="0">
            <a:spAutoFit/>
          </a:bodyPr>
          <a:lstStyle/>
          <a:p>
            <a:r>
              <a:rPr lang="en-US" sz="2800" dirty="0">
                <a:solidFill>
                  <a:srgbClr val="660066"/>
                </a:solidFill>
              </a:rPr>
              <a:t>Motivation is “the internal mechanisms and external stimuli which arouse and direct our </a:t>
            </a:r>
            <a:r>
              <a:rPr lang="en-US" sz="2800" dirty="0" smtClean="0">
                <a:solidFill>
                  <a:srgbClr val="660066"/>
                </a:solidFill>
              </a:rPr>
              <a:t>behavior</a:t>
            </a:r>
            <a:r>
              <a:rPr lang="en-US" sz="2800" dirty="0">
                <a:solidFill>
                  <a:srgbClr val="660066"/>
                </a:solidFill>
              </a:rPr>
              <a:t>” </a:t>
            </a:r>
            <a:r>
              <a:rPr lang="en-US" sz="2800" dirty="0" smtClean="0">
                <a:solidFill>
                  <a:srgbClr val="660066"/>
                </a:solidFill>
              </a:rPr>
              <a:t>								(</a:t>
            </a:r>
            <a:r>
              <a:rPr lang="en-US" sz="2800" dirty="0">
                <a:solidFill>
                  <a:srgbClr val="660066"/>
                </a:solidFill>
              </a:rPr>
              <a:t>Sage, 1974). </a:t>
            </a:r>
            <a:endParaRPr lang="en-US" sz="2800" dirty="0" smtClean="0">
              <a:solidFill>
                <a:srgbClr val="660066"/>
              </a:solidFill>
            </a:endParaRPr>
          </a:p>
          <a:p>
            <a:endParaRPr lang="en-US" sz="2800" dirty="0">
              <a:solidFill>
                <a:srgbClr val="660066"/>
              </a:solidFill>
            </a:endParaRPr>
          </a:p>
          <a:p>
            <a:r>
              <a:rPr lang="en-US" sz="2800" dirty="0" smtClean="0">
                <a:solidFill>
                  <a:srgbClr val="660066"/>
                </a:solidFill>
              </a:rPr>
              <a:t>Direction of effort</a:t>
            </a:r>
          </a:p>
          <a:p>
            <a:endParaRPr lang="en-US" sz="2800" dirty="0">
              <a:solidFill>
                <a:srgbClr val="660066"/>
              </a:solidFill>
            </a:endParaRPr>
          </a:p>
          <a:p>
            <a:r>
              <a:rPr lang="en-US" sz="2800" dirty="0" smtClean="0">
                <a:solidFill>
                  <a:srgbClr val="660066"/>
                </a:solidFill>
              </a:rPr>
              <a:t>Intensity</a:t>
            </a:r>
          </a:p>
          <a:p>
            <a:endParaRPr lang="en-US" sz="2800" dirty="0">
              <a:solidFill>
                <a:srgbClr val="660066"/>
              </a:solidFill>
            </a:endParaRPr>
          </a:p>
        </p:txBody>
      </p:sp>
    </p:spTree>
    <p:extLst>
      <p:ext uri="{BB962C8B-B14F-4D97-AF65-F5344CB8AC3E}">
        <p14:creationId xmlns:p14="http://schemas.microsoft.com/office/powerpoint/2010/main" val="41356288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50594" y="731520"/>
            <a:ext cx="7976951" cy="692519"/>
          </a:xfrm>
        </p:spPr>
        <p:txBody>
          <a:bodyPr>
            <a:noAutofit/>
          </a:bodyPr>
          <a:lstStyle/>
          <a:p>
            <a:pPr marL="45720" indent="0">
              <a:buNone/>
            </a:pPr>
            <a:r>
              <a:rPr lang="en-US" sz="3200" dirty="0"/>
              <a:t>B.2.2 </a:t>
            </a:r>
            <a:r>
              <a:rPr lang="en-US" sz="3200" dirty="0" smtClean="0"/>
              <a:t>	Outline </a:t>
            </a:r>
            <a:r>
              <a:rPr lang="en-US" sz="3200" dirty="0"/>
              <a:t>the types of motivation. </a:t>
            </a:r>
            <a:endParaRPr lang="en-US" sz="3200" dirty="0">
              <a:effectLst/>
            </a:endParaRPr>
          </a:p>
        </p:txBody>
      </p:sp>
      <p:sp>
        <p:nvSpPr>
          <p:cNvPr id="2" name="TextBox 1"/>
          <p:cNvSpPr txBox="1"/>
          <p:nvPr/>
        </p:nvSpPr>
        <p:spPr>
          <a:xfrm>
            <a:off x="673414" y="1866646"/>
            <a:ext cx="7792362" cy="2677656"/>
          </a:xfrm>
          <a:prstGeom prst="rect">
            <a:avLst/>
          </a:prstGeom>
          <a:noFill/>
        </p:spPr>
        <p:txBody>
          <a:bodyPr wrap="square" rtlCol="0">
            <a:spAutoFit/>
          </a:bodyPr>
          <a:lstStyle/>
          <a:p>
            <a:r>
              <a:rPr lang="en-US" sz="2800" dirty="0" smtClean="0">
                <a:solidFill>
                  <a:srgbClr val="FF0000"/>
                </a:solidFill>
              </a:rPr>
              <a:t>Intrinsic motivation </a:t>
            </a:r>
            <a:r>
              <a:rPr lang="en-US" sz="2800" dirty="0" smtClean="0">
                <a:solidFill>
                  <a:srgbClr val="660066"/>
                </a:solidFill>
              </a:rPr>
              <a:t>refers to engagement in an activity with no reason other than the enjoyment and satisfaction of engagement itself. By comparison, </a:t>
            </a:r>
            <a:r>
              <a:rPr lang="en-US" sz="2800" dirty="0" smtClean="0">
                <a:solidFill>
                  <a:srgbClr val="FF0000"/>
                </a:solidFill>
              </a:rPr>
              <a:t>extrinsic motivation </a:t>
            </a:r>
            <a:r>
              <a:rPr lang="en-US" sz="2800" dirty="0" smtClean="0">
                <a:solidFill>
                  <a:srgbClr val="660066"/>
                </a:solidFill>
              </a:rPr>
              <a:t>refers to engagement that provides means to ends that go beyond the engagement itself.</a:t>
            </a:r>
            <a:endParaRPr lang="en-US" sz="2800" dirty="0">
              <a:solidFill>
                <a:srgbClr val="660066"/>
              </a:solidFill>
            </a:endParaRPr>
          </a:p>
        </p:txBody>
      </p:sp>
    </p:spTree>
    <p:extLst>
      <p:ext uri="{BB962C8B-B14F-4D97-AF65-F5344CB8AC3E}">
        <p14:creationId xmlns:p14="http://schemas.microsoft.com/office/powerpoint/2010/main" val="19405806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50594" y="731520"/>
            <a:ext cx="7976951" cy="692519"/>
          </a:xfrm>
        </p:spPr>
        <p:txBody>
          <a:bodyPr>
            <a:noAutofit/>
          </a:bodyPr>
          <a:lstStyle/>
          <a:p>
            <a:pPr marL="45720" indent="0">
              <a:buNone/>
            </a:pPr>
            <a:r>
              <a:rPr lang="en-US" sz="3200" dirty="0"/>
              <a:t>B.2.2 </a:t>
            </a:r>
            <a:r>
              <a:rPr lang="en-US" sz="3200" dirty="0" smtClean="0"/>
              <a:t>	Outline </a:t>
            </a:r>
            <a:r>
              <a:rPr lang="en-US" sz="3200" dirty="0"/>
              <a:t>the types of motivation. </a:t>
            </a:r>
            <a:endParaRPr lang="en-US" sz="3200" dirty="0">
              <a:effectLst/>
            </a:endParaRPr>
          </a:p>
        </p:txBody>
      </p:sp>
      <p:sp>
        <p:nvSpPr>
          <p:cNvPr id="2" name="TextBox 1"/>
          <p:cNvSpPr txBox="1"/>
          <p:nvPr/>
        </p:nvSpPr>
        <p:spPr>
          <a:xfrm>
            <a:off x="673414" y="1866646"/>
            <a:ext cx="7792362" cy="2677656"/>
          </a:xfrm>
          <a:prstGeom prst="rect">
            <a:avLst/>
          </a:prstGeom>
          <a:noFill/>
        </p:spPr>
        <p:txBody>
          <a:bodyPr wrap="square" rtlCol="0">
            <a:spAutoFit/>
          </a:bodyPr>
          <a:lstStyle/>
          <a:p>
            <a:r>
              <a:rPr lang="en-US" sz="2800" dirty="0" smtClean="0">
                <a:solidFill>
                  <a:srgbClr val="660066"/>
                </a:solidFill>
              </a:rPr>
              <a:t>What are some of the intrinsic things that motivate you? In school?  Work?  Sports?</a:t>
            </a:r>
          </a:p>
          <a:p>
            <a:endParaRPr lang="en-US" sz="2800" dirty="0">
              <a:solidFill>
                <a:srgbClr val="660066"/>
              </a:solidFill>
            </a:endParaRPr>
          </a:p>
          <a:p>
            <a:r>
              <a:rPr lang="en-US" sz="2800" dirty="0" smtClean="0">
                <a:solidFill>
                  <a:srgbClr val="660066"/>
                </a:solidFill>
              </a:rPr>
              <a:t>What are some extrinsic things that motivate you? In school?  Work?  Sports?</a:t>
            </a:r>
          </a:p>
          <a:p>
            <a:endParaRPr lang="en-US" sz="2800" dirty="0">
              <a:solidFill>
                <a:srgbClr val="660066"/>
              </a:solidFill>
            </a:endParaRPr>
          </a:p>
        </p:txBody>
      </p:sp>
    </p:spTree>
    <p:extLst>
      <p:ext uri="{BB962C8B-B14F-4D97-AF65-F5344CB8AC3E}">
        <p14:creationId xmlns:p14="http://schemas.microsoft.com/office/powerpoint/2010/main" val="230950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dissolve">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50594" y="731520"/>
            <a:ext cx="7976951" cy="692519"/>
          </a:xfrm>
        </p:spPr>
        <p:txBody>
          <a:bodyPr>
            <a:noAutofit/>
          </a:bodyPr>
          <a:lstStyle/>
          <a:p>
            <a:pPr marL="45720" indent="0">
              <a:buNone/>
            </a:pPr>
            <a:r>
              <a:rPr lang="en-US" sz="3200" dirty="0"/>
              <a:t>B.2.2 </a:t>
            </a:r>
            <a:r>
              <a:rPr lang="en-US" sz="3200" dirty="0" smtClean="0"/>
              <a:t>	Outline </a:t>
            </a:r>
            <a:r>
              <a:rPr lang="en-US" sz="3200" dirty="0"/>
              <a:t>the types of motivation. </a:t>
            </a:r>
            <a:endParaRPr lang="en-US" sz="3200" dirty="0">
              <a:effectLst/>
            </a:endParaRPr>
          </a:p>
        </p:txBody>
      </p:sp>
      <p:sp>
        <p:nvSpPr>
          <p:cNvPr id="4" name="TextBox 3"/>
          <p:cNvSpPr txBox="1"/>
          <p:nvPr/>
        </p:nvSpPr>
        <p:spPr>
          <a:xfrm>
            <a:off x="950594" y="1676146"/>
            <a:ext cx="7704734" cy="2246769"/>
          </a:xfrm>
          <a:prstGeom prst="rect">
            <a:avLst/>
          </a:prstGeom>
          <a:noFill/>
        </p:spPr>
        <p:txBody>
          <a:bodyPr wrap="square" rtlCol="0">
            <a:spAutoFit/>
          </a:bodyPr>
          <a:lstStyle/>
          <a:p>
            <a:r>
              <a:rPr lang="en-US" sz="2800" dirty="0"/>
              <a:t>Extrinsic motivation examples would be money, bonuses, nice cars, expensive houses, </a:t>
            </a:r>
            <a:endParaRPr lang="en-US" sz="2800" dirty="0" smtClean="0"/>
          </a:p>
          <a:p>
            <a:r>
              <a:rPr lang="en-US" sz="2800" dirty="0" smtClean="0"/>
              <a:t>high grades </a:t>
            </a:r>
            <a:r>
              <a:rPr lang="en-US" sz="2800" dirty="0"/>
              <a:t>in school, gold </a:t>
            </a:r>
            <a:r>
              <a:rPr lang="en-US" sz="2800" dirty="0" smtClean="0"/>
              <a:t>medals for </a:t>
            </a:r>
            <a:r>
              <a:rPr lang="en-US" sz="2800" dirty="0"/>
              <a:t>athletics, etc.</a:t>
            </a:r>
          </a:p>
          <a:p>
            <a:endParaRPr lang="en-US" sz="2800" dirty="0">
              <a:solidFill>
                <a:srgbClr val="660066"/>
              </a:solidFill>
            </a:endParaRPr>
          </a:p>
        </p:txBody>
      </p:sp>
      <p:pic>
        <p:nvPicPr>
          <p:cNvPr id="5" name="Picture 4"/>
          <p:cNvPicPr>
            <a:picLocks noChangeAspect="1"/>
          </p:cNvPicPr>
          <p:nvPr/>
        </p:nvPicPr>
        <p:blipFill>
          <a:blip r:embed="rId2"/>
          <a:stretch>
            <a:fillRect/>
          </a:stretch>
        </p:blipFill>
        <p:spPr>
          <a:xfrm>
            <a:off x="3686618" y="3281410"/>
            <a:ext cx="3529810" cy="3088584"/>
          </a:xfrm>
          <a:prstGeom prst="rect">
            <a:avLst/>
          </a:prstGeom>
        </p:spPr>
      </p:pic>
      <p:sp>
        <p:nvSpPr>
          <p:cNvPr id="6" name="TextBox 5"/>
          <p:cNvSpPr txBox="1"/>
          <p:nvPr/>
        </p:nvSpPr>
        <p:spPr>
          <a:xfrm>
            <a:off x="3094611" y="6425756"/>
            <a:ext cx="5832934" cy="246221"/>
          </a:xfrm>
          <a:prstGeom prst="rect">
            <a:avLst/>
          </a:prstGeom>
          <a:noFill/>
        </p:spPr>
        <p:txBody>
          <a:bodyPr wrap="none" rtlCol="0">
            <a:spAutoFit/>
          </a:bodyPr>
          <a:lstStyle/>
          <a:p>
            <a:r>
              <a:rPr lang="en-US" sz="1000" dirty="0" smtClean="0"/>
              <a:t>http://</a:t>
            </a:r>
            <a:r>
              <a:rPr lang="en-US" sz="1000" dirty="0" err="1" smtClean="0"/>
              <a:t>www.academia.edu</a:t>
            </a:r>
            <a:r>
              <a:rPr lang="en-US" sz="1000" dirty="0" smtClean="0"/>
              <a:t>/1323999/</a:t>
            </a:r>
            <a:r>
              <a:rPr lang="en-US" sz="1000" dirty="0" err="1" smtClean="0"/>
              <a:t>The_Difference_Between_Extrinsic_and_Intrinsic_Motivation</a:t>
            </a:r>
            <a:endParaRPr lang="en-US" sz="1000" dirty="0"/>
          </a:p>
        </p:txBody>
      </p:sp>
    </p:spTree>
    <p:extLst>
      <p:ext uri="{BB962C8B-B14F-4D97-AF65-F5344CB8AC3E}">
        <p14:creationId xmlns:p14="http://schemas.microsoft.com/office/powerpoint/2010/main" val="6373116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50594" y="731520"/>
            <a:ext cx="7976951" cy="692519"/>
          </a:xfrm>
        </p:spPr>
        <p:txBody>
          <a:bodyPr>
            <a:noAutofit/>
          </a:bodyPr>
          <a:lstStyle/>
          <a:p>
            <a:pPr marL="45720" indent="0">
              <a:buNone/>
            </a:pPr>
            <a:r>
              <a:rPr lang="en-US" sz="3200" dirty="0"/>
              <a:t>B.2.2 </a:t>
            </a:r>
            <a:r>
              <a:rPr lang="en-US" sz="3200" dirty="0" smtClean="0"/>
              <a:t>	Outline </a:t>
            </a:r>
            <a:r>
              <a:rPr lang="en-US" sz="3200" dirty="0"/>
              <a:t>the types of motivation. </a:t>
            </a:r>
            <a:endParaRPr lang="en-US" sz="3200" dirty="0">
              <a:effectLst/>
            </a:endParaRPr>
          </a:p>
        </p:txBody>
      </p:sp>
      <p:sp>
        <p:nvSpPr>
          <p:cNvPr id="5" name="Rectangle 4"/>
          <p:cNvSpPr/>
          <p:nvPr/>
        </p:nvSpPr>
        <p:spPr>
          <a:xfrm>
            <a:off x="950593" y="2022671"/>
            <a:ext cx="7410239" cy="2677656"/>
          </a:xfrm>
          <a:prstGeom prst="rect">
            <a:avLst/>
          </a:prstGeom>
        </p:spPr>
        <p:txBody>
          <a:bodyPr wrap="square">
            <a:spAutoFit/>
          </a:bodyPr>
          <a:lstStyle/>
          <a:p>
            <a:pPr fontAlgn="base"/>
            <a:r>
              <a:rPr lang="en-US" sz="2800" dirty="0">
                <a:solidFill>
                  <a:srgbClr val="FF0000"/>
                </a:solidFill>
              </a:rPr>
              <a:t>Intrinsic motivation</a:t>
            </a:r>
            <a:r>
              <a:rPr lang="en-US" sz="2800" dirty="0">
                <a:solidFill>
                  <a:srgbClr val="660066"/>
                </a:solidFill>
              </a:rPr>
              <a:t> is the opposite. You</a:t>
            </a:r>
          </a:p>
          <a:p>
            <a:pPr fontAlgn="base"/>
            <a:r>
              <a:rPr lang="en-US" sz="2800" dirty="0">
                <a:solidFill>
                  <a:srgbClr val="660066"/>
                </a:solidFill>
              </a:rPr>
              <a:t>get paid for doing what you truly enjoy doing, nice cars and houses don’t motivate you as much as</a:t>
            </a:r>
          </a:p>
          <a:p>
            <a:pPr fontAlgn="base"/>
            <a:r>
              <a:rPr lang="en-US" sz="2800" dirty="0">
                <a:solidFill>
                  <a:srgbClr val="660066"/>
                </a:solidFill>
              </a:rPr>
              <a:t>your joy in work, learning, and the things that truly motivate you internally</a:t>
            </a:r>
          </a:p>
        </p:txBody>
      </p:sp>
      <p:sp>
        <p:nvSpPr>
          <p:cNvPr id="6" name="TextBox 5"/>
          <p:cNvSpPr txBox="1"/>
          <p:nvPr/>
        </p:nvSpPr>
        <p:spPr>
          <a:xfrm>
            <a:off x="3094611" y="6425756"/>
            <a:ext cx="5832934" cy="246221"/>
          </a:xfrm>
          <a:prstGeom prst="rect">
            <a:avLst/>
          </a:prstGeom>
          <a:noFill/>
        </p:spPr>
        <p:txBody>
          <a:bodyPr wrap="none" rtlCol="0">
            <a:spAutoFit/>
          </a:bodyPr>
          <a:lstStyle/>
          <a:p>
            <a:r>
              <a:rPr lang="en-US" sz="1000" dirty="0" smtClean="0"/>
              <a:t>http://</a:t>
            </a:r>
            <a:r>
              <a:rPr lang="en-US" sz="1000" dirty="0" err="1" smtClean="0"/>
              <a:t>www.academia.edu</a:t>
            </a:r>
            <a:r>
              <a:rPr lang="en-US" sz="1000" dirty="0" smtClean="0"/>
              <a:t>/1323999/</a:t>
            </a:r>
            <a:r>
              <a:rPr lang="en-US" sz="1000" dirty="0" err="1" smtClean="0"/>
              <a:t>The_Difference_Between_Extrinsic_and_Intrinsic_Motivation</a:t>
            </a:r>
            <a:endParaRPr lang="en-US" sz="1000" dirty="0"/>
          </a:p>
        </p:txBody>
      </p:sp>
    </p:spTree>
    <p:extLst>
      <p:ext uri="{BB962C8B-B14F-4D97-AF65-F5344CB8AC3E}">
        <p14:creationId xmlns:p14="http://schemas.microsoft.com/office/powerpoint/2010/main" val="22793006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50594" y="731520"/>
            <a:ext cx="7976951" cy="1787313"/>
          </a:xfrm>
        </p:spPr>
        <p:txBody>
          <a:bodyPr>
            <a:noAutofit/>
          </a:bodyPr>
          <a:lstStyle/>
          <a:p>
            <a:pPr marL="45720" indent="0">
              <a:buNone/>
            </a:pPr>
            <a:r>
              <a:rPr lang="en-US" sz="3200" dirty="0"/>
              <a:t>B.2.3 </a:t>
            </a:r>
            <a:r>
              <a:rPr lang="en-US" sz="3200" dirty="0" smtClean="0"/>
              <a:t>	Discuss </a:t>
            </a:r>
            <a:r>
              <a:rPr lang="en-US" sz="3200" dirty="0"/>
              <a:t>the issues associated with the use of intrinsic and extrinsic motivators in sports and exercise. </a:t>
            </a:r>
          </a:p>
          <a:p>
            <a:pPr marL="45720" indent="0">
              <a:buNone/>
            </a:pPr>
            <a:r>
              <a:rPr lang="en-US" sz="3200" dirty="0" smtClean="0"/>
              <a:t>. </a:t>
            </a:r>
            <a:endParaRPr lang="en-US" sz="3200" dirty="0">
              <a:effectLst/>
            </a:endParaRPr>
          </a:p>
        </p:txBody>
      </p:sp>
      <p:sp>
        <p:nvSpPr>
          <p:cNvPr id="5" name="TextBox 4"/>
          <p:cNvSpPr txBox="1"/>
          <p:nvPr/>
        </p:nvSpPr>
        <p:spPr>
          <a:xfrm>
            <a:off x="1016000" y="2751667"/>
            <a:ext cx="7607157" cy="2246769"/>
          </a:xfrm>
          <a:prstGeom prst="rect">
            <a:avLst/>
          </a:prstGeom>
          <a:noFill/>
        </p:spPr>
        <p:txBody>
          <a:bodyPr wrap="square" rtlCol="0">
            <a:spAutoFit/>
          </a:bodyPr>
          <a:lstStyle/>
          <a:p>
            <a:r>
              <a:rPr lang="en-US" sz="2800" dirty="0"/>
              <a:t>E</a:t>
            </a:r>
            <a:r>
              <a:rPr lang="en-US" sz="2800" dirty="0" smtClean="0"/>
              <a:t>xtrinsic </a:t>
            </a:r>
            <a:r>
              <a:rPr lang="en-US" sz="2800" dirty="0"/>
              <a:t>rewards influence intrinsic motivation. </a:t>
            </a:r>
            <a:r>
              <a:rPr lang="en-US" sz="2800" dirty="0" smtClean="0"/>
              <a:t>How?</a:t>
            </a:r>
          </a:p>
          <a:p>
            <a:endParaRPr lang="en-US" sz="2800" dirty="0" smtClean="0"/>
          </a:p>
          <a:p>
            <a:r>
              <a:rPr lang="en-US" sz="2800" dirty="0"/>
              <a:t>Extrinsic rewards seen as controlling of </a:t>
            </a:r>
            <a:r>
              <a:rPr lang="en-US" sz="2800" dirty="0" smtClean="0"/>
              <a:t>behavior</a:t>
            </a:r>
            <a:r>
              <a:rPr lang="en-US" sz="2800" dirty="0"/>
              <a:t>. </a:t>
            </a:r>
            <a:endParaRPr lang="en-US" sz="2800" dirty="0" smtClean="0"/>
          </a:p>
        </p:txBody>
      </p:sp>
    </p:spTree>
    <p:extLst>
      <p:ext uri="{BB962C8B-B14F-4D97-AF65-F5344CB8AC3E}">
        <p14:creationId xmlns:p14="http://schemas.microsoft.com/office/powerpoint/2010/main" val="31323267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50594" y="731520"/>
            <a:ext cx="7976951" cy="1787313"/>
          </a:xfrm>
        </p:spPr>
        <p:txBody>
          <a:bodyPr>
            <a:noAutofit/>
          </a:bodyPr>
          <a:lstStyle/>
          <a:p>
            <a:pPr marL="45720" indent="0">
              <a:buNone/>
            </a:pPr>
            <a:r>
              <a:rPr lang="en-US" sz="3200" dirty="0"/>
              <a:t>B.2.3 </a:t>
            </a:r>
            <a:r>
              <a:rPr lang="en-US" sz="3200" dirty="0" smtClean="0"/>
              <a:t>	Discuss </a:t>
            </a:r>
            <a:r>
              <a:rPr lang="en-US" sz="3200" dirty="0"/>
              <a:t>the issues associated with the use of intrinsic and extrinsic motivators in sports and exercise. </a:t>
            </a:r>
          </a:p>
          <a:p>
            <a:pPr marL="45720" indent="0">
              <a:buNone/>
            </a:pPr>
            <a:r>
              <a:rPr lang="en-US" sz="3200" dirty="0" smtClean="0"/>
              <a:t>. </a:t>
            </a:r>
            <a:endParaRPr lang="en-US" sz="3200" dirty="0">
              <a:effectLst/>
            </a:endParaRPr>
          </a:p>
        </p:txBody>
      </p:sp>
      <p:sp>
        <p:nvSpPr>
          <p:cNvPr id="4" name="TextBox 3"/>
          <p:cNvSpPr txBox="1"/>
          <p:nvPr/>
        </p:nvSpPr>
        <p:spPr>
          <a:xfrm>
            <a:off x="719667" y="1968500"/>
            <a:ext cx="184666" cy="369332"/>
          </a:xfrm>
          <a:prstGeom prst="rect">
            <a:avLst/>
          </a:prstGeom>
          <a:noFill/>
        </p:spPr>
        <p:txBody>
          <a:bodyPr wrap="none" rtlCol="0">
            <a:spAutoFit/>
          </a:bodyPr>
          <a:lstStyle/>
          <a:p>
            <a:endParaRPr lang="en-US" dirty="0"/>
          </a:p>
        </p:txBody>
      </p:sp>
      <p:sp>
        <p:nvSpPr>
          <p:cNvPr id="2" name="TextBox 1"/>
          <p:cNvSpPr txBox="1"/>
          <p:nvPr/>
        </p:nvSpPr>
        <p:spPr>
          <a:xfrm>
            <a:off x="950594" y="2719324"/>
            <a:ext cx="7763388" cy="3970318"/>
          </a:xfrm>
          <a:prstGeom prst="rect">
            <a:avLst/>
          </a:prstGeom>
          <a:noFill/>
        </p:spPr>
        <p:txBody>
          <a:bodyPr wrap="square" rtlCol="0">
            <a:spAutoFit/>
          </a:bodyPr>
          <a:lstStyle/>
          <a:p>
            <a:r>
              <a:rPr lang="en-US" sz="2800" dirty="0" smtClean="0"/>
              <a:t>Extrinsic rewards providing information about their level of performance. </a:t>
            </a:r>
          </a:p>
          <a:p>
            <a:endParaRPr lang="en-US" sz="2800" dirty="0" smtClean="0"/>
          </a:p>
          <a:p>
            <a:r>
              <a:rPr lang="en-US" sz="2800" dirty="0" smtClean="0"/>
              <a:t>Extrinsic rewards will enhance intrinsic motivation when the reward provides positive information with regard to the performer’s level of competence. </a:t>
            </a:r>
          </a:p>
          <a:p>
            <a:endParaRPr lang="en-US" sz="2800" dirty="0" smtClean="0"/>
          </a:p>
          <a:p>
            <a:endParaRPr lang="en-US" sz="2800" dirty="0"/>
          </a:p>
        </p:txBody>
      </p:sp>
    </p:spTree>
    <p:extLst>
      <p:ext uri="{BB962C8B-B14F-4D97-AF65-F5344CB8AC3E}">
        <p14:creationId xmlns:p14="http://schemas.microsoft.com/office/powerpoint/2010/main" val="27822021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50594" y="731520"/>
            <a:ext cx="7976951" cy="692519"/>
          </a:xfrm>
        </p:spPr>
        <p:txBody>
          <a:bodyPr>
            <a:noAutofit/>
          </a:bodyPr>
          <a:lstStyle/>
          <a:p>
            <a:pPr marL="45720" indent="0">
              <a:buNone/>
            </a:pPr>
            <a:r>
              <a:rPr lang="en-US" sz="3200" dirty="0"/>
              <a:t>B.2.3 	Discuss the issues associated with the use of intrinsic and extrinsic motivators in sports and exercise</a:t>
            </a:r>
            <a:r>
              <a:rPr lang="en-US" sz="3200" dirty="0" smtClean="0"/>
              <a:t>. </a:t>
            </a:r>
            <a:endParaRPr lang="en-US" sz="3200" dirty="0">
              <a:effectLst/>
            </a:endParaRPr>
          </a:p>
        </p:txBody>
      </p:sp>
      <p:sp>
        <p:nvSpPr>
          <p:cNvPr id="2" name="TextBox 1"/>
          <p:cNvSpPr txBox="1"/>
          <p:nvPr/>
        </p:nvSpPr>
        <p:spPr>
          <a:xfrm>
            <a:off x="254000" y="3259667"/>
            <a:ext cx="8376362" cy="954107"/>
          </a:xfrm>
          <a:prstGeom prst="rect">
            <a:avLst/>
          </a:prstGeom>
          <a:noFill/>
        </p:spPr>
        <p:txBody>
          <a:bodyPr wrap="none" rtlCol="0">
            <a:spAutoFit/>
          </a:bodyPr>
          <a:lstStyle/>
          <a:p>
            <a:r>
              <a:rPr lang="en-US" sz="2800" dirty="0" smtClean="0">
                <a:hlinkClick r:id="rId2"/>
              </a:rPr>
              <a:t>https://www.youtube.com/watch?v=4IGjH9kQHwE</a:t>
            </a:r>
            <a:endParaRPr lang="en-US" sz="2800" dirty="0" smtClean="0"/>
          </a:p>
          <a:p>
            <a:endParaRPr lang="en-US" sz="2800" dirty="0"/>
          </a:p>
        </p:txBody>
      </p:sp>
    </p:spTree>
    <p:extLst>
      <p:ext uri="{BB962C8B-B14F-4D97-AF65-F5344CB8AC3E}">
        <p14:creationId xmlns:p14="http://schemas.microsoft.com/office/powerpoint/2010/main" val="16215262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2999" y="731520"/>
            <a:ext cx="7387167" cy="1067647"/>
          </a:xfrm>
        </p:spPr>
        <p:txBody>
          <a:bodyPr>
            <a:noAutofit/>
          </a:bodyPr>
          <a:lstStyle/>
          <a:p>
            <a:pPr marL="45720" indent="0">
              <a:buNone/>
            </a:pPr>
            <a:r>
              <a:rPr lang="en-US" sz="2800" dirty="0"/>
              <a:t>B.2.4 </a:t>
            </a:r>
            <a:r>
              <a:rPr lang="en-US" sz="2800" dirty="0" smtClean="0"/>
              <a:t>	Describe </a:t>
            </a:r>
            <a:r>
              <a:rPr lang="en-US" sz="2800" dirty="0"/>
              <a:t>Atkinson’s model of Achievement Motivation. </a:t>
            </a:r>
          </a:p>
        </p:txBody>
      </p:sp>
      <p:sp>
        <p:nvSpPr>
          <p:cNvPr id="4" name="TextBox 3"/>
          <p:cNvSpPr txBox="1"/>
          <p:nvPr/>
        </p:nvSpPr>
        <p:spPr>
          <a:xfrm>
            <a:off x="762000" y="2582332"/>
            <a:ext cx="8043333" cy="2677656"/>
          </a:xfrm>
          <a:prstGeom prst="rect">
            <a:avLst/>
          </a:prstGeom>
          <a:noFill/>
        </p:spPr>
        <p:txBody>
          <a:bodyPr wrap="square" rtlCol="0">
            <a:spAutoFit/>
          </a:bodyPr>
          <a:lstStyle/>
          <a:p>
            <a:r>
              <a:rPr lang="en-US" sz="2800" dirty="0" smtClean="0">
                <a:solidFill>
                  <a:srgbClr val="660066"/>
                </a:solidFill>
              </a:rPr>
              <a:t>Motivation is a balance between the motive to achieve success and the motive to avoid failure.</a:t>
            </a:r>
          </a:p>
          <a:p>
            <a:endParaRPr lang="en-US" sz="2800" dirty="0">
              <a:solidFill>
                <a:srgbClr val="660066"/>
              </a:solidFill>
            </a:endParaRPr>
          </a:p>
          <a:p>
            <a:r>
              <a:rPr lang="en-US" sz="2800" dirty="0" smtClean="0">
                <a:solidFill>
                  <a:srgbClr val="660066"/>
                </a:solidFill>
              </a:rPr>
              <a:t>In sports, athletes enter with an approach-avoidance conflict.  That is, they are motivated by success but also by the fear of failure.</a:t>
            </a:r>
            <a:endParaRPr lang="en-US" sz="2800" dirty="0">
              <a:solidFill>
                <a:srgbClr val="660066"/>
              </a:solidFill>
            </a:endParaRPr>
          </a:p>
        </p:txBody>
      </p:sp>
    </p:spTree>
    <p:extLst>
      <p:ext uri="{BB962C8B-B14F-4D97-AF65-F5344CB8AC3E}">
        <p14:creationId xmlns:p14="http://schemas.microsoft.com/office/powerpoint/2010/main" val="17114614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462270"/>
          </a:xfrm>
        </p:spPr>
        <p:txBody>
          <a:bodyPr>
            <a:normAutofit/>
          </a:bodyPr>
          <a:lstStyle/>
          <a:p>
            <a:pPr marL="45720" indent="0">
              <a:buNone/>
            </a:pPr>
            <a:r>
              <a:rPr lang="en-US" sz="3200" dirty="0"/>
              <a:t>B.2.4 </a:t>
            </a:r>
            <a:r>
              <a:rPr lang="en-US" sz="3200" dirty="0" smtClean="0"/>
              <a:t>	Describe </a:t>
            </a:r>
            <a:r>
              <a:rPr lang="en-US" sz="3200" dirty="0"/>
              <a:t>Atkinson’s model of Achievement Motivation. </a:t>
            </a:r>
          </a:p>
          <a:p>
            <a:pPr marL="45720" indent="0">
              <a:buNone/>
            </a:pPr>
            <a:endParaRPr lang="en-US" sz="3200" dirty="0"/>
          </a:p>
        </p:txBody>
      </p:sp>
      <p:sp>
        <p:nvSpPr>
          <p:cNvPr id="2" name="TextBox 1"/>
          <p:cNvSpPr txBox="1"/>
          <p:nvPr/>
        </p:nvSpPr>
        <p:spPr>
          <a:xfrm>
            <a:off x="914197" y="2243535"/>
            <a:ext cx="7022826" cy="954107"/>
          </a:xfrm>
          <a:prstGeom prst="rect">
            <a:avLst/>
          </a:prstGeom>
          <a:noFill/>
        </p:spPr>
        <p:txBody>
          <a:bodyPr wrap="none" rtlCol="0">
            <a:spAutoFit/>
          </a:bodyPr>
          <a:lstStyle/>
          <a:p>
            <a:pPr algn="ctr"/>
            <a:r>
              <a:rPr lang="en-US" sz="2800" dirty="0" smtClean="0">
                <a:solidFill>
                  <a:srgbClr val="660066"/>
                </a:solidFill>
              </a:rPr>
              <a:t>Achievement motivation = </a:t>
            </a:r>
          </a:p>
          <a:p>
            <a:pPr algn="ctr"/>
            <a:r>
              <a:rPr lang="en-US" sz="2800" dirty="0" smtClean="0">
                <a:solidFill>
                  <a:srgbClr val="660066"/>
                </a:solidFill>
              </a:rPr>
              <a:t>The desire to succeed – The fear of failure </a:t>
            </a:r>
            <a:endParaRPr lang="en-US" sz="2800" dirty="0">
              <a:solidFill>
                <a:srgbClr val="660066"/>
              </a:solidFill>
            </a:endParaRPr>
          </a:p>
        </p:txBody>
      </p:sp>
    </p:spTree>
    <p:extLst>
      <p:ext uri="{BB962C8B-B14F-4D97-AF65-F5344CB8AC3E}">
        <p14:creationId xmlns:p14="http://schemas.microsoft.com/office/powerpoint/2010/main" val="35523924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462270"/>
          </a:xfrm>
        </p:spPr>
        <p:txBody>
          <a:bodyPr>
            <a:normAutofit/>
          </a:bodyPr>
          <a:lstStyle/>
          <a:p>
            <a:pPr marL="45720" indent="0">
              <a:buNone/>
            </a:pPr>
            <a:r>
              <a:rPr lang="en-US" sz="3200" dirty="0"/>
              <a:t>B.2.4 </a:t>
            </a:r>
            <a:r>
              <a:rPr lang="en-US" sz="3200" dirty="0" smtClean="0"/>
              <a:t>	Describe </a:t>
            </a:r>
            <a:r>
              <a:rPr lang="en-US" sz="3200" dirty="0"/>
              <a:t>Atkinson’s model of Achievement Motivation. </a:t>
            </a:r>
          </a:p>
          <a:p>
            <a:pPr marL="45720" indent="0">
              <a:buNone/>
            </a:pPr>
            <a:endParaRPr lang="en-US" sz="3200" dirty="0"/>
          </a:p>
        </p:txBody>
      </p:sp>
      <p:sp>
        <p:nvSpPr>
          <p:cNvPr id="2" name="TextBox 1"/>
          <p:cNvSpPr txBox="1"/>
          <p:nvPr/>
        </p:nvSpPr>
        <p:spPr>
          <a:xfrm>
            <a:off x="757591" y="2250716"/>
            <a:ext cx="8155234" cy="3108544"/>
          </a:xfrm>
          <a:prstGeom prst="rect">
            <a:avLst/>
          </a:prstGeom>
          <a:noFill/>
        </p:spPr>
        <p:txBody>
          <a:bodyPr wrap="square" rtlCol="0">
            <a:spAutoFit/>
          </a:bodyPr>
          <a:lstStyle/>
          <a:p>
            <a:r>
              <a:rPr lang="en-US" sz="2800" dirty="0" smtClean="0">
                <a:solidFill>
                  <a:srgbClr val="660066"/>
                </a:solidFill>
              </a:rPr>
              <a:t>Some athletes the desire to succeed is greater than the fear of failure. They are said to be high in achievement motivation</a:t>
            </a:r>
          </a:p>
          <a:p>
            <a:endParaRPr lang="en-US" sz="2800" dirty="0">
              <a:solidFill>
                <a:srgbClr val="660066"/>
              </a:solidFill>
            </a:endParaRPr>
          </a:p>
          <a:p>
            <a:r>
              <a:rPr lang="en-US" sz="2800" dirty="0" smtClean="0">
                <a:solidFill>
                  <a:srgbClr val="660066"/>
                </a:solidFill>
              </a:rPr>
              <a:t>Some athletes the fear of failure is greater than the desire for success.  They are said to be low in achievement motivation </a:t>
            </a:r>
            <a:endParaRPr lang="en-US" sz="2800" dirty="0">
              <a:solidFill>
                <a:srgbClr val="660066"/>
              </a:solidFill>
            </a:endParaRPr>
          </a:p>
        </p:txBody>
      </p:sp>
    </p:spTree>
    <p:extLst>
      <p:ext uri="{BB962C8B-B14F-4D97-AF65-F5344CB8AC3E}">
        <p14:creationId xmlns:p14="http://schemas.microsoft.com/office/powerpoint/2010/main" val="33648757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462270"/>
          </a:xfrm>
        </p:spPr>
        <p:txBody>
          <a:bodyPr>
            <a:normAutofit/>
          </a:bodyPr>
          <a:lstStyle/>
          <a:p>
            <a:pPr marL="45720" indent="0">
              <a:buNone/>
            </a:pPr>
            <a:r>
              <a:rPr lang="en-US" sz="3200" dirty="0"/>
              <a:t>B.2.4 </a:t>
            </a:r>
            <a:r>
              <a:rPr lang="en-US" sz="3200" dirty="0" smtClean="0"/>
              <a:t>	Describe </a:t>
            </a:r>
            <a:r>
              <a:rPr lang="en-US" sz="3200" dirty="0"/>
              <a:t>Atkinson’s model of Achievement Motivation. </a:t>
            </a:r>
          </a:p>
          <a:p>
            <a:pPr marL="45720" indent="0">
              <a:buNone/>
            </a:pPr>
            <a:endParaRPr lang="en-US" sz="3200" dirty="0"/>
          </a:p>
        </p:txBody>
      </p:sp>
      <p:sp>
        <p:nvSpPr>
          <p:cNvPr id="2" name="TextBox 1"/>
          <p:cNvSpPr txBox="1"/>
          <p:nvPr/>
        </p:nvSpPr>
        <p:spPr>
          <a:xfrm>
            <a:off x="1143000" y="3040595"/>
            <a:ext cx="7391767" cy="1815882"/>
          </a:xfrm>
          <a:prstGeom prst="rect">
            <a:avLst/>
          </a:prstGeom>
          <a:noFill/>
        </p:spPr>
        <p:txBody>
          <a:bodyPr wrap="none" rtlCol="0">
            <a:spAutoFit/>
          </a:bodyPr>
          <a:lstStyle/>
          <a:p>
            <a:pPr marL="457200" indent="-457200">
              <a:buFont typeface="Arial"/>
              <a:buChar char="•"/>
            </a:pPr>
            <a:r>
              <a:rPr lang="en-US" sz="2800" dirty="0" smtClean="0">
                <a:solidFill>
                  <a:srgbClr val="660066"/>
                </a:solidFill>
              </a:rPr>
              <a:t>Select challenging tasks</a:t>
            </a:r>
          </a:p>
          <a:p>
            <a:pPr marL="457200" indent="-457200">
              <a:buFont typeface="Arial"/>
              <a:buChar char="•"/>
            </a:pPr>
            <a:r>
              <a:rPr lang="en-US" sz="2800" dirty="0" smtClean="0">
                <a:solidFill>
                  <a:srgbClr val="660066"/>
                </a:solidFill>
              </a:rPr>
              <a:t>Display a high level of effort</a:t>
            </a:r>
          </a:p>
          <a:p>
            <a:pPr marL="457200" indent="-457200">
              <a:buFont typeface="Arial"/>
              <a:buChar char="•"/>
            </a:pPr>
            <a:r>
              <a:rPr lang="en-US" sz="2800" dirty="0" smtClean="0">
                <a:solidFill>
                  <a:srgbClr val="660066"/>
                </a:solidFill>
              </a:rPr>
              <a:t>Continue to try hard in difficult situations</a:t>
            </a:r>
          </a:p>
          <a:p>
            <a:pPr marL="457200" indent="-457200">
              <a:buFont typeface="Arial"/>
              <a:buChar char="•"/>
            </a:pPr>
            <a:r>
              <a:rPr lang="en-US" sz="2800" dirty="0" smtClean="0">
                <a:solidFill>
                  <a:srgbClr val="660066"/>
                </a:solidFill>
              </a:rPr>
              <a:t>Focus on the pride of success</a:t>
            </a:r>
            <a:endParaRPr lang="en-US" sz="2800" dirty="0">
              <a:solidFill>
                <a:srgbClr val="660066"/>
              </a:solidFill>
            </a:endParaRPr>
          </a:p>
        </p:txBody>
      </p:sp>
      <p:sp>
        <p:nvSpPr>
          <p:cNvPr id="4" name="TextBox 3"/>
          <p:cNvSpPr txBox="1"/>
          <p:nvPr/>
        </p:nvSpPr>
        <p:spPr>
          <a:xfrm>
            <a:off x="3297744" y="2193790"/>
            <a:ext cx="2527405" cy="523220"/>
          </a:xfrm>
          <a:prstGeom prst="rect">
            <a:avLst/>
          </a:prstGeom>
          <a:noFill/>
        </p:spPr>
        <p:txBody>
          <a:bodyPr wrap="none" rtlCol="0">
            <a:spAutoFit/>
          </a:bodyPr>
          <a:lstStyle/>
          <a:p>
            <a:r>
              <a:rPr lang="en-US" sz="2800" dirty="0" smtClean="0">
                <a:solidFill>
                  <a:srgbClr val="FF0000"/>
                </a:solidFill>
              </a:rPr>
              <a:t>High Achievers</a:t>
            </a:r>
          </a:p>
        </p:txBody>
      </p:sp>
    </p:spTree>
    <p:extLst>
      <p:ext uri="{BB962C8B-B14F-4D97-AF65-F5344CB8AC3E}">
        <p14:creationId xmlns:p14="http://schemas.microsoft.com/office/powerpoint/2010/main" val="15663371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462270"/>
          </a:xfrm>
        </p:spPr>
        <p:txBody>
          <a:bodyPr>
            <a:normAutofit/>
          </a:bodyPr>
          <a:lstStyle/>
          <a:p>
            <a:pPr marL="45720" indent="0">
              <a:buNone/>
            </a:pPr>
            <a:r>
              <a:rPr lang="en-US" sz="3200" dirty="0"/>
              <a:t>B.2.4 </a:t>
            </a:r>
            <a:r>
              <a:rPr lang="en-US" sz="3200" dirty="0" smtClean="0"/>
              <a:t>	Describe </a:t>
            </a:r>
            <a:r>
              <a:rPr lang="en-US" sz="3200" dirty="0"/>
              <a:t>Atkinson’s model of Achievement Motivation. </a:t>
            </a:r>
          </a:p>
          <a:p>
            <a:pPr marL="45720" indent="0">
              <a:buNone/>
            </a:pPr>
            <a:endParaRPr lang="en-US" sz="3200" dirty="0"/>
          </a:p>
        </p:txBody>
      </p:sp>
      <p:sp>
        <p:nvSpPr>
          <p:cNvPr id="4" name="TextBox 3"/>
          <p:cNvSpPr txBox="1"/>
          <p:nvPr/>
        </p:nvSpPr>
        <p:spPr>
          <a:xfrm>
            <a:off x="3297744" y="2193790"/>
            <a:ext cx="2455345" cy="523220"/>
          </a:xfrm>
          <a:prstGeom prst="rect">
            <a:avLst/>
          </a:prstGeom>
          <a:noFill/>
        </p:spPr>
        <p:txBody>
          <a:bodyPr wrap="none" rtlCol="0">
            <a:spAutoFit/>
          </a:bodyPr>
          <a:lstStyle/>
          <a:p>
            <a:r>
              <a:rPr lang="en-US" sz="2800" dirty="0" smtClean="0">
                <a:solidFill>
                  <a:srgbClr val="FF0000"/>
                </a:solidFill>
              </a:rPr>
              <a:t>Low Achievers</a:t>
            </a:r>
          </a:p>
        </p:txBody>
      </p:sp>
      <p:sp>
        <p:nvSpPr>
          <p:cNvPr id="2" name="TextBox 1"/>
          <p:cNvSpPr txBox="1"/>
          <p:nvPr/>
        </p:nvSpPr>
        <p:spPr>
          <a:xfrm>
            <a:off x="1114103" y="2941530"/>
            <a:ext cx="7520007" cy="1815882"/>
          </a:xfrm>
          <a:prstGeom prst="rect">
            <a:avLst/>
          </a:prstGeom>
          <a:noFill/>
        </p:spPr>
        <p:txBody>
          <a:bodyPr wrap="none" rtlCol="0">
            <a:spAutoFit/>
          </a:bodyPr>
          <a:lstStyle/>
          <a:p>
            <a:pPr marL="457200" indent="-457200">
              <a:buFont typeface="Arial"/>
              <a:buChar char="•"/>
            </a:pPr>
            <a:r>
              <a:rPr lang="en-US" sz="2800" dirty="0" smtClean="0">
                <a:solidFill>
                  <a:srgbClr val="660066"/>
                </a:solidFill>
              </a:rPr>
              <a:t>Avoid challenging activities</a:t>
            </a:r>
          </a:p>
          <a:p>
            <a:pPr marL="457200" indent="-457200">
              <a:buFont typeface="Arial"/>
              <a:buChar char="•"/>
            </a:pPr>
            <a:r>
              <a:rPr lang="en-US" sz="2800" dirty="0" smtClean="0">
                <a:solidFill>
                  <a:srgbClr val="660066"/>
                </a:solidFill>
              </a:rPr>
              <a:t>Exert less effort when they take part</a:t>
            </a:r>
          </a:p>
          <a:p>
            <a:pPr marL="457200" indent="-457200">
              <a:buFont typeface="Arial"/>
              <a:buChar char="•"/>
            </a:pPr>
            <a:r>
              <a:rPr lang="en-US" sz="2800" dirty="0" smtClean="0">
                <a:solidFill>
                  <a:srgbClr val="660066"/>
                </a:solidFill>
              </a:rPr>
              <a:t>Exert less persistence when they take part</a:t>
            </a:r>
          </a:p>
          <a:p>
            <a:pPr marL="457200" indent="-457200">
              <a:buFont typeface="Arial"/>
              <a:buChar char="•"/>
            </a:pPr>
            <a:r>
              <a:rPr lang="en-US" sz="2800" dirty="0" smtClean="0">
                <a:solidFill>
                  <a:srgbClr val="660066"/>
                </a:solidFill>
              </a:rPr>
              <a:t>Focus on the shame of failure</a:t>
            </a:r>
            <a:endParaRPr lang="en-US" sz="2800" dirty="0">
              <a:solidFill>
                <a:srgbClr val="660066"/>
              </a:solidFill>
            </a:endParaRPr>
          </a:p>
        </p:txBody>
      </p:sp>
    </p:spTree>
    <p:extLst>
      <p:ext uri="{BB962C8B-B14F-4D97-AF65-F5344CB8AC3E}">
        <p14:creationId xmlns:p14="http://schemas.microsoft.com/office/powerpoint/2010/main" val="20440139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162800" cy="1462270"/>
          </a:xfrm>
        </p:spPr>
        <p:txBody>
          <a:bodyPr>
            <a:normAutofit/>
          </a:bodyPr>
          <a:lstStyle/>
          <a:p>
            <a:pPr marL="45720" indent="0">
              <a:buNone/>
            </a:pPr>
            <a:r>
              <a:rPr lang="en-US" sz="3200" dirty="0"/>
              <a:t>B.2.4 </a:t>
            </a:r>
            <a:r>
              <a:rPr lang="en-US" sz="3200" dirty="0" smtClean="0"/>
              <a:t>	Describe </a:t>
            </a:r>
            <a:r>
              <a:rPr lang="en-US" sz="3200" dirty="0"/>
              <a:t>Atkinson’s model of Achievement Motivation. </a:t>
            </a:r>
          </a:p>
          <a:p>
            <a:pPr marL="45720" indent="0">
              <a:buNone/>
            </a:pPr>
            <a:endParaRPr lang="en-US" sz="3200" dirty="0"/>
          </a:p>
        </p:txBody>
      </p:sp>
    </p:spTree>
    <p:extLst>
      <p:ext uri="{BB962C8B-B14F-4D97-AF65-F5344CB8AC3E}">
        <p14:creationId xmlns:p14="http://schemas.microsoft.com/office/powerpoint/2010/main" val="34000236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523220"/>
          </a:xfrm>
          <a:prstGeom prst="rect">
            <a:avLst/>
          </a:prstGeom>
          <a:noFill/>
        </p:spPr>
        <p:txBody>
          <a:bodyPr wrap="square" rtlCol="0">
            <a:spAutoFit/>
          </a:bodyPr>
          <a:lstStyle/>
          <a:p>
            <a:r>
              <a:rPr lang="en-US" sz="2800" dirty="0"/>
              <a:t>B.2.5 </a:t>
            </a:r>
            <a:r>
              <a:rPr lang="en-US" sz="2800" dirty="0" smtClean="0"/>
              <a:t>	Outline </a:t>
            </a:r>
            <a:r>
              <a:rPr lang="en-US" sz="2800" dirty="0"/>
              <a:t>Goal Orientation theory. </a:t>
            </a:r>
            <a:endParaRPr lang="en-US" sz="2800" dirty="0">
              <a:effectLst/>
            </a:endParaRPr>
          </a:p>
        </p:txBody>
      </p:sp>
      <p:sp>
        <p:nvSpPr>
          <p:cNvPr id="2" name="TextBox 1"/>
          <p:cNvSpPr txBox="1"/>
          <p:nvPr/>
        </p:nvSpPr>
        <p:spPr>
          <a:xfrm>
            <a:off x="4304315" y="6285050"/>
            <a:ext cx="4652836" cy="276999"/>
          </a:xfrm>
          <a:prstGeom prst="rect">
            <a:avLst/>
          </a:prstGeom>
          <a:noFill/>
        </p:spPr>
        <p:txBody>
          <a:bodyPr wrap="none" rtlCol="0">
            <a:spAutoFit/>
          </a:bodyPr>
          <a:lstStyle/>
          <a:p>
            <a:r>
              <a:rPr lang="en-US" sz="1200" dirty="0"/>
              <a:t>http://</a:t>
            </a:r>
            <a:r>
              <a:rPr lang="en-US" sz="1200" dirty="0" err="1"/>
              <a:t>www.coe.uga.edu</a:t>
            </a:r>
            <a:r>
              <a:rPr lang="en-US" sz="1200" dirty="0"/>
              <a:t>/</a:t>
            </a:r>
            <a:r>
              <a:rPr lang="en-US" sz="1200" dirty="0" err="1"/>
              <a:t>epltt</a:t>
            </a:r>
            <a:r>
              <a:rPr lang="en-US" sz="1200" dirty="0"/>
              <a:t>/motivation/</a:t>
            </a:r>
            <a:r>
              <a:rPr lang="en-US" sz="1200" dirty="0" err="1"/>
              <a:t>con_attribution.htm</a:t>
            </a:r>
            <a:endParaRPr lang="en-US" sz="1200" dirty="0"/>
          </a:p>
        </p:txBody>
      </p:sp>
      <p:sp>
        <p:nvSpPr>
          <p:cNvPr id="7" name="TextBox 6"/>
          <p:cNvSpPr txBox="1"/>
          <p:nvPr/>
        </p:nvSpPr>
        <p:spPr>
          <a:xfrm>
            <a:off x="646468" y="1678125"/>
            <a:ext cx="7865279" cy="2677656"/>
          </a:xfrm>
          <a:prstGeom prst="rect">
            <a:avLst/>
          </a:prstGeom>
          <a:noFill/>
        </p:spPr>
        <p:txBody>
          <a:bodyPr wrap="square" rtlCol="0">
            <a:spAutoFit/>
          </a:bodyPr>
          <a:lstStyle/>
          <a:p>
            <a:r>
              <a:rPr lang="en-US" sz="2800" dirty="0"/>
              <a:t>Some studies suggest that </a:t>
            </a:r>
            <a:r>
              <a:rPr lang="en-US" sz="2800" dirty="0" smtClean="0">
                <a:solidFill>
                  <a:srgbClr val="3366FF"/>
                </a:solidFill>
              </a:rPr>
              <a:t>outcome orientation </a:t>
            </a:r>
            <a:r>
              <a:rPr lang="en-US" sz="2800" dirty="0"/>
              <a:t>is </a:t>
            </a:r>
            <a:r>
              <a:rPr lang="en-US" sz="2800" dirty="0" smtClean="0"/>
              <a:t>better for motivation, </a:t>
            </a:r>
            <a:r>
              <a:rPr lang="en-US" sz="2800" dirty="0"/>
              <a:t>because an athlete is more likely to be </a:t>
            </a:r>
            <a:r>
              <a:rPr lang="en-US" sz="2800" dirty="0" smtClean="0"/>
              <a:t>successful. Trying to achieve ones goals. </a:t>
            </a:r>
            <a:r>
              <a:rPr lang="en-US" sz="2800" dirty="0"/>
              <a:t>Other research suggests that </a:t>
            </a:r>
            <a:r>
              <a:rPr lang="en-US" sz="2800" dirty="0">
                <a:solidFill>
                  <a:srgbClr val="3366FF"/>
                </a:solidFill>
              </a:rPr>
              <a:t>task orientation</a:t>
            </a:r>
            <a:r>
              <a:rPr lang="en-US" sz="2800" dirty="0"/>
              <a:t> makes for happier athletes, who train harder and are generally better prepared. </a:t>
            </a:r>
            <a:endParaRPr lang="en-US" sz="2800" dirty="0">
              <a:solidFill>
                <a:srgbClr val="660066"/>
              </a:solidFill>
            </a:endParaRPr>
          </a:p>
        </p:txBody>
      </p:sp>
    </p:spTree>
    <p:extLst>
      <p:ext uri="{BB962C8B-B14F-4D97-AF65-F5344CB8AC3E}">
        <p14:creationId xmlns:p14="http://schemas.microsoft.com/office/powerpoint/2010/main" val="11827550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B.2.6 </a:t>
            </a:r>
            <a:r>
              <a:rPr lang="en-US" sz="2800" dirty="0" smtClean="0"/>
              <a:t>	Describe </a:t>
            </a:r>
            <a:r>
              <a:rPr lang="en-US" sz="2800" dirty="0"/>
              <a:t>Attribution Theory and its application to sport and exercise. </a:t>
            </a:r>
            <a:endParaRPr lang="en-US" sz="2800" dirty="0">
              <a:effectLst/>
            </a:endParaRPr>
          </a:p>
        </p:txBody>
      </p:sp>
      <p:sp>
        <p:nvSpPr>
          <p:cNvPr id="2" name="TextBox 1"/>
          <p:cNvSpPr txBox="1"/>
          <p:nvPr/>
        </p:nvSpPr>
        <p:spPr>
          <a:xfrm>
            <a:off x="4304315" y="6285050"/>
            <a:ext cx="4652836" cy="276999"/>
          </a:xfrm>
          <a:prstGeom prst="rect">
            <a:avLst/>
          </a:prstGeom>
          <a:noFill/>
        </p:spPr>
        <p:txBody>
          <a:bodyPr wrap="none" rtlCol="0">
            <a:spAutoFit/>
          </a:bodyPr>
          <a:lstStyle/>
          <a:p>
            <a:r>
              <a:rPr lang="en-US" sz="1200" dirty="0"/>
              <a:t>http://</a:t>
            </a:r>
            <a:r>
              <a:rPr lang="en-US" sz="1200" dirty="0" err="1"/>
              <a:t>www.coe.uga.edu</a:t>
            </a:r>
            <a:r>
              <a:rPr lang="en-US" sz="1200" dirty="0"/>
              <a:t>/</a:t>
            </a:r>
            <a:r>
              <a:rPr lang="en-US" sz="1200" dirty="0" err="1"/>
              <a:t>epltt</a:t>
            </a:r>
            <a:r>
              <a:rPr lang="en-US" sz="1200" dirty="0"/>
              <a:t>/motivation/</a:t>
            </a:r>
            <a:r>
              <a:rPr lang="en-US" sz="1200" dirty="0" err="1"/>
              <a:t>con_attribution.htm</a:t>
            </a:r>
            <a:endParaRPr lang="en-US" sz="1200" dirty="0"/>
          </a:p>
        </p:txBody>
      </p:sp>
      <p:sp>
        <p:nvSpPr>
          <p:cNvPr id="7" name="TextBox 6"/>
          <p:cNvSpPr txBox="1"/>
          <p:nvPr/>
        </p:nvSpPr>
        <p:spPr>
          <a:xfrm>
            <a:off x="646468" y="1678125"/>
            <a:ext cx="7865279" cy="2677656"/>
          </a:xfrm>
          <a:prstGeom prst="rect">
            <a:avLst/>
          </a:prstGeom>
          <a:noFill/>
        </p:spPr>
        <p:txBody>
          <a:bodyPr wrap="square" rtlCol="0">
            <a:spAutoFit/>
          </a:bodyPr>
          <a:lstStyle/>
          <a:p>
            <a:r>
              <a:rPr lang="en-US" sz="2800" dirty="0">
                <a:solidFill>
                  <a:srgbClr val="660066"/>
                </a:solidFill>
              </a:rPr>
              <a:t>Why did I successfully accomplish this work</a:t>
            </a:r>
            <a:r>
              <a:rPr lang="en-US" sz="2800" dirty="0" smtClean="0">
                <a:solidFill>
                  <a:srgbClr val="660066"/>
                </a:solidFill>
              </a:rPr>
              <a:t>?”</a:t>
            </a:r>
          </a:p>
          <a:p>
            <a:r>
              <a:rPr lang="en-US" sz="2800" dirty="0" smtClean="0">
                <a:solidFill>
                  <a:srgbClr val="660066"/>
                </a:solidFill>
              </a:rPr>
              <a:t> </a:t>
            </a:r>
            <a:endParaRPr lang="en-US" sz="2800" dirty="0">
              <a:solidFill>
                <a:srgbClr val="660066"/>
              </a:solidFill>
            </a:endParaRPr>
          </a:p>
          <a:p>
            <a:r>
              <a:rPr lang="en-US" sz="2800" dirty="0">
                <a:solidFill>
                  <a:srgbClr val="660066"/>
                </a:solidFill>
              </a:rPr>
              <a:t>"Why did Jack flunk math</a:t>
            </a:r>
            <a:r>
              <a:rPr lang="en-US" sz="2800" dirty="0" smtClean="0">
                <a:solidFill>
                  <a:srgbClr val="660066"/>
                </a:solidFill>
              </a:rPr>
              <a:t>?”</a:t>
            </a:r>
          </a:p>
          <a:p>
            <a:endParaRPr lang="en-US" sz="2800" dirty="0">
              <a:solidFill>
                <a:srgbClr val="660066"/>
              </a:solidFill>
            </a:endParaRPr>
          </a:p>
          <a:p>
            <a:r>
              <a:rPr lang="en-US" sz="2800" dirty="0">
                <a:solidFill>
                  <a:srgbClr val="660066"/>
                </a:solidFill>
              </a:rPr>
              <a:t>The answers to these questions reflect a person's beliefs about the causes of results. </a:t>
            </a:r>
          </a:p>
        </p:txBody>
      </p:sp>
    </p:spTree>
    <p:extLst>
      <p:ext uri="{BB962C8B-B14F-4D97-AF65-F5344CB8AC3E}">
        <p14:creationId xmlns:p14="http://schemas.microsoft.com/office/powerpoint/2010/main" val="19560820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B.2.6 </a:t>
            </a:r>
            <a:r>
              <a:rPr lang="en-US" sz="2800" dirty="0" smtClean="0"/>
              <a:t>	Describe </a:t>
            </a:r>
            <a:r>
              <a:rPr lang="en-US" sz="2800" dirty="0"/>
              <a:t>Attribution Theory and its application to sport and exercise. </a:t>
            </a:r>
            <a:endParaRPr lang="en-US" sz="2800" dirty="0">
              <a:effectLst/>
            </a:endParaRPr>
          </a:p>
        </p:txBody>
      </p:sp>
      <p:sp>
        <p:nvSpPr>
          <p:cNvPr id="2" name="TextBox 1"/>
          <p:cNvSpPr txBox="1"/>
          <p:nvPr/>
        </p:nvSpPr>
        <p:spPr>
          <a:xfrm>
            <a:off x="4206021" y="6233219"/>
            <a:ext cx="4652836" cy="276999"/>
          </a:xfrm>
          <a:prstGeom prst="rect">
            <a:avLst/>
          </a:prstGeom>
          <a:noFill/>
        </p:spPr>
        <p:txBody>
          <a:bodyPr wrap="none" rtlCol="0">
            <a:spAutoFit/>
          </a:bodyPr>
          <a:lstStyle/>
          <a:p>
            <a:r>
              <a:rPr lang="en-US" sz="1200" dirty="0"/>
              <a:t>http://</a:t>
            </a:r>
            <a:r>
              <a:rPr lang="en-US" sz="1200" dirty="0" err="1"/>
              <a:t>www.coe.uga.edu</a:t>
            </a:r>
            <a:r>
              <a:rPr lang="en-US" sz="1200" dirty="0"/>
              <a:t>/</a:t>
            </a:r>
            <a:r>
              <a:rPr lang="en-US" sz="1200" dirty="0" err="1"/>
              <a:t>epltt</a:t>
            </a:r>
            <a:r>
              <a:rPr lang="en-US" sz="1200" dirty="0"/>
              <a:t>/motivation/</a:t>
            </a:r>
            <a:r>
              <a:rPr lang="en-US" sz="1200" dirty="0" err="1"/>
              <a:t>con_attribution.htm</a:t>
            </a:r>
            <a:endParaRPr lang="en-US" sz="1200" dirty="0"/>
          </a:p>
        </p:txBody>
      </p:sp>
      <p:sp>
        <p:nvSpPr>
          <p:cNvPr id="7" name="TextBox 6"/>
          <p:cNvSpPr txBox="1"/>
          <p:nvPr/>
        </p:nvSpPr>
        <p:spPr>
          <a:xfrm>
            <a:off x="646468" y="1678125"/>
            <a:ext cx="7865279" cy="3108544"/>
          </a:xfrm>
          <a:prstGeom prst="rect">
            <a:avLst/>
          </a:prstGeom>
          <a:noFill/>
        </p:spPr>
        <p:txBody>
          <a:bodyPr wrap="square" rtlCol="0">
            <a:spAutoFit/>
          </a:bodyPr>
          <a:lstStyle/>
          <a:p>
            <a:r>
              <a:rPr lang="en-US" sz="2800" dirty="0" smtClean="0">
                <a:solidFill>
                  <a:srgbClr val="660066"/>
                </a:solidFill>
              </a:rPr>
              <a:t>Attribution </a:t>
            </a:r>
            <a:r>
              <a:rPr lang="en-US" sz="2800" dirty="0">
                <a:solidFill>
                  <a:srgbClr val="660066"/>
                </a:solidFill>
              </a:rPr>
              <a:t>theory is the study of how individuals explain events that take place in their </a:t>
            </a:r>
            <a:r>
              <a:rPr lang="en-US" sz="2800" dirty="0" smtClean="0">
                <a:solidFill>
                  <a:srgbClr val="660066"/>
                </a:solidFill>
              </a:rPr>
              <a:t>lives. </a:t>
            </a:r>
          </a:p>
          <a:p>
            <a:endParaRPr lang="en-US" sz="2800" dirty="0">
              <a:solidFill>
                <a:srgbClr val="660066"/>
              </a:solidFill>
            </a:endParaRPr>
          </a:p>
          <a:p>
            <a:r>
              <a:rPr lang="en-US" sz="2800" dirty="0" smtClean="0">
                <a:solidFill>
                  <a:srgbClr val="660066"/>
                </a:solidFill>
              </a:rPr>
              <a:t>Knowing </a:t>
            </a:r>
            <a:r>
              <a:rPr lang="en-US" sz="2800" dirty="0">
                <a:solidFill>
                  <a:srgbClr val="660066"/>
                </a:solidFill>
              </a:rPr>
              <a:t>learners' </a:t>
            </a:r>
            <a:r>
              <a:rPr lang="en-US" sz="2800" dirty="0" err="1">
                <a:solidFill>
                  <a:srgbClr val="660066"/>
                </a:solidFill>
              </a:rPr>
              <a:t>attributional</a:t>
            </a:r>
            <a:r>
              <a:rPr lang="en-US" sz="2800" dirty="0">
                <a:solidFill>
                  <a:srgbClr val="660066"/>
                </a:solidFill>
              </a:rPr>
              <a:t> beliefs can help the instructors to address the value of effort. </a:t>
            </a:r>
          </a:p>
          <a:p>
            <a:endParaRPr lang="en-US" sz="2800" dirty="0">
              <a:solidFill>
                <a:srgbClr val="660066"/>
              </a:solidFill>
            </a:endParaRPr>
          </a:p>
        </p:txBody>
      </p:sp>
    </p:spTree>
    <p:extLst>
      <p:ext uri="{BB962C8B-B14F-4D97-AF65-F5344CB8AC3E}">
        <p14:creationId xmlns:p14="http://schemas.microsoft.com/office/powerpoint/2010/main" val="29713091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B.2.6 </a:t>
            </a:r>
            <a:r>
              <a:rPr lang="en-US" sz="2800" dirty="0" smtClean="0"/>
              <a:t>	Describe </a:t>
            </a:r>
            <a:r>
              <a:rPr lang="en-US" sz="2800" dirty="0"/>
              <a:t>Attribution Theory and its application to sport and exercise. </a:t>
            </a:r>
            <a:endParaRPr lang="en-US" sz="2800" dirty="0">
              <a:effectLst/>
            </a:endParaRPr>
          </a:p>
        </p:txBody>
      </p:sp>
      <p:sp>
        <p:nvSpPr>
          <p:cNvPr id="2" name="TextBox 1"/>
          <p:cNvSpPr txBox="1"/>
          <p:nvPr/>
        </p:nvSpPr>
        <p:spPr>
          <a:xfrm>
            <a:off x="6352156" y="6233219"/>
            <a:ext cx="2159591" cy="276999"/>
          </a:xfrm>
          <a:prstGeom prst="rect">
            <a:avLst/>
          </a:prstGeom>
          <a:noFill/>
        </p:spPr>
        <p:txBody>
          <a:bodyPr wrap="none" rtlCol="0">
            <a:spAutoFit/>
          </a:bodyPr>
          <a:lstStyle/>
          <a:p>
            <a:r>
              <a:rPr lang="en-US" sz="1200" dirty="0"/>
              <a:t>https://</a:t>
            </a:r>
            <a:r>
              <a:rPr lang="en-US" sz="1200" dirty="0" err="1"/>
              <a:t>www.boundless.com</a:t>
            </a:r>
            <a:endParaRPr lang="en-US" sz="1200" dirty="0"/>
          </a:p>
        </p:txBody>
      </p:sp>
      <p:sp>
        <p:nvSpPr>
          <p:cNvPr id="7" name="TextBox 6"/>
          <p:cNvSpPr txBox="1"/>
          <p:nvPr/>
        </p:nvSpPr>
        <p:spPr>
          <a:xfrm>
            <a:off x="646468" y="2047358"/>
            <a:ext cx="7865279" cy="3108544"/>
          </a:xfrm>
          <a:prstGeom prst="rect">
            <a:avLst/>
          </a:prstGeom>
          <a:noFill/>
        </p:spPr>
        <p:txBody>
          <a:bodyPr wrap="square" rtlCol="0">
            <a:spAutoFit/>
          </a:bodyPr>
          <a:lstStyle/>
          <a:p>
            <a:r>
              <a:rPr lang="en-US" sz="2800" dirty="0" smtClean="0">
                <a:solidFill>
                  <a:srgbClr val="660066"/>
                </a:solidFill>
              </a:rPr>
              <a:t>Weiner’s </a:t>
            </a:r>
            <a:r>
              <a:rPr lang="en-US" sz="2800" dirty="0">
                <a:solidFill>
                  <a:srgbClr val="660066"/>
                </a:solidFill>
              </a:rPr>
              <a:t>classification for causal attributions. </a:t>
            </a:r>
          </a:p>
          <a:p>
            <a:pPr marL="457200" indent="-457200">
              <a:buFont typeface="Arial"/>
              <a:buChar char="•"/>
            </a:pPr>
            <a:r>
              <a:rPr lang="en-US" sz="2800" dirty="0">
                <a:solidFill>
                  <a:srgbClr val="660066"/>
                </a:solidFill>
              </a:rPr>
              <a:t>Locus of stability </a:t>
            </a:r>
          </a:p>
          <a:p>
            <a:pPr marL="457200" indent="-457200">
              <a:buFont typeface="Arial"/>
              <a:buChar char="•"/>
            </a:pPr>
            <a:r>
              <a:rPr lang="en-US" sz="2800" dirty="0">
                <a:solidFill>
                  <a:srgbClr val="660066"/>
                </a:solidFill>
              </a:rPr>
              <a:t>Locus of causality </a:t>
            </a:r>
          </a:p>
          <a:p>
            <a:pPr marL="457200" indent="-457200">
              <a:buFont typeface="Arial"/>
              <a:buChar char="•"/>
            </a:pPr>
            <a:r>
              <a:rPr lang="en-US" sz="2800" dirty="0">
                <a:solidFill>
                  <a:srgbClr val="660066"/>
                </a:solidFill>
              </a:rPr>
              <a:t>Locus of control </a:t>
            </a:r>
          </a:p>
          <a:p>
            <a:pPr marL="457200" indent="-457200">
              <a:buFont typeface="Arial"/>
              <a:buChar char="•"/>
            </a:pPr>
            <a:r>
              <a:rPr lang="en-US" sz="2800" dirty="0">
                <a:solidFill>
                  <a:srgbClr val="660066"/>
                </a:solidFill>
              </a:rPr>
              <a:t>Self-serving bias </a:t>
            </a:r>
          </a:p>
          <a:p>
            <a:pPr marL="457200" indent="-457200">
              <a:buFont typeface="Arial"/>
              <a:buChar char="•"/>
            </a:pPr>
            <a:r>
              <a:rPr lang="en-US" sz="2800" dirty="0">
                <a:solidFill>
                  <a:srgbClr val="660066"/>
                </a:solidFill>
              </a:rPr>
              <a:t>Learned helplessness </a:t>
            </a:r>
          </a:p>
          <a:p>
            <a:endParaRPr lang="en-US" sz="2800" dirty="0">
              <a:solidFill>
                <a:srgbClr val="660066"/>
              </a:solidFill>
            </a:endParaRPr>
          </a:p>
        </p:txBody>
      </p:sp>
    </p:spTree>
    <p:extLst>
      <p:ext uri="{BB962C8B-B14F-4D97-AF65-F5344CB8AC3E}">
        <p14:creationId xmlns:p14="http://schemas.microsoft.com/office/powerpoint/2010/main" val="5078903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B.2.6 </a:t>
            </a:r>
            <a:r>
              <a:rPr lang="en-US" sz="2800" dirty="0" smtClean="0"/>
              <a:t>	Describe </a:t>
            </a:r>
            <a:r>
              <a:rPr lang="en-US" sz="2800" dirty="0"/>
              <a:t>Attribution Theory and its application to sport and exercise. </a:t>
            </a:r>
            <a:endParaRPr lang="en-US" sz="2800" dirty="0">
              <a:effectLst/>
            </a:endParaRPr>
          </a:p>
        </p:txBody>
      </p:sp>
      <p:sp>
        <p:nvSpPr>
          <p:cNvPr id="2" name="TextBox 1"/>
          <p:cNvSpPr txBox="1"/>
          <p:nvPr/>
        </p:nvSpPr>
        <p:spPr>
          <a:xfrm>
            <a:off x="4206021" y="6233219"/>
            <a:ext cx="4652836" cy="276999"/>
          </a:xfrm>
          <a:prstGeom prst="rect">
            <a:avLst/>
          </a:prstGeom>
          <a:noFill/>
        </p:spPr>
        <p:txBody>
          <a:bodyPr wrap="none" rtlCol="0">
            <a:spAutoFit/>
          </a:bodyPr>
          <a:lstStyle/>
          <a:p>
            <a:r>
              <a:rPr lang="en-US" sz="1200" dirty="0"/>
              <a:t>http://</a:t>
            </a:r>
            <a:r>
              <a:rPr lang="en-US" sz="1200" dirty="0" err="1"/>
              <a:t>www.coe.uga.edu</a:t>
            </a:r>
            <a:r>
              <a:rPr lang="en-US" sz="1200" dirty="0"/>
              <a:t>/</a:t>
            </a:r>
            <a:r>
              <a:rPr lang="en-US" sz="1200" dirty="0" err="1"/>
              <a:t>epltt</a:t>
            </a:r>
            <a:r>
              <a:rPr lang="en-US" sz="1200" dirty="0"/>
              <a:t>/motivation/</a:t>
            </a:r>
            <a:r>
              <a:rPr lang="en-US" sz="1200" dirty="0" err="1"/>
              <a:t>con_attribution.htm</a:t>
            </a:r>
            <a:endParaRPr lang="en-US" sz="1200" dirty="0"/>
          </a:p>
        </p:txBody>
      </p:sp>
      <p:sp>
        <p:nvSpPr>
          <p:cNvPr id="7" name="TextBox 6"/>
          <p:cNvSpPr txBox="1"/>
          <p:nvPr/>
        </p:nvSpPr>
        <p:spPr>
          <a:xfrm>
            <a:off x="453236" y="1770458"/>
            <a:ext cx="8405621" cy="2246769"/>
          </a:xfrm>
          <a:prstGeom prst="rect">
            <a:avLst/>
          </a:prstGeom>
          <a:noFill/>
        </p:spPr>
        <p:txBody>
          <a:bodyPr wrap="square" rtlCol="0">
            <a:spAutoFit/>
          </a:bodyPr>
          <a:lstStyle/>
          <a:p>
            <a:r>
              <a:rPr lang="en-US" sz="2800" dirty="0">
                <a:solidFill>
                  <a:srgbClr val="3366FF"/>
                </a:solidFill>
              </a:rPr>
              <a:t>Locus of </a:t>
            </a:r>
            <a:r>
              <a:rPr lang="en-US" sz="2800" dirty="0" smtClean="0">
                <a:solidFill>
                  <a:srgbClr val="3366FF"/>
                </a:solidFill>
              </a:rPr>
              <a:t>Causality: </a:t>
            </a:r>
            <a:r>
              <a:rPr lang="en-US" sz="2800" dirty="0">
                <a:solidFill>
                  <a:srgbClr val="3366FF"/>
                </a:solidFill>
              </a:rPr>
              <a:t>internal-</a:t>
            </a:r>
            <a:r>
              <a:rPr lang="en-US" sz="2800" dirty="0" smtClean="0">
                <a:solidFill>
                  <a:srgbClr val="3366FF"/>
                </a:solidFill>
              </a:rPr>
              <a:t>external</a:t>
            </a:r>
          </a:p>
          <a:p>
            <a:r>
              <a:rPr lang="en-US" sz="2800" dirty="0" smtClean="0">
                <a:solidFill>
                  <a:srgbClr val="660066"/>
                </a:solidFill>
              </a:rPr>
              <a:t>Locus </a:t>
            </a:r>
            <a:r>
              <a:rPr lang="en-US" sz="2800" dirty="0">
                <a:solidFill>
                  <a:srgbClr val="660066"/>
                </a:solidFill>
              </a:rPr>
              <a:t>means the cause is within (internal) or outside (external) an individual. For instance, factors like mood and ability are internal causes, whereas luck and teacher bias are external causes</a:t>
            </a:r>
            <a:r>
              <a:rPr lang="en-US" sz="2800" dirty="0" smtClean="0">
                <a:solidFill>
                  <a:srgbClr val="660066"/>
                </a:solidFill>
              </a:rPr>
              <a:t>.</a:t>
            </a:r>
            <a:endParaRPr lang="en-US" sz="2800" dirty="0">
              <a:solidFill>
                <a:srgbClr val="660066"/>
              </a:solidFill>
            </a:endParaRPr>
          </a:p>
        </p:txBody>
      </p:sp>
    </p:spTree>
    <p:extLst>
      <p:ext uri="{BB962C8B-B14F-4D97-AF65-F5344CB8AC3E}">
        <p14:creationId xmlns:p14="http://schemas.microsoft.com/office/powerpoint/2010/main" val="30490666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B.2.6 </a:t>
            </a:r>
            <a:r>
              <a:rPr lang="en-US" sz="2800" dirty="0" smtClean="0"/>
              <a:t>	Describe </a:t>
            </a:r>
            <a:r>
              <a:rPr lang="en-US" sz="2800" dirty="0"/>
              <a:t>Attribution Theory and its application to sport and exercise. </a:t>
            </a:r>
            <a:endParaRPr lang="en-US" sz="2800" dirty="0">
              <a:effectLst/>
            </a:endParaRPr>
          </a:p>
        </p:txBody>
      </p:sp>
      <p:sp>
        <p:nvSpPr>
          <p:cNvPr id="2" name="TextBox 1"/>
          <p:cNvSpPr txBox="1"/>
          <p:nvPr/>
        </p:nvSpPr>
        <p:spPr>
          <a:xfrm>
            <a:off x="4206021" y="6233219"/>
            <a:ext cx="4652836" cy="276999"/>
          </a:xfrm>
          <a:prstGeom prst="rect">
            <a:avLst/>
          </a:prstGeom>
          <a:noFill/>
        </p:spPr>
        <p:txBody>
          <a:bodyPr wrap="none" rtlCol="0">
            <a:spAutoFit/>
          </a:bodyPr>
          <a:lstStyle/>
          <a:p>
            <a:r>
              <a:rPr lang="en-US" sz="1200" dirty="0"/>
              <a:t>http://</a:t>
            </a:r>
            <a:r>
              <a:rPr lang="en-US" sz="1200" dirty="0" err="1"/>
              <a:t>www.coe.uga.edu</a:t>
            </a:r>
            <a:r>
              <a:rPr lang="en-US" sz="1200" dirty="0"/>
              <a:t>/</a:t>
            </a:r>
            <a:r>
              <a:rPr lang="en-US" sz="1200" dirty="0" err="1"/>
              <a:t>epltt</a:t>
            </a:r>
            <a:r>
              <a:rPr lang="en-US" sz="1200" dirty="0"/>
              <a:t>/motivation/</a:t>
            </a:r>
            <a:r>
              <a:rPr lang="en-US" sz="1200" dirty="0" err="1"/>
              <a:t>con_attribution.htm</a:t>
            </a:r>
            <a:endParaRPr lang="en-US" sz="1200" dirty="0"/>
          </a:p>
        </p:txBody>
      </p:sp>
      <p:sp>
        <p:nvSpPr>
          <p:cNvPr id="7" name="TextBox 6"/>
          <p:cNvSpPr txBox="1"/>
          <p:nvPr/>
        </p:nvSpPr>
        <p:spPr>
          <a:xfrm>
            <a:off x="646469" y="1688751"/>
            <a:ext cx="7607286" cy="3970318"/>
          </a:xfrm>
          <a:prstGeom prst="rect">
            <a:avLst/>
          </a:prstGeom>
          <a:noFill/>
        </p:spPr>
        <p:txBody>
          <a:bodyPr wrap="square" rtlCol="0">
            <a:spAutoFit/>
          </a:bodyPr>
          <a:lstStyle/>
          <a:p>
            <a:r>
              <a:rPr lang="en-US" sz="2800" dirty="0" smtClean="0">
                <a:solidFill>
                  <a:srgbClr val="3366FF"/>
                </a:solidFill>
              </a:rPr>
              <a:t>Locus of Stability: stable-unstable </a:t>
            </a:r>
          </a:p>
          <a:p>
            <a:r>
              <a:rPr lang="en-US" sz="2800" dirty="0" smtClean="0">
                <a:solidFill>
                  <a:srgbClr val="660066"/>
                </a:solidFill>
              </a:rPr>
              <a:t>Stability means the cause is unchanging.</a:t>
            </a:r>
          </a:p>
          <a:p>
            <a:r>
              <a:rPr lang="en-US" sz="2800" dirty="0" smtClean="0">
                <a:solidFill>
                  <a:srgbClr val="660066"/>
                </a:solidFill>
              </a:rPr>
              <a:t>"I'm good at playing guitar since I've practiced over one year". Caused by the person (stable).</a:t>
            </a:r>
          </a:p>
          <a:p>
            <a:endParaRPr lang="en-US" sz="2800" dirty="0">
              <a:solidFill>
                <a:srgbClr val="660066"/>
              </a:solidFill>
            </a:endParaRPr>
          </a:p>
          <a:p>
            <a:r>
              <a:rPr lang="en-US" sz="2800" dirty="0" smtClean="0">
                <a:solidFill>
                  <a:srgbClr val="660066"/>
                </a:solidFill>
              </a:rPr>
              <a:t>"I got an A in math this time because the test is very easy, everyone had an A." Someone performed very well just by chance, and the easy test is an inconsistent or unstable cause. </a:t>
            </a:r>
          </a:p>
        </p:txBody>
      </p:sp>
    </p:spTree>
    <p:extLst>
      <p:ext uri="{BB962C8B-B14F-4D97-AF65-F5344CB8AC3E}">
        <p14:creationId xmlns:p14="http://schemas.microsoft.com/office/powerpoint/2010/main" val="11033836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B.2.6 </a:t>
            </a:r>
            <a:r>
              <a:rPr lang="en-US" sz="2800" dirty="0" smtClean="0"/>
              <a:t>	Describe </a:t>
            </a:r>
            <a:r>
              <a:rPr lang="en-US" sz="2800" dirty="0"/>
              <a:t>Attribution Theory and its application to sport and exercise. </a:t>
            </a:r>
            <a:endParaRPr lang="en-US" sz="2800" dirty="0">
              <a:effectLst/>
            </a:endParaRPr>
          </a:p>
        </p:txBody>
      </p:sp>
      <p:sp>
        <p:nvSpPr>
          <p:cNvPr id="2" name="TextBox 1"/>
          <p:cNvSpPr txBox="1"/>
          <p:nvPr/>
        </p:nvSpPr>
        <p:spPr>
          <a:xfrm>
            <a:off x="4206021" y="6233219"/>
            <a:ext cx="4652836" cy="276999"/>
          </a:xfrm>
          <a:prstGeom prst="rect">
            <a:avLst/>
          </a:prstGeom>
          <a:noFill/>
        </p:spPr>
        <p:txBody>
          <a:bodyPr wrap="none" rtlCol="0">
            <a:spAutoFit/>
          </a:bodyPr>
          <a:lstStyle/>
          <a:p>
            <a:r>
              <a:rPr lang="en-US" sz="1200" dirty="0"/>
              <a:t>http://</a:t>
            </a:r>
            <a:r>
              <a:rPr lang="en-US" sz="1200" dirty="0" err="1"/>
              <a:t>www.coe.uga.edu</a:t>
            </a:r>
            <a:r>
              <a:rPr lang="en-US" sz="1200" dirty="0"/>
              <a:t>/</a:t>
            </a:r>
            <a:r>
              <a:rPr lang="en-US" sz="1200" dirty="0" err="1"/>
              <a:t>epltt</a:t>
            </a:r>
            <a:r>
              <a:rPr lang="en-US" sz="1200" dirty="0"/>
              <a:t>/motivation/</a:t>
            </a:r>
            <a:r>
              <a:rPr lang="en-US" sz="1200" dirty="0" err="1"/>
              <a:t>con_attribution.htm</a:t>
            </a:r>
            <a:endParaRPr lang="en-US" sz="1200" dirty="0"/>
          </a:p>
        </p:txBody>
      </p:sp>
      <p:sp>
        <p:nvSpPr>
          <p:cNvPr id="7" name="TextBox 6"/>
          <p:cNvSpPr txBox="1"/>
          <p:nvPr/>
        </p:nvSpPr>
        <p:spPr>
          <a:xfrm>
            <a:off x="646468" y="2130533"/>
            <a:ext cx="7865279" cy="2677656"/>
          </a:xfrm>
          <a:prstGeom prst="rect">
            <a:avLst/>
          </a:prstGeom>
          <a:noFill/>
        </p:spPr>
        <p:txBody>
          <a:bodyPr wrap="square" rtlCol="0">
            <a:spAutoFit/>
          </a:bodyPr>
          <a:lstStyle/>
          <a:p>
            <a:r>
              <a:rPr lang="en-US" sz="2800" dirty="0" smtClean="0">
                <a:solidFill>
                  <a:srgbClr val="3366FF"/>
                </a:solidFill>
              </a:rPr>
              <a:t>Locus of Control: </a:t>
            </a:r>
            <a:r>
              <a:rPr lang="en-US" sz="2800" dirty="0">
                <a:solidFill>
                  <a:srgbClr val="3366FF"/>
                </a:solidFill>
              </a:rPr>
              <a:t>controllable-uncontrollable </a:t>
            </a:r>
            <a:endParaRPr lang="en-US" sz="2800" dirty="0" smtClean="0">
              <a:solidFill>
                <a:srgbClr val="3366FF"/>
              </a:solidFill>
            </a:endParaRPr>
          </a:p>
          <a:p>
            <a:r>
              <a:rPr lang="en-US" sz="2800" dirty="0" smtClean="0">
                <a:solidFill>
                  <a:srgbClr val="660066"/>
                </a:solidFill>
              </a:rPr>
              <a:t>Control refers </a:t>
            </a:r>
            <a:r>
              <a:rPr lang="en-US" sz="2800" dirty="0">
                <a:solidFill>
                  <a:srgbClr val="660066"/>
                </a:solidFill>
              </a:rPr>
              <a:t>to the factors that we can control to influence results. Factors like skill and competence are classified as controllable, whereas luck and mood are classified as uncontrollable</a:t>
            </a:r>
            <a:r>
              <a:rPr lang="en-US" sz="2800" dirty="0" smtClean="0">
                <a:solidFill>
                  <a:srgbClr val="660066"/>
                </a:solidFill>
              </a:rPr>
              <a:t>.</a:t>
            </a:r>
            <a:endParaRPr lang="en-US" sz="2800" dirty="0">
              <a:solidFill>
                <a:srgbClr val="660066"/>
              </a:solidFill>
            </a:endParaRPr>
          </a:p>
        </p:txBody>
      </p:sp>
    </p:spTree>
    <p:extLst>
      <p:ext uri="{BB962C8B-B14F-4D97-AF65-F5344CB8AC3E}">
        <p14:creationId xmlns:p14="http://schemas.microsoft.com/office/powerpoint/2010/main" val="41631035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B.2.6 </a:t>
            </a:r>
            <a:r>
              <a:rPr lang="en-US" sz="2800" dirty="0" smtClean="0"/>
              <a:t>	Describe </a:t>
            </a:r>
            <a:r>
              <a:rPr lang="en-US" sz="2800" dirty="0"/>
              <a:t>Attribution Theory and its application to sport and exercise. </a:t>
            </a:r>
            <a:endParaRPr lang="en-US" sz="2800" dirty="0">
              <a:effectLst/>
            </a:endParaRPr>
          </a:p>
        </p:txBody>
      </p:sp>
      <p:sp>
        <p:nvSpPr>
          <p:cNvPr id="2" name="TextBox 1"/>
          <p:cNvSpPr txBox="1"/>
          <p:nvPr/>
        </p:nvSpPr>
        <p:spPr>
          <a:xfrm>
            <a:off x="4206021" y="6233219"/>
            <a:ext cx="4652836" cy="276999"/>
          </a:xfrm>
          <a:prstGeom prst="rect">
            <a:avLst/>
          </a:prstGeom>
          <a:noFill/>
        </p:spPr>
        <p:txBody>
          <a:bodyPr wrap="none" rtlCol="0">
            <a:spAutoFit/>
          </a:bodyPr>
          <a:lstStyle/>
          <a:p>
            <a:r>
              <a:rPr lang="en-US" sz="1200" dirty="0"/>
              <a:t>http://</a:t>
            </a:r>
            <a:r>
              <a:rPr lang="en-US" sz="1200" dirty="0" err="1"/>
              <a:t>www.coe.uga.edu</a:t>
            </a:r>
            <a:r>
              <a:rPr lang="en-US" sz="1200" dirty="0"/>
              <a:t>/</a:t>
            </a:r>
            <a:r>
              <a:rPr lang="en-US" sz="1200" dirty="0" err="1"/>
              <a:t>epltt</a:t>
            </a:r>
            <a:r>
              <a:rPr lang="en-US" sz="1200" dirty="0"/>
              <a:t>/motivation/</a:t>
            </a:r>
            <a:r>
              <a:rPr lang="en-US" sz="1200" dirty="0" err="1"/>
              <a:t>con_attribution.htm</a:t>
            </a:r>
            <a:endParaRPr lang="en-US" sz="1200" dirty="0"/>
          </a:p>
        </p:txBody>
      </p:sp>
      <p:sp>
        <p:nvSpPr>
          <p:cNvPr id="7" name="TextBox 6"/>
          <p:cNvSpPr txBox="1"/>
          <p:nvPr/>
        </p:nvSpPr>
        <p:spPr>
          <a:xfrm>
            <a:off x="646468" y="1292551"/>
            <a:ext cx="7865279" cy="4832093"/>
          </a:xfrm>
          <a:prstGeom prst="rect">
            <a:avLst/>
          </a:prstGeom>
          <a:noFill/>
        </p:spPr>
        <p:txBody>
          <a:bodyPr wrap="square" rtlCol="0">
            <a:spAutoFit/>
          </a:bodyPr>
          <a:lstStyle/>
          <a:p>
            <a:r>
              <a:rPr lang="en-US" sz="2800" dirty="0">
                <a:solidFill>
                  <a:srgbClr val="3366FF"/>
                </a:solidFill>
              </a:rPr>
              <a:t>Self-serving </a:t>
            </a:r>
            <a:r>
              <a:rPr lang="en-US" sz="2800" dirty="0" smtClean="0">
                <a:solidFill>
                  <a:srgbClr val="3366FF"/>
                </a:solidFill>
              </a:rPr>
              <a:t>bias</a:t>
            </a:r>
          </a:p>
          <a:p>
            <a:pPr marL="457200" indent="-457200">
              <a:buFont typeface="Arial"/>
              <a:buChar char="•"/>
            </a:pPr>
            <a:r>
              <a:rPr lang="en-US" sz="2800" dirty="0">
                <a:solidFill>
                  <a:srgbClr val="660066"/>
                </a:solidFill>
              </a:rPr>
              <a:t>A </a:t>
            </a:r>
            <a:r>
              <a:rPr lang="en-US" sz="2800" b="1" dirty="0">
                <a:solidFill>
                  <a:srgbClr val="660066"/>
                </a:solidFill>
              </a:rPr>
              <a:t>self-serving bias</a:t>
            </a:r>
            <a:r>
              <a:rPr lang="en-US" sz="2800" dirty="0">
                <a:solidFill>
                  <a:srgbClr val="660066"/>
                </a:solidFill>
              </a:rPr>
              <a:t> is </a:t>
            </a:r>
            <a:r>
              <a:rPr lang="en-US" sz="2800" dirty="0" smtClean="0">
                <a:solidFill>
                  <a:srgbClr val="660066"/>
                </a:solidFill>
              </a:rPr>
              <a:t>any cognitive or perceptual process </a:t>
            </a:r>
            <a:r>
              <a:rPr lang="en-US" sz="2800" dirty="0">
                <a:solidFill>
                  <a:srgbClr val="660066"/>
                </a:solidFill>
              </a:rPr>
              <a:t>that is distorted by the need to maintain and enhance </a:t>
            </a:r>
            <a:r>
              <a:rPr lang="en-US" sz="2800" dirty="0" smtClean="0">
                <a:solidFill>
                  <a:srgbClr val="660066"/>
                </a:solidFill>
              </a:rPr>
              <a:t>self-esteem.</a:t>
            </a:r>
          </a:p>
          <a:p>
            <a:endParaRPr lang="en-US" sz="2800" dirty="0" smtClean="0">
              <a:solidFill>
                <a:srgbClr val="660066"/>
              </a:solidFill>
            </a:endParaRPr>
          </a:p>
          <a:p>
            <a:pPr marL="457200" indent="-457200">
              <a:buFont typeface="Arial"/>
              <a:buChar char="•"/>
            </a:pPr>
            <a:r>
              <a:rPr lang="en-US" sz="2800" dirty="0">
                <a:solidFill>
                  <a:srgbClr val="660066"/>
                </a:solidFill>
              </a:rPr>
              <a:t>For example, a student who attributes earning a good grade on an exam to their own intelligence and preparation but attributes earning a poor grade to the teacher's poor teaching ability or unfair test questions is exhibiting the self-serving bias.</a:t>
            </a:r>
            <a:r>
              <a:rPr lang="en-US" sz="2800" dirty="0" smtClean="0">
                <a:solidFill>
                  <a:srgbClr val="660066"/>
                </a:solidFill>
              </a:rPr>
              <a:t> </a:t>
            </a:r>
            <a:endParaRPr lang="en-US" sz="2800" dirty="0">
              <a:solidFill>
                <a:srgbClr val="660066"/>
              </a:solidFill>
            </a:endParaRPr>
          </a:p>
        </p:txBody>
      </p:sp>
    </p:spTree>
    <p:extLst>
      <p:ext uri="{BB962C8B-B14F-4D97-AF65-F5344CB8AC3E}">
        <p14:creationId xmlns:p14="http://schemas.microsoft.com/office/powerpoint/2010/main" val="25482836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B.2.6 </a:t>
            </a:r>
            <a:r>
              <a:rPr lang="en-US" sz="2800" dirty="0" smtClean="0"/>
              <a:t>	Describe </a:t>
            </a:r>
            <a:r>
              <a:rPr lang="en-US" sz="2800" dirty="0"/>
              <a:t>Attribution Theory and its application to sport and exercise. </a:t>
            </a:r>
            <a:endParaRPr lang="en-US" sz="2800" dirty="0">
              <a:effectLst/>
            </a:endParaRPr>
          </a:p>
        </p:txBody>
      </p:sp>
      <p:sp>
        <p:nvSpPr>
          <p:cNvPr id="2" name="TextBox 1"/>
          <p:cNvSpPr txBox="1"/>
          <p:nvPr/>
        </p:nvSpPr>
        <p:spPr>
          <a:xfrm>
            <a:off x="4206021" y="6233219"/>
            <a:ext cx="4652836" cy="276999"/>
          </a:xfrm>
          <a:prstGeom prst="rect">
            <a:avLst/>
          </a:prstGeom>
          <a:noFill/>
        </p:spPr>
        <p:txBody>
          <a:bodyPr wrap="none" rtlCol="0">
            <a:spAutoFit/>
          </a:bodyPr>
          <a:lstStyle/>
          <a:p>
            <a:r>
              <a:rPr lang="en-US" sz="1200" dirty="0"/>
              <a:t>http://</a:t>
            </a:r>
            <a:r>
              <a:rPr lang="en-US" sz="1200" dirty="0" err="1"/>
              <a:t>www.coe.uga.edu</a:t>
            </a:r>
            <a:r>
              <a:rPr lang="en-US" sz="1200" dirty="0"/>
              <a:t>/</a:t>
            </a:r>
            <a:r>
              <a:rPr lang="en-US" sz="1200" dirty="0" err="1"/>
              <a:t>epltt</a:t>
            </a:r>
            <a:r>
              <a:rPr lang="en-US" sz="1200" dirty="0"/>
              <a:t>/motivation/</a:t>
            </a:r>
            <a:r>
              <a:rPr lang="en-US" sz="1200" dirty="0" err="1"/>
              <a:t>con_attribution.htm</a:t>
            </a:r>
            <a:endParaRPr lang="en-US" sz="1200" dirty="0"/>
          </a:p>
        </p:txBody>
      </p:sp>
      <p:sp>
        <p:nvSpPr>
          <p:cNvPr id="7" name="TextBox 6"/>
          <p:cNvSpPr txBox="1"/>
          <p:nvPr/>
        </p:nvSpPr>
        <p:spPr>
          <a:xfrm>
            <a:off x="646468" y="2130533"/>
            <a:ext cx="7865279" cy="2677656"/>
          </a:xfrm>
          <a:prstGeom prst="rect">
            <a:avLst/>
          </a:prstGeom>
          <a:noFill/>
        </p:spPr>
        <p:txBody>
          <a:bodyPr wrap="square" rtlCol="0">
            <a:spAutoFit/>
          </a:bodyPr>
          <a:lstStyle/>
          <a:p>
            <a:r>
              <a:rPr lang="en-US" sz="2800" dirty="0" smtClean="0">
                <a:solidFill>
                  <a:srgbClr val="3366FF"/>
                </a:solidFill>
              </a:rPr>
              <a:t>Learned helplessness</a:t>
            </a:r>
          </a:p>
          <a:p>
            <a:endParaRPr lang="en-US" sz="2800" dirty="0" smtClean="0">
              <a:solidFill>
                <a:srgbClr val="660066"/>
              </a:solidFill>
            </a:endParaRPr>
          </a:p>
          <a:p>
            <a:r>
              <a:rPr lang="en-US" sz="2800" dirty="0" smtClean="0">
                <a:solidFill>
                  <a:srgbClr val="660066"/>
                </a:solidFill>
              </a:rPr>
              <a:t>An individual has negative expectations and thinks failure is inevitable, despite </a:t>
            </a:r>
            <a:r>
              <a:rPr lang="en-US" sz="2800" dirty="0">
                <a:solidFill>
                  <a:srgbClr val="660066"/>
                </a:solidFill>
              </a:rPr>
              <a:t>their </a:t>
            </a:r>
            <a:r>
              <a:rPr lang="en-US" sz="2800" dirty="0" smtClean="0">
                <a:solidFill>
                  <a:srgbClr val="660066"/>
                </a:solidFill>
              </a:rPr>
              <a:t>clear ability to </a:t>
            </a:r>
            <a:r>
              <a:rPr lang="en-US" sz="2800" dirty="0">
                <a:solidFill>
                  <a:srgbClr val="660066"/>
                </a:solidFill>
              </a:rPr>
              <a:t>change </a:t>
            </a:r>
            <a:r>
              <a:rPr lang="en-US" sz="2800" dirty="0" smtClean="0">
                <a:solidFill>
                  <a:srgbClr val="660066"/>
                </a:solidFill>
              </a:rPr>
              <a:t>their behavior or performance.  They feel “doomed” to failure.</a:t>
            </a:r>
            <a:endParaRPr lang="en-US" sz="2800" dirty="0">
              <a:solidFill>
                <a:srgbClr val="660066"/>
              </a:solidFill>
            </a:endParaRPr>
          </a:p>
        </p:txBody>
      </p:sp>
    </p:spTree>
    <p:extLst>
      <p:ext uri="{BB962C8B-B14F-4D97-AF65-F5344CB8AC3E}">
        <p14:creationId xmlns:p14="http://schemas.microsoft.com/office/powerpoint/2010/main" val="19944604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399738" cy="1154370"/>
          </a:xfrm>
        </p:spPr>
        <p:txBody>
          <a:bodyPr>
            <a:normAutofit fontScale="92500"/>
          </a:bodyPr>
          <a:lstStyle/>
          <a:p>
            <a:pPr marL="45720" indent="0">
              <a:buNone/>
            </a:pPr>
            <a:r>
              <a:rPr lang="en-US" sz="3200" dirty="0"/>
              <a:t>B.2.6 	Describe Attribution Theory and its application to sport and exercise. </a:t>
            </a:r>
          </a:p>
        </p:txBody>
      </p:sp>
      <p:sp>
        <p:nvSpPr>
          <p:cNvPr id="5" name="TextBox 4"/>
          <p:cNvSpPr txBox="1"/>
          <p:nvPr/>
        </p:nvSpPr>
        <p:spPr>
          <a:xfrm>
            <a:off x="846578" y="2674884"/>
            <a:ext cx="7850083" cy="1815882"/>
          </a:xfrm>
          <a:prstGeom prst="rect">
            <a:avLst/>
          </a:prstGeom>
          <a:noFill/>
        </p:spPr>
        <p:txBody>
          <a:bodyPr wrap="square" rtlCol="0">
            <a:spAutoFit/>
          </a:bodyPr>
          <a:lstStyle/>
          <a:p>
            <a:r>
              <a:rPr lang="en-US" sz="2800" dirty="0" smtClean="0">
                <a:solidFill>
                  <a:srgbClr val="008000"/>
                </a:solidFill>
              </a:rPr>
              <a:t>Library</a:t>
            </a:r>
          </a:p>
          <a:p>
            <a:endParaRPr lang="en-US" sz="2800" dirty="0" smtClean="0">
              <a:solidFill>
                <a:srgbClr val="008000"/>
              </a:solidFill>
            </a:endParaRPr>
          </a:p>
          <a:p>
            <a:r>
              <a:rPr lang="en-US" sz="2800" dirty="0" smtClean="0">
                <a:solidFill>
                  <a:srgbClr val="660066"/>
                </a:solidFill>
              </a:rPr>
              <a:t>What are some issues that make measuring someone’s personality difficult?</a:t>
            </a:r>
            <a:endParaRPr lang="en-US" sz="2800" dirty="0">
              <a:solidFill>
                <a:srgbClr val="660066"/>
              </a:solidFill>
            </a:endParaRPr>
          </a:p>
        </p:txBody>
      </p:sp>
    </p:spTree>
    <p:extLst>
      <p:ext uri="{BB962C8B-B14F-4D97-AF65-F5344CB8AC3E}">
        <p14:creationId xmlns:p14="http://schemas.microsoft.com/office/powerpoint/2010/main" val="18662106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399738" cy="1154370"/>
          </a:xfrm>
        </p:spPr>
        <p:txBody>
          <a:bodyPr>
            <a:normAutofit fontScale="92500"/>
          </a:bodyPr>
          <a:lstStyle/>
          <a:p>
            <a:pPr marL="45720" indent="0">
              <a:buNone/>
            </a:pPr>
            <a:r>
              <a:rPr lang="en-US" sz="3200" dirty="0"/>
              <a:t>B.2.6 	Describe Attribution Theory and its application to sport and exercise. </a:t>
            </a:r>
          </a:p>
        </p:txBody>
      </p:sp>
      <p:sp>
        <p:nvSpPr>
          <p:cNvPr id="2" name="TextBox 1"/>
          <p:cNvSpPr txBox="1"/>
          <p:nvPr/>
        </p:nvSpPr>
        <p:spPr>
          <a:xfrm>
            <a:off x="362104" y="4426067"/>
            <a:ext cx="8781896" cy="523220"/>
          </a:xfrm>
          <a:prstGeom prst="rect">
            <a:avLst/>
          </a:prstGeom>
          <a:noFill/>
        </p:spPr>
        <p:txBody>
          <a:bodyPr wrap="none" rtlCol="0">
            <a:spAutoFit/>
          </a:bodyPr>
          <a:lstStyle/>
          <a:p>
            <a:r>
              <a:rPr lang="en-US" sz="2800" dirty="0" smtClean="0">
                <a:solidFill>
                  <a:srgbClr val="660066"/>
                </a:solidFill>
              </a:rPr>
              <a:t>http://</a:t>
            </a:r>
            <a:r>
              <a:rPr lang="en-US" sz="2800" dirty="0" err="1" smtClean="0">
                <a:solidFill>
                  <a:srgbClr val="660066"/>
                </a:solidFill>
              </a:rPr>
              <a:t>www.similarminds.com</a:t>
            </a:r>
            <a:r>
              <a:rPr lang="en-US" sz="2800" dirty="0" smtClean="0">
                <a:solidFill>
                  <a:srgbClr val="660066"/>
                </a:solidFill>
              </a:rPr>
              <a:t>/cattell-16-factor.html</a:t>
            </a:r>
            <a:endParaRPr lang="en-US" sz="2800" dirty="0">
              <a:solidFill>
                <a:srgbClr val="660066"/>
              </a:solidFill>
            </a:endParaRPr>
          </a:p>
        </p:txBody>
      </p:sp>
      <p:sp>
        <p:nvSpPr>
          <p:cNvPr id="4" name="TextBox 3"/>
          <p:cNvSpPr txBox="1"/>
          <p:nvPr/>
        </p:nvSpPr>
        <p:spPr>
          <a:xfrm>
            <a:off x="519490" y="1919626"/>
            <a:ext cx="8023247" cy="2246769"/>
          </a:xfrm>
          <a:prstGeom prst="rect">
            <a:avLst/>
          </a:prstGeom>
          <a:noFill/>
        </p:spPr>
        <p:txBody>
          <a:bodyPr wrap="square" rtlCol="0">
            <a:spAutoFit/>
          </a:bodyPr>
          <a:lstStyle/>
          <a:p>
            <a:r>
              <a:rPr lang="en-US" sz="2800" dirty="0" smtClean="0">
                <a:solidFill>
                  <a:srgbClr val="008000"/>
                </a:solidFill>
              </a:rPr>
              <a:t>TASK:</a:t>
            </a:r>
          </a:p>
          <a:p>
            <a:r>
              <a:rPr lang="en-US" sz="2800" dirty="0" smtClean="0">
                <a:solidFill>
                  <a:srgbClr val="660066"/>
                </a:solidFill>
              </a:rPr>
              <a:t>Carry out a Cattell 16 pf test</a:t>
            </a:r>
          </a:p>
          <a:p>
            <a:r>
              <a:rPr lang="en-US" sz="2800" dirty="0" smtClean="0">
                <a:solidFill>
                  <a:srgbClr val="660066"/>
                </a:solidFill>
              </a:rPr>
              <a:t>Consider whether there are links between the sport that you most enjoy and your personality profile.</a:t>
            </a:r>
            <a:endParaRPr lang="en-US" sz="2800" dirty="0">
              <a:solidFill>
                <a:srgbClr val="660066"/>
              </a:solidFill>
            </a:endParaRPr>
          </a:p>
        </p:txBody>
      </p:sp>
    </p:spTree>
    <p:extLst>
      <p:ext uri="{BB962C8B-B14F-4D97-AF65-F5344CB8AC3E}">
        <p14:creationId xmlns:p14="http://schemas.microsoft.com/office/powerpoint/2010/main" val="1337895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399738" cy="1154370"/>
          </a:xfrm>
        </p:spPr>
        <p:txBody>
          <a:bodyPr>
            <a:normAutofit fontScale="92500"/>
          </a:bodyPr>
          <a:lstStyle/>
          <a:p>
            <a:pPr marL="45720" indent="0">
              <a:buNone/>
            </a:pPr>
            <a:r>
              <a:rPr lang="en-US" sz="3200" dirty="0"/>
              <a:t>B.2.6 	Describe Attribution Theory and its application to sport and exercise. </a:t>
            </a:r>
          </a:p>
        </p:txBody>
      </p:sp>
      <p:sp>
        <p:nvSpPr>
          <p:cNvPr id="4" name="TextBox 3"/>
          <p:cNvSpPr txBox="1"/>
          <p:nvPr/>
        </p:nvSpPr>
        <p:spPr>
          <a:xfrm>
            <a:off x="519490" y="1919626"/>
            <a:ext cx="8023247" cy="2246769"/>
          </a:xfrm>
          <a:prstGeom prst="rect">
            <a:avLst/>
          </a:prstGeom>
          <a:noFill/>
        </p:spPr>
        <p:txBody>
          <a:bodyPr wrap="square" rtlCol="0">
            <a:spAutoFit/>
          </a:bodyPr>
          <a:lstStyle/>
          <a:p>
            <a:r>
              <a:rPr lang="en-US" sz="2800" dirty="0" smtClean="0">
                <a:solidFill>
                  <a:srgbClr val="008000"/>
                </a:solidFill>
              </a:rPr>
              <a:t>TASK:</a:t>
            </a:r>
          </a:p>
          <a:p>
            <a:endParaRPr lang="en-US" sz="2800" dirty="0" smtClean="0">
              <a:solidFill>
                <a:srgbClr val="008000"/>
              </a:solidFill>
            </a:endParaRPr>
          </a:p>
          <a:p>
            <a:r>
              <a:rPr lang="en-US" sz="2800" dirty="0" smtClean="0">
                <a:solidFill>
                  <a:srgbClr val="660066"/>
                </a:solidFill>
              </a:rPr>
              <a:t>Discuss </a:t>
            </a:r>
            <a:r>
              <a:rPr lang="en-US" sz="2800" dirty="0">
                <a:solidFill>
                  <a:srgbClr val="660066"/>
                </a:solidFill>
              </a:rPr>
              <a:t>the value of personality </a:t>
            </a:r>
            <a:r>
              <a:rPr lang="en-US" sz="2800" dirty="0" smtClean="0">
                <a:solidFill>
                  <a:srgbClr val="660066"/>
                </a:solidFill>
              </a:rPr>
              <a:t>profiling </a:t>
            </a:r>
            <a:r>
              <a:rPr lang="en-US" sz="2800" dirty="0">
                <a:solidFill>
                  <a:srgbClr val="660066"/>
                </a:solidFill>
              </a:rPr>
              <a:t>as a way of selecting a team </a:t>
            </a:r>
            <a:r>
              <a:rPr lang="en-US" sz="2800" dirty="0" smtClean="0">
                <a:solidFill>
                  <a:srgbClr val="660066"/>
                </a:solidFill>
              </a:rPr>
              <a:t>or </a:t>
            </a:r>
            <a:r>
              <a:rPr lang="en-US" sz="2800" dirty="0">
                <a:solidFill>
                  <a:srgbClr val="660066"/>
                </a:solidFill>
              </a:rPr>
              <a:t>when advising a person as to which </a:t>
            </a:r>
            <a:r>
              <a:rPr lang="en-US" sz="2800" dirty="0" smtClean="0">
                <a:solidFill>
                  <a:srgbClr val="660066"/>
                </a:solidFill>
              </a:rPr>
              <a:t>sport </a:t>
            </a:r>
            <a:r>
              <a:rPr lang="en-US" sz="2800" dirty="0">
                <a:solidFill>
                  <a:srgbClr val="660066"/>
                </a:solidFill>
              </a:rPr>
              <a:t>to take up.</a:t>
            </a:r>
          </a:p>
        </p:txBody>
      </p:sp>
    </p:spTree>
    <p:extLst>
      <p:ext uri="{BB962C8B-B14F-4D97-AF65-F5344CB8AC3E}">
        <p14:creationId xmlns:p14="http://schemas.microsoft.com/office/powerpoint/2010/main" val="35587879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399738" cy="1154370"/>
          </a:xfrm>
        </p:spPr>
        <p:txBody>
          <a:bodyPr>
            <a:noAutofit/>
          </a:bodyPr>
          <a:lstStyle/>
          <a:p>
            <a:pPr marL="45720" indent="0">
              <a:buNone/>
            </a:pPr>
            <a:r>
              <a:rPr lang="en-US" sz="3000" dirty="0"/>
              <a:t>B.2.6 	Describe Attribution Theory and its application to sport and exercise. </a:t>
            </a:r>
          </a:p>
        </p:txBody>
      </p:sp>
      <p:sp>
        <p:nvSpPr>
          <p:cNvPr id="4" name="TextBox 3"/>
          <p:cNvSpPr txBox="1"/>
          <p:nvPr/>
        </p:nvSpPr>
        <p:spPr>
          <a:xfrm>
            <a:off x="519490" y="1885890"/>
            <a:ext cx="8023247" cy="584776"/>
          </a:xfrm>
          <a:prstGeom prst="rect">
            <a:avLst/>
          </a:prstGeom>
          <a:noFill/>
        </p:spPr>
        <p:txBody>
          <a:bodyPr wrap="square" rtlCol="0">
            <a:spAutoFit/>
          </a:bodyPr>
          <a:lstStyle/>
          <a:p>
            <a:pPr algn="ctr"/>
            <a:r>
              <a:rPr lang="en-US" sz="3200" dirty="0">
                <a:solidFill>
                  <a:srgbClr val="008000"/>
                </a:solidFill>
              </a:rPr>
              <a:t>C</a:t>
            </a:r>
            <a:r>
              <a:rPr lang="en-US" sz="3200" dirty="0" smtClean="0">
                <a:solidFill>
                  <a:srgbClr val="008000"/>
                </a:solidFill>
              </a:rPr>
              <a:t>omplete </a:t>
            </a:r>
            <a:r>
              <a:rPr lang="en-US" sz="3200" dirty="0">
                <a:solidFill>
                  <a:srgbClr val="008000"/>
                </a:solidFill>
              </a:rPr>
              <a:t>the TEOSQ</a:t>
            </a:r>
            <a:endParaRPr lang="en-US" sz="3200" dirty="0">
              <a:solidFill>
                <a:srgbClr val="660066"/>
              </a:solidFill>
            </a:endParaRPr>
          </a:p>
        </p:txBody>
      </p:sp>
    </p:spTree>
    <p:extLst>
      <p:ext uri="{BB962C8B-B14F-4D97-AF65-F5344CB8AC3E}">
        <p14:creationId xmlns:p14="http://schemas.microsoft.com/office/powerpoint/2010/main" val="37854544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399738" cy="1154370"/>
          </a:xfrm>
        </p:spPr>
        <p:txBody>
          <a:bodyPr>
            <a:noAutofit/>
          </a:bodyPr>
          <a:lstStyle/>
          <a:p>
            <a:pPr marL="45720" indent="0">
              <a:buNone/>
            </a:pPr>
            <a:r>
              <a:rPr lang="en-US" sz="3000" dirty="0"/>
              <a:t>B.2.6 	Describe Attribution Theory and its application to sport and exercise. </a:t>
            </a:r>
          </a:p>
        </p:txBody>
      </p:sp>
      <p:sp>
        <p:nvSpPr>
          <p:cNvPr id="4" name="TextBox 3"/>
          <p:cNvSpPr txBox="1"/>
          <p:nvPr/>
        </p:nvSpPr>
        <p:spPr>
          <a:xfrm>
            <a:off x="519490" y="1885890"/>
            <a:ext cx="8023247" cy="3847207"/>
          </a:xfrm>
          <a:prstGeom prst="rect">
            <a:avLst/>
          </a:prstGeom>
          <a:noFill/>
        </p:spPr>
        <p:txBody>
          <a:bodyPr wrap="square" rtlCol="0">
            <a:spAutoFit/>
          </a:bodyPr>
          <a:lstStyle/>
          <a:p>
            <a:r>
              <a:rPr lang="en-US" sz="2400" dirty="0" smtClean="0">
                <a:solidFill>
                  <a:srgbClr val="008000"/>
                </a:solidFill>
              </a:rPr>
              <a:t>After you have completed the TEOSQ, workout a class average score for both task and ego orientation out of 5.  </a:t>
            </a:r>
          </a:p>
          <a:p>
            <a:endParaRPr lang="en-US" sz="2800" dirty="0">
              <a:solidFill>
                <a:srgbClr val="008000"/>
              </a:solidFill>
            </a:endParaRPr>
          </a:p>
          <a:p>
            <a:r>
              <a:rPr lang="en-US" sz="2800" dirty="0" smtClean="0">
                <a:solidFill>
                  <a:srgbClr val="008000"/>
                </a:solidFill>
              </a:rPr>
              <a:t>Scoring:</a:t>
            </a:r>
          </a:p>
          <a:p>
            <a:r>
              <a:rPr lang="en-US" sz="2800" dirty="0" smtClean="0">
                <a:solidFill>
                  <a:srgbClr val="008000"/>
                </a:solidFill>
              </a:rPr>
              <a:t>Add the task scores (questions 2, 5, 7, 8, 10, 12, 13), find the mean.</a:t>
            </a:r>
          </a:p>
          <a:p>
            <a:endParaRPr lang="en-US" sz="2800" dirty="0">
              <a:solidFill>
                <a:srgbClr val="008000"/>
              </a:solidFill>
            </a:endParaRPr>
          </a:p>
          <a:p>
            <a:r>
              <a:rPr lang="en-US" sz="2800" dirty="0" smtClean="0">
                <a:solidFill>
                  <a:srgbClr val="008000"/>
                </a:solidFill>
              </a:rPr>
              <a:t>Add the ego scores (questions 1, 3, 4, 6, 9, 11), find the mean. </a:t>
            </a:r>
            <a:endParaRPr lang="en-US" sz="2800" dirty="0">
              <a:solidFill>
                <a:srgbClr val="660066"/>
              </a:solidFill>
            </a:endParaRPr>
          </a:p>
        </p:txBody>
      </p:sp>
    </p:spTree>
    <p:extLst>
      <p:ext uri="{BB962C8B-B14F-4D97-AF65-F5344CB8AC3E}">
        <p14:creationId xmlns:p14="http://schemas.microsoft.com/office/powerpoint/2010/main" val="19034063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399738" cy="1154370"/>
          </a:xfrm>
        </p:spPr>
        <p:txBody>
          <a:bodyPr>
            <a:noAutofit/>
          </a:bodyPr>
          <a:lstStyle/>
          <a:p>
            <a:pPr marL="45720" indent="0">
              <a:buNone/>
            </a:pPr>
            <a:r>
              <a:rPr lang="en-US" sz="3000" dirty="0"/>
              <a:t>B.2.6 	Describe Attribution Theory and its application to sport and exercise. </a:t>
            </a:r>
          </a:p>
        </p:txBody>
      </p:sp>
      <p:sp>
        <p:nvSpPr>
          <p:cNvPr id="4" name="TextBox 3"/>
          <p:cNvSpPr txBox="1"/>
          <p:nvPr/>
        </p:nvSpPr>
        <p:spPr>
          <a:xfrm>
            <a:off x="519490" y="1885890"/>
            <a:ext cx="8023247" cy="461665"/>
          </a:xfrm>
          <a:prstGeom prst="rect">
            <a:avLst/>
          </a:prstGeom>
          <a:noFill/>
        </p:spPr>
        <p:txBody>
          <a:bodyPr wrap="square" rtlCol="0">
            <a:spAutoFit/>
          </a:bodyPr>
          <a:lstStyle/>
          <a:p>
            <a:r>
              <a:rPr lang="en-US" sz="2400" dirty="0" smtClean="0">
                <a:solidFill>
                  <a:srgbClr val="008000"/>
                </a:solidFill>
              </a:rPr>
              <a:t>Do page 241 “ Data Based Questions”</a:t>
            </a:r>
          </a:p>
        </p:txBody>
      </p:sp>
    </p:spTree>
    <p:extLst>
      <p:ext uri="{BB962C8B-B14F-4D97-AF65-F5344CB8AC3E}">
        <p14:creationId xmlns:p14="http://schemas.microsoft.com/office/powerpoint/2010/main" val="27753164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399738" cy="1154370"/>
          </a:xfrm>
        </p:spPr>
        <p:txBody>
          <a:bodyPr>
            <a:noAutofit/>
          </a:bodyPr>
          <a:lstStyle/>
          <a:p>
            <a:pPr marL="45720" indent="0">
              <a:buNone/>
            </a:pPr>
            <a:r>
              <a:rPr lang="en-US" sz="3000" dirty="0" smtClean="0"/>
              <a:t>Answers to page 241 data based question</a:t>
            </a:r>
            <a:endParaRPr lang="en-US" sz="3000" dirty="0"/>
          </a:p>
        </p:txBody>
      </p:sp>
      <p:sp>
        <p:nvSpPr>
          <p:cNvPr id="2" name="TextBox 1"/>
          <p:cNvSpPr txBox="1"/>
          <p:nvPr/>
        </p:nvSpPr>
        <p:spPr>
          <a:xfrm>
            <a:off x="557051" y="2139294"/>
            <a:ext cx="8155234" cy="3139321"/>
          </a:xfrm>
          <a:prstGeom prst="rect">
            <a:avLst/>
          </a:prstGeom>
          <a:noFill/>
        </p:spPr>
        <p:txBody>
          <a:bodyPr wrap="square" rtlCol="0">
            <a:spAutoFit/>
          </a:bodyPr>
          <a:lstStyle/>
          <a:p>
            <a:pPr lvl="1"/>
            <a:r>
              <a:rPr lang="en-US" dirty="0" smtClean="0"/>
              <a:t>a.	 </a:t>
            </a:r>
            <a:r>
              <a:rPr lang="en-US" dirty="0" err="1" smtClean="0"/>
              <a:t>i</a:t>
            </a:r>
            <a:r>
              <a:rPr lang="en-US" dirty="0" smtClean="0"/>
              <a:t>. Student 1	High Task, High Ego</a:t>
            </a:r>
          </a:p>
          <a:p>
            <a:r>
              <a:rPr lang="en-US" dirty="0" smtClean="0"/>
              <a:t>		</a:t>
            </a:r>
            <a:r>
              <a:rPr lang="en-US" dirty="0" err="1" smtClean="0"/>
              <a:t>ii.Student</a:t>
            </a:r>
            <a:r>
              <a:rPr lang="en-US" dirty="0" smtClean="0"/>
              <a:t> 2	Low Task, High Ego</a:t>
            </a:r>
          </a:p>
          <a:p>
            <a:r>
              <a:rPr lang="en-US" dirty="0" smtClean="0"/>
              <a:t>		</a:t>
            </a:r>
            <a:r>
              <a:rPr lang="en-US" dirty="0" err="1" smtClean="0"/>
              <a:t>iii.Student</a:t>
            </a:r>
            <a:r>
              <a:rPr lang="en-US" dirty="0" smtClean="0"/>
              <a:t> 3	High Task, Low Ego</a:t>
            </a:r>
          </a:p>
          <a:p>
            <a:pPr marL="342900" indent="-342900">
              <a:buAutoNum type="alphaLcPeriod"/>
            </a:pPr>
            <a:endParaRPr lang="en-US" dirty="0"/>
          </a:p>
          <a:p>
            <a:r>
              <a:rPr lang="en-US" dirty="0"/>
              <a:t>	</a:t>
            </a:r>
            <a:r>
              <a:rPr lang="en-US" dirty="0" smtClean="0"/>
              <a:t>b. 	</a:t>
            </a:r>
            <a:r>
              <a:rPr lang="en-US" dirty="0" err="1" smtClean="0"/>
              <a:t>i</a:t>
            </a:r>
            <a:r>
              <a:rPr lang="en-US" dirty="0" smtClean="0"/>
              <a:t>. Mean ego = 3.67</a:t>
            </a:r>
          </a:p>
          <a:p>
            <a:r>
              <a:rPr lang="en-US" dirty="0"/>
              <a:t>	</a:t>
            </a:r>
            <a:r>
              <a:rPr lang="en-US" dirty="0" smtClean="0"/>
              <a:t>	ii. Mean task= 3.88</a:t>
            </a:r>
          </a:p>
          <a:p>
            <a:endParaRPr lang="en-US" dirty="0"/>
          </a:p>
          <a:p>
            <a:r>
              <a:rPr lang="en-US" dirty="0" smtClean="0"/>
              <a:t>	c. 	</a:t>
            </a:r>
            <a:r>
              <a:rPr lang="en-US" dirty="0" err="1" smtClean="0"/>
              <a:t>i</a:t>
            </a:r>
            <a:r>
              <a:rPr lang="en-US" dirty="0" smtClean="0"/>
              <a:t>. Student 3</a:t>
            </a:r>
          </a:p>
          <a:p>
            <a:endParaRPr lang="en-US" dirty="0" smtClean="0"/>
          </a:p>
          <a:p>
            <a:r>
              <a:rPr lang="en-US" dirty="0"/>
              <a:t>	</a:t>
            </a:r>
            <a:r>
              <a:rPr lang="en-US" dirty="0" smtClean="0"/>
              <a:t>	ii. </a:t>
            </a:r>
            <a:r>
              <a:rPr lang="en-US" dirty="0"/>
              <a:t>because of their high task orientation and low ego orientation.</a:t>
            </a:r>
          </a:p>
          <a:p>
            <a:endParaRPr lang="en-US" dirty="0"/>
          </a:p>
        </p:txBody>
      </p:sp>
    </p:spTree>
    <p:extLst>
      <p:ext uri="{BB962C8B-B14F-4D97-AF65-F5344CB8AC3E}">
        <p14:creationId xmlns:p14="http://schemas.microsoft.com/office/powerpoint/2010/main" val="2571228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p:tgtEl>
                                          <p:spTgt spid="2">
                                            <p:txEl>
                                              <p:pRg st="2" end="2"/>
                                            </p:txEl>
                                          </p:spTgt>
                                        </p:tgtEl>
                                        <p:attrNameLst>
                                          <p:attrName>ppt_y</p:attrName>
                                        </p:attrNameLst>
                                      </p:cBhvr>
                                      <p:tavLst>
                                        <p:tav tm="0">
                                          <p:val>
                                            <p:strVal val="#ppt_y+#ppt_h*1.125000"/>
                                          </p:val>
                                        </p:tav>
                                        <p:tav tm="100000">
                                          <p:val>
                                            <p:strVal val="#ppt_y"/>
                                          </p:val>
                                        </p:tav>
                                      </p:tavLst>
                                    </p:anim>
                                    <p:animEffect transition="in" filter="wipe(up)">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 calcmode="lin" valueType="num">
                                      <p:cBhvr additive="base">
                                        <p:cTn id="17" dur="500"/>
                                        <p:tgtEl>
                                          <p:spTgt spid="2">
                                            <p:txEl>
                                              <p:pRg st="4" end="4"/>
                                            </p:txEl>
                                          </p:spTgt>
                                        </p:tgtEl>
                                        <p:attrNameLst>
                                          <p:attrName>ppt_y</p:attrName>
                                        </p:attrNameLst>
                                      </p:cBhvr>
                                      <p:tavLst>
                                        <p:tav tm="0">
                                          <p:val>
                                            <p:strVal val="#ppt_y+#ppt_h*1.125000"/>
                                          </p:val>
                                        </p:tav>
                                        <p:tav tm="100000">
                                          <p:val>
                                            <p:strVal val="#ppt_y"/>
                                          </p:val>
                                        </p:tav>
                                      </p:tavLst>
                                    </p:anim>
                                    <p:animEffect transition="in" filter="wipe(up)">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p:tgtEl>
                                          <p:spTgt spid="2">
                                            <p:txEl>
                                              <p:pRg st="5" end="5"/>
                                            </p:txEl>
                                          </p:spTgt>
                                        </p:tgtEl>
                                        <p:attrNameLst>
                                          <p:attrName>ppt_y</p:attrName>
                                        </p:attrNameLst>
                                      </p:cBhvr>
                                      <p:tavLst>
                                        <p:tav tm="0">
                                          <p:val>
                                            <p:strVal val="#ppt_y+#ppt_h*1.125000"/>
                                          </p:val>
                                        </p:tav>
                                        <p:tav tm="100000">
                                          <p:val>
                                            <p:strVal val="#ppt_y"/>
                                          </p:val>
                                        </p:tav>
                                      </p:tavLst>
                                    </p:anim>
                                    <p:animEffect transition="in" filter="wipe(up)">
                                      <p:cBhvr>
                                        <p:cTn id="24" dur="500"/>
                                        <p:tgtEl>
                                          <p:spTgt spid="2">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 calcmode="lin" valueType="num">
                                      <p:cBhvr additive="base">
                                        <p:cTn id="29" dur="500"/>
                                        <p:tgtEl>
                                          <p:spTgt spid="2">
                                            <p:txEl>
                                              <p:pRg st="7" end="7"/>
                                            </p:txEl>
                                          </p:spTgt>
                                        </p:tgtEl>
                                        <p:attrNameLst>
                                          <p:attrName>ppt_y</p:attrName>
                                        </p:attrNameLst>
                                      </p:cBhvr>
                                      <p:tavLst>
                                        <p:tav tm="0">
                                          <p:val>
                                            <p:strVal val="#ppt_y+#ppt_h*1.125000"/>
                                          </p:val>
                                        </p:tav>
                                        <p:tav tm="100000">
                                          <p:val>
                                            <p:strVal val="#ppt_y"/>
                                          </p:val>
                                        </p:tav>
                                      </p:tavLst>
                                    </p:anim>
                                    <p:animEffect transition="in" filter="wipe(up)">
                                      <p:cBhvr>
                                        <p:cTn id="30" dur="500"/>
                                        <p:tgtEl>
                                          <p:spTgt spid="2">
                                            <p:txEl>
                                              <p:pRg st="7" end="7"/>
                                            </p:txEl>
                                          </p:spTgt>
                                        </p:tgtEl>
                                      </p:cBhvr>
                                    </p:animEffect>
                                  </p:childTnLst>
                                </p:cTn>
                              </p:par>
                              <p:par>
                                <p:cTn id="31" presetID="12" presetClass="entr" presetSubtype="4" fill="hold"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anim calcmode="lin" valueType="num">
                                      <p:cBhvr additive="base">
                                        <p:cTn id="33" dur="500"/>
                                        <p:tgtEl>
                                          <p:spTgt spid="2">
                                            <p:txEl>
                                              <p:pRg st="9" end="9"/>
                                            </p:txEl>
                                          </p:spTgt>
                                        </p:tgtEl>
                                        <p:attrNameLst>
                                          <p:attrName>ppt_y</p:attrName>
                                        </p:attrNameLst>
                                      </p:cBhvr>
                                      <p:tavLst>
                                        <p:tav tm="0">
                                          <p:val>
                                            <p:strVal val="#ppt_y+#ppt_h*1.125000"/>
                                          </p:val>
                                        </p:tav>
                                        <p:tav tm="100000">
                                          <p:val>
                                            <p:strVal val="#ppt_y"/>
                                          </p:val>
                                        </p:tav>
                                      </p:tavLst>
                                    </p:anim>
                                    <p:animEffect transition="in" filter="wipe(up)">
                                      <p:cBhvr>
                                        <p:cTn id="34"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143" y="465187"/>
            <a:ext cx="6512511" cy="1143000"/>
          </a:xfrm>
        </p:spPr>
        <p:txBody>
          <a:bodyPr/>
          <a:lstStyle/>
          <a:p>
            <a:r>
              <a:rPr lang="en-US" dirty="0" smtClean="0"/>
              <a:t>Motivational Climate</a:t>
            </a:r>
            <a:endParaRPr lang="en-US" dirty="0"/>
          </a:p>
        </p:txBody>
      </p:sp>
      <p:sp>
        <p:nvSpPr>
          <p:cNvPr id="3" name="Content Placeholder 2"/>
          <p:cNvSpPr>
            <a:spLocks noGrp="1"/>
          </p:cNvSpPr>
          <p:nvPr>
            <p:ph sz="quarter" idx="13"/>
          </p:nvPr>
        </p:nvSpPr>
        <p:spPr>
          <a:xfrm>
            <a:off x="2639291" y="3206308"/>
            <a:ext cx="6400800" cy="3474720"/>
          </a:xfrm>
        </p:spPr>
        <p:txBody>
          <a:bodyPr>
            <a:normAutofit/>
          </a:bodyPr>
          <a:lstStyle/>
          <a:p>
            <a:r>
              <a:rPr lang="en-US" sz="3200" dirty="0" smtClean="0"/>
              <a:t>Perceived motivational climate influences an individual’s thoughts, feelings, and achievement behavior (Ames, 1992)</a:t>
            </a:r>
            <a:endParaRPr lang="en-US" sz="3200" dirty="0"/>
          </a:p>
        </p:txBody>
      </p:sp>
    </p:spTree>
    <p:extLst>
      <p:ext uri="{BB962C8B-B14F-4D97-AF65-F5344CB8AC3E}">
        <p14:creationId xmlns:p14="http://schemas.microsoft.com/office/powerpoint/2010/main" val="3106784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1018309" y="91758"/>
            <a:ext cx="3346704" cy="639762"/>
          </a:xfrm>
        </p:spPr>
        <p:txBody>
          <a:bodyPr/>
          <a:lstStyle/>
          <a:p>
            <a:r>
              <a:rPr lang="en-US" dirty="0" smtClean="0"/>
              <a:t>Performance Climate</a:t>
            </a:r>
            <a:endParaRPr lang="en-US" dirty="0"/>
          </a:p>
        </p:txBody>
      </p:sp>
      <p:sp>
        <p:nvSpPr>
          <p:cNvPr id="6" name="Content Placeholder 5"/>
          <p:cNvSpPr>
            <a:spLocks noGrp="1"/>
          </p:cNvSpPr>
          <p:nvPr>
            <p:ph sz="half" idx="2"/>
          </p:nvPr>
        </p:nvSpPr>
        <p:spPr>
          <a:xfrm>
            <a:off x="1156447" y="759970"/>
            <a:ext cx="3346704" cy="5236000"/>
          </a:xfrm>
        </p:spPr>
        <p:txBody>
          <a:bodyPr>
            <a:normAutofit/>
          </a:bodyPr>
          <a:lstStyle/>
          <a:p>
            <a:r>
              <a:rPr lang="en-US" sz="2400" dirty="0" err="1" smtClean="0"/>
              <a:t>Comparision</a:t>
            </a:r>
            <a:r>
              <a:rPr lang="en-US" sz="2400" dirty="0" smtClean="0"/>
              <a:t> with others is most important source of information for self-evaluation</a:t>
            </a:r>
          </a:p>
          <a:p>
            <a:r>
              <a:rPr lang="en-US" sz="2400" dirty="0" smtClean="0"/>
              <a:t>Focus on winning and improvement is of little significance</a:t>
            </a:r>
          </a:p>
          <a:p>
            <a:r>
              <a:rPr lang="en-US" sz="2400" dirty="0" smtClean="0"/>
              <a:t>Perceptions – associated with high levels of worry, focus on competitive ability</a:t>
            </a:r>
            <a:endParaRPr lang="en-US" sz="2400" dirty="0"/>
          </a:p>
        </p:txBody>
      </p:sp>
      <p:sp>
        <p:nvSpPr>
          <p:cNvPr id="7" name="Text Placeholder 6"/>
          <p:cNvSpPr>
            <a:spLocks noGrp="1"/>
          </p:cNvSpPr>
          <p:nvPr>
            <p:ph type="body" sz="quarter" idx="3"/>
          </p:nvPr>
        </p:nvSpPr>
        <p:spPr>
          <a:xfrm>
            <a:off x="4647302" y="102842"/>
            <a:ext cx="3346704" cy="639762"/>
          </a:xfrm>
        </p:spPr>
        <p:txBody>
          <a:bodyPr/>
          <a:lstStyle/>
          <a:p>
            <a:r>
              <a:rPr lang="en-US" dirty="0" smtClean="0"/>
              <a:t>Mastery Climate</a:t>
            </a:r>
            <a:endParaRPr lang="en-US" dirty="0"/>
          </a:p>
        </p:txBody>
      </p:sp>
      <p:sp>
        <p:nvSpPr>
          <p:cNvPr id="8" name="Content Placeholder 7"/>
          <p:cNvSpPr>
            <a:spLocks noGrp="1"/>
          </p:cNvSpPr>
          <p:nvPr>
            <p:ph sz="quarter" idx="4"/>
          </p:nvPr>
        </p:nvSpPr>
        <p:spPr>
          <a:xfrm>
            <a:off x="4645025" y="758952"/>
            <a:ext cx="3346704" cy="5112604"/>
          </a:xfrm>
        </p:spPr>
        <p:txBody>
          <a:bodyPr>
            <a:noAutofit/>
          </a:bodyPr>
          <a:lstStyle/>
          <a:p>
            <a:r>
              <a:rPr lang="en-US" sz="2400" dirty="0" smtClean="0"/>
              <a:t>Performance is evaluated in terms of personal mastery and improvement and not with comparison of others</a:t>
            </a:r>
          </a:p>
          <a:p>
            <a:r>
              <a:rPr lang="en-US" sz="2400" dirty="0" smtClean="0"/>
              <a:t>Perceptions – task goal orientation, intrinsic motivation, prefer challenging tasks and beliefs of success are due to effort</a:t>
            </a:r>
          </a:p>
          <a:p>
            <a:r>
              <a:rPr lang="en-US" sz="2400" dirty="0" smtClean="0"/>
              <a:t>Positive attitude, high satisfaction, low boredom and anxiety</a:t>
            </a:r>
            <a:endParaRPr lang="en-US" sz="2400" dirty="0"/>
          </a:p>
        </p:txBody>
      </p:sp>
    </p:spTree>
    <p:extLst>
      <p:ext uri="{BB962C8B-B14F-4D97-AF65-F5344CB8AC3E}">
        <p14:creationId xmlns:p14="http://schemas.microsoft.com/office/powerpoint/2010/main" val="2220150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96998" y="146532"/>
            <a:ext cx="6512511" cy="1143000"/>
          </a:xfrm>
        </p:spPr>
        <p:txBody>
          <a:bodyPr/>
          <a:lstStyle/>
          <a:p>
            <a:r>
              <a:rPr lang="en-US" dirty="0" smtClean="0"/>
              <a:t>TARGET Principles  - Motivational Climate</a:t>
            </a:r>
            <a:endParaRPr lang="en-US" dirty="0"/>
          </a:p>
        </p:txBody>
      </p:sp>
      <p:sp>
        <p:nvSpPr>
          <p:cNvPr id="8" name="Content Placeholder 7"/>
          <p:cNvSpPr>
            <a:spLocks noGrp="1"/>
          </p:cNvSpPr>
          <p:nvPr>
            <p:ph sz="quarter" idx="13"/>
          </p:nvPr>
        </p:nvSpPr>
        <p:spPr>
          <a:xfrm>
            <a:off x="296998" y="1784466"/>
            <a:ext cx="6400800" cy="4865715"/>
          </a:xfrm>
        </p:spPr>
        <p:txBody>
          <a:bodyPr>
            <a:noAutofit/>
          </a:bodyPr>
          <a:lstStyle/>
          <a:p>
            <a:r>
              <a:rPr lang="en-US" sz="4400" dirty="0" smtClean="0"/>
              <a:t>T</a:t>
            </a:r>
            <a:r>
              <a:rPr lang="en-US" sz="2000" dirty="0" smtClean="0"/>
              <a:t>ask</a:t>
            </a:r>
            <a:endParaRPr lang="en-US" sz="4400" dirty="0" smtClean="0"/>
          </a:p>
          <a:p>
            <a:r>
              <a:rPr lang="en-US" sz="4400" dirty="0" smtClean="0"/>
              <a:t>A</a:t>
            </a:r>
            <a:r>
              <a:rPr lang="en-US" sz="2000" dirty="0" smtClean="0"/>
              <a:t>uthority</a:t>
            </a:r>
            <a:endParaRPr lang="en-US" sz="4400" dirty="0" smtClean="0"/>
          </a:p>
          <a:p>
            <a:r>
              <a:rPr lang="en-US" sz="4400" dirty="0" smtClean="0"/>
              <a:t>R</a:t>
            </a:r>
            <a:r>
              <a:rPr lang="en-US" sz="2000" dirty="0" smtClean="0"/>
              <a:t>ecognition</a:t>
            </a:r>
            <a:endParaRPr lang="en-US" sz="4400" dirty="0" smtClean="0"/>
          </a:p>
          <a:p>
            <a:r>
              <a:rPr lang="en-US" sz="4400" dirty="0" smtClean="0"/>
              <a:t>G</a:t>
            </a:r>
            <a:r>
              <a:rPr lang="en-US" sz="2000" dirty="0" smtClean="0"/>
              <a:t>rouping</a:t>
            </a:r>
            <a:endParaRPr lang="en-US" sz="4400" dirty="0" smtClean="0"/>
          </a:p>
          <a:p>
            <a:r>
              <a:rPr lang="en-US" sz="4400" dirty="0" err="1" smtClean="0"/>
              <a:t>E</a:t>
            </a:r>
            <a:r>
              <a:rPr lang="en-US" sz="2000" dirty="0" err="1" smtClean="0"/>
              <a:t>valutation</a:t>
            </a:r>
            <a:endParaRPr lang="en-US" sz="4400" dirty="0" smtClean="0"/>
          </a:p>
          <a:p>
            <a:r>
              <a:rPr lang="en-US" sz="4400" dirty="0" smtClean="0"/>
              <a:t>T</a:t>
            </a:r>
            <a:r>
              <a:rPr lang="en-US" sz="2000" dirty="0" smtClean="0"/>
              <a:t>ime Structures</a:t>
            </a:r>
            <a:endParaRPr lang="en-US" sz="4400" dirty="0"/>
          </a:p>
        </p:txBody>
      </p:sp>
    </p:spTree>
    <p:extLst>
      <p:ext uri="{BB962C8B-B14F-4D97-AF65-F5344CB8AC3E}">
        <p14:creationId xmlns:p14="http://schemas.microsoft.com/office/powerpoint/2010/main" val="28250427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50594" y="731520"/>
            <a:ext cx="7976951" cy="692519"/>
          </a:xfrm>
        </p:spPr>
        <p:txBody>
          <a:bodyPr>
            <a:noAutofit/>
          </a:bodyPr>
          <a:lstStyle/>
          <a:p>
            <a:pPr marL="45720" indent="0">
              <a:buNone/>
            </a:pPr>
            <a:r>
              <a:rPr lang="en-US" sz="3200" dirty="0" smtClean="0"/>
              <a:t>Psychology of Sports</a:t>
            </a:r>
            <a:endParaRPr lang="en-US" sz="3200" dirty="0">
              <a:effectLst/>
            </a:endParaRPr>
          </a:p>
        </p:txBody>
      </p:sp>
      <p:sp>
        <p:nvSpPr>
          <p:cNvPr id="2" name="TextBox 1"/>
          <p:cNvSpPr txBox="1"/>
          <p:nvPr/>
        </p:nvSpPr>
        <p:spPr>
          <a:xfrm>
            <a:off x="509856" y="3172638"/>
            <a:ext cx="8398902" cy="3108543"/>
          </a:xfrm>
          <a:prstGeom prst="rect">
            <a:avLst/>
          </a:prstGeom>
          <a:noFill/>
        </p:spPr>
        <p:txBody>
          <a:bodyPr wrap="none" rtlCol="0">
            <a:spAutoFit/>
          </a:bodyPr>
          <a:lstStyle/>
          <a:p>
            <a:r>
              <a:rPr lang="en-US" sz="2800" dirty="0" smtClean="0">
                <a:hlinkClick r:id="rId2"/>
              </a:rPr>
              <a:t>https://www.youtube.com/watch?v=1akg5srwmTQ</a:t>
            </a:r>
            <a:endParaRPr lang="en-US" sz="2800" dirty="0" smtClean="0"/>
          </a:p>
          <a:p>
            <a:endParaRPr lang="en-US" sz="2800" dirty="0"/>
          </a:p>
          <a:p>
            <a:endParaRPr lang="en-US" sz="2800" dirty="0" smtClean="0"/>
          </a:p>
          <a:p>
            <a:r>
              <a:rPr lang="en-US" sz="2800" dirty="0" smtClean="0"/>
              <a:t>Psychology of the Obsessed Athlete</a:t>
            </a:r>
          </a:p>
          <a:p>
            <a:r>
              <a:rPr lang="en-US" sz="2800" dirty="0">
                <a:hlinkClick r:id="rId3"/>
              </a:rPr>
              <a:t>https://</a:t>
            </a:r>
            <a:r>
              <a:rPr lang="en-US" sz="2800" dirty="0" smtClean="0">
                <a:hlinkClick r:id="rId3"/>
              </a:rPr>
              <a:t>www.youtube.com/watch?v=A9ZaudNTSeQ</a:t>
            </a:r>
            <a:endParaRPr lang="en-US" sz="2800" dirty="0" smtClean="0"/>
          </a:p>
          <a:p>
            <a:endParaRPr lang="en-US" sz="2800" dirty="0" smtClean="0"/>
          </a:p>
          <a:p>
            <a:endParaRPr lang="en-US" sz="2800" dirty="0"/>
          </a:p>
        </p:txBody>
      </p:sp>
      <p:sp>
        <p:nvSpPr>
          <p:cNvPr id="5" name="TextBox 4"/>
          <p:cNvSpPr txBox="1"/>
          <p:nvPr/>
        </p:nvSpPr>
        <p:spPr>
          <a:xfrm>
            <a:off x="779161" y="1601104"/>
            <a:ext cx="8148384" cy="1384995"/>
          </a:xfrm>
          <a:prstGeom prst="rect">
            <a:avLst/>
          </a:prstGeom>
          <a:noFill/>
        </p:spPr>
        <p:txBody>
          <a:bodyPr wrap="none" rtlCol="0">
            <a:spAutoFit/>
          </a:bodyPr>
          <a:lstStyle/>
          <a:p>
            <a:r>
              <a:rPr lang="en-US" sz="2800" dirty="0" smtClean="0">
                <a:solidFill>
                  <a:srgbClr val="660066"/>
                </a:solidFill>
              </a:rPr>
              <a:t>Review of motivation</a:t>
            </a:r>
          </a:p>
          <a:p>
            <a:r>
              <a:rPr lang="en-US" sz="2800" dirty="0">
                <a:solidFill>
                  <a:srgbClr val="660066"/>
                </a:solidFill>
                <a:hlinkClick r:id="rId4"/>
              </a:rPr>
              <a:t>https://www.youtube.com/watch?v=</a:t>
            </a:r>
            <a:r>
              <a:rPr lang="en-US" sz="2800" dirty="0" smtClean="0">
                <a:solidFill>
                  <a:srgbClr val="660066"/>
                </a:solidFill>
                <a:hlinkClick r:id="rId4"/>
              </a:rPr>
              <a:t>SE4IpVF1soo</a:t>
            </a:r>
            <a:endParaRPr lang="en-US" sz="2800" dirty="0" smtClean="0">
              <a:solidFill>
                <a:srgbClr val="660066"/>
              </a:solidFill>
            </a:endParaRPr>
          </a:p>
          <a:p>
            <a:endParaRPr lang="en-US" sz="2800" dirty="0">
              <a:solidFill>
                <a:srgbClr val="660066"/>
              </a:solidFill>
            </a:endParaRPr>
          </a:p>
        </p:txBody>
      </p:sp>
    </p:spTree>
    <p:extLst>
      <p:ext uri="{BB962C8B-B14F-4D97-AF65-F5344CB8AC3E}">
        <p14:creationId xmlns:p14="http://schemas.microsoft.com/office/powerpoint/2010/main" val="12070152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a:bodyPr>
          <a:lstStyle/>
          <a:p>
            <a:r>
              <a:rPr lang="en-US" sz="2800" dirty="0"/>
              <a:t>Visualization</a:t>
            </a:r>
          </a:p>
          <a:p>
            <a:r>
              <a:rPr lang="en-US" sz="2800" dirty="0"/>
              <a:t> </a:t>
            </a:r>
          </a:p>
          <a:p>
            <a:r>
              <a:rPr lang="en-US" sz="2800" u="sng" dirty="0">
                <a:hlinkClick r:id="rId2"/>
              </a:rPr>
              <a:t>http://www.youtube.com/watch?v=vD06AfbmFlY</a:t>
            </a:r>
            <a:endParaRPr lang="en-US" sz="2800" dirty="0"/>
          </a:p>
          <a:p>
            <a:endParaRPr lang="en-US" sz="2800" dirty="0"/>
          </a:p>
        </p:txBody>
      </p:sp>
    </p:spTree>
    <p:extLst>
      <p:ext uri="{BB962C8B-B14F-4D97-AF65-F5344CB8AC3E}">
        <p14:creationId xmlns:p14="http://schemas.microsoft.com/office/powerpoint/2010/main" val="39771167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53167" y="762000"/>
            <a:ext cx="5559259" cy="523220"/>
          </a:xfrm>
          <a:prstGeom prst="rect">
            <a:avLst/>
          </a:prstGeom>
          <a:noFill/>
        </p:spPr>
        <p:txBody>
          <a:bodyPr wrap="none" rtlCol="0">
            <a:spAutoFit/>
          </a:bodyPr>
          <a:lstStyle/>
          <a:p>
            <a:r>
              <a:rPr lang="en-US" sz="2800" dirty="0">
                <a:solidFill>
                  <a:srgbClr val="660066"/>
                </a:solidFill>
              </a:rPr>
              <a:t>B.3.1 </a:t>
            </a:r>
            <a:r>
              <a:rPr lang="en-US" sz="2800" dirty="0" smtClean="0">
                <a:solidFill>
                  <a:srgbClr val="660066"/>
                </a:solidFill>
              </a:rPr>
              <a:t>	Define </a:t>
            </a:r>
            <a:r>
              <a:rPr lang="en-US" sz="2800" dirty="0">
                <a:solidFill>
                  <a:srgbClr val="660066"/>
                </a:solidFill>
              </a:rPr>
              <a:t>the term </a:t>
            </a:r>
            <a:r>
              <a:rPr lang="en-US" sz="2800" i="1" dirty="0">
                <a:solidFill>
                  <a:srgbClr val="660066"/>
                </a:solidFill>
              </a:rPr>
              <a:t>arousal</a:t>
            </a:r>
            <a:r>
              <a:rPr lang="en-US" sz="2800" dirty="0">
                <a:solidFill>
                  <a:srgbClr val="660066"/>
                </a:solidFill>
              </a:rPr>
              <a:t>. </a:t>
            </a:r>
          </a:p>
        </p:txBody>
      </p:sp>
      <p:sp>
        <p:nvSpPr>
          <p:cNvPr id="5" name="TextBox 4"/>
          <p:cNvSpPr txBox="1"/>
          <p:nvPr/>
        </p:nvSpPr>
        <p:spPr>
          <a:xfrm>
            <a:off x="1016000" y="1672167"/>
            <a:ext cx="7495747" cy="2246769"/>
          </a:xfrm>
          <a:prstGeom prst="rect">
            <a:avLst/>
          </a:prstGeom>
          <a:noFill/>
        </p:spPr>
        <p:txBody>
          <a:bodyPr wrap="square" rtlCol="0">
            <a:spAutoFit/>
          </a:bodyPr>
          <a:lstStyle/>
          <a:p>
            <a:r>
              <a:rPr lang="en-US" sz="2800" dirty="0" smtClean="0">
                <a:solidFill>
                  <a:srgbClr val="660066"/>
                </a:solidFill>
              </a:rPr>
              <a:t>The continuum ranging from a very deep sleep-like state to excessive and uncontrolled activation of numerous systems that might be seen in the instance of a panic attack. </a:t>
            </a:r>
            <a:endParaRPr lang="en-US" sz="2800" dirty="0">
              <a:solidFill>
                <a:srgbClr val="660066"/>
              </a:solidFill>
            </a:endParaRPr>
          </a:p>
        </p:txBody>
      </p:sp>
    </p:spTree>
    <p:extLst>
      <p:ext uri="{BB962C8B-B14F-4D97-AF65-F5344CB8AC3E}">
        <p14:creationId xmlns:p14="http://schemas.microsoft.com/office/powerpoint/2010/main" val="73277534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53167" y="762000"/>
            <a:ext cx="5559259" cy="523220"/>
          </a:xfrm>
          <a:prstGeom prst="rect">
            <a:avLst/>
          </a:prstGeom>
          <a:noFill/>
        </p:spPr>
        <p:txBody>
          <a:bodyPr wrap="none" rtlCol="0">
            <a:spAutoFit/>
          </a:bodyPr>
          <a:lstStyle/>
          <a:p>
            <a:r>
              <a:rPr lang="en-US" sz="2800" dirty="0">
                <a:solidFill>
                  <a:srgbClr val="660066"/>
                </a:solidFill>
              </a:rPr>
              <a:t>B.3.1 </a:t>
            </a:r>
            <a:r>
              <a:rPr lang="en-US" sz="2800" dirty="0" smtClean="0">
                <a:solidFill>
                  <a:srgbClr val="660066"/>
                </a:solidFill>
              </a:rPr>
              <a:t>	Define </a:t>
            </a:r>
            <a:r>
              <a:rPr lang="en-US" sz="2800" dirty="0">
                <a:solidFill>
                  <a:srgbClr val="660066"/>
                </a:solidFill>
              </a:rPr>
              <a:t>the term </a:t>
            </a:r>
            <a:r>
              <a:rPr lang="en-US" sz="2800" i="1" dirty="0">
                <a:solidFill>
                  <a:srgbClr val="660066"/>
                </a:solidFill>
              </a:rPr>
              <a:t>arousal</a:t>
            </a:r>
            <a:r>
              <a:rPr lang="en-US" sz="2800" dirty="0">
                <a:solidFill>
                  <a:srgbClr val="660066"/>
                </a:solidFill>
              </a:rPr>
              <a:t>. </a:t>
            </a:r>
          </a:p>
        </p:txBody>
      </p:sp>
      <p:sp>
        <p:nvSpPr>
          <p:cNvPr id="6" name="TextBox 5"/>
          <p:cNvSpPr txBox="1"/>
          <p:nvPr/>
        </p:nvSpPr>
        <p:spPr>
          <a:xfrm>
            <a:off x="958129" y="1559902"/>
            <a:ext cx="7709592" cy="3108544"/>
          </a:xfrm>
          <a:prstGeom prst="rect">
            <a:avLst/>
          </a:prstGeom>
          <a:noFill/>
        </p:spPr>
        <p:txBody>
          <a:bodyPr wrap="square" rtlCol="0">
            <a:spAutoFit/>
          </a:bodyPr>
          <a:lstStyle/>
          <a:p>
            <a:r>
              <a:rPr lang="en-US" sz="2800" dirty="0" smtClean="0">
                <a:solidFill>
                  <a:srgbClr val="FF0000"/>
                </a:solidFill>
              </a:rPr>
              <a:t>Autonomic arousal </a:t>
            </a:r>
            <a:r>
              <a:rPr lang="en-US" sz="2800" dirty="0" smtClean="0">
                <a:solidFill>
                  <a:srgbClr val="660066"/>
                </a:solidFill>
              </a:rPr>
              <a:t>is seen as the immediate response to a stressor.  </a:t>
            </a:r>
          </a:p>
          <a:p>
            <a:endParaRPr lang="en-US" sz="2800" dirty="0">
              <a:solidFill>
                <a:srgbClr val="660066"/>
              </a:solidFill>
            </a:endParaRPr>
          </a:p>
          <a:p>
            <a:r>
              <a:rPr lang="en-US" sz="2800" dirty="0" smtClean="0">
                <a:solidFill>
                  <a:srgbClr val="660066"/>
                </a:solidFill>
              </a:rPr>
              <a:t>The sympathetic nervous system closes down the non-essential physiological systems.  They accelerate those fight of flight response systems.</a:t>
            </a:r>
          </a:p>
        </p:txBody>
      </p:sp>
    </p:spTree>
    <p:extLst>
      <p:ext uri="{BB962C8B-B14F-4D97-AF65-F5344CB8AC3E}">
        <p14:creationId xmlns:p14="http://schemas.microsoft.com/office/powerpoint/2010/main" val="166413376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solidFill>
                  <a:srgbClr val="660066"/>
                </a:solidFill>
              </a:rPr>
              <a:t>B.3.2 </a:t>
            </a:r>
            <a:r>
              <a:rPr lang="en-US" sz="2800" dirty="0" smtClean="0">
                <a:solidFill>
                  <a:srgbClr val="660066"/>
                </a:solidFill>
              </a:rPr>
              <a:t> 	Describe </a:t>
            </a:r>
            <a:r>
              <a:rPr lang="en-US" sz="2800" dirty="0">
                <a:solidFill>
                  <a:srgbClr val="660066"/>
                </a:solidFill>
              </a:rPr>
              <a:t>the theoretical approaches to </a:t>
            </a:r>
            <a:r>
              <a:rPr lang="en-US" sz="2800" dirty="0" smtClean="0">
                <a:solidFill>
                  <a:srgbClr val="660066"/>
                </a:solidFill>
              </a:rPr>
              <a:t>arousal</a:t>
            </a:r>
            <a:r>
              <a:rPr lang="en-US" sz="2800" dirty="0">
                <a:solidFill>
                  <a:srgbClr val="660066"/>
                </a:solidFill>
              </a:rPr>
              <a:t>. </a:t>
            </a:r>
            <a:endParaRPr lang="en-US" sz="2800" dirty="0">
              <a:solidFill>
                <a:srgbClr val="660066"/>
              </a:solidFill>
              <a:effectLst/>
            </a:endParaRPr>
          </a:p>
        </p:txBody>
      </p:sp>
      <p:sp>
        <p:nvSpPr>
          <p:cNvPr id="5" name="TextBox 4"/>
          <p:cNvSpPr txBox="1"/>
          <p:nvPr/>
        </p:nvSpPr>
        <p:spPr>
          <a:xfrm>
            <a:off x="1016000" y="1329033"/>
            <a:ext cx="7495747" cy="523220"/>
          </a:xfrm>
          <a:prstGeom prst="rect">
            <a:avLst/>
          </a:prstGeom>
          <a:noFill/>
        </p:spPr>
        <p:txBody>
          <a:bodyPr wrap="square" rtlCol="0">
            <a:spAutoFit/>
          </a:bodyPr>
          <a:lstStyle/>
          <a:p>
            <a:r>
              <a:rPr lang="en-US" sz="2800" dirty="0">
                <a:solidFill>
                  <a:srgbClr val="660066"/>
                </a:solidFill>
              </a:rPr>
              <a:t>D</a:t>
            </a:r>
            <a:r>
              <a:rPr lang="en-US" sz="2800" dirty="0" smtClean="0">
                <a:solidFill>
                  <a:srgbClr val="660066"/>
                </a:solidFill>
              </a:rPr>
              <a:t>rive </a:t>
            </a:r>
            <a:r>
              <a:rPr lang="en-US" sz="2800" dirty="0">
                <a:solidFill>
                  <a:srgbClr val="660066"/>
                </a:solidFill>
              </a:rPr>
              <a:t>R</a:t>
            </a:r>
            <a:r>
              <a:rPr lang="en-US" sz="2800" dirty="0" smtClean="0">
                <a:solidFill>
                  <a:srgbClr val="660066"/>
                </a:solidFill>
              </a:rPr>
              <a:t>eduction </a:t>
            </a:r>
            <a:r>
              <a:rPr lang="en-US" sz="2800" dirty="0">
                <a:solidFill>
                  <a:srgbClr val="660066"/>
                </a:solidFill>
              </a:rPr>
              <a:t>T</a:t>
            </a:r>
            <a:r>
              <a:rPr lang="en-US" sz="2800" dirty="0" smtClean="0">
                <a:solidFill>
                  <a:srgbClr val="660066"/>
                </a:solidFill>
              </a:rPr>
              <a:t>heory</a:t>
            </a:r>
            <a:endParaRPr lang="en-US" sz="2800" dirty="0">
              <a:solidFill>
                <a:srgbClr val="660066"/>
              </a:solidFill>
            </a:endParaRPr>
          </a:p>
        </p:txBody>
      </p:sp>
      <p:sp>
        <p:nvSpPr>
          <p:cNvPr id="2" name="TextBox 1"/>
          <p:cNvSpPr txBox="1"/>
          <p:nvPr/>
        </p:nvSpPr>
        <p:spPr>
          <a:xfrm>
            <a:off x="6352156" y="6233219"/>
            <a:ext cx="2159591" cy="276999"/>
          </a:xfrm>
          <a:prstGeom prst="rect">
            <a:avLst/>
          </a:prstGeom>
          <a:noFill/>
        </p:spPr>
        <p:txBody>
          <a:bodyPr wrap="none" rtlCol="0">
            <a:spAutoFit/>
          </a:bodyPr>
          <a:lstStyle/>
          <a:p>
            <a:r>
              <a:rPr lang="en-US" sz="1200" dirty="0"/>
              <a:t>https://</a:t>
            </a:r>
            <a:r>
              <a:rPr lang="en-US" sz="1200" dirty="0" err="1"/>
              <a:t>www.boundless.com</a:t>
            </a:r>
            <a:endParaRPr lang="en-US" sz="1200" dirty="0"/>
          </a:p>
        </p:txBody>
      </p:sp>
      <p:sp>
        <p:nvSpPr>
          <p:cNvPr id="6" name="TextBox 5"/>
          <p:cNvSpPr txBox="1"/>
          <p:nvPr/>
        </p:nvSpPr>
        <p:spPr>
          <a:xfrm>
            <a:off x="311949" y="1852253"/>
            <a:ext cx="8645439" cy="5262980"/>
          </a:xfrm>
          <a:prstGeom prst="rect">
            <a:avLst/>
          </a:prstGeom>
          <a:noFill/>
        </p:spPr>
        <p:txBody>
          <a:bodyPr wrap="square" rtlCol="0">
            <a:spAutoFit/>
          </a:bodyPr>
          <a:lstStyle/>
          <a:p>
            <a:r>
              <a:rPr lang="en-US" sz="2800" dirty="0">
                <a:solidFill>
                  <a:srgbClr val="660066"/>
                </a:solidFill>
              </a:rPr>
              <a:t>It was developed by Clark Hull in 1943, was the first theory for motivation.</a:t>
            </a:r>
          </a:p>
          <a:p>
            <a:endParaRPr lang="en-US" sz="2800" i="1" dirty="0" smtClean="0">
              <a:solidFill>
                <a:srgbClr val="660066"/>
              </a:solidFill>
            </a:endParaRPr>
          </a:p>
          <a:p>
            <a:r>
              <a:rPr lang="en-US" sz="2800" i="1" dirty="0" smtClean="0">
                <a:solidFill>
                  <a:srgbClr val="660066"/>
                </a:solidFill>
              </a:rPr>
              <a:t>Drive </a:t>
            </a:r>
            <a:r>
              <a:rPr lang="en-US" sz="2800" i="1" dirty="0">
                <a:solidFill>
                  <a:srgbClr val="660066"/>
                </a:solidFill>
              </a:rPr>
              <a:t>reduction theory says that humans are motivated to reduce the state of tension caused when certain biological needs are not satisfied</a:t>
            </a:r>
            <a:r>
              <a:rPr lang="en-US" sz="2800" i="1" dirty="0" smtClean="0">
                <a:solidFill>
                  <a:srgbClr val="660066"/>
                </a:solidFill>
              </a:rPr>
              <a:t>. This theory helps explain behaviors that have strong biological components.</a:t>
            </a:r>
          </a:p>
          <a:p>
            <a:r>
              <a:rPr lang="en-US" sz="2800" i="1" dirty="0" smtClean="0">
                <a:solidFill>
                  <a:srgbClr val="008000"/>
                </a:solidFill>
              </a:rPr>
              <a:t>Example</a:t>
            </a:r>
            <a:r>
              <a:rPr lang="en-US" sz="2800" i="1" dirty="0" smtClean="0">
                <a:solidFill>
                  <a:srgbClr val="660066"/>
                </a:solidFill>
              </a:rPr>
              <a:t> might be you are driven to drink a glass of water to reduce your sensation of thirst. </a:t>
            </a:r>
            <a:endParaRPr lang="en-US" sz="2800" dirty="0">
              <a:solidFill>
                <a:srgbClr val="660066"/>
              </a:solidFill>
            </a:endParaRPr>
          </a:p>
          <a:p>
            <a:endParaRPr lang="en-US" sz="2800" dirty="0" smtClean="0">
              <a:solidFill>
                <a:srgbClr val="660066"/>
              </a:solidFill>
            </a:endParaRPr>
          </a:p>
          <a:p>
            <a:endParaRPr lang="en-US" sz="2800" dirty="0" smtClean="0">
              <a:solidFill>
                <a:srgbClr val="660066"/>
              </a:solidFill>
            </a:endParaRPr>
          </a:p>
        </p:txBody>
      </p:sp>
    </p:spTree>
    <p:extLst>
      <p:ext uri="{BB962C8B-B14F-4D97-AF65-F5344CB8AC3E}">
        <p14:creationId xmlns:p14="http://schemas.microsoft.com/office/powerpoint/2010/main" val="178712479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solidFill>
                  <a:srgbClr val="660066"/>
                </a:solidFill>
              </a:rPr>
              <a:t>B.3.2 </a:t>
            </a:r>
            <a:r>
              <a:rPr lang="en-US" sz="2800" dirty="0" smtClean="0">
                <a:solidFill>
                  <a:srgbClr val="660066"/>
                </a:solidFill>
              </a:rPr>
              <a:t> 	Describe </a:t>
            </a:r>
            <a:r>
              <a:rPr lang="en-US" sz="2800" dirty="0">
                <a:solidFill>
                  <a:srgbClr val="660066"/>
                </a:solidFill>
              </a:rPr>
              <a:t>the theoretical approaches to </a:t>
            </a:r>
            <a:r>
              <a:rPr lang="en-US" sz="2800" dirty="0" smtClean="0">
                <a:solidFill>
                  <a:srgbClr val="660066"/>
                </a:solidFill>
              </a:rPr>
              <a:t>arousal</a:t>
            </a:r>
            <a:r>
              <a:rPr lang="en-US" sz="2800" dirty="0">
                <a:solidFill>
                  <a:srgbClr val="660066"/>
                </a:solidFill>
              </a:rPr>
              <a:t>. </a:t>
            </a:r>
            <a:endParaRPr lang="en-US" sz="2800" dirty="0">
              <a:solidFill>
                <a:srgbClr val="660066"/>
              </a:solidFill>
              <a:effectLst/>
            </a:endParaRPr>
          </a:p>
        </p:txBody>
      </p:sp>
      <p:sp>
        <p:nvSpPr>
          <p:cNvPr id="5" name="TextBox 4"/>
          <p:cNvSpPr txBox="1"/>
          <p:nvPr/>
        </p:nvSpPr>
        <p:spPr>
          <a:xfrm>
            <a:off x="1016000" y="1329033"/>
            <a:ext cx="7495747" cy="523220"/>
          </a:xfrm>
          <a:prstGeom prst="rect">
            <a:avLst/>
          </a:prstGeom>
          <a:noFill/>
        </p:spPr>
        <p:txBody>
          <a:bodyPr wrap="square" rtlCol="0">
            <a:spAutoFit/>
          </a:bodyPr>
          <a:lstStyle/>
          <a:p>
            <a:r>
              <a:rPr lang="en-US" sz="2800" dirty="0">
                <a:solidFill>
                  <a:srgbClr val="660066"/>
                </a:solidFill>
              </a:rPr>
              <a:t>D</a:t>
            </a:r>
            <a:r>
              <a:rPr lang="en-US" sz="2800" dirty="0" smtClean="0">
                <a:solidFill>
                  <a:srgbClr val="660066"/>
                </a:solidFill>
              </a:rPr>
              <a:t>rive </a:t>
            </a:r>
            <a:r>
              <a:rPr lang="en-US" sz="2800" dirty="0">
                <a:solidFill>
                  <a:srgbClr val="660066"/>
                </a:solidFill>
              </a:rPr>
              <a:t>R</a:t>
            </a:r>
            <a:r>
              <a:rPr lang="en-US" sz="2800" dirty="0" smtClean="0">
                <a:solidFill>
                  <a:srgbClr val="660066"/>
                </a:solidFill>
              </a:rPr>
              <a:t>eduction </a:t>
            </a:r>
            <a:r>
              <a:rPr lang="en-US" sz="2800" dirty="0">
                <a:solidFill>
                  <a:srgbClr val="660066"/>
                </a:solidFill>
              </a:rPr>
              <a:t>T</a:t>
            </a:r>
            <a:r>
              <a:rPr lang="en-US" sz="2800" dirty="0" smtClean="0">
                <a:solidFill>
                  <a:srgbClr val="660066"/>
                </a:solidFill>
              </a:rPr>
              <a:t>heory</a:t>
            </a:r>
            <a:endParaRPr lang="en-US" sz="2800" dirty="0">
              <a:solidFill>
                <a:srgbClr val="660066"/>
              </a:solidFill>
            </a:endParaRPr>
          </a:p>
        </p:txBody>
      </p:sp>
      <p:sp>
        <p:nvSpPr>
          <p:cNvPr id="2" name="TextBox 1"/>
          <p:cNvSpPr txBox="1"/>
          <p:nvPr/>
        </p:nvSpPr>
        <p:spPr>
          <a:xfrm>
            <a:off x="6352156" y="6233219"/>
            <a:ext cx="2159591" cy="276999"/>
          </a:xfrm>
          <a:prstGeom prst="rect">
            <a:avLst/>
          </a:prstGeom>
          <a:noFill/>
        </p:spPr>
        <p:txBody>
          <a:bodyPr wrap="none" rtlCol="0">
            <a:spAutoFit/>
          </a:bodyPr>
          <a:lstStyle/>
          <a:p>
            <a:r>
              <a:rPr lang="en-US" sz="1200" dirty="0"/>
              <a:t>https://</a:t>
            </a:r>
            <a:r>
              <a:rPr lang="en-US" sz="1200" dirty="0" err="1"/>
              <a:t>www.boundless.com</a:t>
            </a:r>
            <a:endParaRPr lang="en-US" sz="1200" dirty="0"/>
          </a:p>
        </p:txBody>
      </p:sp>
      <p:sp>
        <p:nvSpPr>
          <p:cNvPr id="3" name="TextBox 2"/>
          <p:cNvSpPr txBox="1"/>
          <p:nvPr/>
        </p:nvSpPr>
        <p:spPr>
          <a:xfrm>
            <a:off x="923668" y="2110619"/>
            <a:ext cx="7855464" cy="954107"/>
          </a:xfrm>
          <a:prstGeom prst="rect">
            <a:avLst/>
          </a:prstGeom>
          <a:noFill/>
        </p:spPr>
        <p:txBody>
          <a:bodyPr wrap="square" rtlCol="0">
            <a:spAutoFit/>
          </a:bodyPr>
          <a:lstStyle/>
          <a:p>
            <a:r>
              <a:rPr lang="en-US" sz="2800" dirty="0" smtClean="0">
                <a:solidFill>
                  <a:srgbClr val="660066"/>
                </a:solidFill>
              </a:rPr>
              <a:t>Discuss with you table some examples of drive reduction theory</a:t>
            </a:r>
            <a:endParaRPr lang="en-US" sz="2800" dirty="0">
              <a:solidFill>
                <a:srgbClr val="660066"/>
              </a:solidFill>
            </a:endParaRPr>
          </a:p>
        </p:txBody>
      </p:sp>
      <p:sp>
        <p:nvSpPr>
          <p:cNvPr id="7" name="TextBox 6"/>
          <p:cNvSpPr txBox="1"/>
          <p:nvPr/>
        </p:nvSpPr>
        <p:spPr>
          <a:xfrm>
            <a:off x="1016001" y="3776990"/>
            <a:ext cx="7763132" cy="2246769"/>
          </a:xfrm>
          <a:prstGeom prst="rect">
            <a:avLst/>
          </a:prstGeom>
          <a:noFill/>
        </p:spPr>
        <p:txBody>
          <a:bodyPr wrap="square" rtlCol="0">
            <a:spAutoFit/>
          </a:bodyPr>
          <a:lstStyle/>
          <a:p>
            <a:r>
              <a:rPr lang="en-US" sz="2800" dirty="0" smtClean="0">
                <a:solidFill>
                  <a:srgbClr val="660066"/>
                </a:solidFill>
              </a:rPr>
              <a:t>An example of Drive not being reduced</a:t>
            </a:r>
          </a:p>
          <a:p>
            <a:r>
              <a:rPr lang="en-US" sz="2800" dirty="0" smtClean="0">
                <a:solidFill>
                  <a:srgbClr val="660066"/>
                </a:solidFill>
              </a:rPr>
              <a:t>.</a:t>
            </a:r>
          </a:p>
          <a:p>
            <a:r>
              <a:rPr lang="en-US" sz="2800" dirty="0">
                <a:solidFill>
                  <a:srgbClr val="660066"/>
                </a:solidFill>
                <a:hlinkClick r:id="rId2"/>
              </a:rPr>
              <a:t>https://www.youtube.com/watch?v=</a:t>
            </a:r>
            <a:r>
              <a:rPr lang="en-US" sz="2800" dirty="0" smtClean="0">
                <a:solidFill>
                  <a:srgbClr val="660066"/>
                </a:solidFill>
                <a:hlinkClick r:id="rId2"/>
              </a:rPr>
              <a:t>1x9W70LJKVw</a:t>
            </a:r>
            <a:endParaRPr lang="en-US" sz="2800" dirty="0" smtClean="0">
              <a:solidFill>
                <a:srgbClr val="660066"/>
              </a:solidFill>
            </a:endParaRPr>
          </a:p>
          <a:p>
            <a:endParaRPr lang="en-US" sz="2800" dirty="0">
              <a:solidFill>
                <a:srgbClr val="660066"/>
              </a:solidFill>
            </a:endParaRPr>
          </a:p>
        </p:txBody>
      </p:sp>
    </p:spTree>
    <p:extLst>
      <p:ext uri="{BB962C8B-B14F-4D97-AF65-F5344CB8AC3E}">
        <p14:creationId xmlns:p14="http://schemas.microsoft.com/office/powerpoint/2010/main" val="323649701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solidFill>
                  <a:srgbClr val="660066"/>
                </a:solidFill>
              </a:rPr>
              <a:t>B.3.2 </a:t>
            </a:r>
            <a:r>
              <a:rPr lang="en-US" sz="2800" dirty="0" smtClean="0">
                <a:solidFill>
                  <a:srgbClr val="660066"/>
                </a:solidFill>
              </a:rPr>
              <a:t> 	Describe </a:t>
            </a:r>
            <a:r>
              <a:rPr lang="en-US" sz="2800" dirty="0">
                <a:solidFill>
                  <a:srgbClr val="660066"/>
                </a:solidFill>
              </a:rPr>
              <a:t>the theoretical approaches to </a:t>
            </a:r>
            <a:r>
              <a:rPr lang="en-US" sz="2800" dirty="0" smtClean="0">
                <a:solidFill>
                  <a:srgbClr val="660066"/>
                </a:solidFill>
              </a:rPr>
              <a:t>arousal</a:t>
            </a:r>
            <a:r>
              <a:rPr lang="en-US" sz="2800" dirty="0">
                <a:solidFill>
                  <a:srgbClr val="660066"/>
                </a:solidFill>
              </a:rPr>
              <a:t>. </a:t>
            </a:r>
            <a:endParaRPr lang="en-US" sz="2800" dirty="0">
              <a:solidFill>
                <a:srgbClr val="660066"/>
              </a:solidFill>
              <a:effectLst/>
            </a:endParaRPr>
          </a:p>
        </p:txBody>
      </p:sp>
      <p:sp>
        <p:nvSpPr>
          <p:cNvPr id="5" name="TextBox 4"/>
          <p:cNvSpPr txBox="1"/>
          <p:nvPr/>
        </p:nvSpPr>
        <p:spPr>
          <a:xfrm>
            <a:off x="1016000" y="1329033"/>
            <a:ext cx="7495747" cy="523220"/>
          </a:xfrm>
          <a:prstGeom prst="rect">
            <a:avLst/>
          </a:prstGeom>
          <a:noFill/>
        </p:spPr>
        <p:txBody>
          <a:bodyPr wrap="square" rtlCol="0">
            <a:spAutoFit/>
          </a:bodyPr>
          <a:lstStyle/>
          <a:p>
            <a:r>
              <a:rPr lang="en-US" sz="2800" dirty="0">
                <a:solidFill>
                  <a:srgbClr val="660066"/>
                </a:solidFill>
              </a:rPr>
              <a:t>I</a:t>
            </a:r>
            <a:r>
              <a:rPr lang="en-US" sz="2800" dirty="0" smtClean="0">
                <a:solidFill>
                  <a:srgbClr val="660066"/>
                </a:solidFill>
              </a:rPr>
              <a:t>nverted</a:t>
            </a:r>
            <a:r>
              <a:rPr lang="en-US" sz="2800" dirty="0">
                <a:solidFill>
                  <a:srgbClr val="660066"/>
                </a:solidFill>
              </a:rPr>
              <a:t>-U hypothesis </a:t>
            </a:r>
          </a:p>
        </p:txBody>
      </p:sp>
      <p:sp>
        <p:nvSpPr>
          <p:cNvPr id="2" name="TextBox 1"/>
          <p:cNvSpPr txBox="1"/>
          <p:nvPr/>
        </p:nvSpPr>
        <p:spPr>
          <a:xfrm>
            <a:off x="6352156" y="6233219"/>
            <a:ext cx="2159591" cy="276999"/>
          </a:xfrm>
          <a:prstGeom prst="rect">
            <a:avLst/>
          </a:prstGeom>
          <a:noFill/>
        </p:spPr>
        <p:txBody>
          <a:bodyPr wrap="none" rtlCol="0">
            <a:spAutoFit/>
          </a:bodyPr>
          <a:lstStyle/>
          <a:p>
            <a:r>
              <a:rPr lang="en-US" sz="1200" dirty="0"/>
              <a:t>https://</a:t>
            </a:r>
            <a:r>
              <a:rPr lang="en-US" sz="1200" dirty="0" err="1"/>
              <a:t>www.boundless.com</a:t>
            </a:r>
            <a:endParaRPr lang="en-US" sz="1200" dirty="0"/>
          </a:p>
        </p:txBody>
      </p:sp>
      <p:sp>
        <p:nvSpPr>
          <p:cNvPr id="3" name="TextBox 2"/>
          <p:cNvSpPr txBox="1"/>
          <p:nvPr/>
        </p:nvSpPr>
        <p:spPr>
          <a:xfrm>
            <a:off x="735309" y="2206148"/>
            <a:ext cx="8177516" cy="4401205"/>
          </a:xfrm>
          <a:prstGeom prst="rect">
            <a:avLst/>
          </a:prstGeom>
          <a:noFill/>
        </p:spPr>
        <p:txBody>
          <a:bodyPr wrap="square" rtlCol="0">
            <a:spAutoFit/>
          </a:bodyPr>
          <a:lstStyle/>
          <a:p>
            <a:r>
              <a:rPr lang="en-US" sz="2800" dirty="0" smtClean="0">
                <a:solidFill>
                  <a:srgbClr val="660066"/>
                </a:solidFill>
              </a:rPr>
              <a:t>For complex tasks there was an optimal level of arousal above and below which performance levels would decrease.</a:t>
            </a:r>
          </a:p>
          <a:p>
            <a:endParaRPr lang="en-US" sz="2800" dirty="0">
              <a:solidFill>
                <a:srgbClr val="660066"/>
              </a:solidFill>
            </a:endParaRPr>
          </a:p>
          <a:p>
            <a:r>
              <a:rPr lang="en-US" sz="2800" dirty="0">
                <a:solidFill>
                  <a:srgbClr val="660066"/>
                </a:solidFill>
              </a:rPr>
              <a:t>The theory is that as arousal is increased then performance improves but only up to a certain point (top of the inverted U). If the athlete's arousal is increased beyond this point then performance diminishes.</a:t>
            </a:r>
          </a:p>
          <a:p>
            <a:endParaRPr lang="en-US" sz="2800" dirty="0">
              <a:solidFill>
                <a:srgbClr val="660066"/>
              </a:solidFill>
            </a:endParaRPr>
          </a:p>
        </p:txBody>
      </p:sp>
    </p:spTree>
    <p:extLst>
      <p:ext uri="{BB962C8B-B14F-4D97-AF65-F5344CB8AC3E}">
        <p14:creationId xmlns:p14="http://schemas.microsoft.com/office/powerpoint/2010/main" val="123640436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84100" y="370808"/>
            <a:ext cx="3989108" cy="523220"/>
          </a:xfrm>
          <a:prstGeom prst="rect">
            <a:avLst/>
          </a:prstGeom>
          <a:noFill/>
        </p:spPr>
        <p:txBody>
          <a:bodyPr wrap="square" rtlCol="0">
            <a:spAutoFit/>
          </a:bodyPr>
          <a:lstStyle/>
          <a:p>
            <a:r>
              <a:rPr lang="en-US" sz="2800" dirty="0">
                <a:solidFill>
                  <a:srgbClr val="660066"/>
                </a:solidFill>
              </a:rPr>
              <a:t>I</a:t>
            </a:r>
            <a:r>
              <a:rPr lang="en-US" sz="2800" dirty="0" smtClean="0">
                <a:solidFill>
                  <a:srgbClr val="660066"/>
                </a:solidFill>
              </a:rPr>
              <a:t>nverted</a:t>
            </a:r>
            <a:r>
              <a:rPr lang="en-US" sz="2800" dirty="0">
                <a:solidFill>
                  <a:srgbClr val="660066"/>
                </a:solidFill>
              </a:rPr>
              <a:t>-U hypothesis </a:t>
            </a:r>
          </a:p>
        </p:txBody>
      </p:sp>
      <p:pic>
        <p:nvPicPr>
          <p:cNvPr id="6" name="Picture 5"/>
          <p:cNvPicPr>
            <a:picLocks noChangeAspect="1"/>
          </p:cNvPicPr>
          <p:nvPr/>
        </p:nvPicPr>
        <p:blipFill>
          <a:blip r:embed="rId2"/>
          <a:stretch>
            <a:fillRect/>
          </a:stretch>
        </p:blipFill>
        <p:spPr>
          <a:xfrm>
            <a:off x="713027" y="1000253"/>
            <a:ext cx="7575900" cy="5352538"/>
          </a:xfrm>
          <a:prstGeom prst="rect">
            <a:avLst/>
          </a:prstGeom>
        </p:spPr>
      </p:pic>
      <p:sp>
        <p:nvSpPr>
          <p:cNvPr id="7" name="TextBox 6"/>
          <p:cNvSpPr txBox="1"/>
          <p:nvPr/>
        </p:nvSpPr>
        <p:spPr>
          <a:xfrm>
            <a:off x="4916611" y="6551591"/>
            <a:ext cx="4227389" cy="276999"/>
          </a:xfrm>
          <a:prstGeom prst="rect">
            <a:avLst/>
          </a:prstGeom>
          <a:noFill/>
        </p:spPr>
        <p:txBody>
          <a:bodyPr wrap="none" rtlCol="0">
            <a:spAutoFit/>
          </a:bodyPr>
          <a:lstStyle/>
          <a:p>
            <a:r>
              <a:rPr lang="en-US" sz="1200" dirty="0"/>
              <a:t>http://</a:t>
            </a:r>
            <a:r>
              <a:rPr lang="en-US" sz="1200" dirty="0" err="1"/>
              <a:t>www.mindtools.com</a:t>
            </a:r>
            <a:r>
              <a:rPr lang="en-US" sz="1200" dirty="0"/>
              <a:t>/pages/article/inverted-</a:t>
            </a:r>
            <a:r>
              <a:rPr lang="en-US" sz="1200" dirty="0" err="1"/>
              <a:t>u.htm</a:t>
            </a:r>
            <a:endParaRPr lang="en-US" sz="1200" dirty="0"/>
          </a:p>
        </p:txBody>
      </p:sp>
    </p:spTree>
    <p:extLst>
      <p:ext uri="{BB962C8B-B14F-4D97-AF65-F5344CB8AC3E}">
        <p14:creationId xmlns:p14="http://schemas.microsoft.com/office/powerpoint/2010/main" val="91855394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solidFill>
                  <a:srgbClr val="660066"/>
                </a:solidFill>
              </a:rPr>
              <a:t>B.3.2 </a:t>
            </a:r>
            <a:r>
              <a:rPr lang="en-US" sz="2800" dirty="0" smtClean="0">
                <a:solidFill>
                  <a:srgbClr val="660066"/>
                </a:solidFill>
              </a:rPr>
              <a:t> 	Describe </a:t>
            </a:r>
            <a:r>
              <a:rPr lang="en-US" sz="2800" dirty="0">
                <a:solidFill>
                  <a:srgbClr val="660066"/>
                </a:solidFill>
              </a:rPr>
              <a:t>the theoretical approaches to </a:t>
            </a:r>
            <a:r>
              <a:rPr lang="en-US" sz="2800" dirty="0" smtClean="0">
                <a:solidFill>
                  <a:srgbClr val="660066"/>
                </a:solidFill>
              </a:rPr>
              <a:t>arousal</a:t>
            </a:r>
            <a:r>
              <a:rPr lang="en-US" sz="2800" dirty="0">
                <a:solidFill>
                  <a:srgbClr val="660066"/>
                </a:solidFill>
              </a:rPr>
              <a:t>. </a:t>
            </a:r>
            <a:endParaRPr lang="en-US" sz="2800" dirty="0">
              <a:solidFill>
                <a:srgbClr val="660066"/>
              </a:solidFill>
              <a:effectLst/>
            </a:endParaRPr>
          </a:p>
        </p:txBody>
      </p:sp>
      <p:sp>
        <p:nvSpPr>
          <p:cNvPr id="5" name="TextBox 4"/>
          <p:cNvSpPr txBox="1"/>
          <p:nvPr/>
        </p:nvSpPr>
        <p:spPr>
          <a:xfrm>
            <a:off x="1016000" y="1329033"/>
            <a:ext cx="7495747" cy="523220"/>
          </a:xfrm>
          <a:prstGeom prst="rect">
            <a:avLst/>
          </a:prstGeom>
          <a:noFill/>
        </p:spPr>
        <p:txBody>
          <a:bodyPr wrap="square" rtlCol="0">
            <a:spAutoFit/>
          </a:bodyPr>
          <a:lstStyle/>
          <a:p>
            <a:r>
              <a:rPr lang="en-US" sz="2800" dirty="0">
                <a:solidFill>
                  <a:srgbClr val="660066"/>
                </a:solidFill>
              </a:rPr>
              <a:t>C</a:t>
            </a:r>
            <a:r>
              <a:rPr lang="en-US" sz="2800" dirty="0" smtClean="0">
                <a:solidFill>
                  <a:srgbClr val="660066"/>
                </a:solidFill>
              </a:rPr>
              <a:t>atastrophe </a:t>
            </a:r>
            <a:r>
              <a:rPr lang="en-US" sz="2800" dirty="0">
                <a:solidFill>
                  <a:srgbClr val="660066"/>
                </a:solidFill>
              </a:rPr>
              <a:t>theory. </a:t>
            </a:r>
          </a:p>
        </p:txBody>
      </p:sp>
      <p:sp>
        <p:nvSpPr>
          <p:cNvPr id="2" name="TextBox 1"/>
          <p:cNvSpPr txBox="1"/>
          <p:nvPr/>
        </p:nvSpPr>
        <p:spPr>
          <a:xfrm>
            <a:off x="6352156" y="6233219"/>
            <a:ext cx="2159591" cy="276999"/>
          </a:xfrm>
          <a:prstGeom prst="rect">
            <a:avLst/>
          </a:prstGeom>
          <a:noFill/>
        </p:spPr>
        <p:txBody>
          <a:bodyPr wrap="none" rtlCol="0">
            <a:spAutoFit/>
          </a:bodyPr>
          <a:lstStyle/>
          <a:p>
            <a:r>
              <a:rPr lang="en-US" sz="1200" dirty="0"/>
              <a:t>https://</a:t>
            </a:r>
            <a:r>
              <a:rPr lang="en-US" sz="1200" dirty="0" err="1"/>
              <a:t>www.boundless.com</a:t>
            </a:r>
            <a:endParaRPr lang="en-US" sz="1200" dirty="0"/>
          </a:p>
        </p:txBody>
      </p:sp>
      <p:sp>
        <p:nvSpPr>
          <p:cNvPr id="6" name="TextBox 5"/>
          <p:cNvSpPr txBox="1"/>
          <p:nvPr/>
        </p:nvSpPr>
        <p:spPr>
          <a:xfrm>
            <a:off x="779872" y="2540413"/>
            <a:ext cx="7731875" cy="2246769"/>
          </a:xfrm>
          <a:prstGeom prst="rect">
            <a:avLst/>
          </a:prstGeom>
          <a:noFill/>
        </p:spPr>
        <p:txBody>
          <a:bodyPr wrap="square" rtlCol="0">
            <a:spAutoFit/>
          </a:bodyPr>
          <a:lstStyle/>
          <a:p>
            <a:r>
              <a:rPr lang="en-US" sz="2800" dirty="0" smtClean="0">
                <a:solidFill>
                  <a:srgbClr val="660066"/>
                </a:solidFill>
              </a:rPr>
              <a:t>Sometimes know as choking. The </a:t>
            </a:r>
            <a:r>
              <a:rPr lang="en-US" sz="2800" dirty="0">
                <a:solidFill>
                  <a:srgbClr val="660066"/>
                </a:solidFill>
              </a:rPr>
              <a:t>pressure seems insurmountable and </a:t>
            </a:r>
            <a:r>
              <a:rPr lang="en-US" sz="2800" dirty="0" smtClean="0">
                <a:solidFill>
                  <a:srgbClr val="660066"/>
                </a:solidFill>
              </a:rPr>
              <a:t>an athlete will fall </a:t>
            </a:r>
            <a:r>
              <a:rPr lang="en-US" sz="2800" dirty="0">
                <a:solidFill>
                  <a:srgbClr val="660066"/>
                </a:solidFill>
              </a:rPr>
              <a:t>victim to what sports psychologists call the catastrophe theory.</a:t>
            </a:r>
            <a:br>
              <a:rPr lang="en-US" sz="2800" dirty="0">
                <a:solidFill>
                  <a:srgbClr val="660066"/>
                </a:solidFill>
              </a:rPr>
            </a:br>
            <a:endParaRPr lang="en-US" sz="2800" dirty="0">
              <a:solidFill>
                <a:srgbClr val="660066"/>
              </a:solidFill>
            </a:endParaRPr>
          </a:p>
        </p:txBody>
      </p:sp>
    </p:spTree>
    <p:extLst>
      <p:ext uri="{BB962C8B-B14F-4D97-AF65-F5344CB8AC3E}">
        <p14:creationId xmlns:p14="http://schemas.microsoft.com/office/powerpoint/2010/main" val="27033887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solidFill>
                  <a:srgbClr val="660066"/>
                </a:solidFill>
              </a:rPr>
              <a:t>B.3.2 </a:t>
            </a:r>
            <a:r>
              <a:rPr lang="en-US" sz="2800" dirty="0" smtClean="0">
                <a:solidFill>
                  <a:srgbClr val="660066"/>
                </a:solidFill>
              </a:rPr>
              <a:t> 	Describe </a:t>
            </a:r>
            <a:r>
              <a:rPr lang="en-US" sz="2800" dirty="0">
                <a:solidFill>
                  <a:srgbClr val="660066"/>
                </a:solidFill>
              </a:rPr>
              <a:t>the theoretical approaches to </a:t>
            </a:r>
            <a:r>
              <a:rPr lang="en-US" sz="2800" dirty="0" smtClean="0">
                <a:solidFill>
                  <a:srgbClr val="660066"/>
                </a:solidFill>
              </a:rPr>
              <a:t>arousal</a:t>
            </a:r>
            <a:r>
              <a:rPr lang="en-US" sz="2800" dirty="0">
                <a:solidFill>
                  <a:srgbClr val="660066"/>
                </a:solidFill>
              </a:rPr>
              <a:t>. </a:t>
            </a:r>
            <a:endParaRPr lang="en-US" sz="2800" dirty="0">
              <a:solidFill>
                <a:srgbClr val="660066"/>
              </a:solidFill>
              <a:effectLst/>
            </a:endParaRPr>
          </a:p>
        </p:txBody>
      </p:sp>
      <p:sp>
        <p:nvSpPr>
          <p:cNvPr id="5" name="TextBox 4"/>
          <p:cNvSpPr txBox="1"/>
          <p:nvPr/>
        </p:nvSpPr>
        <p:spPr>
          <a:xfrm>
            <a:off x="1016000" y="1329033"/>
            <a:ext cx="7495747" cy="523220"/>
          </a:xfrm>
          <a:prstGeom prst="rect">
            <a:avLst/>
          </a:prstGeom>
          <a:noFill/>
        </p:spPr>
        <p:txBody>
          <a:bodyPr wrap="square" rtlCol="0">
            <a:spAutoFit/>
          </a:bodyPr>
          <a:lstStyle/>
          <a:p>
            <a:r>
              <a:rPr lang="en-US" sz="2800" dirty="0">
                <a:solidFill>
                  <a:srgbClr val="660066"/>
                </a:solidFill>
              </a:rPr>
              <a:t>C</a:t>
            </a:r>
            <a:r>
              <a:rPr lang="en-US" sz="2800" dirty="0" smtClean="0">
                <a:solidFill>
                  <a:srgbClr val="660066"/>
                </a:solidFill>
              </a:rPr>
              <a:t>atastrophe </a:t>
            </a:r>
            <a:r>
              <a:rPr lang="en-US" sz="2800" dirty="0">
                <a:solidFill>
                  <a:srgbClr val="660066"/>
                </a:solidFill>
              </a:rPr>
              <a:t>theory. </a:t>
            </a:r>
          </a:p>
        </p:txBody>
      </p:sp>
      <p:sp>
        <p:nvSpPr>
          <p:cNvPr id="2" name="TextBox 1"/>
          <p:cNvSpPr txBox="1"/>
          <p:nvPr/>
        </p:nvSpPr>
        <p:spPr>
          <a:xfrm>
            <a:off x="6352156" y="6233219"/>
            <a:ext cx="2159591" cy="276999"/>
          </a:xfrm>
          <a:prstGeom prst="rect">
            <a:avLst/>
          </a:prstGeom>
          <a:noFill/>
        </p:spPr>
        <p:txBody>
          <a:bodyPr wrap="none" rtlCol="0">
            <a:spAutoFit/>
          </a:bodyPr>
          <a:lstStyle/>
          <a:p>
            <a:r>
              <a:rPr lang="en-US" sz="1200" dirty="0"/>
              <a:t>https://</a:t>
            </a:r>
            <a:r>
              <a:rPr lang="en-US" sz="1200" dirty="0" err="1"/>
              <a:t>www.boundless.com</a:t>
            </a:r>
            <a:endParaRPr lang="en-US" sz="1200" dirty="0"/>
          </a:p>
        </p:txBody>
      </p:sp>
      <p:sp>
        <p:nvSpPr>
          <p:cNvPr id="6" name="TextBox 5"/>
          <p:cNvSpPr txBox="1"/>
          <p:nvPr/>
        </p:nvSpPr>
        <p:spPr>
          <a:xfrm>
            <a:off x="779872" y="2540413"/>
            <a:ext cx="7731875" cy="3539431"/>
          </a:xfrm>
          <a:prstGeom prst="rect">
            <a:avLst/>
          </a:prstGeom>
          <a:noFill/>
        </p:spPr>
        <p:txBody>
          <a:bodyPr wrap="square" rtlCol="0">
            <a:spAutoFit/>
          </a:bodyPr>
          <a:lstStyle/>
          <a:p>
            <a:r>
              <a:rPr lang="en-US" sz="2800" dirty="0" smtClean="0">
                <a:solidFill>
                  <a:srgbClr val="660066"/>
                </a:solidFill>
              </a:rPr>
              <a:t>The interaction between physiological arousal and cognitive anxiety.</a:t>
            </a:r>
          </a:p>
          <a:p>
            <a:endParaRPr lang="en-US" sz="2800" dirty="0">
              <a:solidFill>
                <a:srgbClr val="660066"/>
              </a:solidFill>
            </a:endParaRPr>
          </a:p>
          <a:p>
            <a:r>
              <a:rPr lang="en-US" sz="2800" dirty="0" smtClean="0">
                <a:solidFill>
                  <a:srgbClr val="660066"/>
                </a:solidFill>
              </a:rPr>
              <a:t>Sudden </a:t>
            </a:r>
            <a:r>
              <a:rPr lang="en-US" sz="2800" dirty="0">
                <a:solidFill>
                  <a:srgbClr val="660066"/>
                </a:solidFill>
              </a:rPr>
              <a:t>shifts in behavior arising from small changes in </a:t>
            </a:r>
            <a:r>
              <a:rPr lang="en-US" sz="2800" dirty="0" smtClean="0">
                <a:solidFill>
                  <a:srgbClr val="660066"/>
                </a:solidFill>
              </a:rPr>
              <a:t>circumstances.</a:t>
            </a:r>
          </a:p>
          <a:p>
            <a:endParaRPr lang="en-US" sz="2800" dirty="0">
              <a:solidFill>
                <a:srgbClr val="660066"/>
              </a:solidFill>
            </a:endParaRPr>
          </a:p>
          <a:p>
            <a:r>
              <a:rPr lang="en-US" sz="2800" dirty="0" smtClean="0">
                <a:solidFill>
                  <a:srgbClr val="660066"/>
                </a:solidFill>
              </a:rPr>
              <a:t>Why the behavior occurs it not yet known.  </a:t>
            </a:r>
            <a:endParaRPr lang="en-US" sz="2800" dirty="0">
              <a:solidFill>
                <a:srgbClr val="660066"/>
              </a:solidFill>
            </a:endParaRPr>
          </a:p>
          <a:p>
            <a:endParaRPr lang="en-US" sz="2800" dirty="0">
              <a:solidFill>
                <a:srgbClr val="660066"/>
              </a:solidFill>
            </a:endParaRPr>
          </a:p>
        </p:txBody>
      </p:sp>
    </p:spTree>
    <p:extLst>
      <p:ext uri="{BB962C8B-B14F-4D97-AF65-F5344CB8AC3E}">
        <p14:creationId xmlns:p14="http://schemas.microsoft.com/office/powerpoint/2010/main" val="1547828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p:tgtEl>
                                          <p:spTgt spid="6">
                                            <p:txEl>
                                              <p:pRg st="2" end="2"/>
                                            </p:txEl>
                                          </p:spTgt>
                                        </p:tgtEl>
                                        <p:attrNameLst>
                                          <p:attrName>ppt_y</p:attrName>
                                        </p:attrNameLst>
                                      </p:cBhvr>
                                      <p:tavLst>
                                        <p:tav tm="0">
                                          <p:val>
                                            <p:strVal val="#ppt_y+#ppt_h*1.125000"/>
                                          </p:val>
                                        </p:tav>
                                        <p:tav tm="100000">
                                          <p:val>
                                            <p:strVal val="#ppt_y"/>
                                          </p:val>
                                        </p:tav>
                                      </p:tavLst>
                                    </p:anim>
                                    <p:animEffect transition="in" filter="wipe(up)">
                                      <p:cBhvr>
                                        <p:cTn id="8" dur="500"/>
                                        <p:tgtEl>
                                          <p:spTgt spid="6">
                                            <p:txEl>
                                              <p:pRg st="2" end="2"/>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 calcmode="lin" valueType="num">
                                      <p:cBhvr additive="base">
                                        <p:cTn id="13" dur="500"/>
                                        <p:tgtEl>
                                          <p:spTgt spid="6">
                                            <p:txEl>
                                              <p:pRg st="4" end="4"/>
                                            </p:txEl>
                                          </p:spTgt>
                                        </p:tgtEl>
                                        <p:attrNameLst>
                                          <p:attrName>ppt_y</p:attrName>
                                        </p:attrNameLst>
                                      </p:cBhvr>
                                      <p:tavLst>
                                        <p:tav tm="0">
                                          <p:val>
                                            <p:strVal val="#ppt_y+#ppt_h*1.125000"/>
                                          </p:val>
                                        </p:tav>
                                        <p:tav tm="100000">
                                          <p:val>
                                            <p:strVal val="#ppt_y"/>
                                          </p:val>
                                        </p:tav>
                                      </p:tavLst>
                                    </p:anim>
                                    <p:animEffect transition="in" filter="wipe(up)">
                                      <p:cBhvr>
                                        <p:cTn id="14"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09417" y="160020"/>
            <a:ext cx="8624339" cy="933994"/>
          </a:xfrm>
        </p:spPr>
        <p:txBody>
          <a:bodyPr/>
          <a:lstStyle/>
          <a:p>
            <a:pPr algn="l"/>
            <a:r>
              <a:rPr lang="en-US" sz="2200" dirty="0" smtClean="0">
                <a:latin typeface="+mn-lt"/>
              </a:rPr>
              <a:t>B.3.4 	Discuss the emotions that may influence an athlete’s performance or experience in a physical activity</a:t>
            </a:r>
            <a:endParaRPr lang="en-US" sz="2200" dirty="0">
              <a:latin typeface="+mn-lt"/>
            </a:endParaRPr>
          </a:p>
        </p:txBody>
      </p:sp>
      <p:sp>
        <p:nvSpPr>
          <p:cNvPr id="7" name="Content Placeholder 6"/>
          <p:cNvSpPr>
            <a:spLocks noGrp="1"/>
          </p:cNvSpPr>
          <p:nvPr>
            <p:ph sz="quarter" idx="13"/>
          </p:nvPr>
        </p:nvSpPr>
        <p:spPr>
          <a:xfrm>
            <a:off x="321127" y="1580605"/>
            <a:ext cx="8512629" cy="4918166"/>
          </a:xfrm>
        </p:spPr>
        <p:txBody>
          <a:bodyPr>
            <a:normAutofit/>
          </a:bodyPr>
          <a:lstStyle/>
          <a:p>
            <a:r>
              <a:rPr lang="en-US" sz="2000" dirty="0" smtClean="0"/>
              <a:t>Participation in sport and exercise influences a range of participant emotions such as depression, anxiety, and pleasure</a:t>
            </a:r>
          </a:p>
          <a:p>
            <a:r>
              <a:rPr lang="en-US" sz="2000" dirty="0" smtClean="0"/>
              <a:t>(+) Positive and (-) Negative emotions can have +/- effect on performance</a:t>
            </a:r>
          </a:p>
          <a:p>
            <a:r>
              <a:rPr lang="en-US" sz="2000" b="1" dirty="0" smtClean="0"/>
              <a:t>(+) Positive Emotions</a:t>
            </a:r>
            <a:endParaRPr lang="en-US" sz="2000" dirty="0" smtClean="0"/>
          </a:p>
          <a:p>
            <a:pPr lvl="1"/>
            <a:r>
              <a:rPr lang="en-US" sz="1800" dirty="0" smtClean="0"/>
              <a:t>Excitement, relief, and pride</a:t>
            </a:r>
          </a:p>
          <a:p>
            <a:pPr lvl="1"/>
            <a:r>
              <a:rPr lang="en-US" sz="1800" dirty="0" smtClean="0"/>
              <a:t>Often lead to improved performance</a:t>
            </a:r>
          </a:p>
          <a:p>
            <a:r>
              <a:rPr lang="en-US" b="1" dirty="0" smtClean="0"/>
              <a:t>(-) Negative Emotions</a:t>
            </a:r>
            <a:endParaRPr lang="en-US" dirty="0" smtClean="0"/>
          </a:p>
          <a:p>
            <a:pPr lvl="1"/>
            <a:r>
              <a:rPr lang="en-US" dirty="0" smtClean="0"/>
              <a:t>Anger, guilt, shame, anxiety, and boredom</a:t>
            </a:r>
          </a:p>
          <a:p>
            <a:pPr lvl="1"/>
            <a:r>
              <a:rPr lang="en-US" dirty="0" smtClean="0"/>
              <a:t>Lead to decreased performance</a:t>
            </a:r>
          </a:p>
          <a:p>
            <a:pPr marL="45720" indent="0">
              <a:buNone/>
            </a:pPr>
            <a:endParaRPr lang="en-US" dirty="0" smtClean="0"/>
          </a:p>
        </p:txBody>
      </p:sp>
    </p:spTree>
    <p:extLst>
      <p:ext uri="{BB962C8B-B14F-4D97-AF65-F5344CB8AC3E}">
        <p14:creationId xmlns:p14="http://schemas.microsoft.com/office/powerpoint/2010/main" val="29241200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09416" y="1094014"/>
            <a:ext cx="8624339" cy="5421086"/>
          </a:xfrm>
        </p:spPr>
        <p:txBody>
          <a:bodyPr/>
          <a:lstStyle/>
          <a:p>
            <a:r>
              <a:rPr lang="en-US" dirty="0" smtClean="0"/>
              <a:t>Specific Emotions have a discrete effect on performance</a:t>
            </a:r>
          </a:p>
          <a:p>
            <a:pPr lvl="1"/>
            <a:r>
              <a:rPr lang="en-US" dirty="0" smtClean="0"/>
              <a:t>Negative mood</a:t>
            </a:r>
          </a:p>
          <a:p>
            <a:pPr lvl="2"/>
            <a:r>
              <a:rPr lang="en-US" dirty="0" smtClean="0"/>
              <a:t>Prime us to remember negative memories of past failures</a:t>
            </a:r>
          </a:p>
          <a:p>
            <a:pPr lvl="2"/>
            <a:r>
              <a:rPr lang="en-US" dirty="0" smtClean="0"/>
              <a:t>Reduce our feelings of confidence to perform</a:t>
            </a:r>
          </a:p>
          <a:p>
            <a:pPr lvl="2"/>
            <a:r>
              <a:rPr lang="en-US" dirty="0" smtClean="0"/>
              <a:t>Feeling of helplessness, impending failure, decreasing reasoning</a:t>
            </a:r>
          </a:p>
          <a:p>
            <a:pPr lvl="1"/>
            <a:r>
              <a:rPr lang="en-US" dirty="0" smtClean="0"/>
              <a:t>Positive mood</a:t>
            </a:r>
          </a:p>
          <a:p>
            <a:pPr lvl="2"/>
            <a:r>
              <a:rPr lang="en-US" dirty="0" smtClean="0"/>
              <a:t>Prime us to positive previous outcomes</a:t>
            </a:r>
          </a:p>
          <a:p>
            <a:pPr lvl="2"/>
            <a:r>
              <a:rPr lang="en-US" dirty="0" smtClean="0"/>
              <a:t>Increase our confidence to perform</a:t>
            </a:r>
          </a:p>
          <a:p>
            <a:pPr lvl="2"/>
            <a:r>
              <a:rPr lang="en-US" dirty="0" smtClean="0"/>
              <a:t>Positive self-talk, increased self-esteem, increased problem solving when faced with performance issues</a:t>
            </a:r>
          </a:p>
          <a:p>
            <a:r>
              <a:rPr lang="en-US" dirty="0" smtClean="0"/>
              <a:t>Some emotions traditionally negative but for that individual, have positive effect on performance (anger)</a:t>
            </a:r>
          </a:p>
          <a:p>
            <a:pPr marL="45720" indent="0">
              <a:buNone/>
            </a:pPr>
            <a:endParaRPr lang="en-US" dirty="0" smtClean="0"/>
          </a:p>
        </p:txBody>
      </p:sp>
      <p:sp>
        <p:nvSpPr>
          <p:cNvPr id="4" name="Title 5"/>
          <p:cNvSpPr txBox="1">
            <a:spLocks/>
          </p:cNvSpPr>
          <p:nvPr/>
        </p:nvSpPr>
        <p:spPr>
          <a:xfrm>
            <a:off x="209417" y="160020"/>
            <a:ext cx="8624339" cy="93399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2200" smtClean="0">
                <a:latin typeface="+mn-lt"/>
              </a:rPr>
              <a:t>B.3.4 	Discuss the emotions that may influence an athlete’s performance or experience in a physical activity</a:t>
            </a:r>
            <a:endParaRPr lang="en-US" sz="2200" dirty="0">
              <a:latin typeface="+mn-lt"/>
            </a:endParaRPr>
          </a:p>
        </p:txBody>
      </p:sp>
    </p:spTree>
    <p:extLst>
      <p:ext uri="{BB962C8B-B14F-4D97-AF65-F5344CB8AC3E}">
        <p14:creationId xmlns:p14="http://schemas.microsoft.com/office/powerpoint/2010/main" val="17561506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09416" y="1074419"/>
            <a:ext cx="8820283" cy="5538651"/>
          </a:xfrm>
        </p:spPr>
        <p:txBody>
          <a:bodyPr/>
          <a:lstStyle/>
          <a:p>
            <a:r>
              <a:rPr lang="en-US" dirty="0"/>
              <a:t>Anxiety is a negative emotion of apprehension and tension (stress) which includes irrational thoughts, fear of failure, self-doubt and </a:t>
            </a:r>
            <a:r>
              <a:rPr lang="en-US" dirty="0" smtClean="0"/>
              <a:t>worry</a:t>
            </a:r>
          </a:p>
          <a:p>
            <a:r>
              <a:rPr lang="en-US" dirty="0" smtClean="0"/>
              <a:t>Types</a:t>
            </a:r>
          </a:p>
          <a:p>
            <a:pPr lvl="1"/>
            <a:r>
              <a:rPr lang="en-US" dirty="0" smtClean="0"/>
              <a:t>Trait (innate) anxiety</a:t>
            </a:r>
          </a:p>
          <a:p>
            <a:pPr lvl="1"/>
            <a:r>
              <a:rPr lang="en-US" dirty="0" smtClean="0"/>
              <a:t>State (situation) anxiety</a:t>
            </a:r>
            <a:endParaRPr lang="en-US" dirty="0"/>
          </a:p>
        </p:txBody>
      </p:sp>
      <p:sp>
        <p:nvSpPr>
          <p:cNvPr id="4" name="Title 5"/>
          <p:cNvSpPr txBox="1">
            <a:spLocks/>
          </p:cNvSpPr>
          <p:nvPr/>
        </p:nvSpPr>
        <p:spPr>
          <a:xfrm>
            <a:off x="209417" y="160020"/>
            <a:ext cx="8624339" cy="93399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3200" dirty="0" smtClean="0">
                <a:latin typeface="+mn-lt"/>
              </a:rPr>
              <a:t>B.3.5 	Define the term </a:t>
            </a:r>
            <a:r>
              <a:rPr lang="en-US" sz="3200" i="1" dirty="0" smtClean="0">
                <a:latin typeface="+mn-lt"/>
              </a:rPr>
              <a:t>anxiety.</a:t>
            </a:r>
            <a:endParaRPr lang="en-US" sz="3200" dirty="0">
              <a:latin typeface="+mn-lt"/>
            </a:endParaRPr>
          </a:p>
        </p:txBody>
      </p:sp>
    </p:spTree>
    <p:extLst>
      <p:ext uri="{BB962C8B-B14F-4D97-AF65-F5344CB8AC3E}">
        <p14:creationId xmlns:p14="http://schemas.microsoft.com/office/powerpoint/2010/main" val="5116849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3"/>
          </p:nvPr>
        </p:nvSpPr>
        <p:spPr>
          <a:xfrm>
            <a:off x="209417" y="1270362"/>
            <a:ext cx="4574854" cy="5473338"/>
          </a:xfrm>
        </p:spPr>
        <p:txBody>
          <a:bodyPr>
            <a:normAutofit lnSpcReduction="10000"/>
          </a:bodyPr>
          <a:lstStyle/>
          <a:p>
            <a:pPr marL="45720" indent="0" algn="ctr">
              <a:buNone/>
            </a:pPr>
            <a:r>
              <a:rPr lang="en-US" dirty="0" smtClean="0"/>
              <a:t>COGNITIVE ANXIETY</a:t>
            </a:r>
          </a:p>
          <a:p>
            <a:r>
              <a:rPr lang="en-US" dirty="0" smtClean="0"/>
              <a:t>Characterized by thoughts and perceptions of worry/doubt and negative expectations (mind), about performance, self-evaluation, &amp; evaluation by others</a:t>
            </a:r>
          </a:p>
          <a:p>
            <a:r>
              <a:rPr lang="en-US" dirty="0" smtClean="0"/>
              <a:t>(-) effect</a:t>
            </a:r>
          </a:p>
          <a:p>
            <a:pPr lvl="1"/>
            <a:r>
              <a:rPr lang="en-US" dirty="0" smtClean="0"/>
              <a:t>Confusion/irrational thoughts</a:t>
            </a:r>
          </a:p>
          <a:p>
            <a:pPr lvl="1"/>
            <a:r>
              <a:rPr lang="en-US" dirty="0" smtClean="0"/>
              <a:t>Lack of concentration</a:t>
            </a:r>
          </a:p>
          <a:p>
            <a:pPr lvl="1"/>
            <a:r>
              <a:rPr lang="en-US" dirty="0" smtClean="0"/>
              <a:t>Nervousness</a:t>
            </a:r>
          </a:p>
          <a:p>
            <a:pPr lvl="1"/>
            <a:r>
              <a:rPr lang="en-US" dirty="0" smtClean="0"/>
              <a:t>Apprehension</a:t>
            </a:r>
          </a:p>
          <a:p>
            <a:r>
              <a:rPr lang="en-US" dirty="0" smtClean="0"/>
              <a:t>(+) effect</a:t>
            </a:r>
          </a:p>
          <a:p>
            <a:pPr lvl="1"/>
            <a:r>
              <a:rPr lang="en-US" dirty="0" smtClean="0"/>
              <a:t>Faster information processing </a:t>
            </a:r>
          </a:p>
          <a:p>
            <a:pPr lvl="1"/>
            <a:r>
              <a:rPr lang="en-US" dirty="0" smtClean="0"/>
              <a:t>Increased attention</a:t>
            </a:r>
            <a:endParaRPr lang="en-US" dirty="0"/>
          </a:p>
        </p:txBody>
      </p:sp>
      <p:sp>
        <p:nvSpPr>
          <p:cNvPr id="7" name="Content Placeholder 6"/>
          <p:cNvSpPr>
            <a:spLocks noGrp="1"/>
          </p:cNvSpPr>
          <p:nvPr>
            <p:ph sz="quarter" idx="14"/>
          </p:nvPr>
        </p:nvSpPr>
        <p:spPr>
          <a:xfrm>
            <a:off x="5086022" y="1267096"/>
            <a:ext cx="4057977" cy="5476604"/>
          </a:xfrm>
        </p:spPr>
        <p:txBody>
          <a:bodyPr/>
          <a:lstStyle/>
          <a:p>
            <a:pPr marL="45720" indent="0">
              <a:buNone/>
            </a:pPr>
            <a:r>
              <a:rPr lang="en-US" dirty="0"/>
              <a:t>SOMATIC ANXIETY</a:t>
            </a:r>
          </a:p>
          <a:p>
            <a:r>
              <a:rPr lang="en-US" dirty="0" smtClean="0"/>
              <a:t>Relates our perceptions of our bodily state (physiological arousal)</a:t>
            </a:r>
          </a:p>
          <a:p>
            <a:r>
              <a:rPr lang="en-US" dirty="0" smtClean="0"/>
              <a:t>Provide signal to individual they are anxious</a:t>
            </a:r>
            <a:endParaRPr lang="en-US" dirty="0"/>
          </a:p>
        </p:txBody>
      </p:sp>
      <p:sp>
        <p:nvSpPr>
          <p:cNvPr id="4" name="Title 5"/>
          <p:cNvSpPr txBox="1">
            <a:spLocks/>
          </p:cNvSpPr>
          <p:nvPr/>
        </p:nvSpPr>
        <p:spPr>
          <a:xfrm>
            <a:off x="209417" y="160020"/>
            <a:ext cx="8624339" cy="93399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3200" dirty="0" smtClean="0">
                <a:latin typeface="+mn-lt"/>
              </a:rPr>
              <a:t>B.3.6 	Distinguish between cognitive and somatic anxiety</a:t>
            </a:r>
            <a:r>
              <a:rPr lang="en-US" sz="3200" i="1" dirty="0" smtClean="0">
                <a:latin typeface="+mn-lt"/>
              </a:rPr>
              <a:t>.</a:t>
            </a:r>
            <a:endParaRPr lang="en-US" sz="3200" dirty="0">
              <a:latin typeface="+mn-lt"/>
            </a:endParaRPr>
          </a:p>
        </p:txBody>
      </p:sp>
    </p:spTree>
    <p:extLst>
      <p:ext uri="{BB962C8B-B14F-4D97-AF65-F5344CB8AC3E}">
        <p14:creationId xmlns:p14="http://schemas.microsoft.com/office/powerpoint/2010/main" val="37704545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458571" y="1224642"/>
            <a:ext cx="3346704" cy="639762"/>
          </a:xfrm>
        </p:spPr>
        <p:txBody>
          <a:bodyPr/>
          <a:lstStyle/>
          <a:p>
            <a:r>
              <a:rPr lang="en-US" dirty="0" smtClean="0"/>
              <a:t>TRAIT ANXIETY</a:t>
            </a:r>
            <a:endParaRPr lang="en-US" dirty="0"/>
          </a:p>
        </p:txBody>
      </p:sp>
      <p:sp>
        <p:nvSpPr>
          <p:cNvPr id="8" name="Content Placeholder 7"/>
          <p:cNvSpPr>
            <a:spLocks noGrp="1"/>
          </p:cNvSpPr>
          <p:nvPr>
            <p:ph sz="half" idx="2"/>
          </p:nvPr>
        </p:nvSpPr>
        <p:spPr>
          <a:xfrm>
            <a:off x="458571" y="1864403"/>
            <a:ext cx="3966472" cy="4797653"/>
          </a:xfrm>
        </p:spPr>
        <p:txBody>
          <a:bodyPr>
            <a:normAutofit/>
          </a:bodyPr>
          <a:lstStyle/>
          <a:p>
            <a:r>
              <a:rPr lang="en-US" sz="2000" dirty="0" smtClean="0"/>
              <a:t>Innate</a:t>
            </a:r>
          </a:p>
          <a:p>
            <a:r>
              <a:rPr lang="en-US" sz="2000" dirty="0" smtClean="0"/>
              <a:t>If you have the </a:t>
            </a:r>
            <a:r>
              <a:rPr lang="en-US" sz="2000" b="1" dirty="0" smtClean="0"/>
              <a:t>trait</a:t>
            </a:r>
            <a:r>
              <a:rPr lang="en-US" sz="2000" dirty="0" smtClean="0"/>
              <a:t>, you are more likely to show the state</a:t>
            </a:r>
          </a:p>
          <a:p>
            <a:r>
              <a:rPr lang="en-US" sz="2000" dirty="0" smtClean="0"/>
              <a:t>A relative enduring disposition (innate personality dimension) causes people at the high of this continuum to view a wide range of non-dangerous circumstances as threatening</a:t>
            </a:r>
            <a:endParaRPr lang="en-US" sz="2000" dirty="0"/>
          </a:p>
        </p:txBody>
      </p:sp>
      <p:sp>
        <p:nvSpPr>
          <p:cNvPr id="9" name="Text Placeholder 8"/>
          <p:cNvSpPr>
            <a:spLocks noGrp="1"/>
          </p:cNvSpPr>
          <p:nvPr>
            <p:ph type="body" sz="quarter" idx="3"/>
          </p:nvPr>
        </p:nvSpPr>
        <p:spPr>
          <a:xfrm>
            <a:off x="4908559" y="1215643"/>
            <a:ext cx="3346704" cy="639762"/>
          </a:xfrm>
        </p:spPr>
        <p:txBody>
          <a:bodyPr/>
          <a:lstStyle/>
          <a:p>
            <a:r>
              <a:rPr lang="en-US" dirty="0" smtClean="0"/>
              <a:t>STATE ANXIETY</a:t>
            </a:r>
            <a:endParaRPr lang="en-US" dirty="0"/>
          </a:p>
        </p:txBody>
      </p:sp>
      <p:sp>
        <p:nvSpPr>
          <p:cNvPr id="10" name="Content Placeholder 9"/>
          <p:cNvSpPr>
            <a:spLocks noGrp="1"/>
          </p:cNvSpPr>
          <p:nvPr>
            <p:ph sz="quarter" idx="4"/>
          </p:nvPr>
        </p:nvSpPr>
        <p:spPr>
          <a:xfrm>
            <a:off x="4908558" y="1871578"/>
            <a:ext cx="3925197" cy="4790478"/>
          </a:xfrm>
        </p:spPr>
        <p:txBody>
          <a:bodyPr>
            <a:normAutofit/>
          </a:bodyPr>
          <a:lstStyle/>
          <a:p>
            <a:r>
              <a:rPr lang="en-US" sz="2000" dirty="0" smtClean="0"/>
              <a:t>Situation specific</a:t>
            </a:r>
          </a:p>
          <a:p>
            <a:r>
              <a:rPr lang="en-US" sz="2000" dirty="0" smtClean="0"/>
              <a:t>Drops significantly once competition begins</a:t>
            </a:r>
          </a:p>
          <a:p>
            <a:r>
              <a:rPr lang="en-US" sz="2000" dirty="0" smtClean="0"/>
              <a:t>A temporary negative emotion of apprehensiveness and tension experienced in threatening situations and is situation specific</a:t>
            </a:r>
            <a:endParaRPr lang="en-US" sz="2000" dirty="0"/>
          </a:p>
        </p:txBody>
      </p:sp>
      <p:sp>
        <p:nvSpPr>
          <p:cNvPr id="5" name="Title 5"/>
          <p:cNvSpPr txBox="1">
            <a:spLocks/>
          </p:cNvSpPr>
          <p:nvPr/>
        </p:nvSpPr>
        <p:spPr>
          <a:xfrm>
            <a:off x="209417" y="160019"/>
            <a:ext cx="8624339" cy="1064623"/>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3200" dirty="0" smtClean="0">
                <a:latin typeface="+mn-lt"/>
              </a:rPr>
              <a:t>B.3.7 	Distinguish between trait anxiety and state anxiety</a:t>
            </a:r>
            <a:r>
              <a:rPr lang="en-US" sz="3200" i="1" dirty="0" smtClean="0">
                <a:latin typeface="+mn-lt"/>
              </a:rPr>
              <a:t>.</a:t>
            </a:r>
            <a:endParaRPr lang="en-US" sz="3200" dirty="0">
              <a:latin typeface="+mn-lt"/>
            </a:endParaRPr>
          </a:p>
        </p:txBody>
      </p:sp>
    </p:spTree>
    <p:extLst>
      <p:ext uri="{BB962C8B-B14F-4D97-AF65-F5344CB8AC3E}">
        <p14:creationId xmlns:p14="http://schemas.microsoft.com/office/powerpoint/2010/main" val="2104372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432" y="160020"/>
            <a:ext cx="8852939" cy="721723"/>
          </a:xfrm>
        </p:spPr>
        <p:txBody>
          <a:bodyPr/>
          <a:lstStyle/>
          <a:p>
            <a:pPr algn="l"/>
            <a:r>
              <a:rPr lang="en-US" sz="3200" dirty="0" smtClean="0"/>
              <a:t>B.3.8	Evaluate how anxiety is measured</a:t>
            </a:r>
            <a:r>
              <a:rPr lang="en-US" sz="3600" dirty="0" smtClean="0"/>
              <a:t>.</a:t>
            </a:r>
            <a:endParaRPr lang="en-US" sz="3600" dirty="0"/>
          </a:p>
        </p:txBody>
      </p:sp>
      <p:sp>
        <p:nvSpPr>
          <p:cNvPr id="3" name="Content Placeholder 2"/>
          <p:cNvSpPr>
            <a:spLocks noGrp="1"/>
          </p:cNvSpPr>
          <p:nvPr>
            <p:ph sz="quarter" idx="13"/>
          </p:nvPr>
        </p:nvSpPr>
        <p:spPr>
          <a:xfrm>
            <a:off x="160431" y="1041764"/>
            <a:ext cx="8852939" cy="5701936"/>
          </a:xfrm>
        </p:spPr>
        <p:txBody>
          <a:bodyPr/>
          <a:lstStyle/>
          <a:p>
            <a:pPr>
              <a:buFont typeface="Wingdings" panose="05000000000000000000" pitchFamily="2" charset="2"/>
              <a:buChar char="q"/>
            </a:pPr>
            <a:r>
              <a:rPr lang="en-US" dirty="0"/>
              <a:t>SCAT (Sport Competition Anxiety Test) (Martens, 1977)</a:t>
            </a:r>
          </a:p>
          <a:p>
            <a:pPr lvl="1">
              <a:buFont typeface="Wingdings" panose="05000000000000000000" pitchFamily="2" charset="2"/>
              <a:buChar char="q"/>
            </a:pPr>
            <a:r>
              <a:rPr lang="en-US" dirty="0"/>
              <a:t>Aimed to find out which competitors are likely to become too anxious in a competitive situation.</a:t>
            </a:r>
          </a:p>
          <a:p>
            <a:pPr lvl="1">
              <a:buFont typeface="Wingdings" panose="05000000000000000000" pitchFamily="2" charset="2"/>
              <a:buChar char="q"/>
            </a:pPr>
            <a:r>
              <a:rPr lang="en-US" dirty="0"/>
              <a:t>Scoring from a sport specific situation gives an indication of that person’s level of state anxiety in competition-specific situations.</a:t>
            </a:r>
          </a:p>
          <a:p>
            <a:pPr lvl="1">
              <a:buFont typeface="Wingdings" panose="05000000000000000000" pitchFamily="2" charset="2"/>
              <a:buChar char="q"/>
            </a:pPr>
            <a:r>
              <a:rPr lang="en-US" dirty="0"/>
              <a:t>Four factors are related to competitive anxiety:</a:t>
            </a:r>
          </a:p>
          <a:p>
            <a:pPr lvl="2">
              <a:buFont typeface="Wingdings" panose="05000000000000000000" pitchFamily="2" charset="2"/>
              <a:buChar char="q"/>
            </a:pPr>
            <a:r>
              <a:rPr lang="en-US" dirty="0"/>
              <a:t>Individual differences in how performers interact with different situations - some events are more important than others and therefore cause more anxiety</a:t>
            </a:r>
          </a:p>
          <a:p>
            <a:pPr lvl="2">
              <a:buFont typeface="Wingdings" panose="05000000000000000000" pitchFamily="2" charset="2"/>
              <a:buChar char="q"/>
            </a:pPr>
            <a:r>
              <a:rPr lang="en-US" dirty="0"/>
              <a:t>The different types of anxiety (state and trait) that a performer experiences</a:t>
            </a:r>
          </a:p>
          <a:p>
            <a:pPr lvl="2">
              <a:buFont typeface="Wingdings" panose="05000000000000000000" pitchFamily="2" charset="2"/>
              <a:buChar char="q"/>
            </a:pPr>
            <a:r>
              <a:rPr lang="en-US" dirty="0"/>
              <a:t>A specific anxiety trait that only occurs in competitive situations.</a:t>
            </a:r>
          </a:p>
          <a:p>
            <a:pPr lvl="2">
              <a:buFont typeface="Wingdings" panose="05000000000000000000" pitchFamily="2" charset="2"/>
              <a:buChar char="q"/>
            </a:pPr>
            <a:r>
              <a:rPr lang="en-US" dirty="0"/>
              <a:t>The competition itself, which involves interaction between the performer's personality traits, their own competitive trait anxiety and the specific situation involved</a:t>
            </a:r>
            <a:endParaRPr lang="en-US" dirty="0"/>
          </a:p>
        </p:txBody>
      </p:sp>
    </p:spTree>
    <p:extLst>
      <p:ext uri="{BB962C8B-B14F-4D97-AF65-F5344CB8AC3E}">
        <p14:creationId xmlns:p14="http://schemas.microsoft.com/office/powerpoint/2010/main" val="6925621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432" y="160020"/>
            <a:ext cx="8852939" cy="721723"/>
          </a:xfrm>
        </p:spPr>
        <p:txBody>
          <a:bodyPr/>
          <a:lstStyle/>
          <a:p>
            <a:pPr algn="l"/>
            <a:r>
              <a:rPr lang="en-US" sz="3200" dirty="0" smtClean="0"/>
              <a:t>B.3.8	Evaluate how anxiety is measured</a:t>
            </a:r>
            <a:r>
              <a:rPr lang="en-US" sz="3600" dirty="0" smtClean="0"/>
              <a:t>.</a:t>
            </a:r>
            <a:endParaRPr lang="en-US" sz="3600" dirty="0"/>
          </a:p>
        </p:txBody>
      </p:sp>
      <p:sp>
        <p:nvSpPr>
          <p:cNvPr id="3" name="Content Placeholder 2"/>
          <p:cNvSpPr>
            <a:spLocks noGrp="1"/>
          </p:cNvSpPr>
          <p:nvPr>
            <p:ph sz="quarter" idx="13"/>
          </p:nvPr>
        </p:nvSpPr>
        <p:spPr>
          <a:xfrm>
            <a:off x="160431" y="1041764"/>
            <a:ext cx="8852939" cy="5701936"/>
          </a:xfrm>
        </p:spPr>
        <p:txBody>
          <a:bodyPr/>
          <a:lstStyle/>
          <a:p>
            <a:pPr lvl="0"/>
            <a:r>
              <a:rPr lang="en-US" sz="2400" dirty="0"/>
              <a:t>CSAI - 2</a:t>
            </a:r>
            <a:endParaRPr lang="en-US" sz="2000" dirty="0"/>
          </a:p>
          <a:p>
            <a:pPr lvl="1"/>
            <a:r>
              <a:rPr lang="en-US" dirty="0"/>
              <a:t>Measured three components: cognitive, somatic, self-efficacy.</a:t>
            </a:r>
            <a:endParaRPr lang="en-US" sz="1800" dirty="0"/>
          </a:p>
          <a:p>
            <a:pPr lvl="1"/>
            <a:r>
              <a:rPr lang="en-US" dirty="0"/>
              <a:t>Given out before competition but more than once, such as a week before, a day before, and half an hour before this.</a:t>
            </a:r>
            <a:endParaRPr lang="en-US" sz="1800" dirty="0"/>
          </a:p>
          <a:p>
            <a:pPr lvl="1"/>
            <a:r>
              <a:rPr lang="en-US" dirty="0"/>
              <a:t>Enables researchers to discover baseline levels of anxiety and compare it with pre-competition levels to see if they differ.</a:t>
            </a:r>
            <a:endParaRPr lang="en-US" sz="1800" dirty="0"/>
          </a:p>
          <a:p>
            <a:pPr lvl="0"/>
            <a:r>
              <a:rPr lang="en-US" sz="2400" dirty="0"/>
              <a:t>STAI (State-Trait Anxiety Inventory)</a:t>
            </a:r>
            <a:endParaRPr lang="en-US" sz="2000" dirty="0"/>
          </a:p>
          <a:p>
            <a:pPr lvl="1"/>
            <a:r>
              <a:rPr lang="en-US" dirty="0"/>
              <a:t>Is a self-report questionnaire in which people rate how nervous they feel both in general and in specific situations.</a:t>
            </a:r>
            <a:endParaRPr lang="en-US" sz="1800" dirty="0"/>
          </a:p>
          <a:p>
            <a:pPr lvl="1"/>
            <a:r>
              <a:rPr lang="en-US" dirty="0"/>
              <a:t>The scoring system for the questions gives an indication of both the state anxiety and the trait anxiety of the performer.</a:t>
            </a:r>
            <a:endParaRPr lang="en-US" sz="1800" dirty="0"/>
          </a:p>
          <a:p>
            <a:pPr marL="45720" indent="0">
              <a:buNone/>
            </a:pPr>
            <a:endParaRPr lang="en-US" dirty="0"/>
          </a:p>
        </p:txBody>
      </p:sp>
    </p:spTree>
    <p:extLst>
      <p:ext uri="{BB962C8B-B14F-4D97-AF65-F5344CB8AC3E}">
        <p14:creationId xmlns:p14="http://schemas.microsoft.com/office/powerpoint/2010/main" val="27344558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09416" y="1074419"/>
            <a:ext cx="8820283" cy="5538651"/>
          </a:xfrm>
        </p:spPr>
        <p:txBody>
          <a:bodyPr/>
          <a:lstStyle/>
          <a:p>
            <a:r>
              <a:rPr lang="en-US" dirty="0"/>
              <a:t>Stress is a process that involves one’s perception of an imbalance between the demands of the environment (physical and/or psychological)and one’s response capability (response), under conditions where failure to meet the </a:t>
            </a:r>
            <a:r>
              <a:rPr lang="en-US" dirty="0" smtClean="0"/>
              <a:t>demands</a:t>
            </a:r>
          </a:p>
          <a:p>
            <a:endParaRPr lang="en-US" dirty="0"/>
          </a:p>
        </p:txBody>
      </p:sp>
      <p:sp>
        <p:nvSpPr>
          <p:cNvPr id="4" name="Title 5"/>
          <p:cNvSpPr txBox="1">
            <a:spLocks/>
          </p:cNvSpPr>
          <p:nvPr/>
        </p:nvSpPr>
        <p:spPr>
          <a:xfrm>
            <a:off x="209417" y="160020"/>
            <a:ext cx="8624339" cy="93399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None/>
            </a:pPr>
            <a:r>
              <a:rPr lang="en-US" sz="3200" dirty="0" smtClean="0">
                <a:latin typeface="+mn-lt"/>
              </a:rPr>
              <a:t>B.3.9	Describe the stress process in 			sport</a:t>
            </a:r>
            <a:endParaRPr lang="en-US" sz="3200" dirty="0">
              <a:latin typeface="+mn-lt"/>
            </a:endParaRPr>
          </a:p>
        </p:txBody>
      </p:sp>
      <p:pic>
        <p:nvPicPr>
          <p:cNvPr id="5" name="Picture 4" descr="https://s3.amazonaws.com/classconnection/337/flashcards/7430337/png/1-14BDDBAB77C05A10F60.png"/>
          <p:cNvPicPr/>
          <p:nvPr/>
        </p:nvPicPr>
        <p:blipFill>
          <a:blip r:embed="rId2">
            <a:extLst>
              <a:ext uri="{28A0092B-C50C-407E-A947-70E740481C1C}">
                <a14:useLocalDpi xmlns:a14="http://schemas.microsoft.com/office/drawing/2010/main" val="0"/>
              </a:ext>
            </a:extLst>
          </a:blip>
          <a:srcRect/>
          <a:stretch>
            <a:fillRect/>
          </a:stretch>
        </p:blipFill>
        <p:spPr bwMode="auto">
          <a:xfrm>
            <a:off x="1908798" y="2498271"/>
            <a:ext cx="5421517" cy="4114799"/>
          </a:xfrm>
          <a:prstGeom prst="rect">
            <a:avLst/>
          </a:prstGeom>
          <a:noFill/>
          <a:ln>
            <a:noFill/>
          </a:ln>
        </p:spPr>
      </p:pic>
    </p:spTree>
    <p:extLst>
      <p:ext uri="{BB962C8B-B14F-4D97-AF65-F5344CB8AC3E}">
        <p14:creationId xmlns:p14="http://schemas.microsoft.com/office/powerpoint/2010/main" val="35546284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B.4.1 </a:t>
            </a:r>
            <a:r>
              <a:rPr lang="en-US" sz="2800" dirty="0" smtClean="0"/>
              <a:t>	Discuss </a:t>
            </a:r>
            <a:r>
              <a:rPr lang="en-US" sz="2800" dirty="0"/>
              <a:t>psychological skills training </a:t>
            </a:r>
            <a:r>
              <a:rPr lang="en-US" sz="2800" dirty="0" smtClean="0"/>
              <a:t>				(</a:t>
            </a:r>
            <a:r>
              <a:rPr lang="en-US" sz="2800" dirty="0"/>
              <a:t>PST). </a:t>
            </a:r>
            <a:endParaRPr lang="en-US" sz="2800" dirty="0">
              <a:effectLst/>
            </a:endParaRPr>
          </a:p>
        </p:txBody>
      </p:sp>
      <p:sp>
        <p:nvSpPr>
          <p:cNvPr id="2" name="TextBox 1"/>
          <p:cNvSpPr txBox="1"/>
          <p:nvPr/>
        </p:nvSpPr>
        <p:spPr>
          <a:xfrm>
            <a:off x="6352156" y="6233219"/>
            <a:ext cx="2159591" cy="276999"/>
          </a:xfrm>
          <a:prstGeom prst="rect">
            <a:avLst/>
          </a:prstGeom>
          <a:noFill/>
        </p:spPr>
        <p:txBody>
          <a:bodyPr wrap="none" rtlCol="0">
            <a:spAutoFit/>
          </a:bodyPr>
          <a:lstStyle/>
          <a:p>
            <a:r>
              <a:rPr lang="en-US" sz="1200" dirty="0"/>
              <a:t>https://</a:t>
            </a:r>
            <a:r>
              <a:rPr lang="en-US" sz="1200" dirty="0" err="1"/>
              <a:t>www.boundless.com</a:t>
            </a:r>
            <a:endParaRPr lang="en-US" sz="1200" dirty="0"/>
          </a:p>
        </p:txBody>
      </p:sp>
      <p:sp>
        <p:nvSpPr>
          <p:cNvPr id="3" name="TextBox 2"/>
          <p:cNvSpPr txBox="1"/>
          <p:nvPr/>
        </p:nvSpPr>
        <p:spPr>
          <a:xfrm>
            <a:off x="635042" y="1880912"/>
            <a:ext cx="7876705" cy="2246769"/>
          </a:xfrm>
          <a:prstGeom prst="rect">
            <a:avLst/>
          </a:prstGeom>
          <a:noFill/>
        </p:spPr>
        <p:txBody>
          <a:bodyPr wrap="square" rtlCol="0">
            <a:spAutoFit/>
          </a:bodyPr>
          <a:lstStyle/>
          <a:p>
            <a:r>
              <a:rPr lang="en-US" sz="2800" dirty="0" smtClean="0">
                <a:solidFill>
                  <a:srgbClr val="660066"/>
                </a:solidFill>
              </a:rPr>
              <a:t>Psychological </a:t>
            </a:r>
            <a:r>
              <a:rPr lang="en-US" sz="2800" dirty="0">
                <a:solidFill>
                  <a:srgbClr val="660066"/>
                </a:solidFill>
              </a:rPr>
              <a:t>skills training </a:t>
            </a:r>
            <a:r>
              <a:rPr lang="en-US" sz="2800" dirty="0" smtClean="0">
                <a:solidFill>
                  <a:srgbClr val="660066"/>
                </a:solidFill>
              </a:rPr>
              <a:t>(</a:t>
            </a:r>
            <a:r>
              <a:rPr lang="en-US" sz="2800" dirty="0">
                <a:solidFill>
                  <a:srgbClr val="660066"/>
                </a:solidFill>
              </a:rPr>
              <a:t>PST</a:t>
            </a:r>
            <a:r>
              <a:rPr lang="en-US" sz="2800" dirty="0" smtClean="0">
                <a:solidFill>
                  <a:srgbClr val="660066"/>
                </a:solidFill>
              </a:rPr>
              <a:t>)</a:t>
            </a:r>
          </a:p>
          <a:p>
            <a:endParaRPr lang="en-US" sz="2800" dirty="0" smtClean="0">
              <a:solidFill>
                <a:srgbClr val="660066"/>
              </a:solidFill>
            </a:endParaRPr>
          </a:p>
          <a:p>
            <a:r>
              <a:rPr lang="en-US" sz="2800" dirty="0" smtClean="0">
                <a:solidFill>
                  <a:srgbClr val="660066"/>
                </a:solidFill>
              </a:rPr>
              <a:t>Refers </a:t>
            </a:r>
            <a:r>
              <a:rPr lang="en-US" sz="2800" dirty="0">
                <a:solidFill>
                  <a:srgbClr val="660066"/>
                </a:solidFill>
              </a:rPr>
              <a:t>to the systematic and consistent practice of mental or psychological skills. </a:t>
            </a:r>
          </a:p>
          <a:p>
            <a:r>
              <a:rPr lang="en-US" sz="2800" dirty="0">
                <a:solidFill>
                  <a:srgbClr val="660066"/>
                </a:solidFill>
              </a:rPr>
              <a:t>Include the following issues. </a:t>
            </a:r>
          </a:p>
        </p:txBody>
      </p:sp>
    </p:spTree>
    <p:extLst>
      <p:ext uri="{BB962C8B-B14F-4D97-AF65-F5344CB8AC3E}">
        <p14:creationId xmlns:p14="http://schemas.microsoft.com/office/powerpoint/2010/main" val="422103294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B.4.1 </a:t>
            </a:r>
            <a:r>
              <a:rPr lang="en-US" sz="2800" dirty="0" smtClean="0"/>
              <a:t>	Discuss </a:t>
            </a:r>
            <a:r>
              <a:rPr lang="en-US" sz="2800" dirty="0"/>
              <a:t>psychological skills training </a:t>
            </a:r>
            <a:r>
              <a:rPr lang="en-US" sz="2800" dirty="0" smtClean="0"/>
              <a:t>				(</a:t>
            </a:r>
            <a:r>
              <a:rPr lang="en-US" sz="2800" dirty="0"/>
              <a:t>PST). </a:t>
            </a:r>
            <a:endParaRPr lang="en-US" sz="2800" dirty="0">
              <a:effectLst/>
            </a:endParaRPr>
          </a:p>
        </p:txBody>
      </p:sp>
      <p:sp>
        <p:nvSpPr>
          <p:cNvPr id="2" name="TextBox 1"/>
          <p:cNvSpPr txBox="1"/>
          <p:nvPr/>
        </p:nvSpPr>
        <p:spPr>
          <a:xfrm>
            <a:off x="6352156" y="6233219"/>
            <a:ext cx="2159591" cy="276999"/>
          </a:xfrm>
          <a:prstGeom prst="rect">
            <a:avLst/>
          </a:prstGeom>
          <a:noFill/>
        </p:spPr>
        <p:txBody>
          <a:bodyPr wrap="none" rtlCol="0">
            <a:spAutoFit/>
          </a:bodyPr>
          <a:lstStyle/>
          <a:p>
            <a:r>
              <a:rPr lang="en-US" sz="1200" dirty="0"/>
              <a:t>https://</a:t>
            </a:r>
            <a:r>
              <a:rPr lang="en-US" sz="1200" dirty="0" err="1"/>
              <a:t>www.boundless.com</a:t>
            </a:r>
            <a:endParaRPr lang="en-US" sz="1200" dirty="0"/>
          </a:p>
        </p:txBody>
      </p:sp>
      <p:sp>
        <p:nvSpPr>
          <p:cNvPr id="3" name="TextBox 2"/>
          <p:cNvSpPr txBox="1"/>
          <p:nvPr/>
        </p:nvSpPr>
        <p:spPr>
          <a:xfrm>
            <a:off x="635042" y="1880912"/>
            <a:ext cx="7876705" cy="1815882"/>
          </a:xfrm>
          <a:prstGeom prst="rect">
            <a:avLst/>
          </a:prstGeom>
          <a:noFill/>
        </p:spPr>
        <p:txBody>
          <a:bodyPr wrap="square" rtlCol="0">
            <a:spAutoFit/>
          </a:bodyPr>
          <a:lstStyle/>
          <a:p>
            <a:r>
              <a:rPr lang="en-US" sz="2800" dirty="0" smtClean="0">
                <a:solidFill>
                  <a:srgbClr val="660066"/>
                </a:solidFill>
              </a:rPr>
              <a:t>PST</a:t>
            </a:r>
            <a:r>
              <a:rPr lang="en-US" sz="2800" dirty="0">
                <a:solidFill>
                  <a:srgbClr val="660066"/>
                </a:solidFill>
              </a:rPr>
              <a:t>: </a:t>
            </a:r>
            <a:r>
              <a:rPr lang="en-US" sz="2800" dirty="0" smtClean="0">
                <a:solidFill>
                  <a:srgbClr val="660066"/>
                </a:solidFill>
              </a:rPr>
              <a:t>	(</a:t>
            </a:r>
            <a:r>
              <a:rPr lang="en-US" sz="2800" dirty="0" err="1">
                <a:solidFill>
                  <a:srgbClr val="660066"/>
                </a:solidFill>
              </a:rPr>
              <a:t>i</a:t>
            </a:r>
            <a:r>
              <a:rPr lang="en-US" sz="2800" dirty="0">
                <a:solidFill>
                  <a:srgbClr val="660066"/>
                </a:solidFill>
              </a:rPr>
              <a:t>) is not just for elite athletes </a:t>
            </a:r>
            <a:endParaRPr lang="en-US" sz="2800" dirty="0" smtClean="0">
              <a:solidFill>
                <a:srgbClr val="660066"/>
              </a:solidFill>
            </a:endParaRPr>
          </a:p>
          <a:p>
            <a:r>
              <a:rPr lang="en-US" sz="2800" dirty="0" smtClean="0">
                <a:solidFill>
                  <a:srgbClr val="660066"/>
                </a:solidFill>
              </a:rPr>
              <a:t>		(</a:t>
            </a:r>
            <a:r>
              <a:rPr lang="en-US" sz="2800" dirty="0">
                <a:solidFill>
                  <a:srgbClr val="660066"/>
                </a:solidFill>
              </a:rPr>
              <a:t>ii) is not just for problem athletes </a:t>
            </a:r>
            <a:endParaRPr lang="en-US" sz="2800" dirty="0" smtClean="0">
              <a:solidFill>
                <a:srgbClr val="660066"/>
              </a:solidFill>
            </a:endParaRPr>
          </a:p>
          <a:p>
            <a:r>
              <a:rPr lang="en-US" sz="2800" dirty="0" smtClean="0">
                <a:solidFill>
                  <a:srgbClr val="660066"/>
                </a:solidFill>
              </a:rPr>
              <a:t>		(</a:t>
            </a:r>
            <a:r>
              <a:rPr lang="en-US" sz="2800" dirty="0">
                <a:solidFill>
                  <a:srgbClr val="660066"/>
                </a:solidFill>
              </a:rPr>
              <a:t>iii) does not provide quick fix solutions. </a:t>
            </a:r>
          </a:p>
          <a:p>
            <a:endParaRPr lang="en-US" sz="2800" dirty="0">
              <a:solidFill>
                <a:srgbClr val="660066"/>
              </a:solidFill>
            </a:endParaRPr>
          </a:p>
        </p:txBody>
      </p:sp>
    </p:spTree>
    <p:extLst>
      <p:ext uri="{BB962C8B-B14F-4D97-AF65-F5344CB8AC3E}">
        <p14:creationId xmlns:p14="http://schemas.microsoft.com/office/powerpoint/2010/main" val="156200059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B.4.1 </a:t>
            </a:r>
            <a:r>
              <a:rPr lang="en-US" sz="2800" dirty="0" smtClean="0"/>
              <a:t>	Discuss </a:t>
            </a:r>
            <a:r>
              <a:rPr lang="en-US" sz="2800" dirty="0"/>
              <a:t>psychological skills training </a:t>
            </a:r>
            <a:r>
              <a:rPr lang="en-US" sz="2800" dirty="0" smtClean="0"/>
              <a:t>				(</a:t>
            </a:r>
            <a:r>
              <a:rPr lang="en-US" sz="2800" dirty="0"/>
              <a:t>PST). </a:t>
            </a:r>
            <a:endParaRPr lang="en-US" sz="2800" dirty="0">
              <a:effectLst/>
            </a:endParaRPr>
          </a:p>
        </p:txBody>
      </p:sp>
      <p:sp>
        <p:nvSpPr>
          <p:cNvPr id="2" name="TextBox 1"/>
          <p:cNvSpPr txBox="1"/>
          <p:nvPr/>
        </p:nvSpPr>
        <p:spPr>
          <a:xfrm>
            <a:off x="4886673" y="6233219"/>
            <a:ext cx="3848079" cy="276999"/>
          </a:xfrm>
          <a:prstGeom prst="rect">
            <a:avLst/>
          </a:prstGeom>
          <a:noFill/>
        </p:spPr>
        <p:txBody>
          <a:bodyPr wrap="none" rtlCol="0">
            <a:spAutoFit/>
          </a:bodyPr>
          <a:lstStyle/>
          <a:p>
            <a:r>
              <a:rPr lang="en-US" sz="1200" dirty="0"/>
              <a:t>http://</a:t>
            </a:r>
            <a:r>
              <a:rPr lang="en-US" sz="1200" dirty="0" err="1"/>
              <a:t>www.brianmac.co.uk</a:t>
            </a:r>
            <a:r>
              <a:rPr lang="en-US" sz="1200" dirty="0"/>
              <a:t>/articles/article001.htm</a:t>
            </a:r>
          </a:p>
        </p:txBody>
      </p:sp>
      <p:sp>
        <p:nvSpPr>
          <p:cNvPr id="3" name="TextBox 2"/>
          <p:cNvSpPr txBox="1"/>
          <p:nvPr/>
        </p:nvSpPr>
        <p:spPr>
          <a:xfrm>
            <a:off x="635042" y="1880912"/>
            <a:ext cx="7876705" cy="3539431"/>
          </a:xfrm>
          <a:prstGeom prst="rect">
            <a:avLst/>
          </a:prstGeom>
          <a:noFill/>
        </p:spPr>
        <p:txBody>
          <a:bodyPr wrap="square" rtlCol="0">
            <a:spAutoFit/>
          </a:bodyPr>
          <a:lstStyle/>
          <a:p>
            <a:r>
              <a:rPr lang="en-US" sz="2800" dirty="0">
                <a:solidFill>
                  <a:srgbClr val="660066"/>
                </a:solidFill>
              </a:rPr>
              <a:t>Psychological Skills Training (PST) is an individually designed combination of methods selected to attain psychological skill </a:t>
            </a:r>
            <a:r>
              <a:rPr lang="en-US" sz="2800" dirty="0" smtClean="0">
                <a:solidFill>
                  <a:srgbClr val="660066"/>
                </a:solidFill>
              </a:rPr>
              <a:t>needs.</a:t>
            </a:r>
          </a:p>
          <a:p>
            <a:endParaRPr lang="en-US" sz="2800" dirty="0">
              <a:solidFill>
                <a:srgbClr val="660066"/>
              </a:solidFill>
            </a:endParaRPr>
          </a:p>
          <a:p>
            <a:r>
              <a:rPr lang="en-US" sz="2800" dirty="0" smtClean="0">
                <a:solidFill>
                  <a:srgbClr val="660066"/>
                </a:solidFill>
              </a:rPr>
              <a:t>There </a:t>
            </a:r>
            <a:r>
              <a:rPr lang="en-US" sz="2800" dirty="0">
                <a:solidFill>
                  <a:srgbClr val="660066"/>
                </a:solidFill>
              </a:rPr>
              <a:t>is no single idyllic PST package, each program must be </a:t>
            </a:r>
            <a:r>
              <a:rPr lang="en-US" sz="2800" dirty="0" smtClean="0">
                <a:solidFill>
                  <a:srgbClr val="660066"/>
                </a:solidFill>
              </a:rPr>
              <a:t>individualized </a:t>
            </a:r>
            <a:r>
              <a:rPr lang="en-US" sz="2800" dirty="0">
                <a:solidFill>
                  <a:srgbClr val="660066"/>
                </a:solidFill>
              </a:rPr>
              <a:t>based on the psychological state of the individual and, the sport. </a:t>
            </a:r>
          </a:p>
        </p:txBody>
      </p:sp>
    </p:spTree>
    <p:extLst>
      <p:ext uri="{BB962C8B-B14F-4D97-AF65-F5344CB8AC3E}">
        <p14:creationId xmlns:p14="http://schemas.microsoft.com/office/powerpoint/2010/main" val="216248094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B.4.1 </a:t>
            </a:r>
            <a:r>
              <a:rPr lang="en-US" sz="2800" dirty="0" smtClean="0"/>
              <a:t>	Discuss </a:t>
            </a:r>
            <a:r>
              <a:rPr lang="en-US" sz="2800" dirty="0"/>
              <a:t>psychological skills training </a:t>
            </a:r>
            <a:r>
              <a:rPr lang="en-US" sz="2800" dirty="0" smtClean="0"/>
              <a:t>				(</a:t>
            </a:r>
            <a:r>
              <a:rPr lang="en-US" sz="2800" dirty="0"/>
              <a:t>PST). </a:t>
            </a:r>
            <a:endParaRPr lang="en-US" sz="2800" dirty="0">
              <a:effectLst/>
            </a:endParaRPr>
          </a:p>
        </p:txBody>
      </p:sp>
      <p:sp>
        <p:nvSpPr>
          <p:cNvPr id="2" name="TextBox 1"/>
          <p:cNvSpPr txBox="1"/>
          <p:nvPr/>
        </p:nvSpPr>
        <p:spPr>
          <a:xfrm>
            <a:off x="4663668" y="6094719"/>
            <a:ext cx="3848079" cy="276999"/>
          </a:xfrm>
          <a:prstGeom prst="rect">
            <a:avLst/>
          </a:prstGeom>
          <a:noFill/>
        </p:spPr>
        <p:txBody>
          <a:bodyPr wrap="none" rtlCol="0">
            <a:spAutoFit/>
          </a:bodyPr>
          <a:lstStyle/>
          <a:p>
            <a:r>
              <a:rPr lang="en-US" sz="1200" dirty="0"/>
              <a:t>http://</a:t>
            </a:r>
            <a:r>
              <a:rPr lang="en-US" sz="1200" dirty="0" err="1"/>
              <a:t>www.brianmac.co.uk</a:t>
            </a:r>
            <a:r>
              <a:rPr lang="en-US" sz="1200" dirty="0"/>
              <a:t>/articles/article001.htm</a:t>
            </a:r>
          </a:p>
        </p:txBody>
      </p:sp>
      <p:sp>
        <p:nvSpPr>
          <p:cNvPr id="3" name="TextBox 2"/>
          <p:cNvSpPr txBox="1"/>
          <p:nvPr/>
        </p:nvSpPr>
        <p:spPr>
          <a:xfrm>
            <a:off x="635042" y="1880912"/>
            <a:ext cx="7876705" cy="3108544"/>
          </a:xfrm>
          <a:prstGeom prst="rect">
            <a:avLst/>
          </a:prstGeom>
          <a:noFill/>
        </p:spPr>
        <p:txBody>
          <a:bodyPr wrap="square" rtlCol="0">
            <a:spAutoFit/>
          </a:bodyPr>
          <a:lstStyle/>
          <a:p>
            <a:r>
              <a:rPr lang="en-US" sz="2800" dirty="0" smtClean="0">
                <a:solidFill>
                  <a:srgbClr val="660066"/>
                </a:solidFill>
              </a:rPr>
              <a:t>To </a:t>
            </a:r>
            <a:r>
              <a:rPr lang="en-US" sz="2800" dirty="0">
                <a:solidFill>
                  <a:srgbClr val="660066"/>
                </a:solidFill>
              </a:rPr>
              <a:t>assemble a successful PST program it is important to distinguish between PST skills and PST methods. PST skills are the psychological qualities or attributes that need to be developed (i.e. confidence, concentration), the PST method is the tool that will be used to help improve the PST skill (</a:t>
            </a:r>
            <a:r>
              <a:rPr lang="en-US" sz="2800" dirty="0" err="1">
                <a:solidFill>
                  <a:srgbClr val="660066"/>
                </a:solidFill>
              </a:rPr>
              <a:t>Calmels</a:t>
            </a:r>
            <a:r>
              <a:rPr lang="en-US" sz="2800" dirty="0">
                <a:solidFill>
                  <a:srgbClr val="660066"/>
                </a:solidFill>
              </a:rPr>
              <a:t> et al. 2003). </a:t>
            </a:r>
          </a:p>
        </p:txBody>
      </p:sp>
    </p:spTree>
    <p:extLst>
      <p:ext uri="{BB962C8B-B14F-4D97-AF65-F5344CB8AC3E}">
        <p14:creationId xmlns:p14="http://schemas.microsoft.com/office/powerpoint/2010/main" val="31153563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954107"/>
          </a:xfrm>
          <a:prstGeom prst="rect">
            <a:avLst/>
          </a:prstGeom>
          <a:noFill/>
        </p:spPr>
        <p:txBody>
          <a:bodyPr wrap="square" rtlCol="0">
            <a:spAutoFit/>
          </a:bodyPr>
          <a:lstStyle/>
          <a:p>
            <a:r>
              <a:rPr lang="en-US" sz="2800" dirty="0"/>
              <a:t>B.4.1 </a:t>
            </a:r>
            <a:r>
              <a:rPr lang="en-US" sz="2800" dirty="0" smtClean="0"/>
              <a:t>	Discuss </a:t>
            </a:r>
            <a:r>
              <a:rPr lang="en-US" sz="2800" dirty="0"/>
              <a:t>psychological skills training </a:t>
            </a:r>
            <a:r>
              <a:rPr lang="en-US" sz="2800" dirty="0" smtClean="0"/>
              <a:t>				(</a:t>
            </a:r>
            <a:r>
              <a:rPr lang="en-US" sz="2800" dirty="0"/>
              <a:t>PST). </a:t>
            </a:r>
            <a:endParaRPr lang="en-US" sz="2800" dirty="0">
              <a:effectLst/>
            </a:endParaRPr>
          </a:p>
        </p:txBody>
      </p:sp>
      <p:sp>
        <p:nvSpPr>
          <p:cNvPr id="2" name="TextBox 1"/>
          <p:cNvSpPr txBox="1"/>
          <p:nvPr/>
        </p:nvSpPr>
        <p:spPr>
          <a:xfrm>
            <a:off x="4935523" y="6233219"/>
            <a:ext cx="3848079" cy="276999"/>
          </a:xfrm>
          <a:prstGeom prst="rect">
            <a:avLst/>
          </a:prstGeom>
          <a:noFill/>
        </p:spPr>
        <p:txBody>
          <a:bodyPr wrap="none" rtlCol="0">
            <a:spAutoFit/>
          </a:bodyPr>
          <a:lstStyle/>
          <a:p>
            <a:r>
              <a:rPr lang="en-US" sz="1200" dirty="0"/>
              <a:t>http://</a:t>
            </a:r>
            <a:r>
              <a:rPr lang="en-US" sz="1200" dirty="0" err="1"/>
              <a:t>www.brianmac.co.uk</a:t>
            </a:r>
            <a:r>
              <a:rPr lang="en-US" sz="1200" dirty="0"/>
              <a:t>/articles/article001.htm</a:t>
            </a:r>
          </a:p>
        </p:txBody>
      </p:sp>
      <p:sp>
        <p:nvSpPr>
          <p:cNvPr id="3" name="TextBox 2"/>
          <p:cNvSpPr txBox="1"/>
          <p:nvPr/>
        </p:nvSpPr>
        <p:spPr>
          <a:xfrm>
            <a:off x="635042" y="1880912"/>
            <a:ext cx="7876705" cy="2246769"/>
          </a:xfrm>
          <a:prstGeom prst="rect">
            <a:avLst/>
          </a:prstGeom>
          <a:noFill/>
        </p:spPr>
        <p:txBody>
          <a:bodyPr wrap="square" rtlCol="0">
            <a:spAutoFit/>
          </a:bodyPr>
          <a:lstStyle/>
          <a:p>
            <a:r>
              <a:rPr lang="en-US" sz="2800" dirty="0" smtClean="0">
                <a:solidFill>
                  <a:srgbClr val="660066"/>
                </a:solidFill>
              </a:rPr>
              <a:t>When implementing </a:t>
            </a:r>
            <a:r>
              <a:rPr lang="en-US" sz="2800" dirty="0">
                <a:solidFill>
                  <a:srgbClr val="660066"/>
                </a:solidFill>
              </a:rPr>
              <a:t>a PST program, it is improbable that a single method will be employed by a sports psychologist. </a:t>
            </a:r>
            <a:r>
              <a:rPr lang="en-US" sz="2800" dirty="0" smtClean="0">
                <a:solidFill>
                  <a:srgbClr val="660066"/>
                </a:solidFill>
              </a:rPr>
              <a:t>It is </a:t>
            </a:r>
            <a:r>
              <a:rPr lang="en-US" sz="2800" dirty="0">
                <a:solidFill>
                  <a:srgbClr val="660066"/>
                </a:solidFill>
              </a:rPr>
              <a:t>more effective to employ a combination of mental skills that relate to the specific sport.</a:t>
            </a:r>
          </a:p>
        </p:txBody>
      </p:sp>
    </p:spTree>
    <p:extLst>
      <p:ext uri="{BB962C8B-B14F-4D97-AF65-F5344CB8AC3E}">
        <p14:creationId xmlns:p14="http://schemas.microsoft.com/office/powerpoint/2010/main" val="355770712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523220"/>
          </a:xfrm>
          <a:prstGeom prst="rect">
            <a:avLst/>
          </a:prstGeom>
          <a:noFill/>
        </p:spPr>
        <p:txBody>
          <a:bodyPr wrap="square" rtlCol="0">
            <a:spAutoFit/>
          </a:bodyPr>
          <a:lstStyle/>
          <a:p>
            <a:r>
              <a:rPr lang="en-US" sz="2800" dirty="0"/>
              <a:t>B.4.2 </a:t>
            </a:r>
            <a:r>
              <a:rPr lang="en-US" sz="2800" dirty="0" smtClean="0"/>
              <a:t>	Outline </a:t>
            </a:r>
            <a:r>
              <a:rPr lang="en-US" sz="2800" dirty="0"/>
              <a:t>goal setting. </a:t>
            </a:r>
            <a:endParaRPr lang="en-US" sz="2800" dirty="0">
              <a:effectLst/>
            </a:endParaRPr>
          </a:p>
        </p:txBody>
      </p:sp>
      <p:sp>
        <p:nvSpPr>
          <p:cNvPr id="2" name="TextBox 1"/>
          <p:cNvSpPr txBox="1"/>
          <p:nvPr/>
        </p:nvSpPr>
        <p:spPr>
          <a:xfrm>
            <a:off x="4935523" y="6233219"/>
            <a:ext cx="3848079" cy="276999"/>
          </a:xfrm>
          <a:prstGeom prst="rect">
            <a:avLst/>
          </a:prstGeom>
          <a:noFill/>
        </p:spPr>
        <p:txBody>
          <a:bodyPr wrap="none" rtlCol="0">
            <a:spAutoFit/>
          </a:bodyPr>
          <a:lstStyle/>
          <a:p>
            <a:r>
              <a:rPr lang="en-US" sz="1200" dirty="0"/>
              <a:t>http://</a:t>
            </a:r>
            <a:r>
              <a:rPr lang="en-US" sz="1200" dirty="0" err="1"/>
              <a:t>www.brianmac.co.uk</a:t>
            </a:r>
            <a:r>
              <a:rPr lang="en-US" sz="1200" dirty="0"/>
              <a:t>/articles/article001.htm</a:t>
            </a:r>
          </a:p>
        </p:txBody>
      </p:sp>
      <p:sp>
        <p:nvSpPr>
          <p:cNvPr id="3" name="TextBox 2"/>
          <p:cNvSpPr txBox="1"/>
          <p:nvPr/>
        </p:nvSpPr>
        <p:spPr>
          <a:xfrm>
            <a:off x="635042" y="1880912"/>
            <a:ext cx="7876705" cy="1815882"/>
          </a:xfrm>
          <a:prstGeom prst="rect">
            <a:avLst/>
          </a:prstGeom>
          <a:noFill/>
        </p:spPr>
        <p:txBody>
          <a:bodyPr wrap="square" rtlCol="0">
            <a:spAutoFit/>
          </a:bodyPr>
          <a:lstStyle/>
          <a:p>
            <a:r>
              <a:rPr lang="en-US" sz="2800" dirty="0" smtClean="0">
                <a:solidFill>
                  <a:srgbClr val="660066"/>
                </a:solidFill>
              </a:rPr>
              <a:t>Goal setting helps with motivation to the individual and also can give self confidence to the individual.</a:t>
            </a:r>
          </a:p>
          <a:p>
            <a:r>
              <a:rPr lang="en-US" sz="2800" dirty="0" smtClean="0">
                <a:solidFill>
                  <a:srgbClr val="660066"/>
                </a:solidFill>
              </a:rPr>
              <a:t> </a:t>
            </a:r>
            <a:endParaRPr lang="en-US" sz="2800" dirty="0">
              <a:solidFill>
                <a:srgbClr val="660066"/>
              </a:solidFill>
            </a:endParaRPr>
          </a:p>
        </p:txBody>
      </p:sp>
    </p:spTree>
    <p:extLst>
      <p:ext uri="{BB962C8B-B14F-4D97-AF65-F5344CB8AC3E}">
        <p14:creationId xmlns:p14="http://schemas.microsoft.com/office/powerpoint/2010/main" val="37334922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523220"/>
          </a:xfrm>
          <a:prstGeom prst="rect">
            <a:avLst/>
          </a:prstGeom>
          <a:noFill/>
        </p:spPr>
        <p:txBody>
          <a:bodyPr wrap="square" rtlCol="0">
            <a:spAutoFit/>
          </a:bodyPr>
          <a:lstStyle/>
          <a:p>
            <a:r>
              <a:rPr lang="en-US" sz="2800" dirty="0"/>
              <a:t>B.4.2 </a:t>
            </a:r>
            <a:r>
              <a:rPr lang="en-US" sz="2800" dirty="0" smtClean="0"/>
              <a:t>	Outline </a:t>
            </a:r>
            <a:r>
              <a:rPr lang="en-US" sz="2800" dirty="0"/>
              <a:t>goal setting. </a:t>
            </a:r>
            <a:endParaRPr lang="en-US" sz="2800" dirty="0">
              <a:effectLst/>
            </a:endParaRPr>
          </a:p>
        </p:txBody>
      </p:sp>
      <p:sp>
        <p:nvSpPr>
          <p:cNvPr id="2" name="TextBox 1"/>
          <p:cNvSpPr txBox="1"/>
          <p:nvPr/>
        </p:nvSpPr>
        <p:spPr>
          <a:xfrm>
            <a:off x="4935523" y="6233219"/>
            <a:ext cx="3848079" cy="276999"/>
          </a:xfrm>
          <a:prstGeom prst="rect">
            <a:avLst/>
          </a:prstGeom>
          <a:noFill/>
        </p:spPr>
        <p:txBody>
          <a:bodyPr wrap="none" rtlCol="0">
            <a:spAutoFit/>
          </a:bodyPr>
          <a:lstStyle/>
          <a:p>
            <a:r>
              <a:rPr lang="en-US" sz="1200" dirty="0"/>
              <a:t>http://</a:t>
            </a:r>
            <a:r>
              <a:rPr lang="en-US" sz="1200" dirty="0" err="1"/>
              <a:t>www.brianmac.co.uk</a:t>
            </a:r>
            <a:r>
              <a:rPr lang="en-US" sz="1200" dirty="0"/>
              <a:t>/articles/article001.htm</a:t>
            </a:r>
          </a:p>
        </p:txBody>
      </p:sp>
      <p:sp>
        <p:nvSpPr>
          <p:cNvPr id="3" name="TextBox 2"/>
          <p:cNvSpPr txBox="1"/>
          <p:nvPr/>
        </p:nvSpPr>
        <p:spPr>
          <a:xfrm>
            <a:off x="635042" y="1829080"/>
            <a:ext cx="7876705" cy="1384995"/>
          </a:xfrm>
          <a:prstGeom prst="rect">
            <a:avLst/>
          </a:prstGeom>
          <a:noFill/>
        </p:spPr>
        <p:txBody>
          <a:bodyPr wrap="square" rtlCol="0">
            <a:spAutoFit/>
          </a:bodyPr>
          <a:lstStyle/>
          <a:p>
            <a:r>
              <a:rPr lang="en-US" sz="2800" dirty="0">
                <a:solidFill>
                  <a:srgbClr val="660066"/>
                </a:solidFill>
              </a:rPr>
              <a:t>SMARTER (specific, measurable, achievable, realistic, time, evaluate, review) goals </a:t>
            </a:r>
          </a:p>
          <a:p>
            <a:r>
              <a:rPr lang="en-US" sz="2800" dirty="0" smtClean="0">
                <a:solidFill>
                  <a:srgbClr val="660066"/>
                </a:solidFill>
              </a:rPr>
              <a:t> </a:t>
            </a:r>
            <a:endParaRPr lang="en-US" sz="2800" dirty="0">
              <a:solidFill>
                <a:srgbClr val="660066"/>
              </a:solidFill>
            </a:endParaRPr>
          </a:p>
        </p:txBody>
      </p:sp>
    </p:spTree>
    <p:extLst>
      <p:ext uri="{BB962C8B-B14F-4D97-AF65-F5344CB8AC3E}">
        <p14:creationId xmlns:p14="http://schemas.microsoft.com/office/powerpoint/2010/main" val="286889192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523220"/>
          </a:xfrm>
          <a:prstGeom prst="rect">
            <a:avLst/>
          </a:prstGeom>
          <a:noFill/>
        </p:spPr>
        <p:txBody>
          <a:bodyPr wrap="square" rtlCol="0">
            <a:spAutoFit/>
          </a:bodyPr>
          <a:lstStyle/>
          <a:p>
            <a:r>
              <a:rPr lang="en-US" sz="2800" dirty="0"/>
              <a:t>B.4.2 </a:t>
            </a:r>
            <a:r>
              <a:rPr lang="en-US" sz="2800" dirty="0" smtClean="0"/>
              <a:t>	Outline </a:t>
            </a:r>
            <a:r>
              <a:rPr lang="en-US" sz="2800" dirty="0"/>
              <a:t>goal setting. </a:t>
            </a:r>
            <a:endParaRPr lang="en-US" sz="2800" dirty="0">
              <a:effectLst/>
            </a:endParaRPr>
          </a:p>
        </p:txBody>
      </p:sp>
      <p:sp>
        <p:nvSpPr>
          <p:cNvPr id="2" name="TextBox 1"/>
          <p:cNvSpPr txBox="1"/>
          <p:nvPr/>
        </p:nvSpPr>
        <p:spPr>
          <a:xfrm>
            <a:off x="4935523" y="6233219"/>
            <a:ext cx="3848079" cy="276999"/>
          </a:xfrm>
          <a:prstGeom prst="rect">
            <a:avLst/>
          </a:prstGeom>
          <a:noFill/>
        </p:spPr>
        <p:txBody>
          <a:bodyPr wrap="none" rtlCol="0">
            <a:spAutoFit/>
          </a:bodyPr>
          <a:lstStyle/>
          <a:p>
            <a:r>
              <a:rPr lang="en-US" sz="1200" dirty="0"/>
              <a:t>http://</a:t>
            </a:r>
            <a:r>
              <a:rPr lang="en-US" sz="1200" dirty="0" err="1"/>
              <a:t>www.brianmac.co.uk</a:t>
            </a:r>
            <a:r>
              <a:rPr lang="en-US" sz="1200" dirty="0"/>
              <a:t>/articles/article001.htm</a:t>
            </a:r>
          </a:p>
        </p:txBody>
      </p:sp>
      <p:sp>
        <p:nvSpPr>
          <p:cNvPr id="3" name="TextBox 2"/>
          <p:cNvSpPr txBox="1"/>
          <p:nvPr/>
        </p:nvSpPr>
        <p:spPr>
          <a:xfrm>
            <a:off x="635042" y="1829080"/>
            <a:ext cx="7876705" cy="3108544"/>
          </a:xfrm>
          <a:prstGeom prst="rect">
            <a:avLst/>
          </a:prstGeom>
          <a:noFill/>
        </p:spPr>
        <p:txBody>
          <a:bodyPr wrap="square" rtlCol="0">
            <a:spAutoFit/>
          </a:bodyPr>
          <a:lstStyle/>
          <a:p>
            <a:r>
              <a:rPr lang="en-US" sz="2800" dirty="0" smtClean="0">
                <a:solidFill>
                  <a:srgbClr val="660066"/>
                </a:solidFill>
              </a:rPr>
              <a:t>Set a combination of outcome, performance and process goals</a:t>
            </a:r>
          </a:p>
          <a:p>
            <a:endParaRPr lang="en-US" sz="2800" dirty="0">
              <a:solidFill>
                <a:srgbClr val="660066"/>
              </a:solidFill>
            </a:endParaRPr>
          </a:p>
          <a:p>
            <a:r>
              <a:rPr lang="en-US" sz="2800" dirty="0" smtClean="0">
                <a:solidFill>
                  <a:srgbClr val="660066"/>
                </a:solidFill>
              </a:rPr>
              <a:t>Process goals:	</a:t>
            </a:r>
          </a:p>
          <a:p>
            <a:r>
              <a:rPr lang="en-US" sz="2800" dirty="0" smtClean="0">
                <a:solidFill>
                  <a:srgbClr val="660066"/>
                </a:solidFill>
              </a:rPr>
              <a:t>Race plan</a:t>
            </a:r>
          </a:p>
          <a:p>
            <a:r>
              <a:rPr lang="en-US" sz="2800" dirty="0" smtClean="0">
                <a:solidFill>
                  <a:srgbClr val="660066"/>
                </a:solidFill>
              </a:rPr>
              <a:t>Positive mental imagery </a:t>
            </a:r>
          </a:p>
          <a:p>
            <a:r>
              <a:rPr lang="en-US" sz="2800" dirty="0" smtClean="0">
                <a:solidFill>
                  <a:srgbClr val="660066"/>
                </a:solidFill>
              </a:rPr>
              <a:t>Quality training program</a:t>
            </a:r>
            <a:endParaRPr lang="en-US" sz="2800" dirty="0">
              <a:solidFill>
                <a:srgbClr val="660066"/>
              </a:solidFill>
            </a:endParaRPr>
          </a:p>
        </p:txBody>
      </p:sp>
    </p:spTree>
    <p:extLst>
      <p:ext uri="{BB962C8B-B14F-4D97-AF65-F5344CB8AC3E}">
        <p14:creationId xmlns:p14="http://schemas.microsoft.com/office/powerpoint/2010/main" val="326903620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523220"/>
          </a:xfrm>
          <a:prstGeom prst="rect">
            <a:avLst/>
          </a:prstGeom>
          <a:noFill/>
        </p:spPr>
        <p:txBody>
          <a:bodyPr wrap="square" rtlCol="0">
            <a:spAutoFit/>
          </a:bodyPr>
          <a:lstStyle/>
          <a:p>
            <a:r>
              <a:rPr lang="en-US" sz="2800" dirty="0"/>
              <a:t>B.4.2 </a:t>
            </a:r>
            <a:r>
              <a:rPr lang="en-US" sz="2800" dirty="0" smtClean="0"/>
              <a:t>	Outline </a:t>
            </a:r>
            <a:r>
              <a:rPr lang="en-US" sz="2800" dirty="0"/>
              <a:t>goal setting. </a:t>
            </a:r>
            <a:endParaRPr lang="en-US" sz="2800" dirty="0">
              <a:effectLst/>
            </a:endParaRPr>
          </a:p>
        </p:txBody>
      </p:sp>
      <p:sp>
        <p:nvSpPr>
          <p:cNvPr id="2" name="TextBox 1"/>
          <p:cNvSpPr txBox="1"/>
          <p:nvPr/>
        </p:nvSpPr>
        <p:spPr>
          <a:xfrm>
            <a:off x="4935523" y="6233219"/>
            <a:ext cx="3848079" cy="276999"/>
          </a:xfrm>
          <a:prstGeom prst="rect">
            <a:avLst/>
          </a:prstGeom>
          <a:noFill/>
        </p:spPr>
        <p:txBody>
          <a:bodyPr wrap="none" rtlCol="0">
            <a:spAutoFit/>
          </a:bodyPr>
          <a:lstStyle/>
          <a:p>
            <a:r>
              <a:rPr lang="en-US" sz="1200" dirty="0"/>
              <a:t>http://</a:t>
            </a:r>
            <a:r>
              <a:rPr lang="en-US" sz="1200" dirty="0" err="1"/>
              <a:t>www.brianmac.co.uk</a:t>
            </a:r>
            <a:r>
              <a:rPr lang="en-US" sz="1200" dirty="0"/>
              <a:t>/articles/article001.htm</a:t>
            </a:r>
          </a:p>
        </p:txBody>
      </p:sp>
      <p:sp>
        <p:nvSpPr>
          <p:cNvPr id="3" name="TextBox 2"/>
          <p:cNvSpPr txBox="1"/>
          <p:nvPr/>
        </p:nvSpPr>
        <p:spPr>
          <a:xfrm>
            <a:off x="635042" y="1829080"/>
            <a:ext cx="7876705" cy="3108544"/>
          </a:xfrm>
          <a:prstGeom prst="rect">
            <a:avLst/>
          </a:prstGeom>
          <a:noFill/>
        </p:spPr>
        <p:txBody>
          <a:bodyPr wrap="square" rtlCol="0">
            <a:spAutoFit/>
          </a:bodyPr>
          <a:lstStyle/>
          <a:p>
            <a:r>
              <a:rPr lang="en-US" sz="2800" dirty="0" smtClean="0">
                <a:solidFill>
                  <a:srgbClr val="660066"/>
                </a:solidFill>
              </a:rPr>
              <a:t>Set a combination of outcome, performance and process goals</a:t>
            </a:r>
          </a:p>
          <a:p>
            <a:endParaRPr lang="en-US" sz="2800" dirty="0">
              <a:solidFill>
                <a:srgbClr val="660066"/>
              </a:solidFill>
            </a:endParaRPr>
          </a:p>
          <a:p>
            <a:r>
              <a:rPr lang="en-US" sz="2800" dirty="0" smtClean="0">
                <a:solidFill>
                  <a:srgbClr val="660066"/>
                </a:solidFill>
              </a:rPr>
              <a:t>Performance goals:</a:t>
            </a:r>
          </a:p>
          <a:p>
            <a:r>
              <a:rPr lang="en-US" sz="2800" dirty="0" smtClean="0">
                <a:solidFill>
                  <a:srgbClr val="660066"/>
                </a:solidFill>
              </a:rPr>
              <a:t>Run a race at a given time.</a:t>
            </a:r>
          </a:p>
          <a:p>
            <a:r>
              <a:rPr lang="en-US" sz="2800" dirty="0" smtClean="0">
                <a:solidFill>
                  <a:srgbClr val="660066"/>
                </a:solidFill>
              </a:rPr>
              <a:t>Keep pitch count down to 60.</a:t>
            </a:r>
          </a:p>
          <a:p>
            <a:r>
              <a:rPr lang="en-US" sz="2800" dirty="0" smtClean="0">
                <a:solidFill>
                  <a:srgbClr val="660066"/>
                </a:solidFill>
              </a:rPr>
              <a:t>Throw no interceptions</a:t>
            </a:r>
            <a:endParaRPr lang="en-US" sz="2800" dirty="0">
              <a:solidFill>
                <a:srgbClr val="660066"/>
              </a:solidFill>
            </a:endParaRPr>
          </a:p>
        </p:txBody>
      </p:sp>
    </p:spTree>
    <p:extLst>
      <p:ext uri="{BB962C8B-B14F-4D97-AF65-F5344CB8AC3E}">
        <p14:creationId xmlns:p14="http://schemas.microsoft.com/office/powerpoint/2010/main" val="18628176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523220"/>
          </a:xfrm>
          <a:prstGeom prst="rect">
            <a:avLst/>
          </a:prstGeom>
          <a:noFill/>
        </p:spPr>
        <p:txBody>
          <a:bodyPr wrap="square" rtlCol="0">
            <a:spAutoFit/>
          </a:bodyPr>
          <a:lstStyle/>
          <a:p>
            <a:r>
              <a:rPr lang="en-US" sz="2800" dirty="0"/>
              <a:t>B.4.2 </a:t>
            </a:r>
            <a:r>
              <a:rPr lang="en-US" sz="2800" dirty="0" smtClean="0"/>
              <a:t>	Outline </a:t>
            </a:r>
            <a:r>
              <a:rPr lang="en-US" sz="2800" dirty="0"/>
              <a:t>goal setting. </a:t>
            </a:r>
            <a:endParaRPr lang="en-US" sz="2800" dirty="0">
              <a:effectLst/>
            </a:endParaRPr>
          </a:p>
        </p:txBody>
      </p:sp>
      <p:sp>
        <p:nvSpPr>
          <p:cNvPr id="2" name="TextBox 1"/>
          <p:cNvSpPr txBox="1"/>
          <p:nvPr/>
        </p:nvSpPr>
        <p:spPr>
          <a:xfrm>
            <a:off x="4935523" y="6233219"/>
            <a:ext cx="3848079" cy="276999"/>
          </a:xfrm>
          <a:prstGeom prst="rect">
            <a:avLst/>
          </a:prstGeom>
          <a:noFill/>
        </p:spPr>
        <p:txBody>
          <a:bodyPr wrap="none" rtlCol="0">
            <a:spAutoFit/>
          </a:bodyPr>
          <a:lstStyle/>
          <a:p>
            <a:r>
              <a:rPr lang="en-US" sz="1200" dirty="0"/>
              <a:t>http://</a:t>
            </a:r>
            <a:r>
              <a:rPr lang="en-US" sz="1200" dirty="0" err="1"/>
              <a:t>www.brianmac.co.uk</a:t>
            </a:r>
            <a:r>
              <a:rPr lang="en-US" sz="1200" dirty="0"/>
              <a:t>/articles/article001.htm</a:t>
            </a:r>
          </a:p>
        </p:txBody>
      </p:sp>
      <p:sp>
        <p:nvSpPr>
          <p:cNvPr id="3" name="TextBox 2"/>
          <p:cNvSpPr txBox="1"/>
          <p:nvPr/>
        </p:nvSpPr>
        <p:spPr>
          <a:xfrm>
            <a:off x="635042" y="1829080"/>
            <a:ext cx="7876705" cy="3108544"/>
          </a:xfrm>
          <a:prstGeom prst="rect">
            <a:avLst/>
          </a:prstGeom>
          <a:noFill/>
        </p:spPr>
        <p:txBody>
          <a:bodyPr wrap="square" rtlCol="0">
            <a:spAutoFit/>
          </a:bodyPr>
          <a:lstStyle/>
          <a:p>
            <a:r>
              <a:rPr lang="en-US" sz="2800" dirty="0" smtClean="0">
                <a:solidFill>
                  <a:srgbClr val="660066"/>
                </a:solidFill>
              </a:rPr>
              <a:t>Set a combination of outcome, performance and process goals</a:t>
            </a:r>
          </a:p>
          <a:p>
            <a:endParaRPr lang="en-US" sz="2800" dirty="0">
              <a:solidFill>
                <a:srgbClr val="660066"/>
              </a:solidFill>
            </a:endParaRPr>
          </a:p>
          <a:p>
            <a:r>
              <a:rPr lang="en-US" sz="2800" dirty="0" smtClean="0">
                <a:solidFill>
                  <a:srgbClr val="660066"/>
                </a:solidFill>
              </a:rPr>
              <a:t>Outcome goals</a:t>
            </a:r>
          </a:p>
          <a:p>
            <a:r>
              <a:rPr lang="en-US" sz="2800" dirty="0" smtClean="0">
                <a:solidFill>
                  <a:srgbClr val="660066"/>
                </a:solidFill>
              </a:rPr>
              <a:t>Win the game.</a:t>
            </a:r>
          </a:p>
          <a:p>
            <a:r>
              <a:rPr lang="en-US" sz="2800" dirty="0" smtClean="0">
                <a:solidFill>
                  <a:srgbClr val="660066"/>
                </a:solidFill>
              </a:rPr>
              <a:t>Beat the number one seed.</a:t>
            </a:r>
          </a:p>
          <a:p>
            <a:r>
              <a:rPr lang="en-US" sz="2800" dirty="0" smtClean="0">
                <a:solidFill>
                  <a:srgbClr val="660066"/>
                </a:solidFill>
              </a:rPr>
              <a:t>Get selected for the All-</a:t>
            </a:r>
            <a:r>
              <a:rPr lang="en-US" sz="2800" smtClean="0">
                <a:solidFill>
                  <a:srgbClr val="660066"/>
                </a:solidFill>
              </a:rPr>
              <a:t>star team.</a:t>
            </a:r>
            <a:endParaRPr lang="en-US" sz="2800" dirty="0">
              <a:solidFill>
                <a:srgbClr val="660066"/>
              </a:solidFill>
            </a:endParaRPr>
          </a:p>
        </p:txBody>
      </p:sp>
    </p:spTree>
    <p:extLst>
      <p:ext uri="{BB962C8B-B14F-4D97-AF65-F5344CB8AC3E}">
        <p14:creationId xmlns:p14="http://schemas.microsoft.com/office/powerpoint/2010/main" val="284474836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523220"/>
          </a:xfrm>
          <a:prstGeom prst="rect">
            <a:avLst/>
          </a:prstGeom>
          <a:noFill/>
        </p:spPr>
        <p:txBody>
          <a:bodyPr wrap="square" rtlCol="0">
            <a:spAutoFit/>
          </a:bodyPr>
          <a:lstStyle/>
          <a:p>
            <a:r>
              <a:rPr lang="en-US" sz="2800" dirty="0"/>
              <a:t>B.4.3 </a:t>
            </a:r>
            <a:r>
              <a:rPr lang="en-US" sz="2800" dirty="0" smtClean="0"/>
              <a:t>	Evaluate </a:t>
            </a:r>
            <a:r>
              <a:rPr lang="en-US" sz="2800" dirty="0"/>
              <a:t>mental imagery. </a:t>
            </a:r>
            <a:endParaRPr lang="en-US" sz="2800" dirty="0">
              <a:effectLst/>
            </a:endParaRPr>
          </a:p>
        </p:txBody>
      </p:sp>
      <p:sp>
        <p:nvSpPr>
          <p:cNvPr id="2" name="TextBox 1"/>
          <p:cNvSpPr txBox="1"/>
          <p:nvPr/>
        </p:nvSpPr>
        <p:spPr>
          <a:xfrm>
            <a:off x="4935523" y="6233219"/>
            <a:ext cx="3848079" cy="276999"/>
          </a:xfrm>
          <a:prstGeom prst="rect">
            <a:avLst/>
          </a:prstGeom>
          <a:noFill/>
        </p:spPr>
        <p:txBody>
          <a:bodyPr wrap="none" rtlCol="0">
            <a:spAutoFit/>
          </a:bodyPr>
          <a:lstStyle/>
          <a:p>
            <a:r>
              <a:rPr lang="en-US" sz="1200" dirty="0"/>
              <a:t>http://</a:t>
            </a:r>
            <a:r>
              <a:rPr lang="en-US" sz="1200" dirty="0" err="1"/>
              <a:t>www.brianmac.co.uk</a:t>
            </a:r>
            <a:r>
              <a:rPr lang="en-US" sz="1200" dirty="0"/>
              <a:t>/articles/article001.htm</a:t>
            </a:r>
          </a:p>
        </p:txBody>
      </p:sp>
      <p:sp>
        <p:nvSpPr>
          <p:cNvPr id="3" name="TextBox 2"/>
          <p:cNvSpPr txBox="1"/>
          <p:nvPr/>
        </p:nvSpPr>
        <p:spPr>
          <a:xfrm>
            <a:off x="635042" y="1829080"/>
            <a:ext cx="7876705" cy="1384995"/>
          </a:xfrm>
          <a:prstGeom prst="rect">
            <a:avLst/>
          </a:prstGeom>
          <a:noFill/>
        </p:spPr>
        <p:txBody>
          <a:bodyPr wrap="square" rtlCol="0">
            <a:spAutoFit/>
          </a:bodyPr>
          <a:lstStyle/>
          <a:p>
            <a:r>
              <a:rPr lang="en-US" sz="2800" dirty="0">
                <a:solidFill>
                  <a:srgbClr val="660066"/>
                </a:solidFill>
              </a:rPr>
              <a:t>SMARTER (specific, measurable, achievable, realistic, time, evaluate, review) goals </a:t>
            </a:r>
          </a:p>
          <a:p>
            <a:r>
              <a:rPr lang="en-US" sz="2800" dirty="0" smtClean="0">
                <a:solidFill>
                  <a:srgbClr val="660066"/>
                </a:solidFill>
              </a:rPr>
              <a:t> </a:t>
            </a:r>
            <a:endParaRPr lang="en-US" sz="2800" dirty="0">
              <a:solidFill>
                <a:srgbClr val="660066"/>
              </a:solidFill>
            </a:endParaRPr>
          </a:p>
        </p:txBody>
      </p:sp>
    </p:spTree>
    <p:extLst>
      <p:ext uri="{BB962C8B-B14F-4D97-AF65-F5344CB8AC3E}">
        <p14:creationId xmlns:p14="http://schemas.microsoft.com/office/powerpoint/2010/main" val="317894727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468" y="284946"/>
            <a:ext cx="7865279" cy="523220"/>
          </a:xfrm>
          <a:prstGeom prst="rect">
            <a:avLst/>
          </a:prstGeom>
          <a:noFill/>
        </p:spPr>
        <p:txBody>
          <a:bodyPr wrap="square" rtlCol="0">
            <a:spAutoFit/>
          </a:bodyPr>
          <a:lstStyle/>
          <a:p>
            <a:r>
              <a:rPr lang="en-US" sz="2800" dirty="0" smtClean="0">
                <a:solidFill>
                  <a:srgbClr val="660066"/>
                </a:solidFill>
              </a:rPr>
              <a:t>Example of test questions</a:t>
            </a:r>
            <a:endParaRPr lang="en-US" sz="2800" dirty="0">
              <a:solidFill>
                <a:srgbClr val="660066"/>
              </a:solidFill>
              <a:effectLst/>
            </a:endParaRPr>
          </a:p>
        </p:txBody>
      </p:sp>
      <p:sp>
        <p:nvSpPr>
          <p:cNvPr id="2" name="TextBox 1"/>
          <p:cNvSpPr txBox="1"/>
          <p:nvPr/>
        </p:nvSpPr>
        <p:spPr>
          <a:xfrm>
            <a:off x="6352156" y="6233219"/>
            <a:ext cx="2159591" cy="276999"/>
          </a:xfrm>
          <a:prstGeom prst="rect">
            <a:avLst/>
          </a:prstGeom>
          <a:noFill/>
        </p:spPr>
        <p:txBody>
          <a:bodyPr wrap="none" rtlCol="0">
            <a:spAutoFit/>
          </a:bodyPr>
          <a:lstStyle/>
          <a:p>
            <a:r>
              <a:rPr lang="en-US" sz="1200" dirty="0"/>
              <a:t>https://</a:t>
            </a:r>
            <a:r>
              <a:rPr lang="en-US" sz="1200" dirty="0" err="1"/>
              <a:t>www.boundless.com</a:t>
            </a:r>
            <a:endParaRPr lang="en-US" sz="1200" dirty="0"/>
          </a:p>
        </p:txBody>
      </p:sp>
      <p:sp>
        <p:nvSpPr>
          <p:cNvPr id="3" name="TextBox 2"/>
          <p:cNvSpPr txBox="1"/>
          <p:nvPr/>
        </p:nvSpPr>
        <p:spPr>
          <a:xfrm>
            <a:off x="635000" y="1549400"/>
            <a:ext cx="7876747" cy="3108544"/>
          </a:xfrm>
          <a:prstGeom prst="rect">
            <a:avLst/>
          </a:prstGeom>
          <a:noFill/>
        </p:spPr>
        <p:txBody>
          <a:bodyPr wrap="square" rtlCol="0">
            <a:spAutoFit/>
          </a:bodyPr>
          <a:lstStyle/>
          <a:p>
            <a:r>
              <a:rPr lang="en-US" sz="2800" dirty="0" smtClean="0">
                <a:solidFill>
                  <a:srgbClr val="660066"/>
                </a:solidFill>
              </a:rPr>
              <a:t>Define arousal</a:t>
            </a:r>
          </a:p>
          <a:p>
            <a:endParaRPr lang="en-US" sz="2800" dirty="0">
              <a:solidFill>
                <a:srgbClr val="660066"/>
              </a:solidFill>
            </a:endParaRPr>
          </a:p>
          <a:p>
            <a:r>
              <a:rPr lang="en-US" sz="2800" dirty="0" smtClean="0">
                <a:solidFill>
                  <a:srgbClr val="660066"/>
                </a:solidFill>
              </a:rPr>
              <a:t>Draw a graphical representation of the Inverted</a:t>
            </a:r>
            <a:r>
              <a:rPr lang="en-US" sz="2800" dirty="0">
                <a:solidFill>
                  <a:srgbClr val="660066"/>
                </a:solidFill>
              </a:rPr>
              <a:t>-U hypothesis </a:t>
            </a:r>
          </a:p>
          <a:p>
            <a:endParaRPr lang="en-US" sz="2800" dirty="0" smtClean="0">
              <a:solidFill>
                <a:srgbClr val="660066"/>
              </a:solidFill>
            </a:endParaRPr>
          </a:p>
          <a:p>
            <a:r>
              <a:rPr lang="en-US" sz="2800" dirty="0" smtClean="0">
                <a:solidFill>
                  <a:srgbClr val="660066"/>
                </a:solidFill>
              </a:rPr>
              <a:t>In drive reduction theory, what is meant by drive?</a:t>
            </a:r>
            <a:endParaRPr lang="en-US" sz="2800" dirty="0">
              <a:solidFill>
                <a:srgbClr val="660066"/>
              </a:solidFill>
            </a:endParaRPr>
          </a:p>
        </p:txBody>
      </p:sp>
    </p:spTree>
    <p:extLst>
      <p:ext uri="{BB962C8B-B14F-4D97-AF65-F5344CB8AC3E}">
        <p14:creationId xmlns:p14="http://schemas.microsoft.com/office/powerpoint/2010/main" val="186686756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52156" y="6233219"/>
            <a:ext cx="2159591" cy="276999"/>
          </a:xfrm>
          <a:prstGeom prst="rect">
            <a:avLst/>
          </a:prstGeom>
          <a:noFill/>
        </p:spPr>
        <p:txBody>
          <a:bodyPr wrap="none" rtlCol="0">
            <a:spAutoFit/>
          </a:bodyPr>
          <a:lstStyle/>
          <a:p>
            <a:r>
              <a:rPr lang="en-US" sz="1200" dirty="0"/>
              <a:t>https://</a:t>
            </a:r>
            <a:r>
              <a:rPr lang="en-US" sz="1200" dirty="0" err="1"/>
              <a:t>www.boundless.com</a:t>
            </a:r>
            <a:endParaRPr lang="en-US" sz="1200" dirty="0"/>
          </a:p>
        </p:txBody>
      </p:sp>
      <p:sp>
        <p:nvSpPr>
          <p:cNvPr id="5" name="TextBox 4"/>
          <p:cNvSpPr txBox="1"/>
          <p:nvPr/>
        </p:nvSpPr>
        <p:spPr>
          <a:xfrm>
            <a:off x="508000" y="1494939"/>
            <a:ext cx="8407400" cy="4401205"/>
          </a:xfrm>
          <a:prstGeom prst="rect">
            <a:avLst/>
          </a:prstGeom>
          <a:noFill/>
        </p:spPr>
        <p:txBody>
          <a:bodyPr wrap="square" rtlCol="0">
            <a:spAutoFit/>
          </a:bodyPr>
          <a:lstStyle/>
          <a:p>
            <a:pPr marL="457200" lvl="0" indent="-457200">
              <a:buFont typeface="Arial"/>
              <a:buChar char="•"/>
            </a:pPr>
            <a:r>
              <a:rPr lang="en-US" sz="2800" dirty="0">
                <a:solidFill>
                  <a:srgbClr val="660066"/>
                </a:solidFill>
              </a:rPr>
              <a:t>What key information do you want them to get</a:t>
            </a:r>
            <a:r>
              <a:rPr lang="en-US" sz="2800" dirty="0" smtClean="0">
                <a:solidFill>
                  <a:srgbClr val="660066"/>
                </a:solidFill>
              </a:rPr>
              <a:t>.</a:t>
            </a:r>
          </a:p>
          <a:p>
            <a:pPr marL="457200" lvl="0" indent="-457200">
              <a:buFont typeface="Arial"/>
              <a:buChar char="•"/>
            </a:pPr>
            <a:endParaRPr lang="en-US" sz="2800" dirty="0">
              <a:solidFill>
                <a:srgbClr val="660066"/>
              </a:solidFill>
            </a:endParaRPr>
          </a:p>
          <a:p>
            <a:pPr marL="457200" lvl="0" indent="-457200">
              <a:buFont typeface="Arial"/>
              <a:buChar char="•"/>
            </a:pPr>
            <a:r>
              <a:rPr lang="en-US" sz="2800" dirty="0">
                <a:solidFill>
                  <a:srgbClr val="660066"/>
                </a:solidFill>
              </a:rPr>
              <a:t>Space for additional information</a:t>
            </a:r>
            <a:r>
              <a:rPr lang="en-US" sz="2800" dirty="0" smtClean="0">
                <a:solidFill>
                  <a:srgbClr val="660066"/>
                </a:solidFill>
              </a:rPr>
              <a:t>.</a:t>
            </a:r>
          </a:p>
          <a:p>
            <a:pPr marL="457200" lvl="0" indent="-457200">
              <a:buFont typeface="Arial"/>
              <a:buChar char="•"/>
            </a:pPr>
            <a:endParaRPr lang="en-US" sz="2800" dirty="0">
              <a:solidFill>
                <a:srgbClr val="660066"/>
              </a:solidFill>
            </a:endParaRPr>
          </a:p>
          <a:p>
            <a:pPr marL="457200" lvl="0" indent="-457200">
              <a:buFont typeface="Arial"/>
              <a:buChar char="•"/>
            </a:pPr>
            <a:r>
              <a:rPr lang="en-US" sz="2800" dirty="0">
                <a:solidFill>
                  <a:srgbClr val="660066"/>
                </a:solidFill>
              </a:rPr>
              <a:t>Use information from the </a:t>
            </a:r>
            <a:r>
              <a:rPr lang="en-US" sz="2800" dirty="0" smtClean="0">
                <a:solidFill>
                  <a:srgbClr val="660066"/>
                </a:solidFill>
              </a:rPr>
              <a:t>book.</a:t>
            </a:r>
          </a:p>
          <a:p>
            <a:pPr marL="457200" lvl="0" indent="-457200">
              <a:buFont typeface="Arial"/>
              <a:buChar char="•"/>
            </a:pPr>
            <a:endParaRPr lang="en-US" sz="2800" dirty="0">
              <a:solidFill>
                <a:srgbClr val="660066"/>
              </a:solidFill>
            </a:endParaRPr>
          </a:p>
          <a:p>
            <a:pPr marL="457200" lvl="0" indent="-457200">
              <a:buFont typeface="Arial"/>
              <a:buChar char="•"/>
            </a:pPr>
            <a:r>
              <a:rPr lang="en-US" sz="2800" dirty="0">
                <a:solidFill>
                  <a:srgbClr val="660066"/>
                </a:solidFill>
              </a:rPr>
              <a:t>Use information from the internet (be sure to check more than one site for credibility)</a:t>
            </a:r>
            <a:r>
              <a:rPr lang="en-US" sz="2800" dirty="0" smtClean="0">
                <a:solidFill>
                  <a:srgbClr val="660066"/>
                </a:solidFill>
              </a:rPr>
              <a:t>.</a:t>
            </a:r>
          </a:p>
          <a:p>
            <a:pPr marL="457200" lvl="0" indent="-457200">
              <a:buFont typeface="Arial"/>
              <a:buChar char="•"/>
            </a:pPr>
            <a:endParaRPr lang="en-US" sz="2800" dirty="0">
              <a:solidFill>
                <a:srgbClr val="660066"/>
              </a:solidFill>
            </a:endParaRPr>
          </a:p>
          <a:p>
            <a:pPr marL="457200" lvl="0" indent="-457200">
              <a:buFont typeface="Arial"/>
              <a:buChar char="•"/>
            </a:pPr>
            <a:r>
              <a:rPr lang="en-US" sz="2800" dirty="0">
                <a:solidFill>
                  <a:srgbClr val="660066"/>
                </a:solidFill>
              </a:rPr>
              <a:t>Give </a:t>
            </a:r>
            <a:r>
              <a:rPr lang="en-US" sz="2800" dirty="0" smtClean="0">
                <a:solidFill>
                  <a:srgbClr val="660066"/>
                </a:solidFill>
              </a:rPr>
              <a:t>examples.</a:t>
            </a:r>
            <a:endParaRPr lang="en-US" sz="2800" dirty="0">
              <a:solidFill>
                <a:srgbClr val="660066"/>
              </a:solidFill>
            </a:endParaRPr>
          </a:p>
        </p:txBody>
      </p:sp>
      <p:sp>
        <p:nvSpPr>
          <p:cNvPr id="3" name="TextBox 2"/>
          <p:cNvSpPr txBox="1"/>
          <p:nvPr/>
        </p:nvSpPr>
        <p:spPr>
          <a:xfrm>
            <a:off x="1196811" y="561831"/>
            <a:ext cx="6109716" cy="523220"/>
          </a:xfrm>
          <a:prstGeom prst="rect">
            <a:avLst/>
          </a:prstGeom>
          <a:noFill/>
        </p:spPr>
        <p:txBody>
          <a:bodyPr wrap="none" rtlCol="0">
            <a:spAutoFit/>
          </a:bodyPr>
          <a:lstStyle/>
          <a:p>
            <a:r>
              <a:rPr lang="en-US" sz="2800" dirty="0" smtClean="0">
                <a:solidFill>
                  <a:srgbClr val="3366FF"/>
                </a:solidFill>
              </a:rPr>
              <a:t>What to include in your presentation</a:t>
            </a:r>
            <a:endParaRPr lang="en-US" sz="2800" dirty="0">
              <a:solidFill>
                <a:srgbClr val="3366FF"/>
              </a:solidFill>
            </a:endParaRPr>
          </a:p>
        </p:txBody>
      </p:sp>
    </p:spTree>
    <p:extLst>
      <p:ext uri="{BB962C8B-B14F-4D97-AF65-F5344CB8AC3E}">
        <p14:creationId xmlns:p14="http://schemas.microsoft.com/office/powerpoint/2010/main" val="275399169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52156" y="6233219"/>
            <a:ext cx="2159591" cy="276999"/>
          </a:xfrm>
          <a:prstGeom prst="rect">
            <a:avLst/>
          </a:prstGeom>
          <a:noFill/>
        </p:spPr>
        <p:txBody>
          <a:bodyPr wrap="none" rtlCol="0">
            <a:spAutoFit/>
          </a:bodyPr>
          <a:lstStyle/>
          <a:p>
            <a:r>
              <a:rPr lang="en-US" sz="1200" dirty="0"/>
              <a:t>https://</a:t>
            </a:r>
            <a:r>
              <a:rPr lang="en-US" sz="1200" dirty="0" err="1"/>
              <a:t>www.boundless.com</a:t>
            </a:r>
            <a:endParaRPr lang="en-US" sz="1200" dirty="0"/>
          </a:p>
        </p:txBody>
      </p:sp>
      <p:sp>
        <p:nvSpPr>
          <p:cNvPr id="5" name="TextBox 4"/>
          <p:cNvSpPr txBox="1"/>
          <p:nvPr/>
        </p:nvSpPr>
        <p:spPr>
          <a:xfrm>
            <a:off x="508000" y="615552"/>
            <a:ext cx="8407400" cy="3108544"/>
          </a:xfrm>
          <a:prstGeom prst="rect">
            <a:avLst/>
          </a:prstGeom>
          <a:noFill/>
        </p:spPr>
        <p:txBody>
          <a:bodyPr wrap="square" rtlCol="0">
            <a:spAutoFit/>
          </a:bodyPr>
          <a:lstStyle/>
          <a:p>
            <a:pPr marL="457200" lvl="0" indent="-457200">
              <a:buFont typeface="Arial"/>
              <a:buChar char="•"/>
            </a:pPr>
            <a:r>
              <a:rPr lang="en-US" sz="2800" dirty="0">
                <a:solidFill>
                  <a:srgbClr val="660066"/>
                </a:solidFill>
              </a:rPr>
              <a:t>Use pictures/video or diagrams that help clarify or explain an idea</a:t>
            </a:r>
            <a:r>
              <a:rPr lang="en-US" sz="2800" dirty="0" smtClean="0">
                <a:solidFill>
                  <a:srgbClr val="660066"/>
                </a:solidFill>
              </a:rPr>
              <a:t>.</a:t>
            </a:r>
          </a:p>
          <a:p>
            <a:pPr marL="457200" lvl="0" indent="-457200">
              <a:buFont typeface="Arial"/>
              <a:buChar char="•"/>
            </a:pPr>
            <a:endParaRPr lang="en-US" sz="2800" dirty="0">
              <a:solidFill>
                <a:srgbClr val="660066"/>
              </a:solidFill>
            </a:endParaRPr>
          </a:p>
          <a:p>
            <a:pPr marL="457200" lvl="0" indent="-457200">
              <a:buFont typeface="Arial"/>
              <a:buChar char="•"/>
            </a:pPr>
            <a:r>
              <a:rPr lang="en-US" sz="2800" dirty="0">
                <a:solidFill>
                  <a:srgbClr val="660066"/>
                </a:solidFill>
              </a:rPr>
              <a:t>Must include </a:t>
            </a:r>
            <a:r>
              <a:rPr lang="en-US" sz="2800">
                <a:solidFill>
                  <a:srgbClr val="660066"/>
                </a:solidFill>
              </a:rPr>
              <a:t>interactive </a:t>
            </a:r>
            <a:r>
              <a:rPr lang="en-US" sz="2800" smtClean="0">
                <a:solidFill>
                  <a:srgbClr val="660066"/>
                </a:solidFill>
              </a:rPr>
              <a:t>component.</a:t>
            </a:r>
          </a:p>
          <a:p>
            <a:pPr marL="457200" lvl="0" indent="-457200">
              <a:buFont typeface="Arial"/>
              <a:buChar char="•"/>
            </a:pPr>
            <a:endParaRPr lang="en-US" sz="2800" dirty="0">
              <a:solidFill>
                <a:srgbClr val="660066"/>
              </a:solidFill>
            </a:endParaRPr>
          </a:p>
          <a:p>
            <a:pPr marL="457200" lvl="0" indent="-457200">
              <a:buFont typeface="Arial"/>
              <a:buChar char="•"/>
            </a:pPr>
            <a:r>
              <a:rPr lang="en-US" sz="2800" dirty="0">
                <a:solidFill>
                  <a:srgbClr val="660066"/>
                </a:solidFill>
              </a:rPr>
              <a:t>Come up with four quality questions about your material covered.</a:t>
            </a:r>
          </a:p>
        </p:txBody>
      </p:sp>
    </p:spTree>
    <p:extLst>
      <p:ext uri="{BB962C8B-B14F-4D97-AF65-F5344CB8AC3E}">
        <p14:creationId xmlns:p14="http://schemas.microsoft.com/office/powerpoint/2010/main" val="1490637731"/>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Slipstream.thmx</Template>
  <TotalTime>13720</TotalTime>
  <Words>2995</Words>
  <Application>Microsoft Office PowerPoint</Application>
  <PresentationFormat>On-screen Show (4:3)</PresentationFormat>
  <Paragraphs>448</Paragraphs>
  <Slides>84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84</vt:i4>
      </vt:variant>
    </vt:vector>
  </HeadingPairs>
  <TitlesOfParts>
    <vt:vector size="89" baseType="lpstr">
      <vt:lpstr>Arial</vt:lpstr>
      <vt:lpstr>Georgia</vt:lpstr>
      <vt:lpstr>Trebuchet MS</vt:lpstr>
      <vt:lpstr>Wingdings</vt:lpstr>
      <vt:lpstr>Slipstream</vt:lpstr>
      <vt:lpstr>Psychology of sport  Option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Motivational Climate</vt:lpstr>
      <vt:lpstr>PowerPoint Presentation</vt:lpstr>
      <vt:lpstr>TARGET Principles  - Motivational Climate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B.3.4  Discuss the emotions that may influence an athlete’s performance or experience in a physical activity</vt:lpstr>
      <vt:lpstr>PowerPoint Presentation</vt:lpstr>
      <vt:lpstr>PowerPoint Presentation</vt:lpstr>
      <vt:lpstr>PowerPoint Presentation</vt:lpstr>
      <vt:lpstr>PowerPoint Presentation</vt:lpstr>
      <vt:lpstr>B.3.8 Evaluate how anxiety is measured.</vt:lpstr>
      <vt:lpstr>B.3.8 Evaluate how anxiety is measured.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Psychology of sport  Option B</dc:title>
  <dc:creator>test</dc:creator>
  <cp:lastModifiedBy>Julia Porter</cp:lastModifiedBy>
  <cp:revision>93</cp:revision>
  <dcterms:created xsi:type="dcterms:W3CDTF">2014-04-19T20:38:50Z</dcterms:created>
  <dcterms:modified xsi:type="dcterms:W3CDTF">2016-03-15T16:39:05Z</dcterms:modified>
</cp:coreProperties>
</file>