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70" r:id="rId12"/>
    <p:sldId id="265" r:id="rId13"/>
    <p:sldId id="266" r:id="rId14"/>
    <p:sldId id="269" r:id="rId15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D9E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8" autoAdjust="0"/>
    <p:restoredTop sz="94643"/>
  </p:normalViewPr>
  <p:slideViewPr>
    <p:cSldViewPr>
      <p:cViewPr varScale="1">
        <p:scale>
          <a:sx n="110" d="100"/>
          <a:sy n="110" d="100"/>
        </p:scale>
        <p:origin x="165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7ECBD8-148B-456C-AD9A-EF47F525063D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80839-C19F-402A-BDF5-6A53487C9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6092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40F460-CC33-418F-BCB0-51251880540A}" type="datetimeFigureOut">
              <a:rPr lang="en-US" smtClean="0"/>
              <a:pPr/>
              <a:t>11/19/19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3D76DF-4AB3-4C90-B9CE-282E7C8864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437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E57C-08DE-4DEB-88D7-CA51C4F7BFA4}" type="datetimeFigureOut">
              <a:rPr lang="en-US" smtClean="0"/>
              <a:pPr/>
              <a:t>11/19/19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6488B-6C6A-4C02-A96E-DA473D4330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E57C-08DE-4DEB-88D7-CA51C4F7BFA4}" type="datetimeFigureOut">
              <a:rPr lang="en-US" smtClean="0"/>
              <a:pPr/>
              <a:t>11/19/19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6488B-6C6A-4C02-A96E-DA473D4330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E57C-08DE-4DEB-88D7-CA51C4F7BFA4}" type="datetimeFigureOut">
              <a:rPr lang="en-US" smtClean="0"/>
              <a:pPr/>
              <a:t>11/19/19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6488B-6C6A-4C02-A96E-DA473D4330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E57C-08DE-4DEB-88D7-CA51C4F7BFA4}" type="datetimeFigureOut">
              <a:rPr lang="en-US" smtClean="0"/>
              <a:pPr/>
              <a:t>11/19/19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6488B-6C6A-4C02-A96E-DA473D4330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E57C-08DE-4DEB-88D7-CA51C4F7BFA4}" type="datetimeFigureOut">
              <a:rPr lang="en-US" smtClean="0"/>
              <a:pPr/>
              <a:t>11/19/19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6488B-6C6A-4C02-A96E-DA473D4330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E57C-08DE-4DEB-88D7-CA51C4F7BFA4}" type="datetimeFigureOut">
              <a:rPr lang="en-US" smtClean="0"/>
              <a:pPr/>
              <a:t>11/19/19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6488B-6C6A-4C02-A96E-DA473D4330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E57C-08DE-4DEB-88D7-CA51C4F7BFA4}" type="datetimeFigureOut">
              <a:rPr lang="en-US" smtClean="0"/>
              <a:pPr/>
              <a:t>11/19/19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6488B-6C6A-4C02-A96E-DA473D4330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E57C-08DE-4DEB-88D7-CA51C4F7BFA4}" type="datetimeFigureOut">
              <a:rPr lang="en-US" smtClean="0"/>
              <a:pPr/>
              <a:t>11/19/19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6488B-6C6A-4C02-A96E-DA473D4330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E57C-08DE-4DEB-88D7-CA51C4F7BFA4}" type="datetimeFigureOut">
              <a:rPr lang="en-US" smtClean="0"/>
              <a:pPr/>
              <a:t>11/19/19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6488B-6C6A-4C02-A96E-DA473D4330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E57C-08DE-4DEB-88D7-CA51C4F7BFA4}" type="datetimeFigureOut">
              <a:rPr lang="en-US" smtClean="0"/>
              <a:pPr/>
              <a:t>11/19/19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6488B-6C6A-4C02-A96E-DA473D4330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E57C-08DE-4DEB-88D7-CA51C4F7BFA4}" type="datetimeFigureOut">
              <a:rPr lang="en-US" smtClean="0"/>
              <a:pPr/>
              <a:t>11/19/19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6488B-6C6A-4C02-A96E-DA473D4330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FE57C-08DE-4DEB-88D7-CA51C4F7BFA4}" type="datetimeFigureOut">
              <a:rPr lang="en-US" smtClean="0"/>
              <a:pPr/>
              <a:t>11/19/19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6488B-6C6A-4C02-A96E-DA473D4330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tom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6498" y="-1146496"/>
            <a:ext cx="6851009" cy="914400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288340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Kingdom Protista</a:t>
            </a:r>
            <a:endParaRPr lang="en-US" sz="9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D0803679\Local Settings\Temporary Internet Files\Content.IE5\ZGU2PM5Y\MCNA00037_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514600"/>
            <a:ext cx="837590" cy="1739189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991600" cy="579120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/>
              <a:t>Any organism not classified as a—</a:t>
            </a:r>
            <a:r>
              <a:rPr lang="en-US" b="1" u="sng" dirty="0"/>
              <a:t>plant</a:t>
            </a:r>
            <a:r>
              <a:rPr lang="en-US" dirty="0"/>
              <a:t>, </a:t>
            </a:r>
            <a:r>
              <a:rPr lang="en-US" b="1" u="sng" dirty="0"/>
              <a:t>animal</a:t>
            </a:r>
            <a:r>
              <a:rPr lang="en-US" dirty="0"/>
              <a:t>, </a:t>
            </a:r>
            <a:r>
              <a:rPr lang="en-US" b="1" u="sng" dirty="0"/>
              <a:t>fungus</a:t>
            </a:r>
            <a:r>
              <a:rPr lang="en-US" dirty="0"/>
              <a:t>, or </a:t>
            </a:r>
            <a:r>
              <a:rPr lang="en-US" b="1" u="sng" dirty="0"/>
              <a:t>bacteria</a:t>
            </a:r>
            <a:r>
              <a:rPr lang="en-US" dirty="0"/>
              <a:t> (prokaryote).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Protists are </a:t>
            </a:r>
            <a:r>
              <a:rPr lang="en-US" b="1" u="sng" dirty="0"/>
              <a:t>eukaryotic</a:t>
            </a:r>
            <a:r>
              <a:rPr lang="en-US" dirty="0"/>
              <a:t> having a distinct nucleus and organelles.</a:t>
            </a:r>
          </a:p>
          <a:p>
            <a:pPr marL="514350" indent="-514350">
              <a:buAutoNum type="arabicPeriod"/>
            </a:pPr>
            <a:endParaRPr lang="en-US" sz="800" dirty="0"/>
          </a:p>
          <a:p>
            <a:pPr marL="514350" indent="-514350">
              <a:buAutoNum type="arabicPeriod"/>
            </a:pPr>
            <a:r>
              <a:rPr lang="en-US" dirty="0"/>
              <a:t>Most </a:t>
            </a:r>
            <a:r>
              <a:rPr lang="en-US" dirty="0" err="1"/>
              <a:t>protists</a:t>
            </a:r>
            <a:r>
              <a:rPr lang="en-US" dirty="0"/>
              <a:t> are </a:t>
            </a:r>
            <a:r>
              <a:rPr lang="en-US" b="1" u="sng" dirty="0"/>
              <a:t>unicellular</a:t>
            </a:r>
            <a:r>
              <a:rPr lang="en-US" dirty="0"/>
              <a:t> (one-celled) but some are </a:t>
            </a:r>
            <a:r>
              <a:rPr lang="en-US" b="1" u="sng" dirty="0"/>
              <a:t>multicellular</a:t>
            </a:r>
            <a:r>
              <a:rPr lang="en-US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1219200" y="152400"/>
            <a:ext cx="67776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General Characteristics</a:t>
            </a:r>
          </a:p>
        </p:txBody>
      </p:sp>
      <p:pic>
        <p:nvPicPr>
          <p:cNvPr id="1032" name="Picture 8" descr="C:\Documents and Settings\D0803679\Local Settings\Temporary Internet Files\Content.IE5\BY3WF1FO\MCj0424694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2667000"/>
            <a:ext cx="869471" cy="1562100"/>
          </a:xfrm>
          <a:prstGeom prst="rect">
            <a:avLst/>
          </a:prstGeom>
          <a:noFill/>
        </p:spPr>
      </p:pic>
      <p:pic>
        <p:nvPicPr>
          <p:cNvPr id="1034" name="Picture 10" descr="C:\Documents and Settings\D0803679\Local Settings\Temporary Internet Files\Content.IE5\6TTPRWR0\MCj0432423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2800" y="2743200"/>
            <a:ext cx="1600200" cy="1475439"/>
          </a:xfrm>
          <a:prstGeom prst="rect">
            <a:avLst/>
          </a:prstGeom>
          <a:noFill/>
        </p:spPr>
      </p:pic>
      <p:pic>
        <p:nvPicPr>
          <p:cNvPr id="12" name="Picture 4" descr="C:\Documents and Settings\D0803679\Local Settings\Temporary Internet Files\Content.IE5\AG8CT6NS\MCj02932220000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2362200"/>
            <a:ext cx="1884274" cy="1925063"/>
          </a:xfrm>
          <a:prstGeom prst="rect">
            <a:avLst/>
          </a:prstGeom>
          <a:noFill/>
        </p:spPr>
      </p:pic>
      <p:pic>
        <p:nvPicPr>
          <p:cNvPr id="1028" name="Picture 4" descr="C:\Documents and Settings\D0803679\Local Settings\Temporary Internet Files\Content.IE5\AG8CT6NS\MCj02932220000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90800" y="2362200"/>
            <a:ext cx="1884274" cy="1925063"/>
          </a:xfrm>
          <a:prstGeom prst="rect">
            <a:avLst/>
          </a:prstGeom>
          <a:noFill/>
        </p:spPr>
      </p:pic>
      <p:pic>
        <p:nvPicPr>
          <p:cNvPr id="1033" name="Picture 9" descr="C:\Documents and Settings\D0803679\Local Settings\Temporary Internet Files\Content.IE5\F2NI5AL6\MCj03313640000[1]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05400" y="2819400"/>
            <a:ext cx="1447800" cy="1403271"/>
          </a:xfrm>
          <a:prstGeom prst="rect">
            <a:avLst/>
          </a:prstGeom>
          <a:noFill/>
        </p:spPr>
      </p:pic>
      <p:pic>
        <p:nvPicPr>
          <p:cNvPr id="17" name="Picture 4" descr="C:\Documents and Settings\D0803679\Local Settings\Temporary Internet Files\Content.IE5\AG8CT6NS\MCj02932220000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10400" y="2438400"/>
            <a:ext cx="1884274" cy="1925063"/>
          </a:xfrm>
          <a:prstGeom prst="rect">
            <a:avLst/>
          </a:prstGeom>
          <a:noFill/>
        </p:spPr>
      </p:pic>
      <p:pic>
        <p:nvPicPr>
          <p:cNvPr id="14" name="Picture 4" descr="C:\Documents and Settings\D0803679\Local Settings\Temporary Internet Files\Content.IE5\AG8CT6NS\MCj02932220000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76800" y="2362200"/>
            <a:ext cx="1884274" cy="19250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D9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706562"/>
          </a:xfrm>
        </p:spPr>
        <p:txBody>
          <a:bodyPr>
            <a:normAutofit fontScale="90000"/>
          </a:bodyPr>
          <a:lstStyle/>
          <a:p>
            <a:pPr marL="566738" indent="-566738" algn="l"/>
            <a:r>
              <a:rPr lang="en-US" sz="4000" dirty="0"/>
              <a:t>4. Protists are primarily classified according to how they obtain </a:t>
            </a:r>
            <a:r>
              <a:rPr lang="en-US" sz="4000" b="1" u="sng" dirty="0"/>
              <a:t>nutrition</a:t>
            </a:r>
            <a:r>
              <a:rPr lang="en-US" sz="4000" dirty="0"/>
              <a:t>: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600200"/>
            <a:ext cx="84582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Animal-like—</a:t>
            </a:r>
            <a:r>
              <a:rPr lang="en-US" sz="2800" b="1" u="sng" dirty="0"/>
              <a:t>heterotrophs</a:t>
            </a:r>
            <a:r>
              <a:rPr lang="en-US" sz="2800" dirty="0"/>
              <a:t> </a:t>
            </a:r>
          </a:p>
          <a:p>
            <a:pPr marL="342900" indent="-342900"/>
            <a:r>
              <a:rPr lang="en-US" sz="2800" dirty="0"/>
              <a:t>	(eat other organisms)</a:t>
            </a:r>
          </a:p>
          <a:p>
            <a:pPr marL="342900" indent="-342900">
              <a:buAutoNum type="alphaLcPeriod"/>
            </a:pPr>
            <a:endParaRPr lang="en-US" sz="2800" dirty="0"/>
          </a:p>
          <a:p>
            <a:pPr marL="342900" indent="-342900">
              <a:buAutoNum type="alphaLcPeriod"/>
            </a:pPr>
            <a:endParaRPr lang="en-US" sz="2800" dirty="0"/>
          </a:p>
          <a:p>
            <a:pPr marL="342900" indent="-342900"/>
            <a:r>
              <a:rPr lang="en-US" sz="2800" dirty="0"/>
              <a:t>Plant-like—</a:t>
            </a:r>
            <a:r>
              <a:rPr lang="en-US" sz="2800" b="1" u="sng" dirty="0"/>
              <a:t>autotrophs</a:t>
            </a:r>
            <a:r>
              <a:rPr lang="en-US" sz="2800" dirty="0"/>
              <a:t> </a:t>
            </a:r>
          </a:p>
          <a:p>
            <a:pPr marL="342900" indent="-342900"/>
            <a:r>
              <a:rPr lang="en-US" sz="2800" dirty="0"/>
              <a:t>	They contain chloroplasts </a:t>
            </a:r>
          </a:p>
          <a:p>
            <a:pPr marL="342900" indent="-342900"/>
            <a:r>
              <a:rPr lang="en-US" sz="2800" dirty="0"/>
              <a:t>	and make their own food </a:t>
            </a:r>
          </a:p>
          <a:p>
            <a:pPr marL="342900" indent="-342900"/>
            <a:r>
              <a:rPr lang="en-US" sz="2800" dirty="0"/>
              <a:t>	(photosynthesis).</a:t>
            </a:r>
          </a:p>
          <a:p>
            <a:endParaRPr lang="en-US" sz="2800" dirty="0"/>
          </a:p>
          <a:p>
            <a:r>
              <a:rPr lang="en-US" sz="2800" dirty="0"/>
              <a:t>Fungus-like—</a:t>
            </a:r>
          </a:p>
          <a:p>
            <a:pPr marL="342900" indent="-342900"/>
            <a:r>
              <a:rPr lang="en-US" sz="2800" dirty="0"/>
              <a:t>	</a:t>
            </a:r>
            <a:r>
              <a:rPr lang="en-US" sz="2800" b="1" u="sng" dirty="0"/>
              <a:t>Decomposers</a:t>
            </a:r>
            <a:r>
              <a:rPr lang="en-US" sz="2800" dirty="0"/>
              <a:t>/</a:t>
            </a:r>
            <a:r>
              <a:rPr lang="en-US" sz="2800" b="1" u="sng" dirty="0"/>
              <a:t>Heterotrophs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4953000" y="1600200"/>
            <a:ext cx="3581400" cy="1381125"/>
            <a:chOff x="304800" y="2362200"/>
            <a:chExt cx="3581400" cy="1381125"/>
          </a:xfrm>
        </p:grpSpPr>
        <p:pic>
          <p:nvPicPr>
            <p:cNvPr id="8" name="Picture 7" descr="didinium eating parameci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76400" y="2362200"/>
              <a:ext cx="2209800" cy="1381125"/>
            </a:xfrm>
            <a:prstGeom prst="rect">
              <a:avLst/>
            </a:prstGeom>
          </p:spPr>
        </p:pic>
        <p:grpSp>
          <p:nvGrpSpPr>
            <p:cNvPr id="20" name="Group 19"/>
            <p:cNvGrpSpPr/>
            <p:nvPr/>
          </p:nvGrpSpPr>
          <p:grpSpPr>
            <a:xfrm>
              <a:off x="304800" y="2514600"/>
              <a:ext cx="2667000" cy="826532"/>
              <a:chOff x="304800" y="2514600"/>
              <a:chExt cx="2667000" cy="826532"/>
            </a:xfrm>
          </p:grpSpPr>
          <p:cxnSp>
            <p:nvCxnSpPr>
              <p:cNvPr id="10" name="Straight Arrow Connector 9"/>
              <p:cNvCxnSpPr/>
              <p:nvPr/>
            </p:nvCxnSpPr>
            <p:spPr>
              <a:xfrm>
                <a:off x="1524000" y="2743200"/>
                <a:ext cx="1143000" cy="158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>
                <a:stCxn id="14" idx="3"/>
              </p:cNvCxnSpPr>
              <p:nvPr/>
            </p:nvCxnSpPr>
            <p:spPr>
              <a:xfrm>
                <a:off x="1676400" y="3156466"/>
                <a:ext cx="1295400" cy="12013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" name="Group 18"/>
              <p:cNvGrpSpPr/>
              <p:nvPr/>
            </p:nvGrpSpPr>
            <p:grpSpPr>
              <a:xfrm>
                <a:off x="304800" y="2514600"/>
                <a:ext cx="1371600" cy="826532"/>
                <a:chOff x="304800" y="2514600"/>
                <a:chExt cx="1371600" cy="826532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457200" y="2514600"/>
                  <a:ext cx="10668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Didinium</a:t>
                  </a: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304800" y="2971800"/>
                  <a:ext cx="13716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Paramecium</a:t>
                  </a: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533400" y="2743200"/>
                  <a:ext cx="838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eating</a:t>
                  </a:r>
                </a:p>
              </p:txBody>
            </p:sp>
          </p:grpSp>
        </p:grpSp>
      </p:grpSp>
      <p:grpSp>
        <p:nvGrpSpPr>
          <p:cNvPr id="27" name="Group 26"/>
          <p:cNvGrpSpPr/>
          <p:nvPr/>
        </p:nvGrpSpPr>
        <p:grpSpPr>
          <a:xfrm>
            <a:off x="4572000" y="3200400"/>
            <a:ext cx="4159250" cy="1905000"/>
            <a:chOff x="4648200" y="3886200"/>
            <a:chExt cx="4159250" cy="1905000"/>
          </a:xfrm>
        </p:grpSpPr>
        <p:pic>
          <p:nvPicPr>
            <p:cNvPr id="22" name="Picture 21" descr="autotroph protist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7146925" y="4130675"/>
              <a:ext cx="1905000" cy="1416050"/>
            </a:xfrm>
            <a:prstGeom prst="rect">
              <a:avLst/>
            </a:prstGeom>
          </p:spPr>
        </p:pic>
        <p:cxnSp>
          <p:nvCxnSpPr>
            <p:cNvPr id="25" name="Straight Arrow Connector 24"/>
            <p:cNvCxnSpPr/>
            <p:nvPr/>
          </p:nvCxnSpPr>
          <p:spPr>
            <a:xfrm>
              <a:off x="6553200" y="4724400"/>
              <a:ext cx="1143000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648200" y="4495800"/>
              <a:ext cx="1981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Green like plants!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181600" y="5181600"/>
            <a:ext cx="3733800" cy="1447800"/>
            <a:chOff x="5181600" y="5181600"/>
            <a:chExt cx="3733800" cy="1447800"/>
          </a:xfrm>
        </p:grpSpPr>
        <p:pic>
          <p:nvPicPr>
            <p:cNvPr id="28" name="Picture 27" descr="water mold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5327662" y="5035538"/>
              <a:ext cx="1447800" cy="1739924"/>
            </a:xfrm>
            <a:prstGeom prst="rect">
              <a:avLst/>
            </a:prstGeom>
          </p:spPr>
        </p:pic>
        <p:cxnSp>
          <p:nvCxnSpPr>
            <p:cNvPr id="29" name="Straight Arrow Connector 28"/>
            <p:cNvCxnSpPr/>
            <p:nvPr/>
          </p:nvCxnSpPr>
          <p:spPr>
            <a:xfrm rot="10800000">
              <a:off x="6553200" y="5867400"/>
              <a:ext cx="1066800" cy="762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7620000" y="5791200"/>
              <a:ext cx="1295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Water mold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229600" cy="5668963"/>
          </a:xfrm>
        </p:spPr>
        <p:txBody>
          <a:bodyPr/>
          <a:lstStyle/>
          <a:p>
            <a:pPr marL="3175" indent="-3175">
              <a:buNone/>
            </a:pPr>
            <a:r>
              <a:rPr lang="en-US" dirty="0">
                <a:solidFill>
                  <a:srgbClr val="0070C0"/>
                </a:solidFill>
              </a:rPr>
              <a:t>Animal-like Protists (</a:t>
            </a:r>
            <a:r>
              <a:rPr lang="en-US" b="1" u="sng" dirty="0">
                <a:solidFill>
                  <a:srgbClr val="0070C0"/>
                </a:solidFill>
              </a:rPr>
              <a:t>Protozoans</a:t>
            </a:r>
            <a:r>
              <a:rPr lang="en-US" dirty="0">
                <a:solidFill>
                  <a:srgbClr val="0070C0"/>
                </a:solidFill>
              </a:rPr>
              <a:t>)</a:t>
            </a:r>
          </a:p>
          <a:p>
            <a:pPr marL="3175" indent="-3175">
              <a:buNone/>
            </a:pPr>
            <a:r>
              <a:rPr lang="en-US" sz="2800" dirty="0">
                <a:solidFill>
                  <a:schemeClr val="bg1"/>
                </a:solidFill>
              </a:rPr>
              <a:t>Method of Movement:</a:t>
            </a:r>
          </a:p>
          <a:p>
            <a:pPr marL="40005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Cilia—</a:t>
            </a:r>
            <a:r>
              <a:rPr lang="en-US" sz="2400" b="1" u="sng" dirty="0">
                <a:solidFill>
                  <a:schemeClr val="bg1"/>
                </a:solidFill>
              </a:rPr>
              <a:t>hair-like</a:t>
            </a:r>
            <a:r>
              <a:rPr lang="en-US" sz="2400" dirty="0">
                <a:solidFill>
                  <a:schemeClr val="bg1"/>
                </a:solidFill>
              </a:rPr>
              <a:t> projections used for movement and </a:t>
            </a:r>
            <a:r>
              <a:rPr lang="en-US" sz="2400" b="1" u="sng" dirty="0">
                <a:solidFill>
                  <a:schemeClr val="bg1"/>
                </a:solidFill>
              </a:rPr>
              <a:t>feeding</a:t>
            </a:r>
            <a:endParaRPr lang="en-US" sz="2400" dirty="0">
              <a:solidFill>
                <a:schemeClr val="bg1"/>
              </a:solidFill>
            </a:endParaRPr>
          </a:p>
          <a:p>
            <a:pPr marL="914400" lvl="1" indent="-514350">
              <a:buAutoNum type="alphaLcPeriod"/>
            </a:pPr>
            <a:endParaRPr lang="en-US" sz="2400" dirty="0"/>
          </a:p>
          <a:p>
            <a:pPr marL="914400" lvl="1" indent="-514350">
              <a:buAutoNum type="alphaLcPeriod"/>
            </a:pPr>
            <a:endParaRPr lang="en-US" sz="2400" dirty="0"/>
          </a:p>
          <a:p>
            <a:pPr marL="914400" lvl="1" indent="-514350">
              <a:buAutoNum type="alphaLcPeriod"/>
            </a:pPr>
            <a:endParaRPr lang="en-US" sz="2400" dirty="0"/>
          </a:p>
          <a:p>
            <a:pPr marL="914400" lvl="1" indent="-514350">
              <a:buAutoNum type="alphaLcPeriod"/>
            </a:pPr>
            <a:endParaRPr lang="en-US" sz="2400" dirty="0"/>
          </a:p>
          <a:p>
            <a:pPr marL="400050" lvl="1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40005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Cytoplasmic streaming—</a:t>
            </a:r>
            <a:r>
              <a:rPr lang="en-US" sz="2400" b="1" u="sng" dirty="0">
                <a:solidFill>
                  <a:schemeClr val="bg1"/>
                </a:solidFill>
              </a:rPr>
              <a:t>pseudopod</a:t>
            </a:r>
            <a:r>
              <a:rPr lang="en-US" sz="2400" dirty="0">
                <a:solidFill>
                  <a:schemeClr val="bg1"/>
                </a:solidFill>
              </a:rPr>
              <a:t> (false foot) extends and </a:t>
            </a:r>
            <a:r>
              <a:rPr lang="en-US" sz="2400" b="1" u="sng" dirty="0">
                <a:solidFill>
                  <a:schemeClr val="bg1"/>
                </a:solidFill>
              </a:rPr>
              <a:t>cytoplasm</a:t>
            </a:r>
            <a:r>
              <a:rPr lang="en-US" sz="2400" dirty="0">
                <a:solidFill>
                  <a:schemeClr val="bg1"/>
                </a:solidFill>
              </a:rPr>
              <a:t> streams into it.</a:t>
            </a:r>
          </a:p>
        </p:txBody>
      </p:sp>
      <p:pic>
        <p:nvPicPr>
          <p:cNvPr id="7" name="Picture 6" descr="cilia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292146" y="1727656"/>
            <a:ext cx="2062164" cy="2569253"/>
          </a:xfrm>
          <a:prstGeom prst="rect">
            <a:avLst/>
          </a:prstGeom>
        </p:spPr>
      </p:pic>
      <p:pic>
        <p:nvPicPr>
          <p:cNvPr id="8" name="Picture 7" descr="amoeb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4787606"/>
            <a:ext cx="2767584" cy="20543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439400" y="914400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Video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3358" y="3139281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Video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8600"/>
            <a:ext cx="7772400" cy="6324600"/>
          </a:xfrm>
        </p:spPr>
        <p:txBody>
          <a:bodyPr/>
          <a:lstStyle/>
          <a:p>
            <a:pPr marL="3175" indent="-3175">
              <a:buNone/>
            </a:pPr>
            <a:r>
              <a:rPr lang="en-US" dirty="0">
                <a:solidFill>
                  <a:srgbClr val="FF0000"/>
                </a:solidFill>
              </a:rPr>
              <a:t>Paramecium: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3200400"/>
            <a:ext cx="441960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9" name="Group 38"/>
          <p:cNvGrpSpPr/>
          <p:nvPr/>
        </p:nvGrpSpPr>
        <p:grpSpPr>
          <a:xfrm>
            <a:off x="3505200" y="3048000"/>
            <a:ext cx="1752600" cy="1447800"/>
            <a:chOff x="3505200" y="3048000"/>
            <a:chExt cx="1752600" cy="1447800"/>
          </a:xfrm>
        </p:grpSpPr>
        <p:cxnSp>
          <p:nvCxnSpPr>
            <p:cNvPr id="6" name="Straight Arrow Connector 5"/>
            <p:cNvCxnSpPr/>
            <p:nvPr/>
          </p:nvCxnSpPr>
          <p:spPr>
            <a:xfrm rot="16200000" flipH="1">
              <a:off x="4114800" y="3962400"/>
              <a:ext cx="990600" cy="762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505200" y="3048000"/>
              <a:ext cx="1752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u="sng" dirty="0"/>
                <a:t>Nucleus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96078" y="4312554"/>
            <a:ext cx="1371522" cy="721111"/>
            <a:chOff x="6096078" y="4312554"/>
            <a:chExt cx="1371522" cy="721111"/>
          </a:xfrm>
        </p:grpSpPr>
        <p:sp>
          <p:nvSpPr>
            <p:cNvPr id="15" name="Right Brace 14"/>
            <p:cNvSpPr/>
            <p:nvPr/>
          </p:nvSpPr>
          <p:spPr>
            <a:xfrm rot="3194957">
              <a:off x="6248478" y="4160154"/>
              <a:ext cx="533400" cy="838200"/>
            </a:xfrm>
            <a:prstGeom prst="rightBrace">
              <a:avLst>
                <a:gd name="adj1" fmla="val 39286"/>
                <a:gd name="adj2" fmla="val 50000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705600" y="4572000"/>
              <a:ext cx="76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u="sng" dirty="0"/>
                <a:t>Cilia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657600" y="5867401"/>
            <a:ext cx="3352800" cy="990599"/>
            <a:chOff x="3657600" y="5867401"/>
            <a:chExt cx="3352800" cy="990599"/>
          </a:xfrm>
        </p:grpSpPr>
        <p:cxnSp>
          <p:nvCxnSpPr>
            <p:cNvPr id="11" name="Straight Arrow Connector 10"/>
            <p:cNvCxnSpPr/>
            <p:nvPr/>
          </p:nvCxnSpPr>
          <p:spPr>
            <a:xfrm rot="10800000">
              <a:off x="3657600" y="5867401"/>
              <a:ext cx="990600" cy="68133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4648200" y="6396335"/>
              <a:ext cx="2362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u="sng" dirty="0"/>
                <a:t>Cell Membrane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343400" y="2133600"/>
            <a:ext cx="4800600" cy="1447800"/>
            <a:chOff x="4343400" y="2133600"/>
            <a:chExt cx="4800600" cy="1447800"/>
          </a:xfrm>
        </p:grpSpPr>
        <p:cxnSp>
          <p:nvCxnSpPr>
            <p:cNvPr id="7" name="Straight Arrow Connector 6"/>
            <p:cNvCxnSpPr/>
            <p:nvPr/>
          </p:nvCxnSpPr>
          <p:spPr>
            <a:xfrm rot="16200000" flipH="1">
              <a:off x="5143500" y="2628900"/>
              <a:ext cx="990600" cy="9144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/>
            <p:cNvGrpSpPr/>
            <p:nvPr/>
          </p:nvGrpSpPr>
          <p:grpSpPr>
            <a:xfrm>
              <a:off x="4343400" y="2133600"/>
              <a:ext cx="4800600" cy="1027331"/>
              <a:chOff x="4343400" y="2133600"/>
              <a:chExt cx="4800600" cy="1027331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4343400" y="2133600"/>
                <a:ext cx="2743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u="sng" dirty="0"/>
                  <a:t>Contractile Vacuole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5867400" y="2514600"/>
                <a:ext cx="32766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Collects and removes excess H</a:t>
                </a:r>
                <a:r>
                  <a:rPr lang="en-US" baseline="-25000" dirty="0"/>
                  <a:t>2</a:t>
                </a:r>
                <a:r>
                  <a:rPr lang="en-US" dirty="0"/>
                  <a:t>O </a:t>
                </a:r>
              </a:p>
              <a:p>
                <a:r>
                  <a:rPr lang="en-US" dirty="0"/>
                  <a:t>(Maintains homeostasis)</a:t>
                </a: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4800600" y="5029201"/>
            <a:ext cx="2743200" cy="1055131"/>
            <a:chOff x="4800600" y="5029201"/>
            <a:chExt cx="2743200" cy="1055131"/>
          </a:xfrm>
        </p:grpSpPr>
        <p:cxnSp>
          <p:nvCxnSpPr>
            <p:cNvPr id="9" name="Straight Arrow Connector 8"/>
            <p:cNvCxnSpPr>
              <a:stCxn id="19" idx="1"/>
            </p:cNvCxnSpPr>
            <p:nvPr/>
          </p:nvCxnSpPr>
          <p:spPr>
            <a:xfrm rot="10800000">
              <a:off x="4800600" y="5029201"/>
              <a:ext cx="762000" cy="53563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37"/>
            <p:cNvGrpSpPr/>
            <p:nvPr/>
          </p:nvGrpSpPr>
          <p:grpSpPr>
            <a:xfrm>
              <a:off x="5486400" y="5334000"/>
              <a:ext cx="2057400" cy="750332"/>
              <a:chOff x="5486400" y="5334000"/>
              <a:chExt cx="2057400" cy="750332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5562600" y="5334000"/>
                <a:ext cx="1752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u="sng" dirty="0"/>
                  <a:t>Oral Groove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5486400" y="5715000"/>
                <a:ext cx="2057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Used to collect food</a:t>
                </a:r>
              </a:p>
            </p:txBody>
          </p:sp>
        </p:grpSp>
      </p:grpSp>
      <p:pic>
        <p:nvPicPr>
          <p:cNvPr id="26" name="Picture 25" descr="parameciu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00600"/>
            <a:ext cx="2743200" cy="2057400"/>
          </a:xfrm>
          <a:prstGeom prst="rect">
            <a:avLst/>
          </a:prstGeom>
        </p:spPr>
      </p:pic>
      <p:pic>
        <p:nvPicPr>
          <p:cNvPr id="27" name="Picture 26" descr="paramecium_stain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48000"/>
            <a:ext cx="2743200" cy="1752599"/>
          </a:xfrm>
          <a:prstGeom prst="rect">
            <a:avLst/>
          </a:prstGeom>
        </p:spPr>
      </p:pic>
      <p:pic>
        <p:nvPicPr>
          <p:cNvPr id="31" name="Picture 30" descr="paramecium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90600"/>
            <a:ext cx="2743200" cy="2057400"/>
          </a:xfrm>
          <a:prstGeom prst="rect">
            <a:avLst/>
          </a:prstGeom>
        </p:spPr>
      </p:pic>
      <p:pic>
        <p:nvPicPr>
          <p:cNvPr id="35" name="Picture 34" descr="paramecium 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0"/>
            <a:ext cx="2743200" cy="2057400"/>
          </a:xfrm>
          <a:prstGeom prst="rect">
            <a:avLst/>
          </a:prstGeom>
        </p:spPr>
      </p:pic>
      <p:pic>
        <p:nvPicPr>
          <p:cNvPr id="36" name="Picture 35" descr="paramecium 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00600" y="0"/>
            <a:ext cx="1600200" cy="1463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3846195" y="3088005"/>
            <a:ext cx="2837497" cy="428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14400" y="228600"/>
            <a:ext cx="7772400" cy="6324600"/>
          </a:xfrm>
        </p:spPr>
        <p:txBody>
          <a:bodyPr/>
          <a:lstStyle/>
          <a:p>
            <a:pPr marL="3175" indent="-3175">
              <a:buNone/>
            </a:pPr>
            <a:r>
              <a:rPr lang="en-US" dirty="0">
                <a:solidFill>
                  <a:srgbClr val="FF0000"/>
                </a:solidFill>
              </a:rPr>
              <a:t>Amoeba: Engulfs its food 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3810000" y="2819400"/>
            <a:ext cx="1752600" cy="1904998"/>
            <a:chOff x="3810000" y="2819400"/>
            <a:chExt cx="1752600" cy="1904998"/>
          </a:xfrm>
        </p:grpSpPr>
        <p:cxnSp>
          <p:nvCxnSpPr>
            <p:cNvPr id="3074" name="AutoShape 2"/>
            <p:cNvCxnSpPr>
              <a:cxnSpLocks noChangeShapeType="1"/>
            </p:cNvCxnSpPr>
            <p:nvPr/>
          </p:nvCxnSpPr>
          <p:spPr bwMode="auto">
            <a:xfrm rot="16200000" flipH="1">
              <a:off x="3962402" y="3809999"/>
              <a:ext cx="1447799" cy="380999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12" name="TextBox 11"/>
            <p:cNvSpPr txBox="1"/>
            <p:nvPr/>
          </p:nvSpPr>
          <p:spPr>
            <a:xfrm>
              <a:off x="3810000" y="2819400"/>
              <a:ext cx="1752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u="sng" dirty="0"/>
                <a:t>Nucleus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486400" y="3733800"/>
            <a:ext cx="3352800" cy="1512888"/>
            <a:chOff x="5486400" y="3733800"/>
            <a:chExt cx="3352800" cy="1512888"/>
          </a:xfrm>
        </p:grpSpPr>
        <p:cxnSp>
          <p:nvCxnSpPr>
            <p:cNvPr id="3076" name="AutoShape 4"/>
            <p:cNvCxnSpPr>
              <a:cxnSpLocks noChangeShapeType="1"/>
            </p:cNvCxnSpPr>
            <p:nvPr/>
          </p:nvCxnSpPr>
          <p:spPr bwMode="auto">
            <a:xfrm rot="10800000" flipV="1">
              <a:off x="5486400" y="4191000"/>
              <a:ext cx="1524000" cy="1055688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13" name="TextBox 12"/>
            <p:cNvSpPr txBox="1"/>
            <p:nvPr/>
          </p:nvSpPr>
          <p:spPr>
            <a:xfrm>
              <a:off x="6096000" y="3733800"/>
              <a:ext cx="2743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u="sng" dirty="0"/>
                <a:t>Contractile Vacuole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934810" y="5053597"/>
            <a:ext cx="1980590" cy="878335"/>
            <a:chOff x="6934810" y="5053597"/>
            <a:chExt cx="1980590" cy="878335"/>
          </a:xfrm>
        </p:grpSpPr>
        <p:sp>
          <p:nvSpPr>
            <p:cNvPr id="3075" name="AutoShape 3"/>
            <p:cNvSpPr>
              <a:spLocks/>
            </p:cNvSpPr>
            <p:nvPr/>
          </p:nvSpPr>
          <p:spPr bwMode="auto">
            <a:xfrm rot="761579">
              <a:off x="6934810" y="5053597"/>
              <a:ext cx="303578" cy="732913"/>
            </a:xfrm>
            <a:prstGeom prst="rightBrace">
              <a:avLst>
                <a:gd name="adj1" fmla="val 44139"/>
                <a:gd name="adj2" fmla="val 50000"/>
              </a:avLst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239000" y="5181600"/>
              <a:ext cx="1676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u="sng" dirty="0"/>
                <a:t>Pseudopod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467600" y="5562600"/>
              <a:ext cx="1295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(False foot)</a:t>
              </a:r>
            </a:p>
          </p:txBody>
        </p:sp>
      </p:grpSp>
      <p:pic>
        <p:nvPicPr>
          <p:cNvPr id="16" name="Picture 15" descr="amoeb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03648"/>
            <a:ext cx="2767584" cy="2054352"/>
          </a:xfrm>
          <a:prstGeom prst="rect">
            <a:avLst/>
          </a:prstGeom>
        </p:spPr>
      </p:pic>
      <p:pic>
        <p:nvPicPr>
          <p:cNvPr id="17" name="Picture 16" descr="amoeba 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743200"/>
            <a:ext cx="2819400" cy="2057400"/>
          </a:xfrm>
          <a:prstGeom prst="rect">
            <a:avLst/>
          </a:prstGeom>
        </p:spPr>
      </p:pic>
      <p:pic>
        <p:nvPicPr>
          <p:cNvPr id="18" name="Picture 17" descr="amoeba 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96430"/>
            <a:ext cx="2819400" cy="18467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228600"/>
            <a:ext cx="8686800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Plant-like Protists</a:t>
            </a:r>
          </a:p>
          <a:p>
            <a:pPr marL="514350" indent="-514350"/>
            <a:r>
              <a:rPr lang="en-US" sz="2800" dirty="0"/>
              <a:t>Method of Movement:</a:t>
            </a:r>
          </a:p>
          <a:p>
            <a:pPr marL="514350" indent="-514350"/>
            <a:r>
              <a:rPr lang="en-US" sz="2800" dirty="0"/>
              <a:t>	Flagellum—</a:t>
            </a:r>
            <a:r>
              <a:rPr lang="en-US" sz="2800" b="1" u="sng" dirty="0"/>
              <a:t>whip-like</a:t>
            </a:r>
            <a:r>
              <a:rPr lang="en-US" sz="2800" dirty="0"/>
              <a:t> structure used for movement</a:t>
            </a:r>
          </a:p>
          <a:p>
            <a:pPr marL="514350" indent="-514350"/>
            <a:endParaRPr lang="en-US" sz="2800" dirty="0"/>
          </a:p>
          <a:p>
            <a:pPr marL="514350" indent="-514350"/>
            <a:r>
              <a:rPr lang="en-US" sz="2800" dirty="0"/>
              <a:t>	</a:t>
            </a:r>
            <a:r>
              <a:rPr lang="en-US" sz="2800" dirty="0">
                <a:solidFill>
                  <a:srgbClr val="FF0000"/>
                </a:solidFill>
              </a:rPr>
              <a:t>	</a:t>
            </a:r>
            <a:r>
              <a:rPr lang="en-US" sz="2800" b="1" dirty="0">
                <a:solidFill>
                  <a:srgbClr val="FF0000"/>
                </a:solidFill>
              </a:rPr>
              <a:t>Euglena</a:t>
            </a:r>
          </a:p>
          <a:p>
            <a:pPr marL="514350" indent="-514350"/>
            <a:r>
              <a:rPr lang="en-US" sz="1600" dirty="0">
                <a:solidFill>
                  <a:srgbClr val="FF0000"/>
                </a:solidFill>
              </a:rPr>
              <a:t>	Autotroph AND Heterotroph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 rot="840129">
            <a:off x="4317382" y="1932388"/>
            <a:ext cx="3281380" cy="4596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2" name="Group 31"/>
          <p:cNvGrpSpPr/>
          <p:nvPr/>
        </p:nvGrpSpPr>
        <p:grpSpPr>
          <a:xfrm>
            <a:off x="3505200" y="3124200"/>
            <a:ext cx="1971675" cy="1343025"/>
            <a:chOff x="3505200" y="3124200"/>
            <a:chExt cx="1971675" cy="1343025"/>
          </a:xfrm>
        </p:grpSpPr>
        <p:cxnSp>
          <p:nvCxnSpPr>
            <p:cNvPr id="4102" name="AutoShape 6"/>
            <p:cNvCxnSpPr>
              <a:cxnSpLocks noChangeShapeType="1"/>
            </p:cNvCxnSpPr>
            <p:nvPr/>
          </p:nvCxnSpPr>
          <p:spPr bwMode="auto">
            <a:xfrm>
              <a:off x="4419600" y="3581400"/>
              <a:ext cx="1057275" cy="885825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19" name="TextBox 18"/>
            <p:cNvSpPr txBox="1"/>
            <p:nvPr/>
          </p:nvSpPr>
          <p:spPr>
            <a:xfrm>
              <a:off x="3505200" y="3124200"/>
              <a:ext cx="1752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u="sng" dirty="0"/>
                <a:t>Nucleus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019802" y="3886202"/>
            <a:ext cx="3124198" cy="918863"/>
            <a:chOff x="6019802" y="3886202"/>
            <a:chExt cx="3124198" cy="918863"/>
          </a:xfrm>
        </p:grpSpPr>
        <p:cxnSp>
          <p:nvCxnSpPr>
            <p:cNvPr id="4098" name="AutoShape 2"/>
            <p:cNvCxnSpPr>
              <a:cxnSpLocks noChangeShapeType="1"/>
            </p:cNvCxnSpPr>
            <p:nvPr/>
          </p:nvCxnSpPr>
          <p:spPr bwMode="auto">
            <a:xfrm rot="10800000">
              <a:off x="6019802" y="3886202"/>
              <a:ext cx="685799" cy="457199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20" name="TextBox 19"/>
            <p:cNvSpPr txBox="1"/>
            <p:nvPr/>
          </p:nvSpPr>
          <p:spPr>
            <a:xfrm>
              <a:off x="6400800" y="4343400"/>
              <a:ext cx="2743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u="sng" dirty="0"/>
                <a:t>Contractile Vacuole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105400" y="4572000"/>
            <a:ext cx="1828800" cy="1680865"/>
            <a:chOff x="5105400" y="4572000"/>
            <a:chExt cx="1828800" cy="1680865"/>
          </a:xfrm>
        </p:grpSpPr>
        <p:cxnSp>
          <p:nvCxnSpPr>
            <p:cNvPr id="4099" name="AutoShape 3"/>
            <p:cNvCxnSpPr>
              <a:cxnSpLocks noChangeShapeType="1"/>
            </p:cNvCxnSpPr>
            <p:nvPr/>
          </p:nvCxnSpPr>
          <p:spPr bwMode="auto">
            <a:xfrm rot="5400000" flipH="1" flipV="1">
              <a:off x="5224463" y="5062537"/>
              <a:ext cx="1142999" cy="161925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4100" name="AutoShape 4"/>
            <p:cNvCxnSpPr>
              <a:cxnSpLocks noChangeShapeType="1"/>
            </p:cNvCxnSpPr>
            <p:nvPr/>
          </p:nvCxnSpPr>
          <p:spPr bwMode="auto">
            <a:xfrm flipH="1" flipV="1">
              <a:off x="5486400" y="5105400"/>
              <a:ext cx="257175" cy="614363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26" name="TextBox 25"/>
            <p:cNvSpPr txBox="1"/>
            <p:nvPr/>
          </p:nvSpPr>
          <p:spPr>
            <a:xfrm>
              <a:off x="5105400" y="5791200"/>
              <a:ext cx="182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u="sng" dirty="0"/>
                <a:t>Chloroplasts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7086600" y="2971800"/>
            <a:ext cx="1219200" cy="918865"/>
            <a:chOff x="7086600" y="2971800"/>
            <a:chExt cx="1219200" cy="918865"/>
          </a:xfrm>
        </p:grpSpPr>
        <p:cxnSp>
          <p:nvCxnSpPr>
            <p:cNvPr id="4101" name="AutoShape 5"/>
            <p:cNvCxnSpPr>
              <a:cxnSpLocks noChangeShapeType="1"/>
            </p:cNvCxnSpPr>
            <p:nvPr/>
          </p:nvCxnSpPr>
          <p:spPr bwMode="auto">
            <a:xfrm rot="16200000" flipV="1">
              <a:off x="7162800" y="2971800"/>
              <a:ext cx="457200" cy="457200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27" name="TextBox 26"/>
            <p:cNvSpPr txBox="1"/>
            <p:nvPr/>
          </p:nvSpPr>
          <p:spPr>
            <a:xfrm>
              <a:off x="7086600" y="3429000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u="sng" dirty="0"/>
                <a:t>Flagella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572000" y="2057400"/>
            <a:ext cx="3352800" cy="1195387"/>
            <a:chOff x="4572000" y="2057400"/>
            <a:chExt cx="3352800" cy="1195387"/>
          </a:xfrm>
        </p:grpSpPr>
        <p:cxnSp>
          <p:nvCxnSpPr>
            <p:cNvPr id="4103" name="AutoShape 7"/>
            <p:cNvCxnSpPr>
              <a:cxnSpLocks noChangeShapeType="1"/>
              <a:stCxn id="25" idx="2"/>
            </p:cNvCxnSpPr>
            <p:nvPr/>
          </p:nvCxnSpPr>
          <p:spPr bwMode="auto">
            <a:xfrm rot="16200000" flipH="1">
              <a:off x="5405289" y="2333476"/>
              <a:ext cx="733723" cy="1104900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grpSp>
          <p:nvGrpSpPr>
            <p:cNvPr id="30" name="Group 29"/>
            <p:cNvGrpSpPr/>
            <p:nvPr/>
          </p:nvGrpSpPr>
          <p:grpSpPr>
            <a:xfrm>
              <a:off x="4572000" y="2057400"/>
              <a:ext cx="3352800" cy="646331"/>
              <a:chOff x="4572000" y="2057400"/>
              <a:chExt cx="3352800" cy="646331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4572000" y="2057400"/>
                <a:ext cx="1295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u="sng" dirty="0"/>
                  <a:t>Eyespot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5791200" y="2057400"/>
                <a:ext cx="21336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For photosynthesis (light)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5F53F3-237C-1545-A98C-F142C43438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304800"/>
            <a:ext cx="889000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63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229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Unicellular Algae</a:t>
            </a:r>
            <a:endParaRPr lang="en-US" sz="2800" dirty="0"/>
          </a:p>
          <a:p>
            <a:pPr marL="514350" indent="-514350">
              <a:buAutoNum type="arabicPeriod" startAt="3"/>
            </a:pPr>
            <a:endParaRPr lang="en-US" sz="2800" dirty="0"/>
          </a:p>
          <a:p>
            <a:pPr lvl="1"/>
            <a:r>
              <a:rPr lang="en-US" sz="2400" u="sng" dirty="0"/>
              <a:t>Phytoplankton</a:t>
            </a:r>
            <a:r>
              <a:rPr lang="en-US" sz="2400" dirty="0"/>
              <a:t> provides a source of </a:t>
            </a:r>
            <a:r>
              <a:rPr lang="en-US" sz="2400" u="sng" dirty="0"/>
              <a:t>nourishment</a:t>
            </a:r>
            <a:r>
              <a:rPr lang="en-US" sz="2400" dirty="0"/>
              <a:t> for other organisms</a:t>
            </a:r>
          </a:p>
          <a:p>
            <a:pPr marL="971550" lvl="1" indent="-514350">
              <a:buAutoNum type="alphaLcPeriod"/>
            </a:pPr>
            <a:endParaRPr lang="en-US" sz="2400" dirty="0"/>
          </a:p>
          <a:p>
            <a:pPr marL="971550" lvl="1" indent="-514350">
              <a:buAutoNum type="alphaLcPeriod"/>
            </a:pPr>
            <a:endParaRPr lang="en-US" sz="2400" dirty="0"/>
          </a:p>
          <a:p>
            <a:pPr marL="971550" lvl="1" indent="-514350">
              <a:buAutoNum type="alphaLcPeriod"/>
            </a:pPr>
            <a:endParaRPr lang="en-US" sz="2400" dirty="0"/>
          </a:p>
          <a:p>
            <a:pPr marL="971550" lvl="1" indent="-514350">
              <a:buAutoNum type="alphaLcPeriod"/>
            </a:pPr>
            <a:endParaRPr lang="en-US" sz="2400" dirty="0"/>
          </a:p>
          <a:p>
            <a:pPr marL="971550" lvl="1" indent="-514350">
              <a:buAutoNum type="alphaLcPeriod"/>
            </a:pPr>
            <a:endParaRPr lang="en-US" sz="2400" dirty="0"/>
          </a:p>
          <a:p>
            <a:pPr marL="971550" lvl="1" indent="-514350">
              <a:buAutoNum type="alphaLcPeriod"/>
            </a:pPr>
            <a:endParaRPr lang="en-US" sz="2400" dirty="0"/>
          </a:p>
          <a:p>
            <a:pPr marL="971550" lvl="1" indent="-514350">
              <a:buAutoNum type="alphaLcPeriod"/>
            </a:pPr>
            <a:endParaRPr lang="en-US" sz="2400" dirty="0"/>
          </a:p>
          <a:p>
            <a:pPr marL="971550" lvl="1" indent="-514350"/>
            <a:endParaRPr lang="en-US" sz="2400" dirty="0"/>
          </a:p>
          <a:p>
            <a:pPr marL="971550" lvl="1" indent="-514350">
              <a:buAutoNum type="alphaLcPeriod"/>
            </a:pPr>
            <a:endParaRPr lang="en-US" sz="2400" dirty="0"/>
          </a:p>
        </p:txBody>
      </p:sp>
      <p:pic>
        <p:nvPicPr>
          <p:cNvPr id="3" name="Picture 2" descr="phytoplankt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86000"/>
            <a:ext cx="4572000" cy="270033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81000"/>
            <a:ext cx="822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/>
              <a:t>Algal blooms </a:t>
            </a:r>
            <a:r>
              <a:rPr lang="en-US" sz="2400" dirty="0"/>
              <a:t>are harmful when overgrown—deplete water of nutrients consequently killing fish.</a:t>
            </a:r>
          </a:p>
          <a:p>
            <a:pPr marL="800100" lvl="1" indent="-342900">
              <a:buAutoNum type="alphaUcPeriod" startAt="3"/>
            </a:pPr>
            <a:endParaRPr lang="en-US" sz="2400" dirty="0"/>
          </a:p>
          <a:p>
            <a:pPr marL="800100" lvl="1" indent="-342900"/>
            <a:r>
              <a:rPr lang="en-US" sz="2400" dirty="0"/>
              <a:t>	Algal blooms called </a:t>
            </a:r>
            <a:r>
              <a:rPr lang="en-US" sz="2400" u="sng" dirty="0"/>
              <a:t>Red Tides </a:t>
            </a:r>
            <a:r>
              <a:rPr lang="en-US" sz="2400" dirty="0"/>
              <a:t>cause illness, paralysis, and death of fish and even humans.</a:t>
            </a:r>
          </a:p>
        </p:txBody>
      </p:sp>
      <p:pic>
        <p:nvPicPr>
          <p:cNvPr id="4" name="Picture 3" descr="red_tide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590800"/>
            <a:ext cx="7086600" cy="3962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3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81000"/>
            <a:ext cx="76962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Fungus-like Protists:</a:t>
            </a:r>
          </a:p>
          <a:p>
            <a:endParaRPr lang="en-US" sz="3200" dirty="0"/>
          </a:p>
          <a:p>
            <a:r>
              <a:rPr lang="en-US" sz="2800" dirty="0"/>
              <a:t>Examples</a:t>
            </a:r>
          </a:p>
          <a:p>
            <a:pPr marL="514350" indent="-514350">
              <a:buAutoNum type="arabicPeriod"/>
            </a:pPr>
            <a:endParaRPr lang="en-US" sz="3200" dirty="0"/>
          </a:p>
          <a:p>
            <a:pPr lvl="1"/>
            <a:r>
              <a:rPr lang="en-US" sz="2400" u="sng" dirty="0"/>
              <a:t>Slime molds</a:t>
            </a:r>
          </a:p>
          <a:p>
            <a:pPr marL="971550" lvl="1" indent="-514350">
              <a:buAutoNum type="alphaLcPeriod"/>
            </a:pPr>
            <a:endParaRPr lang="en-US" sz="2400" u="sng" dirty="0"/>
          </a:p>
          <a:p>
            <a:pPr marL="971550" lvl="1" indent="-514350">
              <a:buAutoNum type="alphaLcPeriod"/>
            </a:pPr>
            <a:endParaRPr lang="en-US" sz="2400" u="sng" dirty="0"/>
          </a:p>
          <a:p>
            <a:pPr marL="971550" lvl="1" indent="-514350">
              <a:buAutoNum type="alphaLcPeriod"/>
            </a:pPr>
            <a:endParaRPr lang="en-US" sz="2400" u="sng" dirty="0"/>
          </a:p>
          <a:p>
            <a:pPr marL="971550" lvl="1" indent="-514350">
              <a:buAutoNum type="alphaLcPeriod"/>
            </a:pPr>
            <a:endParaRPr lang="en-US" sz="2400" u="sng" dirty="0"/>
          </a:p>
          <a:p>
            <a:pPr marL="971550" lvl="1" indent="-514350">
              <a:buAutoNum type="alphaLcPeriod"/>
            </a:pPr>
            <a:endParaRPr lang="en-US" sz="2400" u="sng" dirty="0"/>
          </a:p>
          <a:p>
            <a:pPr marL="971550" lvl="1" indent="-514350">
              <a:buAutoNum type="alphaLcPeriod"/>
            </a:pPr>
            <a:endParaRPr lang="en-US" sz="2400" u="sng" dirty="0"/>
          </a:p>
          <a:p>
            <a:pPr marL="971550" lvl="1" indent="-514350">
              <a:buAutoNum type="alphaLcPeriod"/>
            </a:pPr>
            <a:endParaRPr lang="en-US" sz="2400" u="sng" dirty="0"/>
          </a:p>
          <a:p>
            <a:pPr lvl="1"/>
            <a:r>
              <a:rPr lang="en-US" sz="2400" u="sng" dirty="0"/>
              <a:t>Water molds</a:t>
            </a:r>
          </a:p>
        </p:txBody>
      </p:sp>
      <p:pic>
        <p:nvPicPr>
          <p:cNvPr id="3" name="Picture 2" descr="slime mol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914400"/>
            <a:ext cx="3759200" cy="2819400"/>
          </a:xfrm>
          <a:prstGeom prst="rect">
            <a:avLst/>
          </a:prstGeom>
        </p:spPr>
      </p:pic>
      <p:pic>
        <p:nvPicPr>
          <p:cNvPr id="4" name="Picture 3" descr="water mol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4114800"/>
            <a:ext cx="3810000" cy="252412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1096CC707031408CD9FF9F286BB83A" ma:contentTypeVersion="1" ma:contentTypeDescription="Create a new document." ma:contentTypeScope="" ma:versionID="86c8869a9d9a84e7005a5d293027d473">
  <xsd:schema xmlns:xsd="http://www.w3.org/2001/XMLSchema" xmlns:p="http://schemas.microsoft.com/office/2006/metadata/properties" xmlns:ns2="3dad766c-9e36-455d-8d7c-234eca89fec7" targetNamespace="http://schemas.microsoft.com/office/2006/metadata/properties" ma:root="true" ma:fieldsID="111b1d09fd174d8180c4ea5adcf5fafb" ns2:_="">
    <xsd:import namespace="3dad766c-9e36-455d-8d7c-234eca89fec7"/>
    <xsd:element name="properties">
      <xsd:complexType>
        <xsd:sequence>
          <xsd:element name="documentManagement">
            <xsd:complexType>
              <xsd:all>
                <xsd:element ref="ns2:Resource_x0020_Typ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3dad766c-9e36-455d-8d7c-234eca89fec7" elementFormDefault="qualified">
    <xsd:import namespace="http://schemas.microsoft.com/office/2006/documentManagement/types"/>
    <xsd:element name="Resource_x0020_Type" ma:index="8" nillable="true" ma:displayName="Resource Type" ma:default="" ma:internalName="Resource_x0020_Type" ma:requiredMultiChoice="true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Academic"/>
                        <xsd:enumeration value="AP"/>
                        <xsd:enumeration value="Pre AP"/>
                        <xsd:enumeration value="Parent Resource"/>
                        <xsd:enumeration value="Student Resource"/>
                        <xsd:enumeration value="Publications"/>
                        <xsd:enumeration value="Homework"/>
                        <xsd:enumeration value="Other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Resource_x0020_Type xmlns="3dad766c-9e36-455d-8d7c-234eca89fec7">
      <Value>Academic</Value>
      <Value>Student Resource</Value>
    </Resource_x0020_Typ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ED2A38-2E91-4415-A1A3-4260CD7425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ad766c-9e36-455d-8d7c-234eca89fec7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5BAC2611-4778-486F-82EA-5DC8B2667E33}">
  <ds:schemaRefs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3dad766c-9e36-455d-8d7c-234eca89fec7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3E43AFB-2831-469A-BE03-2416478E14D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788</TotalTime>
  <Words>191</Words>
  <Application>Microsoft Macintosh PowerPoint</Application>
  <PresentationFormat>On-screen Show (4:3)</PresentationFormat>
  <Paragraphs>101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4. Protists are primarily classified according to how they obtain nutrition: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Katy ISD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Protist PowerPoint</dc:title>
  <dc:creator>d0803679</dc:creator>
  <cp:lastModifiedBy>Craig Waskiewicz</cp:lastModifiedBy>
  <cp:revision>60</cp:revision>
  <cp:lastPrinted>2013-09-13T12:16:13Z</cp:lastPrinted>
  <dcterms:created xsi:type="dcterms:W3CDTF">2009-02-03T00:43:22Z</dcterms:created>
  <dcterms:modified xsi:type="dcterms:W3CDTF">2019-11-19T12:40:13Z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0x010100AF1096CC707031408CD9FF9F286BB83A</vt:lpwstr>
  </property>
</Properties>
</file>