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8"/>
  </p:notesMasterIdLst>
  <p:handoutMasterIdLst>
    <p:handoutMasterId r:id="rId9"/>
  </p:handoutMasterIdLst>
  <p:sldIdLst>
    <p:sldId id="265" r:id="rId5"/>
    <p:sldId id="263" r:id="rId6"/>
    <p:sldId id="264"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7"/>
    <p:restoredTop sz="62232"/>
  </p:normalViewPr>
  <p:slideViewPr>
    <p:cSldViewPr snapToGrid="0" snapToObjects="1">
      <p:cViewPr varScale="1">
        <p:scale>
          <a:sx n="46" d="100"/>
          <a:sy n="46" d="100"/>
        </p:scale>
        <p:origin x="2076" y="54"/>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55" d="100"/>
          <a:sy n="55" d="100"/>
        </p:scale>
        <p:origin x="288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112884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BC6069-DBFE-0942-AE41-09A5B3175222}" type="datetimeFigureOut">
              <a:rPr lang="en-US" smtClean="0"/>
              <a:t>5/14/2018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5076F0-A37A-674C-A686-3CDAB27CEF9A}" type="slidenum">
              <a:rPr lang="en-US" smtClean="0"/>
              <a:t>‹#›</a:t>
            </a:fld>
            <a:endParaRPr lang="en-US"/>
          </a:p>
        </p:txBody>
      </p:sp>
    </p:spTree>
    <p:extLst>
      <p:ext uri="{BB962C8B-B14F-4D97-AF65-F5344CB8AC3E}">
        <p14:creationId xmlns:p14="http://schemas.microsoft.com/office/powerpoint/2010/main" val="350451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sciencekids.co.nz/sciencefacts/food/proteins.html"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sciencekids.co.nz/sciencefacts/food/proteins.html"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kern="1200" dirty="0">
                <a:solidFill>
                  <a:schemeClr val="tx1"/>
                </a:solidFill>
                <a:effectLst/>
                <a:latin typeface="+mn-lt"/>
                <a:ea typeface="+mn-ea"/>
                <a:cs typeface="+mn-cs"/>
              </a:rPr>
              <a:t>Protein is a long chain-like molecule that is made up of small units known as amino acids, joined together by peptide bonds.</a:t>
            </a:r>
          </a:p>
          <a:p>
            <a:pPr marL="171450" lvl="0" indent="-171450">
              <a:buFont typeface="Arial" charset="0"/>
              <a:buChar char="•"/>
            </a:pPr>
            <a:r>
              <a:rPr lang="en-US" sz="1200" kern="1200" dirty="0">
                <a:solidFill>
                  <a:schemeClr val="tx1">
                    <a:lumMod val="95000"/>
                    <a:lumOff val="5000"/>
                  </a:schemeClr>
                </a:solidFill>
                <a:effectLst/>
                <a:latin typeface="+mn-lt"/>
                <a:ea typeface="+mn-ea"/>
                <a:cs typeface="+mn-cs"/>
              </a:rPr>
              <a:t>Like carbohydrates</a:t>
            </a:r>
            <a:r>
              <a:rPr lang="en-US" sz="1200" kern="1200" baseline="0" dirty="0">
                <a:solidFill>
                  <a:schemeClr val="tx1">
                    <a:lumMod val="95000"/>
                    <a:lumOff val="5000"/>
                  </a:schemeClr>
                </a:solidFill>
                <a:effectLst/>
                <a:latin typeface="+mn-lt"/>
                <a:ea typeface="+mn-ea"/>
                <a:cs typeface="+mn-cs"/>
              </a:rPr>
              <a:t> </a:t>
            </a:r>
            <a:r>
              <a:rPr lang="en-US" sz="1200" kern="1200" dirty="0">
                <a:solidFill>
                  <a:schemeClr val="tx1">
                    <a:lumMod val="95000"/>
                    <a:lumOff val="5000"/>
                  </a:schemeClr>
                </a:solidFill>
                <a:effectLst/>
                <a:latin typeface="+mn-lt"/>
                <a:ea typeface="+mn-ea"/>
                <a:cs typeface="+mn-cs"/>
              </a:rPr>
              <a:t>and fats, proteins are considered a major nutrient for the body due to the energy (calories) they provide. </a:t>
            </a:r>
          </a:p>
          <a:p>
            <a:pPr marL="171450" lvl="0" indent="-171450">
              <a:buFont typeface="Arial" charset="0"/>
              <a:buChar char="•"/>
            </a:pPr>
            <a:r>
              <a:rPr lang="en-US" sz="1200" kern="1200" dirty="0">
                <a:solidFill>
                  <a:schemeClr val="tx1">
                    <a:lumMod val="95000"/>
                    <a:lumOff val="5000"/>
                  </a:schemeClr>
                </a:solidFill>
                <a:effectLst/>
                <a:latin typeface="+mn-lt"/>
                <a:ea typeface="+mn-ea"/>
                <a:cs typeface="+mn-cs"/>
              </a:rPr>
              <a:t>Protein is essential for life, it is crucial to all cells in the body playing a key role as enzymes in a cell. After water, protein is the most plentiful substance in the body.</a:t>
            </a:r>
          </a:p>
          <a:p>
            <a:pPr marL="171450" lvl="0" indent="-171450">
              <a:buFont typeface="Arial" charset="0"/>
              <a:buChar char="•"/>
            </a:pPr>
            <a:r>
              <a:rPr lang="en-US" sz="1200" kern="1200" dirty="0">
                <a:solidFill>
                  <a:schemeClr val="tx1">
                    <a:lumMod val="95000"/>
                    <a:lumOff val="5000"/>
                  </a:schemeClr>
                </a:solidFill>
                <a:effectLst/>
                <a:latin typeface="+mn-lt"/>
                <a:ea typeface="+mn-ea"/>
                <a:cs typeface="+mn-cs"/>
              </a:rPr>
              <a:t>Proteins grow, maintain, and replace the tissues in our bodies. Therefore our muscles, organs, and immune systems are mostly made of protein.</a:t>
            </a:r>
          </a:p>
          <a:p>
            <a:pPr marL="171450" lvl="0" indent="-171450">
              <a:buFont typeface="Arial" charset="0"/>
              <a:buChar char="•"/>
            </a:pPr>
            <a:r>
              <a:rPr lang="en-US" sz="1200" kern="1200" dirty="0">
                <a:solidFill>
                  <a:schemeClr val="tx1">
                    <a:lumMod val="95000"/>
                    <a:lumOff val="5000"/>
                  </a:schemeClr>
                </a:solidFill>
                <a:effectLst/>
                <a:latin typeface="+mn-lt"/>
                <a:ea typeface="+mn-ea"/>
                <a:cs typeface="+mn-cs"/>
              </a:rPr>
              <a:t>Once protein is digested it is broken down into its amino acids. These amino acids can then be reused to make the proteins your body needs to maintain muscles, bones, blood, and body organs.</a:t>
            </a:r>
          </a:p>
          <a:p>
            <a:endParaRPr lang="en-US" dirty="0"/>
          </a:p>
          <a:p>
            <a:r>
              <a:rPr lang="en-US" sz="1200" kern="1200" dirty="0">
                <a:solidFill>
                  <a:schemeClr val="tx1"/>
                </a:solidFill>
                <a:effectLst/>
                <a:latin typeface="+mn-lt"/>
                <a:ea typeface="+mn-ea"/>
                <a:cs typeface="+mn-cs"/>
              </a:rPr>
              <a:t>Source:	Science Kids. Protein Facts for Kids: Interesting Information About Amino Acids. </a:t>
            </a:r>
          </a:p>
          <a:p>
            <a:r>
              <a:rPr lang="en-US" sz="1200" kern="1200" dirty="0">
                <a:solidFill>
                  <a:schemeClr val="tx1"/>
                </a:solidFill>
                <a:effectLst/>
                <a:latin typeface="+mn-lt"/>
                <a:ea typeface="+mn-ea"/>
                <a:cs typeface="+mn-cs"/>
              </a:rPr>
              <a:t>Retrieved from </a:t>
            </a:r>
            <a:r>
              <a:rPr lang="en-US" sz="1200" u="sng" kern="1200" dirty="0">
                <a:solidFill>
                  <a:schemeClr val="tx1"/>
                </a:solidFill>
                <a:effectLst/>
                <a:latin typeface="+mn-lt"/>
                <a:ea typeface="+mn-ea"/>
                <a:cs typeface="+mn-cs"/>
                <a:hlinkClick r:id="rId3"/>
              </a:rPr>
              <a:t>http://www.sciencekids.co.nz/sciencefacts/food/proteins.html</a:t>
            </a:r>
            <a:r>
              <a:rPr lang="en-US" sz="1200" kern="1200" dirty="0">
                <a:solidFill>
                  <a:schemeClr val="tx1"/>
                </a:solidFill>
                <a:effectLst/>
                <a:latin typeface="+mn-lt"/>
                <a:ea typeface="+mn-ea"/>
                <a:cs typeface="+mn-cs"/>
              </a:rPr>
              <a:t> on May 19, 2017.</a:t>
            </a:r>
          </a:p>
          <a:p>
            <a:endParaRPr lang="en-US" dirty="0"/>
          </a:p>
        </p:txBody>
      </p:sp>
      <p:sp>
        <p:nvSpPr>
          <p:cNvPr id="4" name="Slide Number Placeholder 3"/>
          <p:cNvSpPr>
            <a:spLocks noGrp="1"/>
          </p:cNvSpPr>
          <p:nvPr>
            <p:ph type="sldNum" sz="quarter" idx="10"/>
          </p:nvPr>
        </p:nvSpPr>
        <p:spPr/>
        <p:txBody>
          <a:bodyPr/>
          <a:lstStyle/>
          <a:p>
            <a:fld id="{E45076F0-A37A-674C-A686-3CDAB27CEF9A}" type="slidenum">
              <a:rPr lang="en-US" smtClean="0"/>
              <a:t>2</a:t>
            </a:fld>
            <a:endParaRPr lang="en-US"/>
          </a:p>
        </p:txBody>
      </p:sp>
    </p:spTree>
    <p:extLst>
      <p:ext uri="{BB962C8B-B14F-4D97-AF65-F5344CB8AC3E}">
        <p14:creationId xmlns:p14="http://schemas.microsoft.com/office/powerpoint/2010/main" val="16388727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There are over 20 slightly differing amino acids. Our bodies can produce around 11 of these, but there are 9 amino acids that our body cannot make itself. These are called essential amino acids and we obtain these by eating certain protein-rich foods.</a:t>
            </a:r>
          </a:p>
          <a:p>
            <a:pPr lvl="0"/>
            <a:r>
              <a:rPr lang="en-US" sz="1200" kern="1200" dirty="0">
                <a:solidFill>
                  <a:schemeClr val="tx1"/>
                </a:solidFill>
                <a:effectLst/>
                <a:latin typeface="+mn-lt"/>
                <a:ea typeface="+mn-ea"/>
                <a:cs typeface="+mn-cs"/>
              </a:rPr>
              <a:t>Complete protein that has all amino acids including essential ones are meat, poultry, fish, dairy products, eggs, and soy. Incomplete protein sources include nuts, grains, and some vegetables. Therefore it is important for vegetarians to pair meals wisely in order to get all essential amino acids in their daily diet.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Source:	Science Kids. Protein Facts for Kids: Interesting Information About Amino Acids. </a:t>
            </a:r>
          </a:p>
          <a:p>
            <a:r>
              <a:rPr lang="en-US" sz="1200" kern="1200" dirty="0">
                <a:solidFill>
                  <a:schemeClr val="tx1"/>
                </a:solidFill>
                <a:effectLst/>
                <a:latin typeface="+mn-lt"/>
                <a:ea typeface="+mn-ea"/>
                <a:cs typeface="+mn-cs"/>
              </a:rPr>
              <a:t>Retrieved from </a:t>
            </a:r>
            <a:r>
              <a:rPr lang="en-US" sz="1200" u="sng" kern="1200" dirty="0">
                <a:solidFill>
                  <a:schemeClr val="tx1"/>
                </a:solidFill>
                <a:effectLst/>
                <a:latin typeface="+mn-lt"/>
                <a:ea typeface="+mn-ea"/>
                <a:cs typeface="+mn-cs"/>
                <a:hlinkClick r:id="rId3"/>
              </a:rPr>
              <a:t>http://www.sciencekids.co.nz/sciencefacts/food/proteins.html</a:t>
            </a:r>
            <a:r>
              <a:rPr lang="en-US" sz="1200" kern="1200" dirty="0">
                <a:solidFill>
                  <a:schemeClr val="tx1"/>
                </a:solidFill>
                <a:effectLst/>
                <a:latin typeface="+mn-lt"/>
                <a:ea typeface="+mn-ea"/>
                <a:cs typeface="+mn-cs"/>
              </a:rPr>
              <a:t> on May 19, 2017.</a:t>
            </a:r>
          </a:p>
          <a:p>
            <a:endParaRPr lang="en-US" dirty="0"/>
          </a:p>
        </p:txBody>
      </p:sp>
      <p:sp>
        <p:nvSpPr>
          <p:cNvPr id="4" name="Slide Number Placeholder 3"/>
          <p:cNvSpPr>
            <a:spLocks noGrp="1"/>
          </p:cNvSpPr>
          <p:nvPr>
            <p:ph type="sldNum" sz="quarter" idx="10"/>
          </p:nvPr>
        </p:nvSpPr>
        <p:spPr/>
        <p:txBody>
          <a:bodyPr/>
          <a:lstStyle/>
          <a:p>
            <a:fld id="{E45076F0-A37A-674C-A686-3CDAB27CEF9A}" type="slidenum">
              <a:rPr lang="en-US" smtClean="0"/>
              <a:t>3</a:t>
            </a:fld>
            <a:endParaRPr lang="en-US"/>
          </a:p>
        </p:txBody>
      </p:sp>
    </p:spTree>
    <p:extLst>
      <p:ext uri="{BB962C8B-B14F-4D97-AF65-F5344CB8AC3E}">
        <p14:creationId xmlns:p14="http://schemas.microsoft.com/office/powerpoint/2010/main" val="2141456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en-US"/>
              <a:t>Click to edit Master title style</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6BB4395D-1862-49A2-A6B9-3F74BF6274C4}" type="datetimeFigureOut">
              <a:rPr lang="en-US" smtClean="0"/>
              <a:pPr/>
              <a:t>5/14/2018</a:t>
            </a:fld>
            <a:endParaRPr lang="en-US"/>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59139CCD-EB0A-42EB-ABC1-2805B3E53E25}" type="slidenum">
              <a:rPr lang="en-US" smtClean="0"/>
              <a:pPr/>
              <a:t>‹#›</a:t>
            </a:fld>
            <a:endParaRPr lang="en-US"/>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19792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B4395D-1862-49A2-A6B9-3F74BF6274C4}" type="datetimeFigureOut">
              <a:rPr lang="en-US" smtClean="0"/>
              <a:pPr/>
              <a:t>5/14/2018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39CCD-EB0A-42EB-ABC1-2805B3E53E25}" type="slidenum">
              <a:rPr lang="en-US" smtClean="0"/>
              <a:pPr/>
              <a:t>‹#›</a:t>
            </a:fld>
            <a:endParaRPr lang="en-US"/>
          </a:p>
        </p:txBody>
      </p:sp>
    </p:spTree>
    <p:extLst>
      <p:ext uri="{BB962C8B-B14F-4D97-AF65-F5344CB8AC3E}">
        <p14:creationId xmlns:p14="http://schemas.microsoft.com/office/powerpoint/2010/main" val="639580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6BB4395D-1862-49A2-A6B9-3F74BF6274C4}" type="datetimeFigureOut">
              <a:rPr lang="en-US" smtClean="0"/>
              <a:pPr/>
              <a:t>5/14/2018</a:t>
            </a:fld>
            <a:endParaRPr lang="en-US"/>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59139CCD-EB0A-42EB-ABC1-2805B3E53E25}" type="slidenum">
              <a:rPr lang="en-US" smtClean="0"/>
              <a:pPr/>
              <a:t>‹#›</a:t>
            </a:fld>
            <a:endParaRPr lang="en-US"/>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4254805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BB4395D-1862-49A2-A6B9-3F74BF6274C4}" type="datetimeFigureOut">
              <a:rPr lang="en-US" smtClean="0"/>
              <a:pPr/>
              <a:t>5/14/2018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139CCD-EB0A-42EB-ABC1-2805B3E53E25}" type="slidenum">
              <a:rPr lang="en-US" smtClean="0"/>
              <a:pPr/>
              <a:t>‹#›</a:t>
            </a:fld>
            <a:endParaRPr lang="en-US"/>
          </a:p>
        </p:txBody>
      </p:sp>
    </p:spTree>
    <p:extLst>
      <p:ext uri="{BB962C8B-B14F-4D97-AF65-F5344CB8AC3E}">
        <p14:creationId xmlns:p14="http://schemas.microsoft.com/office/powerpoint/2010/main" val="2282180938"/>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941832" y="2909102"/>
            <a:ext cx="361188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975398" y="2909102"/>
            <a:ext cx="361188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B4395D-1862-49A2-A6B9-3F74BF6274C4}" type="datetimeFigureOut">
              <a:rPr lang="en-US" smtClean="0"/>
              <a:pPr/>
              <a:t>5/14/2018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139CCD-EB0A-42EB-ABC1-2805B3E53E25}" type="slidenum">
              <a:rPr lang="en-US" smtClean="0"/>
              <a:pPr/>
              <a:t>‹#›</a:t>
            </a:fld>
            <a:endParaRPr lang="en-US"/>
          </a:p>
        </p:txBody>
      </p:sp>
    </p:spTree>
    <p:extLst>
      <p:ext uri="{BB962C8B-B14F-4D97-AF65-F5344CB8AC3E}">
        <p14:creationId xmlns:p14="http://schemas.microsoft.com/office/powerpoint/2010/main" val="179171527"/>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B4395D-1862-49A2-A6B9-3F74BF6274C4}" type="datetimeFigureOut">
              <a:rPr lang="en-US" smtClean="0"/>
              <a:pPr/>
              <a:t>5/14/2018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139CCD-EB0A-42EB-ABC1-2805B3E53E25}" type="slidenum">
              <a:rPr lang="en-US" smtClean="0"/>
              <a:pPr/>
              <a:t>‹#›</a:t>
            </a:fld>
            <a:endParaRPr lang="en-US"/>
          </a:p>
        </p:txBody>
      </p:sp>
    </p:spTree>
    <p:extLst>
      <p:ext uri="{BB962C8B-B14F-4D97-AF65-F5344CB8AC3E}">
        <p14:creationId xmlns:p14="http://schemas.microsoft.com/office/powerpoint/2010/main" val="1284124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B4395D-1862-49A2-A6B9-3F74BF6274C4}" type="datetimeFigureOut">
              <a:rPr lang="en-US" smtClean="0"/>
              <a:pPr/>
              <a:t>5/14/2018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139CCD-EB0A-42EB-ABC1-2805B3E53E25}" type="slidenum">
              <a:rPr lang="en-US" smtClean="0"/>
              <a:pPr/>
              <a:t>‹#›</a:t>
            </a:fld>
            <a:endParaRPr lang="en-US"/>
          </a:p>
        </p:txBody>
      </p:sp>
    </p:spTree>
    <p:extLst>
      <p:ext uri="{BB962C8B-B14F-4D97-AF65-F5344CB8AC3E}">
        <p14:creationId xmlns:p14="http://schemas.microsoft.com/office/powerpoint/2010/main" val="1668047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73789" y="6375679"/>
            <a:ext cx="925016" cy="348462"/>
          </a:xfrm>
        </p:spPr>
        <p:txBody>
          <a:bodyPr/>
          <a:lstStyle/>
          <a:p>
            <a:fld id="{6BB4395D-1862-49A2-A6B9-3F74BF6274C4}" type="datetimeFigureOut">
              <a:rPr lang="en-US" smtClean="0"/>
              <a:pPr/>
              <a:t>5/14/2018</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68261" y="6375679"/>
            <a:ext cx="924342" cy="345796"/>
          </a:xfrm>
        </p:spPr>
        <p:txBody>
          <a:bodyPr/>
          <a:lstStyle/>
          <a:p>
            <a:fld id="{59139CCD-EB0A-42EB-ABC1-2805B3E53E25}" type="slidenum">
              <a:rPr lang="en-US" smtClean="0"/>
              <a:pPr/>
              <a:t>‹#›</a:t>
            </a:fld>
            <a:endParaRPr lang="en-US"/>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52017807"/>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74463" y="6375679"/>
            <a:ext cx="924342" cy="348462"/>
          </a:xfrm>
        </p:spPr>
        <p:txBody>
          <a:bodyPr/>
          <a:lstStyle/>
          <a:p>
            <a:fld id="{6BB4395D-1862-49A2-A6B9-3F74BF6274C4}" type="datetimeFigureOut">
              <a:rPr lang="en-US" smtClean="0"/>
              <a:pPr/>
              <a:t>5/14/2018</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56153" y="6375679"/>
            <a:ext cx="947460" cy="345796"/>
          </a:xfrm>
        </p:spPr>
        <p:txBody>
          <a:bodyPr/>
          <a:lstStyle/>
          <a:p>
            <a:fld id="{59139CCD-EB0A-42EB-ABC1-2805B3E53E25}" type="slidenum">
              <a:rPr lang="en-US" smtClean="0"/>
              <a:pPr/>
              <a:t>‹#›</a:t>
            </a:fld>
            <a:endParaRPr lang="en-US"/>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68402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B4395D-1862-49A2-A6B9-3F74BF6274C4}" type="datetimeFigureOut">
              <a:rPr lang="en-US" smtClean="0"/>
              <a:pPr/>
              <a:t>5/14/2018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39CCD-EB0A-42EB-ABC1-2805B3E53E25}" type="slidenum">
              <a:rPr lang="en-US" smtClean="0"/>
              <a:pPr/>
              <a:t>‹#›</a:t>
            </a:fld>
            <a:endParaRPr lang="en-US"/>
          </a:p>
        </p:txBody>
      </p:sp>
    </p:spTree>
    <p:extLst>
      <p:ext uri="{BB962C8B-B14F-4D97-AF65-F5344CB8AC3E}">
        <p14:creationId xmlns:p14="http://schemas.microsoft.com/office/powerpoint/2010/main" val="1561656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B4395D-1862-49A2-A6B9-3F74BF6274C4}" type="datetimeFigureOut">
              <a:rPr lang="en-US" smtClean="0"/>
              <a:pPr/>
              <a:t>5/14/2018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39CCD-EB0A-42EB-ABC1-2805B3E53E25}" type="slidenum">
              <a:rPr lang="en-US" smtClean="0"/>
              <a:pPr/>
              <a:t>‹#›</a:t>
            </a:fld>
            <a:endParaRPr lang="en-US"/>
          </a:p>
        </p:txBody>
      </p:sp>
    </p:spTree>
    <p:extLst>
      <p:ext uri="{BB962C8B-B14F-4D97-AF65-F5344CB8AC3E}">
        <p14:creationId xmlns:p14="http://schemas.microsoft.com/office/powerpoint/2010/main" val="4211044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6BB4395D-1862-49A2-A6B9-3F74BF6274C4}" type="datetimeFigureOut">
              <a:rPr lang="en-US" smtClean="0"/>
              <a:pPr/>
              <a:t>5/14/2018</a:t>
            </a:fld>
            <a:endParaRPr lang="en-US"/>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59139CCD-EB0A-42EB-ABC1-2805B3E53E25}" type="slidenum">
              <a:rPr lang="en-US" smtClean="0"/>
              <a:pPr/>
              <a:t>‹#›</a:t>
            </a:fld>
            <a:endParaRPr lang="en-US"/>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24680482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0" pos="594">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Proteins</a:t>
            </a:r>
            <a:endParaRPr lang="en-US" dirty="0"/>
          </a:p>
        </p:txBody>
      </p:sp>
      <p:sp>
        <p:nvSpPr>
          <p:cNvPr id="3" name="Subtitle 2"/>
          <p:cNvSpPr>
            <a:spLocks noGrp="1"/>
          </p:cNvSpPr>
          <p:nvPr>
            <p:ph type="subTitle" idx="1"/>
          </p:nvPr>
        </p:nvSpPr>
        <p:spPr/>
        <p:txBody>
          <a:bodyPr/>
          <a:lstStyle/>
          <a:p>
            <a:endParaRPr lang="en-US" dirty="0"/>
          </a:p>
        </p:txBody>
      </p:sp>
      <p:pic>
        <p:nvPicPr>
          <p:cNvPr id="4" name="Picture 3"/>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3469" y="5599722"/>
            <a:ext cx="2555630" cy="1121754"/>
          </a:xfrm>
          <a:prstGeom prst="rect">
            <a:avLst/>
          </a:prstGeom>
        </p:spPr>
      </p:pic>
      <p:pic>
        <p:nvPicPr>
          <p:cNvPr id="5" name="Picture 4"/>
          <p:cNvPicPr>
            <a:picLocks noChangeAspect="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6799905" y="5522654"/>
            <a:ext cx="2139574" cy="1198822"/>
          </a:xfrm>
          <a:prstGeom prst="rect">
            <a:avLst/>
          </a:prstGeom>
        </p:spPr>
      </p:pic>
    </p:spTree>
    <p:extLst>
      <p:ext uri="{BB962C8B-B14F-4D97-AF65-F5344CB8AC3E}">
        <p14:creationId xmlns:p14="http://schemas.microsoft.com/office/powerpoint/2010/main" val="197420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n>
                  <a:solidFill>
                    <a:schemeClr val="bg1"/>
                  </a:solidFill>
                </a:ln>
              </a:rPr>
              <a:t>Proteins</a:t>
            </a:r>
          </a:p>
        </p:txBody>
      </p:sp>
      <p:sp>
        <p:nvSpPr>
          <p:cNvPr id="3" name="Content Placeholder 2"/>
          <p:cNvSpPr>
            <a:spLocks noGrp="1"/>
          </p:cNvSpPr>
          <p:nvPr>
            <p:ph sz="half" idx="1"/>
          </p:nvPr>
        </p:nvSpPr>
        <p:spPr>
          <a:xfrm>
            <a:off x="740228" y="1417638"/>
            <a:ext cx="3755571" cy="4925291"/>
          </a:xfrm>
        </p:spPr>
        <p:txBody>
          <a:bodyPr>
            <a:normAutofit fontScale="77500" lnSpcReduction="20000"/>
          </a:bodyPr>
          <a:lstStyle/>
          <a:p>
            <a:pPr marL="0" indent="0">
              <a:buNone/>
            </a:pPr>
            <a:r>
              <a:rPr lang="en-US" sz="3100" b="1" dirty="0"/>
              <a:t>Functions:</a:t>
            </a:r>
          </a:p>
          <a:p>
            <a:r>
              <a:rPr lang="en-US" sz="3100" dirty="0"/>
              <a:t>Build, maintain and repair body tissues</a:t>
            </a:r>
          </a:p>
          <a:p>
            <a:r>
              <a:rPr lang="en-US" sz="3100" dirty="0"/>
              <a:t>Enzymes = proteins that regulate many body processes</a:t>
            </a:r>
          </a:p>
          <a:p>
            <a:r>
              <a:rPr lang="en-US" sz="3100" dirty="0"/>
              <a:t>Supply energy (4 calories per gram)</a:t>
            </a:r>
          </a:p>
          <a:p>
            <a:pPr marL="0" indent="0">
              <a:buNone/>
            </a:pPr>
            <a:r>
              <a:rPr lang="en-US" sz="3100" b="1" dirty="0"/>
              <a:t>Types:</a:t>
            </a:r>
          </a:p>
          <a:p>
            <a:r>
              <a:rPr lang="en-US" sz="3100" dirty="0"/>
              <a:t>Complete:  contains all 9 essential amino acids</a:t>
            </a:r>
          </a:p>
          <a:p>
            <a:r>
              <a:rPr lang="en-US" sz="3100" dirty="0"/>
              <a:t>Incomplete:  Lacks some amino acids</a:t>
            </a:r>
          </a:p>
          <a:p>
            <a:pPr lvl="1"/>
            <a:endParaRPr lang="en-US" dirty="0"/>
          </a:p>
        </p:txBody>
      </p:sp>
      <p:sp>
        <p:nvSpPr>
          <p:cNvPr id="4" name="Content Placeholder 3"/>
          <p:cNvSpPr>
            <a:spLocks noGrp="1"/>
          </p:cNvSpPr>
          <p:nvPr>
            <p:ph sz="half" idx="2"/>
          </p:nvPr>
        </p:nvSpPr>
        <p:spPr>
          <a:xfrm>
            <a:off x="4648200" y="1455738"/>
            <a:ext cx="4038600" cy="4887191"/>
          </a:xfrm>
        </p:spPr>
        <p:txBody>
          <a:bodyPr>
            <a:normAutofit fontScale="77500" lnSpcReduction="20000"/>
          </a:bodyPr>
          <a:lstStyle/>
          <a:p>
            <a:pPr marL="0" indent="0">
              <a:buNone/>
            </a:pPr>
            <a:r>
              <a:rPr lang="en-US" sz="3300" b="1" dirty="0"/>
              <a:t>Sources:</a:t>
            </a:r>
          </a:p>
          <a:p>
            <a:r>
              <a:rPr lang="en-US" sz="3300" dirty="0"/>
              <a:t>Meat</a:t>
            </a:r>
          </a:p>
          <a:p>
            <a:r>
              <a:rPr lang="en-US" sz="3300" dirty="0"/>
              <a:t>Fish</a:t>
            </a:r>
          </a:p>
          <a:p>
            <a:r>
              <a:rPr lang="en-US" sz="3300" dirty="0"/>
              <a:t>Eggs</a:t>
            </a:r>
          </a:p>
          <a:p>
            <a:r>
              <a:rPr lang="en-US" sz="3300" dirty="0"/>
              <a:t>Poultry</a:t>
            </a:r>
          </a:p>
          <a:p>
            <a:r>
              <a:rPr lang="en-US" sz="3300" dirty="0"/>
              <a:t>Dairy products</a:t>
            </a:r>
          </a:p>
          <a:p>
            <a:r>
              <a:rPr lang="en-US" sz="3300" dirty="0"/>
              <a:t>Legumes</a:t>
            </a:r>
          </a:p>
          <a:p>
            <a:r>
              <a:rPr lang="en-US" sz="3300" dirty="0"/>
              <a:t>Nuts and seeds</a:t>
            </a:r>
          </a:p>
          <a:p>
            <a:r>
              <a:rPr lang="en-US" sz="3300" dirty="0"/>
              <a:t>Breads, cereals and vegetables also contain small amounts of protein </a:t>
            </a:r>
          </a:p>
          <a:p>
            <a:pPr marL="0" indent="0">
              <a:buNone/>
            </a:pPr>
            <a:endParaRPr lang="en-US" dirty="0"/>
          </a:p>
          <a:p>
            <a:pPr lvl="1"/>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dirty="0">
                <a:ln>
                  <a:solidFill>
                    <a:schemeClr val="bg1"/>
                  </a:solidFill>
                </a:ln>
              </a:rPr>
              <a:t>Complete vs. Incomplete Protein</a:t>
            </a:r>
          </a:p>
        </p:txBody>
      </p:sp>
      <p:sp>
        <p:nvSpPr>
          <p:cNvPr id="10" name="Content Placeholder 9"/>
          <p:cNvSpPr>
            <a:spLocks noGrp="1"/>
          </p:cNvSpPr>
          <p:nvPr>
            <p:ph sz="half" idx="1"/>
          </p:nvPr>
        </p:nvSpPr>
        <p:spPr>
          <a:xfrm>
            <a:off x="942974" y="2931884"/>
            <a:ext cx="3701595" cy="3060700"/>
          </a:xfrm>
        </p:spPr>
        <p:txBody>
          <a:bodyPr>
            <a:noAutofit/>
          </a:bodyPr>
          <a:lstStyle/>
          <a:p>
            <a:r>
              <a:rPr lang="en-US" sz="2500" dirty="0"/>
              <a:t>Contain all 9 essential amino acids</a:t>
            </a:r>
          </a:p>
          <a:p>
            <a:r>
              <a:rPr lang="en-US" sz="2500" dirty="0"/>
              <a:t>Found in ANIMAL sources</a:t>
            </a:r>
          </a:p>
          <a:p>
            <a:pPr lvl="1"/>
            <a:r>
              <a:rPr lang="en-US" sz="2500" dirty="0"/>
              <a:t>Meat, poultry, fish, eggs &amp; dairy products</a:t>
            </a:r>
          </a:p>
        </p:txBody>
      </p:sp>
      <p:sp>
        <p:nvSpPr>
          <p:cNvPr id="12" name="Content Placeholder 11"/>
          <p:cNvSpPr>
            <a:spLocks noGrp="1"/>
          </p:cNvSpPr>
          <p:nvPr>
            <p:ph sz="half" idx="2"/>
          </p:nvPr>
        </p:nvSpPr>
        <p:spPr>
          <a:xfrm>
            <a:off x="4754342" y="2931884"/>
            <a:ext cx="3946380" cy="3060700"/>
          </a:xfrm>
        </p:spPr>
        <p:txBody>
          <a:bodyPr>
            <a:normAutofit/>
          </a:bodyPr>
          <a:lstStyle/>
          <a:p>
            <a:r>
              <a:rPr lang="en-US" sz="2500" dirty="0"/>
              <a:t>Lack one or more essential amino acids</a:t>
            </a:r>
          </a:p>
          <a:p>
            <a:r>
              <a:rPr lang="en-US" sz="2500" dirty="0"/>
              <a:t>Found in PLANT sources</a:t>
            </a:r>
          </a:p>
          <a:p>
            <a:pPr lvl="1"/>
            <a:r>
              <a:rPr lang="en-US" sz="2500" dirty="0"/>
              <a:t>Legumes, nuts, seeds, grains</a:t>
            </a:r>
          </a:p>
        </p:txBody>
      </p:sp>
      <p:sp>
        <p:nvSpPr>
          <p:cNvPr id="9" name="Text Placeholder 8"/>
          <p:cNvSpPr>
            <a:spLocks noGrp="1"/>
          </p:cNvSpPr>
          <p:nvPr>
            <p:ph type="body" idx="4294967295"/>
          </p:nvPr>
        </p:nvSpPr>
        <p:spPr>
          <a:xfrm>
            <a:off x="847124" y="2405083"/>
            <a:ext cx="3797445" cy="477837"/>
          </a:xfrm>
        </p:spPr>
        <p:txBody>
          <a:bodyPr>
            <a:noAutofit/>
          </a:bodyPr>
          <a:lstStyle/>
          <a:p>
            <a:pPr marL="0" indent="0" algn="ctr">
              <a:spcBef>
                <a:spcPts val="0"/>
              </a:spcBef>
              <a:buNone/>
            </a:pPr>
            <a:r>
              <a:rPr lang="en-US" sz="2800" dirty="0"/>
              <a:t>COMPLETE PROTEINS</a:t>
            </a:r>
            <a:endParaRPr lang="en-US" sz="1800" dirty="0"/>
          </a:p>
        </p:txBody>
      </p:sp>
      <p:sp>
        <p:nvSpPr>
          <p:cNvPr id="11" name="Text Placeholder 10"/>
          <p:cNvSpPr>
            <a:spLocks noGrp="1"/>
          </p:cNvSpPr>
          <p:nvPr>
            <p:ph type="body" sz="quarter" idx="4294967295"/>
          </p:nvPr>
        </p:nvSpPr>
        <p:spPr>
          <a:xfrm>
            <a:off x="4740421" y="2439283"/>
            <a:ext cx="4180294" cy="492601"/>
          </a:xfrm>
        </p:spPr>
        <p:txBody>
          <a:bodyPr>
            <a:noAutofit/>
          </a:bodyPr>
          <a:lstStyle/>
          <a:p>
            <a:pPr marL="0" indent="0" algn="ctr">
              <a:buNone/>
            </a:pPr>
            <a:r>
              <a:rPr lang="en-US" sz="2800" dirty="0"/>
              <a:t>INCOMPLETE PROTEINS</a:t>
            </a:r>
          </a:p>
        </p:txBody>
      </p:sp>
      <p:sp>
        <p:nvSpPr>
          <p:cNvPr id="7" name="Rectangle 6"/>
          <p:cNvSpPr/>
          <p:nvPr/>
        </p:nvSpPr>
        <p:spPr>
          <a:xfrm>
            <a:off x="942974" y="1151870"/>
            <a:ext cx="7757748" cy="1015663"/>
          </a:xfrm>
          <a:prstGeom prst="rect">
            <a:avLst/>
          </a:prstGeom>
        </p:spPr>
        <p:txBody>
          <a:bodyPr wrap="square">
            <a:spAutoFit/>
          </a:bodyPr>
          <a:lstStyle/>
          <a:p>
            <a:pPr algn="ctr"/>
            <a:r>
              <a:rPr lang="en-US" sz="2000" dirty="0"/>
              <a:t>Of the 20 amino acids, the human body is capable of producing 11 of them.  The other 9 called, “Essential Amino Acids”, must be supplied by food sources. </a:t>
            </a:r>
          </a:p>
        </p:txBody>
      </p:sp>
      <p:sp>
        <p:nvSpPr>
          <p:cNvPr id="8" name="Rectangle 7"/>
          <p:cNvSpPr/>
          <p:nvPr/>
        </p:nvSpPr>
        <p:spPr>
          <a:xfrm>
            <a:off x="847126" y="5961488"/>
            <a:ext cx="7817005" cy="830997"/>
          </a:xfrm>
          <a:prstGeom prst="rect">
            <a:avLst/>
          </a:prstGeom>
        </p:spPr>
        <p:txBody>
          <a:bodyPr wrap="square">
            <a:spAutoFit/>
          </a:bodyPr>
          <a:lstStyle/>
          <a:p>
            <a:pPr algn="ctr"/>
            <a:r>
              <a:rPr lang="en-US" sz="2400" dirty="0"/>
              <a:t>The best way to give the body complete proteins is to eat a wide variety of foods throughout the day.</a:t>
            </a:r>
          </a:p>
        </p:txBody>
      </p:sp>
    </p:spTree>
    <p:extLst>
      <p:ext uri="{BB962C8B-B14F-4D97-AF65-F5344CB8AC3E}">
        <p14:creationId xmlns:p14="http://schemas.microsoft.com/office/powerpoint/2010/main" val="2001821876"/>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33" ma:contentTypeDescription="Create a new document." ma:contentTypeScope="" ma:versionID="37d3ec2b48d53e45b233ad8f52fe1b11"/>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68A5F327-9E9E-4B1C-9233-AE6A60ACDEEF}">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5A86528-A2C4-43C3-A4F5-06444AC72257}">
  <ds:schemaRefs>
    <ds:schemaRef ds:uri="http://schemas.microsoft.com/office/2006/metadata/contentType"/>
    <ds:schemaRef ds:uri="http://schemas.microsoft.com/office/2006/metadata/properties/metaAttributes"/>
  </ds:schemaRefs>
</ds:datastoreItem>
</file>

<file path=customXml/itemProps3.xml><?xml version="1.0" encoding="utf-8"?>
<ds:datastoreItem xmlns:ds="http://schemas.openxmlformats.org/officeDocument/2006/customXml" ds:itemID="{389181C2-37C3-4FA0-9387-8B2FDDD95D7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Badge</Template>
  <TotalTime>3179</TotalTime>
  <Words>434</Words>
  <Application>Microsoft Office PowerPoint</Application>
  <PresentationFormat>On-screen Show (4:3)</PresentationFormat>
  <Paragraphs>44</Paragraphs>
  <Slides>3</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Gill Sans MT</vt:lpstr>
      <vt:lpstr>Impact</vt:lpstr>
      <vt:lpstr>Badge</vt:lpstr>
      <vt:lpstr>Proteins</vt:lpstr>
      <vt:lpstr>Proteins</vt:lpstr>
      <vt:lpstr>Complete vs. Incomplete Protein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Nutrients Have Class Too!</dc:title>
  <dc:creator>tjefferson</dc:creator>
  <cp:lastModifiedBy>Jennifer Ostman</cp:lastModifiedBy>
  <cp:revision>16</cp:revision>
  <cp:lastPrinted>2018-03-10T04:09:58Z</cp:lastPrinted>
  <dcterms:created xsi:type="dcterms:W3CDTF">2010-09-27T19:56:52Z</dcterms:created>
  <dcterms:modified xsi:type="dcterms:W3CDTF">2018-05-14T19:22:16Z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TC300069989990</vt:lpwstr>
  </property>
</Properties>
</file>