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67" r:id="rId4"/>
    <p:sldId id="258" r:id="rId5"/>
    <p:sldId id="259" r:id="rId6"/>
    <p:sldId id="260" r:id="rId7"/>
    <p:sldId id="271" r:id="rId8"/>
    <p:sldId id="268" r:id="rId9"/>
    <p:sldId id="269" r:id="rId10"/>
    <p:sldId id="272" r:id="rId11"/>
  </p:sldIdLst>
  <p:sldSz cx="9144000" cy="5143500" type="screen16x9"/>
  <p:notesSz cx="6858000" cy="9144000"/>
  <p:embeddedFontLst>
    <p:embeddedFont>
      <p:font typeface="Chelsea Market" panose="02000000000000000000" pitchFamily="2" charset="0"/>
      <p:regular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5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3EB06A-3FB9-0B43-8BEA-7A19A590F587}" v="10" dt="2022-11-09T20:53:52.2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558"/>
  </p:normalViewPr>
  <p:slideViewPr>
    <p:cSldViewPr snapToGrid="0">
      <p:cViewPr varScale="1">
        <p:scale>
          <a:sx n="161" d="100"/>
          <a:sy n="161" d="100"/>
        </p:scale>
        <p:origin x="240" y="1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429ebdcf7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429ebdcf7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429ebdcf7d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429ebdcf7d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429ebdcf7d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429ebdcf7d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578763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429ebdcf7d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429ebdcf7d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429ebdcf7d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1429ebdcf7d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429ebdcf7d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1429ebdcf7d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429ebdcf7d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429ebdcf7d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265220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429ebdcf7d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429ebdcf7d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47217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429ebdcf7d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429ebdcf7d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518972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429ebdcf7d_0_1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1429ebdcf7d_0_1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8818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E2F3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r>
              <a:rPr lang="en" dirty="0">
                <a:latin typeface="Chelsea Market"/>
                <a:ea typeface="Chelsea Market"/>
                <a:cs typeface="Chelsea Market"/>
                <a:sym typeface="Chelsea Market"/>
              </a:rPr>
              <a:t> </a:t>
            </a:r>
            <a:r>
              <a:rPr lang="en" dirty="0">
                <a:solidFill>
                  <a:srgbClr val="002060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Welcome to the </a:t>
            </a:r>
            <a:br>
              <a:rPr lang="en" dirty="0">
                <a:solidFill>
                  <a:srgbClr val="002060"/>
                </a:solidFill>
                <a:latin typeface="Chelsea Market"/>
                <a:ea typeface="Chelsea Market"/>
                <a:cs typeface="Chelsea Market"/>
                <a:sym typeface="Chelsea Market"/>
              </a:rPr>
            </a:br>
            <a:r>
              <a:rPr lang="en" dirty="0">
                <a:solidFill>
                  <a:srgbClr val="002060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Early College!</a:t>
            </a:r>
            <a:endParaRPr dirty="0">
              <a:solidFill>
                <a:srgbClr val="00206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2060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Class of 2027</a:t>
            </a:r>
            <a:endParaRPr dirty="0">
              <a:solidFill>
                <a:srgbClr val="00206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9950" y="2666925"/>
            <a:ext cx="3046568" cy="2284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Scatter chart, qr code&#10;&#10;Description automatically generated">
            <a:extLst>
              <a:ext uri="{FF2B5EF4-FFF2-40B4-BE49-F238E27FC236}">
                <a16:creationId xmlns:a16="http://schemas.microsoft.com/office/drawing/2014/main" id="{5AB99727-235F-96B1-7377-4C00598D3B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636" y="2899251"/>
            <a:ext cx="2052600" cy="2052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D9A190F-C16E-2E37-5C51-98F12A7F4B26}"/>
              </a:ext>
            </a:extLst>
          </p:cNvPr>
          <p:cNvSpPr txBox="1"/>
          <p:nvPr/>
        </p:nvSpPr>
        <p:spPr>
          <a:xfrm rot="20216870">
            <a:off x="428810" y="1782583"/>
            <a:ext cx="15943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2060"/>
                </a:solidFill>
                <a:latin typeface="Chalkboard SE" panose="03050602040202020205" pitchFamily="66" charset="77"/>
              </a:rPr>
              <a:t>Please sign in while you wait!</a:t>
            </a:r>
          </a:p>
        </p:txBody>
      </p:sp>
      <p:sp>
        <p:nvSpPr>
          <p:cNvPr id="6" name="Down Arrow 5">
            <a:extLst>
              <a:ext uri="{FF2B5EF4-FFF2-40B4-BE49-F238E27FC236}">
                <a16:creationId xmlns:a16="http://schemas.microsoft.com/office/drawing/2014/main" id="{3DDC86BA-8326-A085-9D43-DA2169CECFA2}"/>
              </a:ext>
            </a:extLst>
          </p:cNvPr>
          <p:cNvSpPr/>
          <p:nvPr/>
        </p:nvSpPr>
        <p:spPr>
          <a:xfrm>
            <a:off x="1598767" y="2069903"/>
            <a:ext cx="461818" cy="774411"/>
          </a:xfrm>
          <a:prstGeom prst="downArrow">
            <a:avLst/>
          </a:prstGeom>
          <a:solidFill>
            <a:srgbClr val="F35E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E2F3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2361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1C4587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Who we are?</a:t>
            </a:r>
            <a:endParaRPr>
              <a:solidFill>
                <a:srgbClr val="1C4587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19050" y="2731200"/>
            <a:ext cx="3046568" cy="2284926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311700" y="739225"/>
            <a:ext cx="8520600" cy="427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helsea Market"/>
                <a:ea typeface="Chelsea Market"/>
                <a:cs typeface="Chelsea Market"/>
                <a:sym typeface="Chelsea Market"/>
              </a:rPr>
              <a:t>Meet the Eagle staff:</a:t>
            </a:r>
            <a:endParaRPr lang="en-US">
              <a:latin typeface="Chelsea Market"/>
              <a:ea typeface="Chelsea Market"/>
              <a:cs typeface="Chelsea Market"/>
            </a:endParaRPr>
          </a:p>
          <a:p>
            <a:pPr indent="-325755">
              <a:lnSpc>
                <a:spcPct val="100000"/>
              </a:lnSpc>
              <a:spcBef>
                <a:spcPts val="1200"/>
              </a:spcBef>
              <a:buSzPct val="100000"/>
              <a:buFont typeface="Chelsea Market"/>
              <a:buChar char="-"/>
            </a:pPr>
            <a:r>
              <a:rPr lang="en">
                <a:latin typeface="Chelsea Market"/>
                <a:ea typeface="Chelsea Market"/>
                <a:cs typeface="Chelsea Market"/>
                <a:sym typeface="Chelsea Market"/>
              </a:rPr>
              <a:t>Dr. Brown, Principal </a:t>
            </a:r>
            <a:endParaRPr lang="en">
              <a:latin typeface="Chelsea Market"/>
              <a:ea typeface="Chelsea Market"/>
              <a:cs typeface="Chelsea Market"/>
            </a:endParaRPr>
          </a:p>
          <a:p>
            <a:pPr indent="-325755">
              <a:lnSpc>
                <a:spcPct val="100000"/>
              </a:lnSpc>
              <a:spcBef>
                <a:spcPts val="1200"/>
              </a:spcBef>
              <a:buSzPct val="100000"/>
              <a:buFont typeface="Chelsea Market"/>
              <a:buChar char="-"/>
            </a:pPr>
            <a:r>
              <a:rPr lang="en">
                <a:latin typeface="Chelsea Market"/>
                <a:ea typeface="Chelsea Market"/>
                <a:cs typeface="Chelsea Market"/>
                <a:sym typeface="Chelsea Market"/>
              </a:rPr>
              <a:t>Mrs. Tinsley, Assistant Principal</a:t>
            </a:r>
            <a:endParaRPr>
              <a:latin typeface="Chelsea Market"/>
              <a:ea typeface="Chelsea Market"/>
              <a:cs typeface="Chelsea Market"/>
            </a:endParaRPr>
          </a:p>
          <a:p>
            <a:pPr indent="-325755">
              <a:lnSpc>
                <a:spcPct val="100000"/>
              </a:lnSpc>
              <a:spcBef>
                <a:spcPts val="1200"/>
              </a:spcBef>
              <a:buSzPct val="100000"/>
              <a:buFont typeface="Chelsea Market"/>
              <a:buChar char="-"/>
            </a:pPr>
            <a:endParaRPr lang="en">
              <a:latin typeface="Chelsea Market"/>
              <a:ea typeface="Chelsea Market"/>
              <a:cs typeface="Chelsea Market"/>
            </a:endParaRPr>
          </a:p>
          <a:p>
            <a:pPr indent="-325755">
              <a:lnSpc>
                <a:spcPct val="100000"/>
              </a:lnSpc>
              <a:spcBef>
                <a:spcPts val="1200"/>
              </a:spcBef>
              <a:buSzPct val="100000"/>
              <a:buFont typeface="Chelsea Market"/>
              <a:buChar char="-"/>
            </a:pPr>
            <a:endParaRPr lang="en">
              <a:latin typeface="Chelsea Market"/>
              <a:ea typeface="Chelsea Market"/>
              <a:cs typeface="Chelsea Market"/>
            </a:endParaRPr>
          </a:p>
          <a:p>
            <a:pPr indent="-325755">
              <a:lnSpc>
                <a:spcPct val="100000"/>
              </a:lnSpc>
              <a:spcBef>
                <a:spcPts val="1200"/>
              </a:spcBef>
              <a:buSzPct val="100000"/>
              <a:buFont typeface="Chelsea Market"/>
              <a:buChar char="-"/>
            </a:pPr>
            <a:r>
              <a:rPr lang="en">
                <a:latin typeface="Chelsea Market"/>
                <a:ea typeface="Chelsea Market"/>
                <a:cs typeface="Chelsea Market"/>
              </a:rPr>
              <a:t>Mrs. Crews, Guidance Counselor</a:t>
            </a:r>
            <a:endParaRPr lang="en"/>
          </a:p>
          <a:p>
            <a:pPr indent="-325755">
              <a:lnSpc>
                <a:spcPct val="100000"/>
              </a:lnSpc>
              <a:buSzPct val="100000"/>
              <a:buFont typeface="Chelsea Market"/>
              <a:buChar char="-"/>
            </a:pPr>
            <a:r>
              <a:rPr lang="en">
                <a:latin typeface="Chelsea Market"/>
                <a:ea typeface="Chelsea Market"/>
                <a:cs typeface="Chelsea Market"/>
                <a:sym typeface="Chelsea Market"/>
              </a:rPr>
              <a:t>Mrs. Glover, Social Worker </a:t>
            </a:r>
            <a:endParaRPr lang="en">
              <a:latin typeface="Chelsea Market"/>
              <a:ea typeface="Chelsea Market"/>
              <a:cs typeface="Chelsea Market"/>
            </a:endParaRPr>
          </a:p>
          <a:p>
            <a:pPr indent="-325755">
              <a:lnSpc>
                <a:spcPct val="100000"/>
              </a:lnSpc>
              <a:buSzPct val="100000"/>
              <a:buFont typeface="Chelsea Market"/>
              <a:buChar char="-"/>
            </a:pPr>
            <a:r>
              <a:rPr lang="en">
                <a:latin typeface="Chelsea Market"/>
                <a:ea typeface="Chelsea Market"/>
                <a:cs typeface="Chelsea Market"/>
              </a:rPr>
              <a:t>Mrs. Cook, College Liaison</a:t>
            </a:r>
          </a:p>
          <a:p>
            <a:pPr indent="-325755">
              <a:lnSpc>
                <a:spcPct val="100000"/>
              </a:lnSpc>
              <a:buSzPct val="100000"/>
              <a:buFont typeface="Chelsea Market"/>
              <a:buChar char="-"/>
            </a:pPr>
            <a:r>
              <a:rPr lang="en">
                <a:latin typeface="Chelsea Market"/>
                <a:ea typeface="Chelsea Market"/>
                <a:cs typeface="Chelsea Market"/>
                <a:sym typeface="Chelsea Market"/>
              </a:rPr>
              <a:t>Mr. Curtis, Student Wholeness Specialist </a:t>
            </a:r>
            <a:endParaRPr lang="en">
              <a:latin typeface="Chelsea Market"/>
              <a:ea typeface="Chelsea Market"/>
              <a:cs typeface="Chelsea Market"/>
            </a:endParaRPr>
          </a:p>
          <a:p>
            <a:pPr marL="131445" indent="0">
              <a:lnSpc>
                <a:spcPct val="114999"/>
              </a:lnSpc>
              <a:buSzPct val="100000"/>
              <a:buNone/>
            </a:pPr>
            <a:endParaRPr lang="en">
              <a:latin typeface="Chelsea Market"/>
            </a:endParaRPr>
          </a:p>
          <a:p>
            <a:pPr marL="131445" lvl="0" indent="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 lang="en">
              <a:latin typeface="Chelsea Market"/>
              <a:ea typeface="Chelsea Market"/>
              <a:cs typeface="Chelsea Market"/>
            </a:endParaRPr>
          </a:p>
          <a:p>
            <a:pPr marL="457200" lvl="0" indent="-325755" algn="ctr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ct val="100000"/>
              <a:buFont typeface="Chelsea Market"/>
              <a:buChar char="-"/>
            </a:pPr>
            <a:endParaRPr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63" name="Google Shape;63;p14"/>
          <p:cNvSpPr txBox="1"/>
          <p:nvPr/>
        </p:nvSpPr>
        <p:spPr>
          <a:xfrm>
            <a:off x="6074575" y="4419325"/>
            <a:ext cx="7341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20870A3F-E04E-A914-BA3E-2C762D52C5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8565" y="959201"/>
            <a:ext cx="2360499" cy="176062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E2F3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-387367" y="83020"/>
            <a:ext cx="6459118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1C4587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Who we are?</a:t>
            </a:r>
            <a:endParaRPr>
              <a:solidFill>
                <a:srgbClr val="1C4587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76977" y="739225"/>
            <a:ext cx="5948851" cy="427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r>
              <a:rPr lang="en-US" b="0" i="0" u="none" strike="noStrike">
                <a:solidFill>
                  <a:srgbClr val="000000"/>
                </a:solidFill>
                <a:effectLst/>
                <a:latin typeface="Chelsea Market"/>
              </a:rPr>
              <a:t>We are a </a:t>
            </a:r>
            <a:r>
              <a:rPr lang="en-US">
                <a:solidFill>
                  <a:srgbClr val="000000"/>
                </a:solidFill>
                <a:latin typeface="Chelsea Market"/>
              </a:rPr>
              <a:t>FREE</a:t>
            </a:r>
            <a:r>
              <a:rPr lang="en-US" b="0" i="0" u="none" strike="noStrike">
                <a:solidFill>
                  <a:srgbClr val="000000"/>
                </a:solidFill>
                <a:effectLst/>
                <a:latin typeface="Chelsea Market"/>
              </a:rPr>
              <a:t> public high school</a:t>
            </a:r>
            <a:endParaRPr lang="en-US">
              <a:solidFill>
                <a:srgbClr val="000000"/>
              </a:solidFill>
              <a:latin typeface="Chelsea Market"/>
            </a:endParaRPr>
          </a:p>
          <a:p>
            <a:pPr lvl="1">
              <a:lnSpc>
                <a:spcPct val="114999"/>
              </a:lnSpc>
            </a:pPr>
            <a:r>
              <a:rPr lang="en-US" sz="1600">
                <a:solidFill>
                  <a:srgbClr val="000000"/>
                </a:solidFill>
                <a:latin typeface="Chelsea Market"/>
              </a:rPr>
              <a:t>We provide bus transportation</a:t>
            </a:r>
            <a:endParaRPr lang="en-US" sz="1600"/>
          </a:p>
          <a:p>
            <a:pPr lvl="1">
              <a:lnSpc>
                <a:spcPct val="114999"/>
              </a:lnSpc>
            </a:pPr>
            <a:r>
              <a:rPr lang="en-US" sz="1600">
                <a:solidFill>
                  <a:srgbClr val="000000"/>
                </a:solidFill>
                <a:latin typeface="Chelsea Market"/>
              </a:rPr>
              <a:t>1:1 Chromebooks</a:t>
            </a:r>
          </a:p>
          <a:p>
            <a:pPr lvl="1">
              <a:lnSpc>
                <a:spcPct val="114999"/>
              </a:lnSpc>
            </a:pPr>
            <a:r>
              <a:rPr lang="en-US" sz="1600">
                <a:solidFill>
                  <a:srgbClr val="000000"/>
                </a:solidFill>
                <a:latin typeface="Chelsea Market"/>
              </a:rPr>
              <a:t>Free college tuition and textbooks</a:t>
            </a:r>
          </a:p>
          <a:p>
            <a:endParaRPr lang="en-US">
              <a:solidFill>
                <a:srgbClr val="000000"/>
              </a:solidFill>
              <a:latin typeface="Chelsea Market"/>
            </a:endParaRPr>
          </a:p>
          <a:p>
            <a:pPr>
              <a:lnSpc>
                <a:spcPct val="114999"/>
              </a:lnSpc>
            </a:pPr>
            <a:r>
              <a:rPr lang="en-US" b="0" i="0" u="none" strike="noStrike">
                <a:solidFill>
                  <a:srgbClr val="000000"/>
                </a:solidFill>
                <a:effectLst/>
                <a:latin typeface="Chelsea Market"/>
              </a:rPr>
              <a:t>We are a small school </a:t>
            </a:r>
            <a:r>
              <a:rPr lang="en-US">
                <a:solidFill>
                  <a:srgbClr val="000000"/>
                </a:solidFill>
                <a:latin typeface="Chelsea Market"/>
              </a:rPr>
              <a:t>- </a:t>
            </a:r>
            <a:r>
              <a:rPr lang="en-US" b="0" i="0" u="none" strike="noStrike">
                <a:solidFill>
                  <a:srgbClr val="000000"/>
                </a:solidFill>
                <a:effectLst/>
                <a:latin typeface="Chelsea Market"/>
              </a:rPr>
              <a:t>260 students</a:t>
            </a:r>
            <a:r>
              <a:rPr lang="en-US">
                <a:solidFill>
                  <a:srgbClr val="000000"/>
                </a:solidFill>
                <a:latin typeface="Chelsea Market"/>
              </a:rPr>
              <a:t> max! </a:t>
            </a:r>
            <a:endParaRPr lang="en-US" sz="1400">
              <a:solidFill>
                <a:srgbClr val="595959"/>
              </a:solidFill>
            </a:endParaRPr>
          </a:p>
          <a:p>
            <a:pPr lvl="1">
              <a:lnSpc>
                <a:spcPct val="114999"/>
              </a:lnSpc>
            </a:pPr>
            <a:r>
              <a:rPr lang="en-US" sz="1600">
                <a:solidFill>
                  <a:srgbClr val="000000"/>
                </a:solidFill>
                <a:latin typeface="Chelsea Market"/>
              </a:rPr>
              <a:t>We currently have 238 students and 16 teacher/staff </a:t>
            </a:r>
            <a:endParaRPr lang="en-US" sz="1600">
              <a:latin typeface="Chelsea Market"/>
            </a:endParaRPr>
          </a:p>
          <a:p>
            <a:pPr lvl="1">
              <a:lnSpc>
                <a:spcPct val="114999"/>
              </a:lnSpc>
            </a:pPr>
            <a:r>
              <a:rPr lang="en-US" sz="1600">
                <a:solidFill>
                  <a:srgbClr val="000000"/>
                </a:solidFill>
                <a:latin typeface="Chelsea Market"/>
              </a:rPr>
              <a:t>We accept 66 freshmen each new school year</a:t>
            </a:r>
            <a:endParaRPr lang="en-US" sz="1600">
              <a:latin typeface="Chelsea Market"/>
            </a:endParaRPr>
          </a:p>
          <a:p>
            <a:pPr lvl="1">
              <a:lnSpc>
                <a:spcPct val="114999"/>
              </a:lnSpc>
            </a:pPr>
            <a:r>
              <a:rPr lang="en-US" sz="1600">
                <a:solidFill>
                  <a:srgbClr val="000000"/>
                </a:solidFill>
                <a:latin typeface="Chelsea Market"/>
              </a:rPr>
              <a:t>Classes are no larger than 22 students</a:t>
            </a:r>
          </a:p>
          <a:p>
            <a:pPr>
              <a:lnSpc>
                <a:spcPct val="114999"/>
              </a:lnSpc>
            </a:pPr>
            <a:endParaRPr lang="en-US">
              <a:solidFill>
                <a:srgbClr val="000000"/>
              </a:solidFill>
              <a:latin typeface="Chelsea Market"/>
            </a:endParaRPr>
          </a:p>
          <a:p>
            <a:pPr>
              <a:lnSpc>
                <a:spcPct val="114999"/>
              </a:lnSpc>
            </a:pPr>
            <a:r>
              <a:rPr lang="en-US">
                <a:solidFill>
                  <a:srgbClr val="000000"/>
                </a:solidFill>
                <a:latin typeface="Chelsea Market"/>
              </a:rPr>
              <a:t>We are just like other high schools!</a:t>
            </a:r>
          </a:p>
          <a:p>
            <a:pPr lvl="1">
              <a:lnSpc>
                <a:spcPct val="114999"/>
              </a:lnSpc>
            </a:pPr>
            <a:r>
              <a:rPr lang="en-US">
                <a:solidFill>
                  <a:srgbClr val="000000"/>
                </a:solidFill>
                <a:latin typeface="Chelsea Market"/>
              </a:rPr>
              <a:t>We have Friday Clubs (Student Council, Model UN, Yearbook, Science Club, Anime, etc...)</a:t>
            </a:r>
          </a:p>
          <a:p>
            <a:pPr lvl="1">
              <a:lnSpc>
                <a:spcPct val="114999"/>
              </a:lnSpc>
            </a:pPr>
            <a:r>
              <a:rPr lang="en-US">
                <a:solidFill>
                  <a:srgbClr val="000000"/>
                </a:solidFill>
                <a:latin typeface="Chelsea Market"/>
              </a:rPr>
              <a:t>We have Homecoming, Prom, and other social events</a:t>
            </a:r>
          </a:p>
          <a:p>
            <a:pPr lvl="1">
              <a:lnSpc>
                <a:spcPct val="114999"/>
              </a:lnSpc>
            </a:pPr>
            <a:r>
              <a:rPr lang="en-US">
                <a:solidFill>
                  <a:srgbClr val="000000"/>
                </a:solidFill>
                <a:latin typeface="Chelsea Market"/>
              </a:rPr>
              <a:t>We have intramural sports with other early colleges</a:t>
            </a:r>
          </a:p>
          <a:p>
            <a:pPr lvl="1">
              <a:lnSpc>
                <a:spcPct val="114999"/>
              </a:lnSpc>
            </a:pPr>
            <a:endParaRPr lang="en-US" sz="1600">
              <a:solidFill>
                <a:srgbClr val="000000"/>
              </a:solidFill>
              <a:latin typeface="Chelsea Market"/>
            </a:endParaRPr>
          </a:p>
          <a:p>
            <a:pPr marL="596900" lvl="1" indent="0">
              <a:lnSpc>
                <a:spcPct val="114999"/>
              </a:lnSpc>
              <a:buNone/>
            </a:pPr>
            <a:endParaRPr lang="en-US" sz="1600">
              <a:solidFill>
                <a:srgbClr val="595959"/>
              </a:solidFill>
            </a:endParaRPr>
          </a:p>
          <a:p>
            <a:pPr lvl="1">
              <a:lnSpc>
                <a:spcPct val="114999"/>
              </a:lnSpc>
            </a:pPr>
            <a:endParaRPr lang="en-US" sz="1600">
              <a:solidFill>
                <a:srgbClr val="000000"/>
              </a:solidFill>
              <a:latin typeface="Chelsea Market"/>
            </a:endParaRPr>
          </a:p>
        </p:txBody>
      </p:sp>
      <p:sp>
        <p:nvSpPr>
          <p:cNvPr id="63" name="Google Shape;63;p14"/>
          <p:cNvSpPr txBox="1"/>
          <p:nvPr/>
        </p:nvSpPr>
        <p:spPr>
          <a:xfrm>
            <a:off x="6074575" y="4419325"/>
            <a:ext cx="7341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2" descr="A picture containing person, indoor, people, dressed&#10;&#10;Description automatically generated">
            <a:extLst>
              <a:ext uri="{FF2B5EF4-FFF2-40B4-BE49-F238E27FC236}">
                <a16:creationId xmlns:a16="http://schemas.microsoft.com/office/drawing/2014/main" id="{8E28553C-8110-A5A8-FCF6-BB6F8F8A1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1215" y="40820"/>
            <a:ext cx="1329759" cy="16634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4" descr="Text&#10;&#10;Description automatically generated">
            <a:extLst>
              <a:ext uri="{FF2B5EF4-FFF2-40B4-BE49-F238E27FC236}">
                <a16:creationId xmlns:a16="http://schemas.microsoft.com/office/drawing/2014/main" id="{174F7904-429F-B828-DA4B-EB1361BA86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9762" y="200024"/>
            <a:ext cx="1191985" cy="1217499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A8C401CE-9A07-6007-C607-8C5D4574DE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6636" y="1763485"/>
            <a:ext cx="1442017" cy="19328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7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B8D62521-95F8-3E52-C646-64DC3AE120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4534" y="2316514"/>
            <a:ext cx="1845129" cy="13779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62F3377A-8836-B11B-FC90-2073B30324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5846" y="3735059"/>
            <a:ext cx="1615509" cy="12044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5" descr="Timeline&#10;&#10;Description automatically generated">
            <a:extLst>
              <a:ext uri="{FF2B5EF4-FFF2-40B4-BE49-F238E27FC236}">
                <a16:creationId xmlns:a16="http://schemas.microsoft.com/office/drawing/2014/main" id="{A47A7A89-F2F4-1871-A835-B1C5F0DD9D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955" y="3441860"/>
            <a:ext cx="1525492" cy="1525492"/>
          </a:xfrm>
          <a:prstGeom prst="rect">
            <a:avLst/>
          </a:prstGeom>
        </p:spPr>
      </p:pic>
      <p:pic>
        <p:nvPicPr>
          <p:cNvPr id="9" name="Picture 9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A62D463D-94AA-BFB7-0613-9B07BA5CDB5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84283" y="200024"/>
            <a:ext cx="1508353" cy="15032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8251CB90-B5EA-2FF2-AE7F-7E265E87FA3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97850" y="1255157"/>
            <a:ext cx="1753281" cy="13166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00577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E2F3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-790479" y="36811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1C4587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What we do?</a:t>
            </a:r>
            <a:endParaRPr dirty="0">
              <a:solidFill>
                <a:srgbClr val="1C4587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>
            <a:off x="291288" y="606487"/>
            <a:ext cx="6627507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indent="0" algn="ctr">
              <a:spcAft>
                <a:spcPts val="1200"/>
              </a:spcAft>
              <a:buNone/>
            </a:pPr>
            <a:r>
              <a:rPr lang="en" sz="7200" dirty="0">
                <a:solidFill>
                  <a:srgbClr val="F35E00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“Empower all students for college, career, and life.”</a:t>
            </a:r>
            <a:endParaRPr lang="en" sz="7200" dirty="0">
              <a:solidFill>
                <a:srgbClr val="F35E00"/>
              </a:solidFill>
              <a:latin typeface="Chelsea Market"/>
              <a:ea typeface="Chelsea Market"/>
              <a:cs typeface="Chelsea Market"/>
            </a:endParaRPr>
          </a:p>
          <a:p>
            <a:r>
              <a:rPr lang="en-US" sz="7200" b="0" i="0" u="none" strike="noStrike" dirty="0">
                <a:solidFill>
                  <a:srgbClr val="000000"/>
                </a:solidFill>
                <a:effectLst/>
                <a:latin typeface="Chelsea Market"/>
              </a:rPr>
              <a:t>We</a:t>
            </a:r>
            <a:r>
              <a:rPr lang="en-US" sz="7200" dirty="0">
                <a:solidFill>
                  <a:srgbClr val="000000"/>
                </a:solidFill>
                <a:latin typeface="Chelsea Market"/>
              </a:rPr>
              <a:t> help you</a:t>
            </a:r>
            <a:r>
              <a:rPr lang="en-US" sz="7200" b="0" i="0" u="none" strike="noStrike" dirty="0">
                <a:solidFill>
                  <a:srgbClr val="000000"/>
                </a:solidFill>
                <a:effectLst/>
                <a:latin typeface="Chelsea Market"/>
              </a:rPr>
              <a:t> earn an associate degree</a:t>
            </a:r>
            <a:r>
              <a:rPr lang="en-US" sz="7200" dirty="0">
                <a:solidFill>
                  <a:srgbClr val="000000"/>
                </a:solidFill>
                <a:latin typeface="Chelsea Market"/>
              </a:rPr>
              <a:t> </a:t>
            </a:r>
            <a:r>
              <a:rPr lang="en-US" sz="7200" b="0" i="0" u="sng" strike="noStrike" dirty="0">
                <a:solidFill>
                  <a:srgbClr val="000000"/>
                </a:solidFill>
                <a:effectLst/>
                <a:latin typeface="Chelsea Market"/>
              </a:rPr>
              <a:t>in addition</a:t>
            </a:r>
            <a:r>
              <a:rPr lang="en-US" sz="7200" b="0" i="0" u="none" strike="noStrike" dirty="0">
                <a:solidFill>
                  <a:srgbClr val="000000"/>
                </a:solidFill>
                <a:effectLst/>
                <a:latin typeface="Chelsea Market"/>
              </a:rPr>
              <a:t> to your high school diploma in</a:t>
            </a:r>
            <a:r>
              <a:rPr lang="en-US" sz="7200" dirty="0">
                <a:solidFill>
                  <a:srgbClr val="000000"/>
                </a:solidFill>
                <a:latin typeface="Chelsea Market"/>
              </a:rPr>
              <a:t> </a:t>
            </a:r>
            <a:r>
              <a:rPr lang="en-US" sz="7200" b="0" i="0" u="none" strike="noStrike" dirty="0">
                <a:solidFill>
                  <a:srgbClr val="000000"/>
                </a:solidFill>
                <a:effectLst/>
                <a:latin typeface="Chelsea Market"/>
              </a:rPr>
              <a:t>four years</a:t>
            </a:r>
            <a:r>
              <a:rPr lang="en-US" sz="7200" dirty="0">
                <a:solidFill>
                  <a:srgbClr val="000000"/>
                </a:solidFill>
                <a:latin typeface="Chelsea Market"/>
              </a:rPr>
              <a:t> </a:t>
            </a:r>
            <a:endParaRPr lang="en-US" dirty="0"/>
          </a:p>
          <a:p>
            <a:pPr lvl="1">
              <a:lnSpc>
                <a:spcPct val="114999"/>
              </a:lnSpc>
              <a:buSzPts val="1800"/>
            </a:pPr>
            <a:r>
              <a:rPr lang="en-US" sz="6400" dirty="0">
                <a:solidFill>
                  <a:srgbClr val="000000"/>
                </a:solidFill>
                <a:latin typeface="Chelsea Market"/>
              </a:rPr>
              <a:t>This means a FREE 2-year college degree!</a:t>
            </a:r>
          </a:p>
          <a:p>
            <a:pPr lvl="1">
              <a:lnSpc>
                <a:spcPct val="114999"/>
              </a:lnSpc>
            </a:pPr>
            <a:endParaRPr lang="en-US" sz="7200" dirty="0">
              <a:solidFill>
                <a:srgbClr val="000000"/>
              </a:solidFill>
              <a:latin typeface="Chelsea Market"/>
            </a:endParaRPr>
          </a:p>
          <a:p>
            <a:pPr>
              <a:lnSpc>
                <a:spcPct val="114999"/>
              </a:lnSpc>
            </a:pPr>
            <a:r>
              <a:rPr lang="en-US" sz="7200" dirty="0">
                <a:solidFill>
                  <a:srgbClr val="000000"/>
                </a:solidFill>
                <a:latin typeface="Chelsea Market"/>
              </a:rPr>
              <a:t>Through Seminar</a:t>
            </a:r>
            <a:r>
              <a:rPr lang="en-US" sz="7200" b="0" i="0" u="none" strike="noStrike" dirty="0">
                <a:solidFill>
                  <a:srgbClr val="000000"/>
                </a:solidFill>
                <a:effectLst/>
                <a:latin typeface="Chelsea Market"/>
              </a:rPr>
              <a:t> </a:t>
            </a:r>
            <a:r>
              <a:rPr lang="en-US" sz="7200" dirty="0">
                <a:solidFill>
                  <a:srgbClr val="000000"/>
                </a:solidFill>
                <a:latin typeface="Chelsea Market"/>
              </a:rPr>
              <a:t>we teach you how to: </a:t>
            </a:r>
            <a:endParaRPr lang="en-US" sz="2400" dirty="0">
              <a:solidFill>
                <a:srgbClr val="595959"/>
              </a:solidFill>
            </a:endParaRPr>
          </a:p>
          <a:p>
            <a:pPr lvl="1">
              <a:lnSpc>
                <a:spcPct val="114999"/>
              </a:lnSpc>
              <a:buSzPts val="1800"/>
            </a:pPr>
            <a:r>
              <a:rPr lang="en-US" sz="6400" dirty="0">
                <a:solidFill>
                  <a:srgbClr val="000000"/>
                </a:solidFill>
                <a:latin typeface="Chelsea Market"/>
              </a:rPr>
              <a:t>Navigate college classes</a:t>
            </a:r>
          </a:p>
          <a:p>
            <a:pPr lvl="1">
              <a:lnSpc>
                <a:spcPct val="114999"/>
              </a:lnSpc>
            </a:pPr>
            <a:r>
              <a:rPr lang="en-US" sz="6400" dirty="0">
                <a:solidFill>
                  <a:srgbClr val="000000"/>
                </a:solidFill>
                <a:latin typeface="Chelsea Market"/>
              </a:rPr>
              <a:t>Develop study skills</a:t>
            </a:r>
          </a:p>
          <a:p>
            <a:pPr lvl="1">
              <a:lnSpc>
                <a:spcPct val="114999"/>
              </a:lnSpc>
            </a:pPr>
            <a:r>
              <a:rPr lang="en-US" sz="6400" dirty="0">
                <a:solidFill>
                  <a:srgbClr val="000000"/>
                </a:solidFill>
                <a:latin typeface="Chelsea Market"/>
              </a:rPr>
              <a:t>Advocate for yourself</a:t>
            </a:r>
          </a:p>
          <a:p>
            <a:pPr lvl="1">
              <a:lnSpc>
                <a:spcPct val="114999"/>
              </a:lnSpc>
            </a:pPr>
            <a:r>
              <a:rPr lang="en-US" sz="6400" dirty="0">
                <a:solidFill>
                  <a:srgbClr val="000000"/>
                </a:solidFill>
                <a:latin typeface="Chelsea Market"/>
              </a:rPr>
              <a:t>Think critically</a:t>
            </a:r>
          </a:p>
          <a:p>
            <a:pPr lvl="1">
              <a:lnSpc>
                <a:spcPct val="114999"/>
              </a:lnSpc>
            </a:pPr>
            <a:endParaRPr lang="en-US" sz="7200" dirty="0">
              <a:solidFill>
                <a:srgbClr val="000000"/>
              </a:solidFill>
              <a:latin typeface="Chelsea Market"/>
            </a:endParaRPr>
          </a:p>
          <a:p>
            <a:pPr>
              <a:lnSpc>
                <a:spcPct val="114999"/>
              </a:lnSpc>
            </a:pPr>
            <a:r>
              <a:rPr lang="en-US" sz="7200" dirty="0">
                <a:solidFill>
                  <a:srgbClr val="000000"/>
                </a:solidFill>
                <a:latin typeface="Chelsea Market"/>
              </a:rPr>
              <a:t>We also provide guidance for:</a:t>
            </a:r>
            <a:endParaRPr lang="en-US" sz="7200" dirty="0">
              <a:solidFill>
                <a:srgbClr val="595959"/>
              </a:solidFill>
            </a:endParaRPr>
          </a:p>
          <a:p>
            <a:pPr lvl="1">
              <a:lnSpc>
                <a:spcPct val="114999"/>
              </a:lnSpc>
            </a:pPr>
            <a:r>
              <a:rPr lang="en-US" sz="6400" dirty="0">
                <a:solidFill>
                  <a:srgbClr val="000000"/>
                </a:solidFill>
                <a:latin typeface="Chelsea Market"/>
              </a:rPr>
              <a:t>all parts of college admissions plus SAT/ACT prep</a:t>
            </a:r>
            <a:endParaRPr lang="en-US" sz="6400" dirty="0">
              <a:solidFill>
                <a:srgbClr val="595959"/>
              </a:solidFill>
            </a:endParaRPr>
          </a:p>
          <a:p>
            <a:pPr lvl="1">
              <a:lnSpc>
                <a:spcPct val="114999"/>
              </a:lnSpc>
            </a:pPr>
            <a:r>
              <a:rPr lang="en-US" sz="6400" dirty="0">
                <a:solidFill>
                  <a:srgbClr val="000000"/>
                </a:solidFill>
                <a:latin typeface="Chelsea Market"/>
              </a:rPr>
              <a:t>entrance into military branches</a:t>
            </a:r>
            <a:endParaRPr lang="en-US" sz="6400" dirty="0">
              <a:solidFill>
                <a:srgbClr val="595959"/>
              </a:solidFill>
            </a:endParaRPr>
          </a:p>
          <a:p>
            <a:pPr lvl="1">
              <a:lnSpc>
                <a:spcPct val="114999"/>
              </a:lnSpc>
            </a:pPr>
            <a:r>
              <a:rPr lang="en-US" sz="6400" dirty="0">
                <a:solidFill>
                  <a:srgbClr val="000000"/>
                </a:solidFill>
                <a:latin typeface="Chelsea Market"/>
              </a:rPr>
              <a:t>employment after school</a:t>
            </a:r>
          </a:p>
          <a:p>
            <a:pPr lvl="1">
              <a:lnSpc>
                <a:spcPct val="114999"/>
              </a:lnSpc>
            </a:pPr>
            <a:r>
              <a:rPr lang="en-US" sz="6400" dirty="0">
                <a:solidFill>
                  <a:srgbClr val="000000"/>
                </a:solidFill>
                <a:latin typeface="Chelsea Market"/>
              </a:rPr>
              <a:t>mental health supports</a:t>
            </a:r>
          </a:p>
          <a:p>
            <a:pPr lvl="1">
              <a:lnSpc>
                <a:spcPct val="114999"/>
              </a:lnSpc>
            </a:pPr>
            <a:endParaRPr lang="en-US" sz="7200" b="0" i="0" u="none" strike="noStrike" dirty="0">
              <a:solidFill>
                <a:srgbClr val="000000"/>
              </a:solidFill>
              <a:effectLst/>
              <a:latin typeface="Chelsea Market"/>
            </a:endParaRPr>
          </a:p>
          <a:p>
            <a:pPr algn="l"/>
            <a:endParaRPr lang="en-US" sz="3600" b="0" i="0" u="none" strike="noStrike" dirty="0">
              <a:solidFill>
                <a:srgbClr val="000000"/>
              </a:solidFill>
              <a:effectLst/>
              <a:latin typeface="Chelsea Market"/>
            </a:endParaRPr>
          </a:p>
          <a:p>
            <a:pPr marL="0" indent="0" algn="ctr">
              <a:spcAft>
                <a:spcPts val="1200"/>
              </a:spcAft>
              <a:buNone/>
            </a:pPr>
            <a:endParaRPr sz="3600" dirty="0">
              <a:latin typeface="Chelsea Market"/>
              <a:ea typeface="Chelsea Market"/>
              <a:cs typeface="Chelsea Market"/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75296D21-2A57-2F36-14DF-70EB4B1349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2920" y="3441245"/>
            <a:ext cx="1921670" cy="1445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94D56BAB-1BA0-A441-4A48-E5E4588CFF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2305" y="234620"/>
            <a:ext cx="1921669" cy="1286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D615CDF7-ED48-A999-B86D-2F31021AD2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2308" y="1760320"/>
            <a:ext cx="1921668" cy="14544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E2F3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-698630" y="98043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1C4587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How we do it?</a:t>
            </a:r>
            <a:endParaRPr>
              <a:solidFill>
                <a:srgbClr val="1C4587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77" name="Google Shape;77;p16"/>
          <p:cNvSpPr txBox="1">
            <a:spLocks noGrp="1"/>
          </p:cNvSpPr>
          <p:nvPr>
            <p:ph type="body" idx="1"/>
          </p:nvPr>
        </p:nvSpPr>
        <p:spPr>
          <a:xfrm>
            <a:off x="168825" y="611592"/>
            <a:ext cx="6775484" cy="435529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r>
              <a:rPr lang="en-US">
                <a:solidFill>
                  <a:srgbClr val="000000"/>
                </a:solidFill>
                <a:latin typeface="Chelsea Market"/>
              </a:rPr>
              <a:t>All of our classes are at the </a:t>
            </a:r>
            <a:r>
              <a:rPr lang="en-US" b="0" i="0" u="none" strike="noStrike">
                <a:solidFill>
                  <a:srgbClr val="000000"/>
                </a:solidFill>
                <a:effectLst/>
                <a:latin typeface="Chelsea Market"/>
              </a:rPr>
              <a:t>honors</a:t>
            </a:r>
            <a:r>
              <a:rPr lang="en-US">
                <a:solidFill>
                  <a:srgbClr val="000000"/>
                </a:solidFill>
                <a:latin typeface="Chelsea Market"/>
              </a:rPr>
              <a:t>,</a:t>
            </a:r>
            <a:r>
              <a:rPr lang="en-US" b="0" i="0" u="none" strike="noStrike">
                <a:solidFill>
                  <a:srgbClr val="000000"/>
                </a:solidFill>
                <a:effectLst/>
                <a:latin typeface="Chelsea Market"/>
              </a:rPr>
              <a:t> AP</a:t>
            </a:r>
            <a:r>
              <a:rPr lang="en-US">
                <a:solidFill>
                  <a:srgbClr val="000000"/>
                </a:solidFill>
                <a:latin typeface="Chelsea Market"/>
              </a:rPr>
              <a:t>, or college</a:t>
            </a:r>
            <a:r>
              <a:rPr lang="en-US" b="0" i="0" u="none" strike="noStrike">
                <a:solidFill>
                  <a:srgbClr val="000000"/>
                </a:solidFill>
                <a:effectLst/>
                <a:latin typeface="Chelsea Market"/>
              </a:rPr>
              <a:t> </a:t>
            </a:r>
            <a:r>
              <a:rPr lang="en-US">
                <a:solidFill>
                  <a:srgbClr val="000000"/>
                </a:solidFill>
                <a:latin typeface="Chelsea Market"/>
              </a:rPr>
              <a:t>level </a:t>
            </a:r>
            <a:endParaRPr lang="en-US">
              <a:solidFill>
                <a:srgbClr val="595959"/>
              </a:solidFill>
              <a:latin typeface="Chelsea Market"/>
            </a:endParaRPr>
          </a:p>
          <a:p>
            <a:pPr>
              <a:lnSpc>
                <a:spcPct val="114999"/>
              </a:lnSpc>
            </a:pPr>
            <a:r>
              <a:rPr lang="en-US">
                <a:solidFill>
                  <a:srgbClr val="000000"/>
                </a:solidFill>
                <a:latin typeface="Chelsea Market"/>
              </a:rPr>
              <a:t>BUT... we offer strong systems of support to make this accessible to all students.</a:t>
            </a:r>
            <a:endParaRPr lang="en-US">
              <a:latin typeface="Chelsea Market"/>
            </a:endParaRPr>
          </a:p>
          <a:p>
            <a:pPr lvl="1">
              <a:lnSpc>
                <a:spcPct val="114999"/>
              </a:lnSpc>
            </a:pPr>
            <a:r>
              <a:rPr lang="en-US">
                <a:solidFill>
                  <a:srgbClr val="000000"/>
                </a:solidFill>
                <a:latin typeface="Chelsea Market"/>
              </a:rPr>
              <a:t>30% - enter above grade level </a:t>
            </a:r>
            <a:endParaRPr lang="en-US">
              <a:latin typeface="Chelsea Market"/>
            </a:endParaRPr>
          </a:p>
          <a:p>
            <a:pPr lvl="1">
              <a:lnSpc>
                <a:spcPct val="114999"/>
              </a:lnSpc>
            </a:pPr>
            <a:r>
              <a:rPr lang="en-US">
                <a:solidFill>
                  <a:srgbClr val="000000"/>
                </a:solidFill>
                <a:latin typeface="Chelsea Market"/>
              </a:rPr>
              <a:t>50% - enter on grade level </a:t>
            </a:r>
            <a:endParaRPr lang="en-US">
              <a:latin typeface="Chelsea Market"/>
            </a:endParaRPr>
          </a:p>
          <a:p>
            <a:pPr lvl="1">
              <a:lnSpc>
                <a:spcPct val="114999"/>
              </a:lnSpc>
            </a:pPr>
            <a:r>
              <a:rPr lang="en-US">
                <a:solidFill>
                  <a:srgbClr val="000000"/>
                </a:solidFill>
                <a:latin typeface="Chelsea Market"/>
              </a:rPr>
              <a:t>20% - enter below grade level </a:t>
            </a:r>
            <a:endParaRPr lang="en-US">
              <a:latin typeface="Chelsea Market"/>
            </a:endParaRPr>
          </a:p>
          <a:p>
            <a:endParaRPr lang="en-US">
              <a:solidFill>
                <a:srgbClr val="000000"/>
              </a:solidFill>
              <a:latin typeface="Chelsea Market"/>
            </a:endParaRPr>
          </a:p>
          <a:p>
            <a:pPr>
              <a:lnSpc>
                <a:spcPct val="114999"/>
              </a:lnSpc>
            </a:pPr>
            <a:r>
              <a:rPr lang="en-US">
                <a:solidFill>
                  <a:srgbClr val="000000"/>
                </a:solidFill>
                <a:latin typeface="Chelsea Market"/>
              </a:rPr>
              <a:t>We create a family-like atmosphere through collaborative learning to make sure all students are empowered to succeed!</a:t>
            </a:r>
          </a:p>
          <a:p>
            <a:pPr lvl="1"/>
            <a:endParaRPr lang="en-US" b="0" i="0" u="none" strike="noStrike">
              <a:solidFill>
                <a:srgbClr val="000000"/>
              </a:solidFill>
              <a:effectLst/>
              <a:latin typeface="Chelsea Market"/>
            </a:endParaRPr>
          </a:p>
          <a:p>
            <a:r>
              <a:rPr lang="en-US">
                <a:solidFill>
                  <a:srgbClr val="000000"/>
                </a:solidFill>
                <a:latin typeface="Chelsea Market"/>
              </a:rPr>
              <a:t>To extend learning beyond the classroom and into the real-world we:</a:t>
            </a:r>
          </a:p>
          <a:p>
            <a:pPr lvl="1">
              <a:lnSpc>
                <a:spcPct val="114999"/>
              </a:lnSpc>
            </a:pPr>
            <a:r>
              <a:rPr lang="en-US">
                <a:solidFill>
                  <a:srgbClr val="000000"/>
                </a:solidFill>
                <a:latin typeface="Chelsea Market"/>
              </a:rPr>
              <a:t>Create various field trip opportunities, some overnight</a:t>
            </a:r>
          </a:p>
          <a:p>
            <a:pPr lvl="1">
              <a:lnSpc>
                <a:spcPct val="114999"/>
              </a:lnSpc>
            </a:pPr>
            <a:r>
              <a:rPr lang="en-US">
                <a:solidFill>
                  <a:srgbClr val="000000"/>
                </a:solidFill>
                <a:latin typeface="Chelsea Market"/>
              </a:rPr>
              <a:t>Have regular Friday seminar speakers, activities, and experiences</a:t>
            </a:r>
            <a:endParaRPr lang="en-US">
              <a:solidFill>
                <a:srgbClr val="595959"/>
              </a:solidFill>
              <a:latin typeface="Chelsea Market"/>
            </a:endParaRPr>
          </a:p>
          <a:p>
            <a:pPr lvl="1">
              <a:lnSpc>
                <a:spcPct val="114999"/>
              </a:lnSpc>
            </a:pPr>
            <a:r>
              <a:rPr lang="en-US">
                <a:solidFill>
                  <a:srgbClr val="000000"/>
                </a:solidFill>
                <a:latin typeface="Chelsea Market"/>
              </a:rPr>
              <a:t>Incorporate service projects into our clubs and seminar curriculum </a:t>
            </a:r>
            <a:endParaRPr lang="en-US">
              <a:solidFill>
                <a:srgbClr val="595959"/>
              </a:solidFill>
              <a:latin typeface="Chelsea Market"/>
            </a:endParaRPr>
          </a:p>
          <a:p>
            <a:pPr lvl="1">
              <a:lnSpc>
                <a:spcPct val="114999"/>
              </a:lnSpc>
            </a:pPr>
            <a:r>
              <a:rPr lang="en-US">
                <a:solidFill>
                  <a:srgbClr val="000000"/>
                </a:solidFill>
                <a:latin typeface="Chelsea Market"/>
              </a:rPr>
              <a:t>Focus on college preparation in conjunction with social emotional learning strategies for balance     </a:t>
            </a:r>
            <a:endParaRPr lang="en-US">
              <a:solidFill>
                <a:srgbClr val="595959"/>
              </a:solidFill>
              <a:latin typeface="Chelsea Market"/>
            </a:endParaRPr>
          </a:p>
          <a:p>
            <a:pPr lvl="1">
              <a:lnSpc>
                <a:spcPct val="114999"/>
              </a:lnSpc>
            </a:pPr>
            <a:r>
              <a:rPr lang="en-US">
                <a:solidFill>
                  <a:srgbClr val="000000"/>
                </a:solidFill>
                <a:latin typeface="Chelsea Market"/>
              </a:rPr>
              <a:t>Work hard, play hard!!!</a:t>
            </a:r>
            <a:endParaRPr lang="en-US">
              <a:solidFill>
                <a:srgbClr val="595959"/>
              </a:solidFill>
              <a:latin typeface="Chelsea Market"/>
            </a:endParaRPr>
          </a:p>
        </p:txBody>
      </p:sp>
      <p:pic>
        <p:nvPicPr>
          <p:cNvPr id="2" name="Picture 2" descr="A picture containing person, outdoor, tree, people&#10;&#10;Description automatically generated">
            <a:extLst>
              <a:ext uri="{FF2B5EF4-FFF2-40B4-BE49-F238E27FC236}">
                <a16:creationId xmlns:a16="http://schemas.microsoft.com/office/drawing/2014/main" id="{C89E55AD-8450-BFFA-C712-827CF3889B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4124" y="3464615"/>
            <a:ext cx="2064544" cy="15514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3" descr="A picture containing water, outdoor, person, sport&#10;&#10;Description automatically generated">
            <a:extLst>
              <a:ext uri="{FF2B5EF4-FFF2-40B4-BE49-F238E27FC236}">
                <a16:creationId xmlns:a16="http://schemas.microsoft.com/office/drawing/2014/main" id="{BCAFF6A7-CD6D-D4C2-578E-BCBF445BB0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9225" y="1770527"/>
            <a:ext cx="2054339" cy="15463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4" descr="A picture containing indoor, person&#10;&#10;Description automatically generated">
            <a:extLst>
              <a:ext uri="{FF2B5EF4-FFF2-40B4-BE49-F238E27FC236}">
                <a16:creationId xmlns:a16="http://schemas.microsoft.com/office/drawing/2014/main" id="{00F63ADE-3AA6-F57D-5BAD-92F4639F01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4121" y="178491"/>
            <a:ext cx="2059442" cy="14901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E2F3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1C4587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Why we do it?</a:t>
            </a:r>
            <a:endParaRPr>
              <a:solidFill>
                <a:srgbClr val="1C4587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83" name="Google Shape;8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54758" y="4161334"/>
            <a:ext cx="1189242" cy="815082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r>
              <a:rPr lang="en-US" b="0" i="0" u="none" strike="noStrike">
                <a:solidFill>
                  <a:srgbClr val="000000"/>
                </a:solidFill>
                <a:effectLst/>
                <a:latin typeface="Chelsea Market"/>
              </a:rPr>
              <a:t>To </a:t>
            </a:r>
            <a:r>
              <a:rPr lang="en-US">
                <a:solidFill>
                  <a:srgbClr val="000000"/>
                </a:solidFill>
                <a:latin typeface="Chelsea Market"/>
              </a:rPr>
              <a:t>provide all students access to challenging high school courses</a:t>
            </a:r>
            <a:endParaRPr lang="en-US" b="0" i="0" u="none" strike="noStrike">
              <a:solidFill>
                <a:srgbClr val="000000"/>
              </a:solidFill>
              <a:effectLst/>
              <a:latin typeface="Chelsea Market"/>
            </a:endParaRPr>
          </a:p>
          <a:p>
            <a:r>
              <a:rPr lang="en-US" b="0" i="0" u="none" strike="noStrike">
                <a:solidFill>
                  <a:srgbClr val="000000"/>
                </a:solidFill>
                <a:effectLst/>
                <a:latin typeface="Chelsea Market"/>
              </a:rPr>
              <a:t>To provide </a:t>
            </a:r>
            <a:r>
              <a:rPr lang="en-US">
                <a:solidFill>
                  <a:srgbClr val="000000"/>
                </a:solidFill>
                <a:latin typeface="Chelsea Market"/>
              </a:rPr>
              <a:t>all students access to college</a:t>
            </a:r>
            <a:endParaRPr lang="en-US" b="0" i="0" u="none" strike="noStrike">
              <a:solidFill>
                <a:srgbClr val="000000"/>
              </a:solidFill>
              <a:effectLst/>
              <a:latin typeface="Chelsea Market"/>
            </a:endParaRPr>
          </a:p>
          <a:p>
            <a:r>
              <a:rPr lang="en-US" b="0" i="0" u="none" strike="noStrike">
                <a:solidFill>
                  <a:srgbClr val="000000"/>
                </a:solidFill>
                <a:effectLst/>
                <a:latin typeface="Chelsea Market"/>
              </a:rPr>
              <a:t>To </a:t>
            </a:r>
            <a:r>
              <a:rPr lang="en-US">
                <a:solidFill>
                  <a:srgbClr val="000000"/>
                </a:solidFill>
                <a:latin typeface="Chelsea Market"/>
              </a:rPr>
              <a:t>provide students with a</a:t>
            </a:r>
            <a:r>
              <a:rPr lang="en-US" b="0" i="0" u="none" strike="noStrike">
                <a:solidFill>
                  <a:srgbClr val="000000"/>
                </a:solidFill>
                <a:effectLst/>
                <a:latin typeface="Chelsea Market"/>
              </a:rPr>
              <a:t> nurturing environment </a:t>
            </a:r>
            <a:r>
              <a:rPr lang="en-US">
                <a:solidFill>
                  <a:srgbClr val="000000"/>
                </a:solidFill>
                <a:latin typeface="Chelsea Market"/>
              </a:rPr>
              <a:t>for</a:t>
            </a:r>
            <a:r>
              <a:rPr lang="en-US" b="0" i="0" u="none" strike="noStrike">
                <a:solidFill>
                  <a:srgbClr val="000000"/>
                </a:solidFill>
                <a:effectLst/>
                <a:latin typeface="Chelsea Market"/>
              </a:rPr>
              <a:t> academic success, </a:t>
            </a:r>
            <a:r>
              <a:rPr lang="en-US">
                <a:solidFill>
                  <a:srgbClr val="000000"/>
                </a:solidFill>
                <a:latin typeface="Chelsea Market"/>
              </a:rPr>
              <a:t>social</a:t>
            </a:r>
            <a:r>
              <a:rPr lang="en-US" b="0" i="0" u="none" strike="noStrike">
                <a:solidFill>
                  <a:srgbClr val="000000"/>
                </a:solidFill>
                <a:effectLst/>
                <a:latin typeface="Chelsea Market"/>
              </a:rPr>
              <a:t> experience</a:t>
            </a:r>
            <a:r>
              <a:rPr lang="en-US">
                <a:solidFill>
                  <a:srgbClr val="000000"/>
                </a:solidFill>
                <a:latin typeface="Chelsea Market"/>
              </a:rPr>
              <a:t>,</a:t>
            </a:r>
            <a:r>
              <a:rPr lang="en-US" b="0" i="0" u="none" strike="noStrike">
                <a:solidFill>
                  <a:srgbClr val="000000"/>
                </a:solidFill>
                <a:effectLst/>
                <a:latin typeface="Chelsea Market"/>
              </a:rPr>
              <a:t> and emotional health</a:t>
            </a:r>
            <a:r>
              <a:rPr lang="en-US">
                <a:solidFill>
                  <a:srgbClr val="000000"/>
                </a:solidFill>
                <a:latin typeface="Chelsea Market"/>
              </a:rPr>
              <a:t> </a:t>
            </a:r>
            <a:endParaRPr lang="en-US" b="0" i="0" u="none" strike="noStrike">
              <a:solidFill>
                <a:srgbClr val="000000"/>
              </a:solidFill>
              <a:effectLst/>
              <a:latin typeface="Chelsea Market"/>
            </a:endParaRPr>
          </a:p>
          <a:p>
            <a:r>
              <a:rPr lang="en-US" b="0" i="0" u="none" strike="noStrike">
                <a:solidFill>
                  <a:srgbClr val="000000"/>
                </a:solidFill>
                <a:effectLst/>
                <a:latin typeface="Chelsea Market"/>
              </a:rPr>
              <a:t>To provide students an opportunity to accelerate their academic experience</a:t>
            </a:r>
            <a:r>
              <a:rPr lang="en-US">
                <a:solidFill>
                  <a:srgbClr val="000000"/>
                </a:solidFill>
                <a:latin typeface="Chelsea Market"/>
              </a:rPr>
              <a:t> so they can make an informed decision about life after high school</a:t>
            </a:r>
            <a:endParaRPr lang="en-US" b="0" i="0" u="none" strike="noStrike">
              <a:solidFill>
                <a:srgbClr val="000000"/>
              </a:solidFill>
              <a:effectLst/>
              <a:latin typeface="Chelsea Market"/>
            </a:endParaRPr>
          </a:p>
          <a:p>
            <a:pPr algn="l"/>
            <a:endParaRPr lang="en-US">
              <a:solidFill>
                <a:srgbClr val="000000"/>
              </a:solidFill>
              <a:latin typeface="Chelsea Market"/>
            </a:endParaRPr>
          </a:p>
          <a:p>
            <a:pPr marL="114300" indent="0" algn="ctr">
              <a:buNone/>
            </a:pPr>
            <a:r>
              <a:rPr lang="en-US">
                <a:solidFill>
                  <a:srgbClr val="000000"/>
                </a:solidFill>
                <a:latin typeface="Chelsea Market"/>
              </a:rPr>
              <a:t>Everything we do with and for students is intentional in preparing them to soar once they leave the Nest. </a:t>
            </a:r>
            <a:endParaRPr lang="en-US" b="0" i="0" u="none" strike="noStrike">
              <a:solidFill>
                <a:srgbClr val="000000"/>
              </a:solidFill>
              <a:effectLst/>
              <a:latin typeface="Chelsea Marke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E2F3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311700" y="261329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algn="ctr"/>
            <a:r>
              <a:rPr lang="en" dirty="0">
                <a:solidFill>
                  <a:srgbClr val="1C4587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A few things to know…</a:t>
            </a:r>
            <a:endParaRPr dirty="0">
              <a:solidFill>
                <a:srgbClr val="1C4587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>
            <a:off x="636127" y="863550"/>
            <a:ext cx="8018346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>
              <a:spcAft>
                <a:spcPts val="1200"/>
              </a:spcAft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helsea Market"/>
                <a:ea typeface="Chelsea Market"/>
                <a:cs typeface="Chelsea Market"/>
              </a:rPr>
              <a:t>Transportation is provided for all of our students, both Cabarrus County and Kannapolis City. </a:t>
            </a:r>
          </a:p>
          <a:p>
            <a:pPr marL="342900">
              <a:spcAft>
                <a:spcPts val="1200"/>
              </a:spcAft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helsea Market"/>
                <a:ea typeface="Chelsea Market"/>
                <a:cs typeface="Chelsea Market"/>
              </a:rPr>
              <a:t>We have cafeteria services like all other schools.</a:t>
            </a:r>
          </a:p>
          <a:p>
            <a:pPr marL="342900">
              <a:spcAft>
                <a:spcPts val="1200"/>
              </a:spcAft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helsea Market"/>
                <a:ea typeface="Chelsea Market"/>
                <a:cs typeface="Chelsea Market"/>
              </a:rPr>
              <a:t>Although we are a CCS public school, we cannot offer NCHSAA athletic teams. </a:t>
            </a:r>
          </a:p>
          <a:p>
            <a:pPr marL="800100" lvl="1">
              <a:spcAft>
                <a:spcPts val="1200"/>
              </a:spcAft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helsea Market"/>
                <a:ea typeface="Chelsea Market"/>
                <a:cs typeface="Chelsea Market"/>
              </a:rPr>
              <a:t>Unfortunately, our students cannot participate in athletics at their home school. </a:t>
            </a:r>
          </a:p>
          <a:p>
            <a:pPr marL="800100" lvl="1">
              <a:spcAft>
                <a:spcPts val="1200"/>
              </a:spcAft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helsea Market"/>
                <a:ea typeface="Chelsea Market"/>
                <a:cs typeface="Chelsea Market"/>
              </a:rPr>
              <a:t>Covenant Classical School does allow our students to participate in their athletic program. </a:t>
            </a:r>
          </a:p>
          <a:p>
            <a:pPr marL="800100" lvl="1">
              <a:spcAft>
                <a:spcPts val="1200"/>
              </a:spcAft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helsea Market"/>
                <a:ea typeface="Chelsea Market"/>
                <a:cs typeface="Chelsea Market"/>
              </a:rPr>
              <a:t>Many of our students play club level sports, and we do have intermural competitions quarterly between the various early colleges. </a:t>
            </a:r>
          </a:p>
          <a:p>
            <a:pPr marL="342900">
              <a:spcAft>
                <a:spcPts val="1200"/>
              </a:spcAft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helsea Market"/>
                <a:ea typeface="Chelsea Market"/>
                <a:cs typeface="Chelsea Market"/>
              </a:rPr>
              <a:t>We do not have programs for band or chorus, but there are opportunities for art classes through RCCC. </a:t>
            </a:r>
          </a:p>
          <a:p>
            <a:pPr marL="342900">
              <a:spcAft>
                <a:spcPts val="1200"/>
              </a:spcAft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helsea Market"/>
                <a:ea typeface="Chelsea Market"/>
                <a:cs typeface="Chelsea Market"/>
              </a:rPr>
              <a:t>Unlike CCP programs at traditional high schools, Early College provides a supported path to an AA or AS, and pays for all textbooks, college fees, and transportation. </a:t>
            </a:r>
          </a:p>
          <a:p>
            <a:pPr marL="342900">
              <a:spcAft>
                <a:spcPts val="1200"/>
              </a:spcAft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helsea Market"/>
                <a:ea typeface="Chelsea Market"/>
                <a:cs typeface="Chelsea Market"/>
              </a:rPr>
              <a:t>Students may only apply as incoming 9</a:t>
            </a:r>
            <a:r>
              <a:rPr lang="en-US" sz="1100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Chelsea Market"/>
                <a:ea typeface="Chelsea Market"/>
                <a:cs typeface="Chelsea Market"/>
              </a:rPr>
              <a:t>th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helsea Market"/>
                <a:ea typeface="Chelsea Market"/>
                <a:cs typeface="Chelsea Market"/>
              </a:rPr>
              <a:t> graders. </a:t>
            </a:r>
            <a:endParaRPr lang="en" sz="1100" dirty="0">
              <a:solidFill>
                <a:schemeClr val="tx1">
                  <a:lumMod val="75000"/>
                  <a:lumOff val="25000"/>
                </a:schemeClr>
              </a:solidFill>
              <a:latin typeface="Chelsea Market"/>
              <a:ea typeface="Chelsea Market"/>
              <a:cs typeface="Chelsea Market"/>
            </a:endParaRPr>
          </a:p>
        </p:txBody>
      </p:sp>
    </p:spTree>
    <p:extLst>
      <p:ext uri="{BB962C8B-B14F-4D97-AF65-F5344CB8AC3E}">
        <p14:creationId xmlns:p14="http://schemas.microsoft.com/office/powerpoint/2010/main" val="15734652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E2F3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311700" y="261329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algn="ctr"/>
            <a:r>
              <a:rPr lang="en" dirty="0">
                <a:solidFill>
                  <a:srgbClr val="1C4587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What are people saying about us!</a:t>
            </a:r>
            <a:endParaRPr dirty="0">
              <a:solidFill>
                <a:srgbClr val="1C4587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>
            <a:off x="4312200" y="1152475"/>
            <a:ext cx="4693591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" sz="2000">
                <a:solidFill>
                  <a:schemeClr val="tx1">
                    <a:lumMod val="75000"/>
                    <a:lumOff val="25000"/>
                  </a:schemeClr>
                </a:solidFill>
                <a:latin typeface="Chelsea Market"/>
                <a:ea typeface="Chelsea Market"/>
                <a:cs typeface="Chelsea Market"/>
              </a:rPr>
              <a:t>#1 Public High School in CCS</a:t>
            </a: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lnSpc>
                <a:spcPct val="114999"/>
              </a:lnSpc>
              <a:spcAft>
                <a:spcPts val="1200"/>
              </a:spcAft>
              <a:buNone/>
            </a:pPr>
            <a:r>
              <a:rPr lang="en" sz="2000">
                <a:solidFill>
                  <a:schemeClr val="tx1">
                    <a:lumMod val="75000"/>
                    <a:lumOff val="25000"/>
                  </a:schemeClr>
                </a:solidFill>
                <a:latin typeface="Chelsea Market"/>
                <a:ea typeface="Chelsea Market"/>
                <a:cs typeface="Chelsea Market"/>
              </a:rPr>
              <a:t>#1 Teachers in CCS</a:t>
            </a:r>
          </a:p>
          <a:p>
            <a:pPr marL="0" indent="0">
              <a:lnSpc>
                <a:spcPct val="114999"/>
              </a:lnSpc>
              <a:spcAft>
                <a:spcPts val="1200"/>
              </a:spcAft>
              <a:buNone/>
            </a:pPr>
            <a:r>
              <a:rPr lang="en" sz="2000">
                <a:solidFill>
                  <a:schemeClr val="tx1">
                    <a:lumMod val="75000"/>
                    <a:lumOff val="25000"/>
                  </a:schemeClr>
                </a:solidFill>
                <a:latin typeface="Chelsea Market"/>
                <a:ea typeface="Chelsea Market"/>
                <a:cs typeface="Chelsea Market"/>
              </a:rPr>
              <a:t>#1 College Prep in CCS</a:t>
            </a:r>
          </a:p>
          <a:p>
            <a:pPr marL="0" indent="0">
              <a:lnSpc>
                <a:spcPct val="114999"/>
              </a:lnSpc>
              <a:spcAft>
                <a:spcPts val="1200"/>
              </a:spcAft>
              <a:buNone/>
            </a:pPr>
            <a:r>
              <a:rPr lang="en" sz="2000">
                <a:solidFill>
                  <a:schemeClr val="tx1">
                    <a:lumMod val="75000"/>
                    <a:lumOff val="25000"/>
                  </a:schemeClr>
                </a:solidFill>
                <a:latin typeface="Chelsea Market"/>
                <a:ea typeface="Chelsea Market"/>
                <a:cs typeface="Chelsea Market"/>
              </a:rPr>
              <a:t>#2 in Diversity in CCS</a:t>
            </a:r>
          </a:p>
          <a:p>
            <a:pPr marL="0" indent="0">
              <a:lnSpc>
                <a:spcPct val="114999"/>
              </a:lnSpc>
              <a:spcAft>
                <a:spcPts val="1200"/>
              </a:spcAft>
              <a:buNone/>
            </a:pPr>
            <a:r>
              <a:rPr lang="en" sz="2000">
                <a:solidFill>
                  <a:schemeClr val="tx1">
                    <a:lumMod val="75000"/>
                    <a:lumOff val="25000"/>
                  </a:schemeClr>
                </a:solidFill>
                <a:latin typeface="Chelsea Market"/>
                <a:ea typeface="Chelsea Market"/>
                <a:cs typeface="Chelsea Market"/>
              </a:rPr>
              <a:t>"A" School from 2014 –2023</a:t>
            </a:r>
          </a:p>
          <a:p>
            <a:pPr marL="0" indent="0">
              <a:lnSpc>
                <a:spcPct val="114999"/>
              </a:lnSpc>
              <a:spcAft>
                <a:spcPts val="1200"/>
              </a:spcAft>
              <a:buNone/>
            </a:pPr>
            <a:r>
              <a:rPr lang="en" sz="1900">
                <a:solidFill>
                  <a:schemeClr val="tx1">
                    <a:lumMod val="75000"/>
                    <a:lumOff val="25000"/>
                  </a:schemeClr>
                </a:solidFill>
                <a:latin typeface="Chelsea Market"/>
                <a:ea typeface="Chelsea Market"/>
                <a:cs typeface="Chelsea Market"/>
              </a:rPr>
              <a:t>Exceeds Expected Growth in all EOC courses &amp; Teacher Effectiveness</a:t>
            </a:r>
          </a:p>
        </p:txBody>
      </p:sp>
      <p:pic>
        <p:nvPicPr>
          <p:cNvPr id="2" name="Picture 2" descr="A picture containing logo&#10;&#10;Description automatically generated">
            <a:extLst>
              <a:ext uri="{FF2B5EF4-FFF2-40B4-BE49-F238E27FC236}">
                <a16:creationId xmlns:a16="http://schemas.microsoft.com/office/drawing/2014/main" id="{988DE4F3-C7F1-273B-30BF-B5817F4867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289" y="1082790"/>
            <a:ext cx="3549422" cy="3549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762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E2F3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311700" y="261329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algn="ctr"/>
            <a:r>
              <a:rPr lang="en">
                <a:solidFill>
                  <a:srgbClr val="1C4587"/>
                </a:solidFill>
                <a:latin typeface="Chelsea Market"/>
                <a:sym typeface="Chelsea Market"/>
              </a:rPr>
              <a:t>What are your next steps?</a:t>
            </a:r>
            <a:endParaRPr lang="en-US"/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>
            <a:off x="505602" y="1081037"/>
            <a:ext cx="4693591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indent="0">
              <a:lnSpc>
                <a:spcPct val="114999"/>
              </a:lnSpc>
              <a:spcAft>
                <a:spcPts val="1200"/>
              </a:spcAft>
              <a:buNone/>
            </a:pPr>
            <a:r>
              <a:rPr lang="en" sz="2000">
                <a:solidFill>
                  <a:schemeClr val="tx1">
                    <a:lumMod val="75000"/>
                    <a:lumOff val="25000"/>
                  </a:schemeClr>
                </a:solidFill>
                <a:latin typeface="Chelsea Market"/>
              </a:rPr>
              <a:t>Apply on the CCS Program Choice page by December 16th!</a:t>
            </a:r>
          </a:p>
          <a:p>
            <a:pPr marL="342900">
              <a:lnSpc>
                <a:spcPct val="114999"/>
              </a:lnSpc>
              <a:spcAft>
                <a:spcPts val="1200"/>
              </a:spcAft>
            </a:pPr>
            <a:r>
              <a:rPr lang="en" sz="2000">
                <a:solidFill>
                  <a:schemeClr val="tx1">
                    <a:lumMod val="75000"/>
                    <a:lumOff val="25000"/>
                  </a:schemeClr>
                </a:solidFill>
                <a:latin typeface="Chelsea Market"/>
                <a:ea typeface="Chelsea Market"/>
              </a:rPr>
              <a:t>Choose Cabarrus-Kannapolis Early College as your first choice</a:t>
            </a:r>
          </a:p>
          <a:p>
            <a:pPr marL="342900">
              <a:lnSpc>
                <a:spcPct val="114999"/>
              </a:lnSpc>
              <a:spcAft>
                <a:spcPts val="1200"/>
              </a:spcAft>
            </a:pPr>
            <a:r>
              <a:rPr lang="en" sz="2000">
                <a:solidFill>
                  <a:schemeClr val="tx1">
                    <a:lumMod val="75000"/>
                    <a:lumOff val="25000"/>
                  </a:schemeClr>
                </a:solidFill>
                <a:latin typeface="Chelsea Market"/>
                <a:ea typeface="Chelsea Market"/>
              </a:rPr>
              <a:t>Submit teacher recommendations</a:t>
            </a:r>
          </a:p>
          <a:p>
            <a:pPr marL="342900">
              <a:lnSpc>
                <a:spcPct val="114999"/>
              </a:lnSpc>
              <a:spcAft>
                <a:spcPts val="1200"/>
              </a:spcAft>
            </a:pPr>
            <a:r>
              <a:rPr lang="en" sz="2000">
                <a:solidFill>
                  <a:schemeClr val="tx1">
                    <a:lumMod val="75000"/>
                    <a:lumOff val="25000"/>
                  </a:schemeClr>
                </a:solidFill>
                <a:latin typeface="Chelsea Market"/>
                <a:ea typeface="Chelsea Market"/>
              </a:rPr>
              <a:t>Look for an email scheduling your interview!</a:t>
            </a:r>
          </a:p>
          <a:p>
            <a:pPr marL="0" indent="0">
              <a:lnSpc>
                <a:spcPct val="114999"/>
              </a:lnSpc>
              <a:spcAft>
                <a:spcPts val="1200"/>
              </a:spcAft>
              <a:buNone/>
            </a:pPr>
            <a:r>
              <a:rPr lang="en" sz="1900">
                <a:solidFill>
                  <a:schemeClr val="tx1">
                    <a:lumMod val="75000"/>
                    <a:lumOff val="25000"/>
                  </a:schemeClr>
                </a:solidFill>
                <a:latin typeface="Chelsea Market"/>
                <a:ea typeface="Chelsea Market"/>
                <a:cs typeface="Chelsea Market"/>
              </a:rPr>
              <a:t>We will conduct interviews in January and notify applicants the first week of February. </a:t>
            </a:r>
          </a:p>
        </p:txBody>
      </p:sp>
      <p:pic>
        <p:nvPicPr>
          <p:cNvPr id="3" name="Picture 3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065586AD-EB74-D1B5-877C-F7118F1353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20000">
            <a:off x="5103699" y="1706706"/>
            <a:ext cx="3728016" cy="1291257"/>
          </a:xfrm>
          <a:prstGeom prst="rect">
            <a:avLst/>
          </a:prstGeom>
        </p:spPr>
      </p:pic>
      <p:sp>
        <p:nvSpPr>
          <p:cNvPr id="4" name="Arrow: Down 3">
            <a:extLst>
              <a:ext uri="{FF2B5EF4-FFF2-40B4-BE49-F238E27FC236}">
                <a16:creationId xmlns:a16="http://schemas.microsoft.com/office/drawing/2014/main" id="{A2B201EE-4123-6AAE-0154-474D422A530C}"/>
              </a:ext>
            </a:extLst>
          </p:cNvPr>
          <p:cNvSpPr/>
          <p:nvPr/>
        </p:nvSpPr>
        <p:spPr>
          <a:xfrm rot="3540000">
            <a:off x="7677042" y="1664126"/>
            <a:ext cx="484754" cy="9797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Qr code&#10;&#10;Description automatically generated">
            <a:extLst>
              <a:ext uri="{FF2B5EF4-FFF2-40B4-BE49-F238E27FC236}">
                <a16:creationId xmlns:a16="http://schemas.microsoft.com/office/drawing/2014/main" id="{0D7DF3D6-CF71-4C13-08B1-B26D15DB9A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872" y="3152008"/>
            <a:ext cx="1424927" cy="143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631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E2F3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>
                <a:solidFill>
                  <a:srgbClr val="1C4587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Thanks for being here!</a:t>
            </a:r>
            <a:endParaRPr sz="4800" dirty="0">
              <a:solidFill>
                <a:srgbClr val="1C4587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127" name="Google Shape;12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25274" y="3190441"/>
            <a:ext cx="2556711" cy="191753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2"/>
          <p:cNvSpPr txBox="1">
            <a:spLocks noGrp="1"/>
          </p:cNvSpPr>
          <p:nvPr>
            <p:ph type="body" idx="1"/>
          </p:nvPr>
        </p:nvSpPr>
        <p:spPr>
          <a:xfrm>
            <a:off x="311700" y="1311509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57150" indent="0" algn="ctr">
              <a:buSzPts val="2700"/>
              <a:buNone/>
            </a:pPr>
            <a:r>
              <a:rPr lang="en-US" sz="4000" dirty="0">
                <a:latin typeface="Chelsea Market"/>
                <a:ea typeface="Chelsea Market"/>
                <a:cs typeface="Chelsea Market"/>
                <a:sym typeface="Chelsea Market"/>
              </a:rPr>
              <a:t>Please jot down any questions you have before moving to your assigned classroom. </a:t>
            </a:r>
            <a:endParaRPr lang="en-US" sz="2800" dirty="0">
              <a:latin typeface="Chelsea Market"/>
              <a:ea typeface="Chelsea Market"/>
              <a:cs typeface="Chelsea Market"/>
            </a:endParaRPr>
          </a:p>
          <a:p>
            <a:pPr marL="57150" lvl="0" indent="0" rtl="0">
              <a:spcBef>
                <a:spcPts val="0"/>
              </a:spcBef>
              <a:spcAft>
                <a:spcPts val="0"/>
              </a:spcAft>
              <a:buSzPts val="2700"/>
              <a:buNone/>
            </a:pPr>
            <a:endParaRPr lang="en-US" sz="2400" dirty="0">
              <a:latin typeface="Chelsea Market"/>
              <a:ea typeface="Chelsea Market"/>
              <a:cs typeface="Chelsea Market"/>
              <a:sym typeface="Chelsea Market"/>
            </a:endParaRPr>
          </a:p>
          <a:p>
            <a:pPr marL="57150" indent="0">
              <a:buSzPts val="2700"/>
              <a:buNone/>
            </a:pPr>
            <a:r>
              <a:rPr lang="en-US" sz="3200" b="1" i="1" dirty="0">
                <a:solidFill>
                  <a:srgbClr val="FF0000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   Applications due by Dec 16th</a:t>
            </a:r>
            <a:endParaRPr sz="3200" b="1" i="1" dirty="0">
              <a:solidFill>
                <a:srgbClr val="FF00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  <p:extLst>
      <p:ext uri="{BB962C8B-B14F-4D97-AF65-F5344CB8AC3E}">
        <p14:creationId xmlns:p14="http://schemas.microsoft.com/office/powerpoint/2010/main" val="1766344301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1241</TotalTime>
  <Words>746</Words>
  <Application>Microsoft Macintosh PowerPoint</Application>
  <PresentationFormat>On-screen Show (16:9)</PresentationFormat>
  <Paragraphs>96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Chelsea Market</vt:lpstr>
      <vt:lpstr>Arial</vt:lpstr>
      <vt:lpstr>Chalkboard SE</vt:lpstr>
      <vt:lpstr>Simple Light</vt:lpstr>
      <vt:lpstr> Welcome to the  Early College! Class of 2027</vt:lpstr>
      <vt:lpstr>Who we are?</vt:lpstr>
      <vt:lpstr>Who we are?</vt:lpstr>
      <vt:lpstr>What we do?</vt:lpstr>
      <vt:lpstr>How we do it?</vt:lpstr>
      <vt:lpstr>Why we do it?</vt:lpstr>
      <vt:lpstr>A few things to know…</vt:lpstr>
      <vt:lpstr>What are people saying about us!</vt:lpstr>
      <vt:lpstr>What are your next steps?</vt:lpstr>
      <vt:lpstr>Thanks for being here!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 Early College! Class of 2027</dc:title>
  <cp:lastModifiedBy>Jacquelyn Tinsley</cp:lastModifiedBy>
  <cp:revision>3</cp:revision>
  <dcterms:modified xsi:type="dcterms:W3CDTF">2022-11-10T19:26:02Z</dcterms:modified>
</cp:coreProperties>
</file>