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handoutMasterIdLst>
    <p:handoutMasterId r:id="rId68"/>
  </p:handoutMasterIdLst>
  <p:sldIdLst>
    <p:sldId id="397" r:id="rId2"/>
    <p:sldId id="399" r:id="rId3"/>
    <p:sldId id="400" r:id="rId4"/>
    <p:sldId id="401" r:id="rId5"/>
    <p:sldId id="402" r:id="rId6"/>
    <p:sldId id="409" r:id="rId7"/>
    <p:sldId id="410" r:id="rId8"/>
    <p:sldId id="411" r:id="rId9"/>
    <p:sldId id="418" r:id="rId10"/>
    <p:sldId id="419" r:id="rId11"/>
    <p:sldId id="421" r:id="rId12"/>
    <p:sldId id="422" r:id="rId13"/>
    <p:sldId id="424" r:id="rId14"/>
    <p:sldId id="469" r:id="rId15"/>
    <p:sldId id="426" r:id="rId16"/>
    <p:sldId id="427" r:id="rId17"/>
    <p:sldId id="428" r:id="rId18"/>
    <p:sldId id="429" r:id="rId19"/>
    <p:sldId id="430" r:id="rId20"/>
    <p:sldId id="431" r:id="rId21"/>
    <p:sldId id="432" r:id="rId22"/>
    <p:sldId id="438" r:id="rId23"/>
    <p:sldId id="439" r:id="rId24"/>
    <p:sldId id="445" r:id="rId25"/>
    <p:sldId id="444" r:id="rId26"/>
    <p:sldId id="443" r:id="rId27"/>
    <p:sldId id="449" r:id="rId28"/>
    <p:sldId id="447" r:id="rId29"/>
    <p:sldId id="446" r:id="rId30"/>
    <p:sldId id="451" r:id="rId31"/>
    <p:sldId id="450" r:id="rId32"/>
    <p:sldId id="453" r:id="rId33"/>
    <p:sldId id="454" r:id="rId34"/>
    <p:sldId id="455" r:id="rId35"/>
    <p:sldId id="456" r:id="rId36"/>
    <p:sldId id="459" r:id="rId37"/>
    <p:sldId id="460" r:id="rId38"/>
    <p:sldId id="458" r:id="rId39"/>
    <p:sldId id="462" r:id="rId40"/>
    <p:sldId id="464" r:id="rId41"/>
    <p:sldId id="463" r:id="rId42"/>
    <p:sldId id="465" r:id="rId43"/>
    <p:sldId id="466" r:id="rId44"/>
    <p:sldId id="468" r:id="rId45"/>
    <p:sldId id="470" r:id="rId46"/>
    <p:sldId id="472" r:id="rId47"/>
    <p:sldId id="471" r:id="rId48"/>
    <p:sldId id="473" r:id="rId49"/>
    <p:sldId id="474" r:id="rId50"/>
    <p:sldId id="477" r:id="rId51"/>
    <p:sldId id="475" r:id="rId52"/>
    <p:sldId id="476" r:id="rId53"/>
    <p:sldId id="478" r:id="rId54"/>
    <p:sldId id="479" r:id="rId55"/>
    <p:sldId id="284" r:id="rId56"/>
    <p:sldId id="295" r:id="rId57"/>
    <p:sldId id="480" r:id="rId58"/>
    <p:sldId id="329" r:id="rId59"/>
    <p:sldId id="390" r:id="rId60"/>
    <p:sldId id="391" r:id="rId61"/>
    <p:sldId id="392" r:id="rId62"/>
    <p:sldId id="393" r:id="rId63"/>
    <p:sldId id="394" r:id="rId64"/>
    <p:sldId id="481" r:id="rId65"/>
    <p:sldId id="482" r:id="rId66"/>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p:cViewPr>
        <p:scale>
          <a:sx n="78" d="100"/>
          <a:sy n="78" d="100"/>
        </p:scale>
        <p:origin x="2244" y="79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E2CCAE10-3FD0-4E9F-89DF-00BD4C6E076A}" type="datetimeFigureOut">
              <a:rPr lang="en-US" smtClean="0"/>
              <a:t>2/13/2019</a:t>
            </a:fld>
            <a:endParaRPr lang="en-US" dirty="0"/>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8B315F7B-66D7-4BBC-AB3D-5584609AE592}" type="slidenum">
              <a:rPr lang="en-US" smtClean="0"/>
              <a:t>‹#›</a:t>
            </a:fld>
            <a:endParaRPr lang="en-US" dirty="0"/>
          </a:p>
        </p:txBody>
      </p:sp>
    </p:spTree>
    <p:extLst>
      <p:ext uri="{BB962C8B-B14F-4D97-AF65-F5344CB8AC3E}">
        <p14:creationId xmlns:p14="http://schemas.microsoft.com/office/powerpoint/2010/main" val="25648352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65138"/>
          </a:xfrm>
          <a:prstGeom prst="rect">
            <a:avLst/>
          </a:prstGeom>
        </p:spPr>
        <p:txBody>
          <a:bodyPr vert="horz" lIns="91440" tIns="45720" rIns="91440" bIns="45720" rtlCol="0"/>
          <a:lstStyle>
            <a:lvl1pPr algn="r">
              <a:defRPr sz="1200"/>
            </a:lvl1pPr>
          </a:lstStyle>
          <a:p>
            <a:fld id="{A4C0AE56-2FE1-4DB0-BB23-EBE5D02AB9FD}" type="datetimeFigureOut">
              <a:rPr lang="en-US" smtClean="0"/>
              <a:t>2/13/2019</a:t>
            </a:fld>
            <a:endParaRPr lang="en-US" dirty="0"/>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16425"/>
            <a:ext cx="5486400"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2971800"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829675"/>
            <a:ext cx="2971800" cy="465138"/>
          </a:xfrm>
          <a:prstGeom prst="rect">
            <a:avLst/>
          </a:prstGeom>
        </p:spPr>
        <p:txBody>
          <a:bodyPr vert="horz" lIns="91440" tIns="45720" rIns="91440" bIns="45720" rtlCol="0" anchor="b"/>
          <a:lstStyle>
            <a:lvl1pPr algn="r">
              <a:defRPr sz="1200"/>
            </a:lvl1pPr>
          </a:lstStyle>
          <a:p>
            <a:fld id="{E49EE14D-E861-462A-ADF5-80493D3B25C4}" type="slidenum">
              <a:rPr lang="en-US" smtClean="0"/>
              <a:t>‹#›</a:t>
            </a:fld>
            <a:endParaRPr lang="en-US" dirty="0"/>
          </a:p>
        </p:txBody>
      </p:sp>
    </p:spTree>
    <p:extLst>
      <p:ext uri="{BB962C8B-B14F-4D97-AF65-F5344CB8AC3E}">
        <p14:creationId xmlns:p14="http://schemas.microsoft.com/office/powerpoint/2010/main" val="392099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22DBB9-562C-46BE-AEC2-3D1F83E8DA7C}" type="slidenum">
              <a:rPr lang="en-US"/>
              <a:pPr/>
              <a:t>31</a:t>
            </a:fld>
            <a:endParaRPr lang="en-US" dirty="0"/>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r>
              <a:rPr lang="en-US" dirty="0"/>
              <a:t>The main critiques of the United States which were made by the Populists were:</a:t>
            </a:r>
          </a:p>
          <a:p>
            <a:r>
              <a:rPr lang="en-US" dirty="0"/>
              <a:t>The American legal system placed too much emphasis on property rights </a:t>
            </a:r>
          </a:p>
          <a:p>
            <a:r>
              <a:rPr lang="en-US" dirty="0"/>
              <a:t>Monopolies were an economic and social evil </a:t>
            </a:r>
          </a:p>
          <a:p>
            <a:r>
              <a:rPr lang="en-US" dirty="0"/>
              <a:t>Social Darwinism &amp; laissez-faire were bankrupt ideologies </a:t>
            </a:r>
          </a:p>
          <a:p>
            <a:r>
              <a:rPr lang="en-US" dirty="0"/>
              <a:t>Industrial society had turned individuals into economic commodities </a:t>
            </a:r>
          </a:p>
          <a:p>
            <a:r>
              <a:rPr lang="en-US" dirty="0"/>
              <a:t>Wealth was unevenly distributed</a:t>
            </a:r>
            <a:br>
              <a:rPr lang="en-US" dirty="0"/>
            </a:b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E2C0F7D-4A27-43B1-89F1-F4AFC9C29978}" type="datetimeFigureOut">
              <a:rPr lang="en-US" smtClean="0"/>
              <a:t>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73DE90-2E9B-48A8-AE70-BD7EC109A211}" type="slidenum">
              <a:rPr lang="en-US" smtClean="0"/>
              <a:t>‹#›</a:t>
            </a:fld>
            <a:endParaRPr lang="en-US" dirty="0"/>
          </a:p>
        </p:txBody>
      </p:sp>
    </p:spTree>
    <p:extLst>
      <p:ext uri="{BB962C8B-B14F-4D97-AF65-F5344CB8AC3E}">
        <p14:creationId xmlns:p14="http://schemas.microsoft.com/office/powerpoint/2010/main" val="3357583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2C0F7D-4A27-43B1-89F1-F4AFC9C29978}" type="datetimeFigureOut">
              <a:rPr lang="en-US" smtClean="0"/>
              <a:t>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73DE90-2E9B-48A8-AE70-BD7EC109A211}" type="slidenum">
              <a:rPr lang="en-US" smtClean="0"/>
              <a:t>‹#›</a:t>
            </a:fld>
            <a:endParaRPr lang="en-US" dirty="0"/>
          </a:p>
        </p:txBody>
      </p:sp>
    </p:spTree>
    <p:extLst>
      <p:ext uri="{BB962C8B-B14F-4D97-AF65-F5344CB8AC3E}">
        <p14:creationId xmlns:p14="http://schemas.microsoft.com/office/powerpoint/2010/main" val="3685014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2C0F7D-4A27-43B1-89F1-F4AFC9C29978}" type="datetimeFigureOut">
              <a:rPr lang="en-US" smtClean="0"/>
              <a:t>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73DE90-2E9B-48A8-AE70-BD7EC109A211}" type="slidenum">
              <a:rPr lang="en-US" smtClean="0"/>
              <a:t>‹#›</a:t>
            </a:fld>
            <a:endParaRPr lang="en-US" dirty="0"/>
          </a:p>
        </p:txBody>
      </p:sp>
    </p:spTree>
    <p:extLst>
      <p:ext uri="{BB962C8B-B14F-4D97-AF65-F5344CB8AC3E}">
        <p14:creationId xmlns:p14="http://schemas.microsoft.com/office/powerpoint/2010/main" val="2802973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E2C0F7D-4A27-43B1-89F1-F4AFC9C29978}" type="datetimeFigureOut">
              <a:rPr lang="en-US" smtClean="0"/>
              <a:t>2/13/2019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C73DE90-2E9B-48A8-AE70-BD7EC109A211}" type="slidenum">
              <a:rPr lang="en-US" smtClean="0"/>
              <a:t>‹#›</a:t>
            </a:fld>
            <a:endParaRPr lang="en-US" dirty="0"/>
          </a:p>
        </p:txBody>
      </p:sp>
    </p:spTree>
    <p:extLst>
      <p:ext uri="{BB962C8B-B14F-4D97-AF65-F5344CB8AC3E}">
        <p14:creationId xmlns:p14="http://schemas.microsoft.com/office/powerpoint/2010/main" val="1960438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E2C0F7D-4A27-43B1-89F1-F4AFC9C29978}" type="datetimeFigureOut">
              <a:rPr lang="en-US" smtClean="0"/>
              <a:t>2/13/2019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C73DE90-2E9B-48A8-AE70-BD7EC109A211}" type="slidenum">
              <a:rPr lang="en-US" smtClean="0"/>
              <a:t>‹#›</a:t>
            </a:fld>
            <a:endParaRPr lang="en-US" dirty="0"/>
          </a:p>
        </p:txBody>
      </p:sp>
    </p:spTree>
    <p:extLst>
      <p:ext uri="{BB962C8B-B14F-4D97-AF65-F5344CB8AC3E}">
        <p14:creationId xmlns:p14="http://schemas.microsoft.com/office/powerpoint/2010/main" val="1041779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E2C0F7D-4A27-43B1-89F1-F4AFC9C29978}" type="datetimeFigureOut">
              <a:rPr lang="en-US" smtClean="0"/>
              <a:t>2/13/2019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C73DE90-2E9B-48A8-AE70-BD7EC109A211}" type="slidenum">
              <a:rPr lang="en-US" smtClean="0"/>
              <a:t>‹#›</a:t>
            </a:fld>
            <a:endParaRPr lang="en-US" dirty="0"/>
          </a:p>
        </p:txBody>
      </p:sp>
    </p:spTree>
    <p:extLst>
      <p:ext uri="{BB962C8B-B14F-4D97-AF65-F5344CB8AC3E}">
        <p14:creationId xmlns:p14="http://schemas.microsoft.com/office/powerpoint/2010/main" val="1835828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2C0F7D-4A27-43B1-89F1-F4AFC9C29978}" type="datetimeFigureOut">
              <a:rPr lang="en-US" smtClean="0"/>
              <a:t>2/13/2019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C73DE90-2E9B-48A8-AE70-BD7EC109A211}" type="slidenum">
              <a:rPr lang="en-US" smtClean="0"/>
              <a:t>‹#›</a:t>
            </a:fld>
            <a:endParaRPr lang="en-US" dirty="0"/>
          </a:p>
        </p:txBody>
      </p:sp>
    </p:spTree>
    <p:extLst>
      <p:ext uri="{BB962C8B-B14F-4D97-AF65-F5344CB8AC3E}">
        <p14:creationId xmlns:p14="http://schemas.microsoft.com/office/powerpoint/2010/main" val="2625818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2C0F7D-4A27-43B1-89F1-F4AFC9C29978}" type="datetimeFigureOut">
              <a:rPr lang="en-US" smtClean="0"/>
              <a:t>2/13/2019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C73DE90-2E9B-48A8-AE70-BD7EC109A211}" type="slidenum">
              <a:rPr lang="en-US" smtClean="0"/>
              <a:t>‹#›</a:t>
            </a:fld>
            <a:endParaRPr lang="en-US" dirty="0"/>
          </a:p>
        </p:txBody>
      </p:sp>
    </p:spTree>
    <p:extLst>
      <p:ext uri="{BB962C8B-B14F-4D97-AF65-F5344CB8AC3E}">
        <p14:creationId xmlns:p14="http://schemas.microsoft.com/office/powerpoint/2010/main" val="464385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2C0F7D-4A27-43B1-89F1-F4AFC9C29978}" type="datetimeFigureOut">
              <a:rPr lang="en-US" smtClean="0"/>
              <a:t>2/13/2019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C73DE90-2E9B-48A8-AE70-BD7EC109A211}" type="slidenum">
              <a:rPr lang="en-US" smtClean="0"/>
              <a:t>‹#›</a:t>
            </a:fld>
            <a:endParaRPr lang="en-US" dirty="0"/>
          </a:p>
        </p:txBody>
      </p:sp>
    </p:spTree>
    <p:extLst>
      <p:ext uri="{BB962C8B-B14F-4D97-AF65-F5344CB8AC3E}">
        <p14:creationId xmlns:p14="http://schemas.microsoft.com/office/powerpoint/2010/main" val="3516118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2C0F7D-4A27-43B1-89F1-F4AFC9C29978}" type="datetimeFigureOut">
              <a:rPr lang="en-US" smtClean="0"/>
              <a:t>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73DE90-2E9B-48A8-AE70-BD7EC109A211}" type="slidenum">
              <a:rPr lang="en-US" smtClean="0"/>
              <a:t>‹#›</a:t>
            </a:fld>
            <a:endParaRPr lang="en-US" dirty="0"/>
          </a:p>
        </p:txBody>
      </p:sp>
    </p:spTree>
    <p:extLst>
      <p:ext uri="{BB962C8B-B14F-4D97-AF65-F5344CB8AC3E}">
        <p14:creationId xmlns:p14="http://schemas.microsoft.com/office/powerpoint/2010/main" val="988282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2C0F7D-4A27-43B1-89F1-F4AFC9C29978}" type="datetimeFigureOut">
              <a:rPr lang="en-US" smtClean="0"/>
              <a:t>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73DE90-2E9B-48A8-AE70-BD7EC109A211}" type="slidenum">
              <a:rPr lang="en-US" smtClean="0"/>
              <a:t>‹#›</a:t>
            </a:fld>
            <a:endParaRPr lang="en-US" dirty="0"/>
          </a:p>
        </p:txBody>
      </p:sp>
    </p:spTree>
    <p:extLst>
      <p:ext uri="{BB962C8B-B14F-4D97-AF65-F5344CB8AC3E}">
        <p14:creationId xmlns:p14="http://schemas.microsoft.com/office/powerpoint/2010/main" val="28733672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500188" y="228600"/>
            <a:ext cx="7491412" cy="1143000"/>
          </a:xfrm>
        </p:spPr>
        <p:txBody>
          <a:bodyPr/>
          <a:lstStyle/>
          <a:p>
            <a:r>
              <a:rPr lang="en-US"/>
              <a:t>Click to edit Master title style</a:t>
            </a:r>
          </a:p>
        </p:txBody>
      </p:sp>
      <p:sp>
        <p:nvSpPr>
          <p:cNvPr id="3" name="Content Placeholder 2"/>
          <p:cNvSpPr>
            <a:spLocks noGrp="1"/>
          </p:cNvSpPr>
          <p:nvPr>
            <p:ph sz="half" idx="1"/>
          </p:nvPr>
        </p:nvSpPr>
        <p:spPr>
          <a:xfrm>
            <a:off x="1500188" y="1524000"/>
            <a:ext cx="3668712" cy="4714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321300" y="1524000"/>
            <a:ext cx="3670300" cy="4714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3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36"/>
          <p:cNvSpPr>
            <a:spLocks noGrp="1" noChangeArrowheads="1"/>
          </p:cNvSpPr>
          <p:nvPr>
            <p:ph type="sldNum" sz="quarter" idx="12"/>
          </p:nvPr>
        </p:nvSpPr>
        <p:spPr>
          <a:ln/>
        </p:spPr>
        <p:txBody>
          <a:bodyPr/>
          <a:lstStyle>
            <a:lvl1pPr>
              <a:defRPr/>
            </a:lvl1pPr>
          </a:lstStyle>
          <a:p>
            <a:pPr>
              <a:defRPr/>
            </a:pPr>
            <a:fld id="{F535F0C2-0F0B-4351-B1F1-2146491B8D97}" type="slidenum">
              <a:rPr lang="en-US" altLang="en-US"/>
              <a:pPr>
                <a:defRPr/>
              </a:pPr>
              <a:t>‹#›</a:t>
            </a:fld>
            <a:endParaRPr lang="en-US" altLang="en-US" dirty="0"/>
          </a:p>
        </p:txBody>
      </p:sp>
    </p:spTree>
    <p:extLst>
      <p:ext uri="{BB962C8B-B14F-4D97-AF65-F5344CB8AC3E}">
        <p14:creationId xmlns:p14="http://schemas.microsoft.com/office/powerpoint/2010/main" val="4102370942"/>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00188" y="228600"/>
            <a:ext cx="7491412" cy="1143000"/>
          </a:xfrm>
        </p:spPr>
        <p:txBody>
          <a:bodyPr/>
          <a:lstStyle/>
          <a:p>
            <a:r>
              <a:rPr lang="en-US"/>
              <a:t>Click to edit Master title style</a:t>
            </a:r>
          </a:p>
        </p:txBody>
      </p:sp>
      <p:sp>
        <p:nvSpPr>
          <p:cNvPr id="3" name="Text Placeholder 2"/>
          <p:cNvSpPr>
            <a:spLocks noGrp="1"/>
          </p:cNvSpPr>
          <p:nvPr>
            <p:ph type="body" sz="half" idx="1"/>
          </p:nvPr>
        </p:nvSpPr>
        <p:spPr>
          <a:xfrm>
            <a:off x="1500188" y="1524000"/>
            <a:ext cx="3668712" cy="4714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21300" y="1524000"/>
            <a:ext cx="3670300" cy="4714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3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36"/>
          <p:cNvSpPr>
            <a:spLocks noGrp="1" noChangeArrowheads="1"/>
          </p:cNvSpPr>
          <p:nvPr>
            <p:ph type="sldNum" sz="quarter" idx="12"/>
          </p:nvPr>
        </p:nvSpPr>
        <p:spPr>
          <a:ln/>
        </p:spPr>
        <p:txBody>
          <a:bodyPr/>
          <a:lstStyle>
            <a:lvl1pPr>
              <a:defRPr/>
            </a:lvl1pPr>
          </a:lstStyle>
          <a:p>
            <a:pPr>
              <a:defRPr/>
            </a:pPr>
            <a:fld id="{C609263D-21FD-4D59-8A1E-DD5CA2734724}" type="slidenum">
              <a:rPr lang="en-US" altLang="en-US"/>
              <a:pPr>
                <a:defRPr/>
              </a:pPr>
              <a:t>‹#›</a:t>
            </a:fld>
            <a:endParaRPr lang="en-US" altLang="en-US" dirty="0"/>
          </a:p>
        </p:txBody>
      </p:sp>
    </p:spTree>
    <p:extLst>
      <p:ext uri="{BB962C8B-B14F-4D97-AF65-F5344CB8AC3E}">
        <p14:creationId xmlns:p14="http://schemas.microsoft.com/office/powerpoint/2010/main" val="187337304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2C0F7D-4A27-43B1-89F1-F4AFC9C29978}" type="datetimeFigureOut">
              <a:rPr lang="en-US" smtClean="0"/>
              <a:t>2/13/2019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73DE90-2E9B-48A8-AE70-BD7EC109A211}" type="slidenum">
              <a:rPr lang="en-US" smtClean="0"/>
              <a:t>‹#›</a:t>
            </a:fld>
            <a:endParaRPr lang="en-US" dirty="0"/>
          </a:p>
        </p:txBody>
      </p:sp>
    </p:spTree>
    <p:extLst>
      <p:ext uri="{BB962C8B-B14F-4D97-AF65-F5344CB8AC3E}">
        <p14:creationId xmlns:p14="http://schemas.microsoft.com/office/powerpoint/2010/main" val="6792954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eg"/><Relationship Id="rId7" Type="http://schemas.openxmlformats.org/officeDocument/2006/relationships/image" Target="../media/image44.gif"/><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6.jpeg"/></Relationships>
</file>

<file path=ppt/slides/_rels/slide5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3"/>
          <p:cNvSpPr>
            <a:spLocks noGrp="1"/>
          </p:cNvSpPr>
          <p:nvPr>
            <p:ph type="title" idx="4294967295"/>
          </p:nvPr>
        </p:nvSpPr>
        <p:spPr/>
        <p:txBody>
          <a:bodyPr anchor="ctr"/>
          <a:lstStyle/>
          <a:p>
            <a:r>
              <a:rPr lang="en-US" altLang="en-US" dirty="0"/>
              <a:t>THE POPULIST MOVEMENT</a:t>
            </a:r>
          </a:p>
        </p:txBody>
      </p:sp>
      <p:pic>
        <p:nvPicPr>
          <p:cNvPr id="2051" name="Content Placeholder 5" descr="grange.jpg"/>
          <p:cNvPicPr>
            <a:picLocks noGrp="1" noChangeAspect="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1714500" y="2128838"/>
            <a:ext cx="5715000" cy="3590925"/>
          </a:xfrm>
        </p:spPr>
      </p:pic>
    </p:spTree>
    <p:extLst>
      <p:ext uri="{BB962C8B-B14F-4D97-AF65-F5344CB8AC3E}">
        <p14:creationId xmlns:p14="http://schemas.microsoft.com/office/powerpoint/2010/main" val="1903545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Plight of the Farmers</a:t>
            </a:r>
            <a:br>
              <a:rPr lang="en-US" dirty="0"/>
            </a:br>
            <a:r>
              <a:rPr lang="en-US" dirty="0"/>
              <a:t>1870s-1880s</a:t>
            </a:r>
          </a:p>
        </p:txBody>
      </p:sp>
      <p:sp>
        <p:nvSpPr>
          <p:cNvPr id="3" name="Content Placeholder 2"/>
          <p:cNvSpPr>
            <a:spLocks noGrp="1"/>
          </p:cNvSpPr>
          <p:nvPr>
            <p:ph idx="1"/>
          </p:nvPr>
        </p:nvSpPr>
        <p:spPr/>
        <p:txBody>
          <a:bodyPr>
            <a:normAutofit fontScale="92500" lnSpcReduction="10000"/>
          </a:bodyPr>
          <a:lstStyle/>
          <a:p>
            <a:r>
              <a:rPr lang="en-US" altLang="en-US" dirty="0"/>
              <a:t>Farmers were becoming a minority in the USA.</a:t>
            </a:r>
          </a:p>
          <a:p>
            <a:r>
              <a:rPr lang="en-US" altLang="en-US" dirty="0"/>
              <a:t>The numbers of farmers declined from 60% of the population in 1860 to less than 37% in 1900.</a:t>
            </a:r>
          </a:p>
          <a:p>
            <a:r>
              <a:rPr lang="en-US" altLang="en-US" dirty="0"/>
              <a:t>They experienced falling prices.</a:t>
            </a:r>
          </a:p>
          <a:p>
            <a:r>
              <a:rPr lang="en-US" altLang="en-US" dirty="0"/>
              <a:t>The emergence of commercial farming and specialized farming</a:t>
            </a:r>
          </a:p>
          <a:p>
            <a:r>
              <a:rPr lang="en-US" altLang="en-US" dirty="0"/>
              <a:t>A rise in the costs of farm machinery and freight costs</a:t>
            </a:r>
          </a:p>
          <a:p>
            <a:r>
              <a:rPr lang="en-US" altLang="en-US" dirty="0"/>
              <a:t>They experienced a heavy tax burden</a:t>
            </a:r>
          </a:p>
          <a:p>
            <a:endParaRPr lang="en-US" altLang="en-US" dirty="0"/>
          </a:p>
          <a:p>
            <a:endParaRPr lang="en-US" altLang="en-US" dirty="0"/>
          </a:p>
          <a:p>
            <a:pPr marL="0" indent="0">
              <a:buNone/>
            </a:pPr>
            <a:endParaRPr lang="en-US" altLang="en-US" dirty="0"/>
          </a:p>
          <a:p>
            <a:endParaRPr lang="en-US" dirty="0"/>
          </a:p>
        </p:txBody>
      </p:sp>
    </p:spTree>
    <p:extLst>
      <p:ext uri="{BB962C8B-B14F-4D97-AF65-F5344CB8AC3E}">
        <p14:creationId xmlns:p14="http://schemas.microsoft.com/office/powerpoint/2010/main" val="106597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Farmer’s Problems</a:t>
            </a:r>
          </a:p>
        </p:txBody>
      </p:sp>
      <p:sp>
        <p:nvSpPr>
          <p:cNvPr id="4" name="Content Placeholder 3"/>
          <p:cNvSpPr>
            <a:spLocks noGrp="1"/>
          </p:cNvSpPr>
          <p:nvPr>
            <p:ph sz="half" idx="1"/>
          </p:nvPr>
        </p:nvSpPr>
        <p:spPr>
          <a:xfrm>
            <a:off x="457200" y="1600200"/>
            <a:ext cx="4648200" cy="4525963"/>
          </a:xfrm>
        </p:spPr>
        <p:txBody>
          <a:bodyPr/>
          <a:lstStyle/>
          <a:p>
            <a:r>
              <a:rPr lang="en-US" dirty="0"/>
              <a:t>Droughts and storms caused crops to fail</a:t>
            </a:r>
          </a:p>
          <a:p>
            <a:r>
              <a:rPr lang="en-US" dirty="0"/>
              <a:t>Falling prices</a:t>
            </a:r>
          </a:p>
          <a:p>
            <a:r>
              <a:rPr lang="en-US" dirty="0"/>
              <a:t>Farmers cannot pay back loans, so banks foreclose on mortgages</a:t>
            </a:r>
          </a:p>
          <a:p>
            <a:r>
              <a:rPr lang="en-US" dirty="0"/>
              <a:t>Dependent upon railroads</a:t>
            </a:r>
          </a:p>
          <a:p>
            <a:r>
              <a:rPr lang="en-US" dirty="0"/>
              <a:t>Railroads overcharging the farmers</a:t>
            </a:r>
          </a:p>
          <a:p>
            <a:endParaRPr lang="en-US" dirty="0"/>
          </a:p>
          <a:p>
            <a:endParaRPr lang="en-US" dirty="0"/>
          </a:p>
          <a:p>
            <a:endParaRPr lang="en-US" dirty="0"/>
          </a:p>
        </p:txBody>
      </p:sp>
      <p:pic>
        <p:nvPicPr>
          <p:cNvPr id="6" name="Picture 8" descr="I Feed You All"/>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286756" y="1905000"/>
            <a:ext cx="3628644" cy="358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8328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500188" y="0"/>
            <a:ext cx="7491412" cy="1676400"/>
          </a:xfrm>
        </p:spPr>
        <p:txBody>
          <a:bodyPr/>
          <a:lstStyle/>
          <a:p>
            <a:pPr algn="ctr" eaLnBrk="1" hangingPunct="1"/>
            <a:r>
              <a:rPr lang="en-US" altLang="en-US" b="1" dirty="0"/>
              <a:t>ECONOMIC DISTRESS HITS FARMERS</a:t>
            </a:r>
          </a:p>
        </p:txBody>
      </p:sp>
      <p:sp>
        <p:nvSpPr>
          <p:cNvPr id="32771" name="Rectangle 4"/>
          <p:cNvSpPr>
            <a:spLocks noGrp="1" noChangeArrowheads="1"/>
          </p:cNvSpPr>
          <p:nvPr>
            <p:ph type="body" sz="half" idx="1"/>
          </p:nvPr>
        </p:nvSpPr>
        <p:spPr>
          <a:xfrm>
            <a:off x="1500188" y="1752600"/>
            <a:ext cx="3668712" cy="5105400"/>
          </a:xfrm>
        </p:spPr>
        <p:txBody>
          <a:bodyPr/>
          <a:lstStyle/>
          <a:p>
            <a:pPr eaLnBrk="1" hangingPunct="1">
              <a:lnSpc>
                <a:spcPct val="90000"/>
              </a:lnSpc>
            </a:pPr>
            <a:r>
              <a:rPr lang="en-US" altLang="en-US" sz="2800" dirty="0"/>
              <a:t>Between 1867 and 1887 the price of a bushel of wheat fell from $2.00 to 68 cents</a:t>
            </a:r>
          </a:p>
          <a:p>
            <a:pPr eaLnBrk="1" hangingPunct="1">
              <a:lnSpc>
                <a:spcPct val="90000"/>
              </a:lnSpc>
            </a:pPr>
            <a:r>
              <a:rPr lang="en-US" altLang="en-US" sz="2800" dirty="0"/>
              <a:t>Railroads conspired to keep transport costs artificially high</a:t>
            </a:r>
          </a:p>
          <a:p>
            <a:pPr eaLnBrk="1" hangingPunct="1">
              <a:lnSpc>
                <a:spcPct val="90000"/>
              </a:lnSpc>
            </a:pPr>
            <a:r>
              <a:rPr lang="en-US" altLang="en-US" sz="2800" dirty="0"/>
              <a:t>Farmers got caught in a cycle of debt</a:t>
            </a:r>
          </a:p>
          <a:p>
            <a:pPr eaLnBrk="1" hangingPunct="1">
              <a:lnSpc>
                <a:spcPct val="90000"/>
              </a:lnSpc>
            </a:pPr>
            <a:endParaRPr lang="en-US" altLang="en-US" sz="2800" dirty="0"/>
          </a:p>
        </p:txBody>
      </p:sp>
      <p:pic>
        <p:nvPicPr>
          <p:cNvPr id="32772" name="Picture 8" descr="farmers8"/>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410200" y="1828800"/>
            <a:ext cx="3505200" cy="472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3004922"/>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Railroad Abuses</a:t>
            </a:r>
          </a:p>
        </p:txBody>
      </p:sp>
      <p:sp>
        <p:nvSpPr>
          <p:cNvPr id="7" name="Content Placeholder 6"/>
          <p:cNvSpPr>
            <a:spLocks noGrp="1"/>
          </p:cNvSpPr>
          <p:nvPr>
            <p:ph sz="half" idx="2"/>
          </p:nvPr>
        </p:nvSpPr>
        <p:spPr>
          <a:xfrm>
            <a:off x="4343400" y="1600200"/>
            <a:ext cx="4343400" cy="4525963"/>
          </a:xfrm>
        </p:spPr>
        <p:txBody>
          <a:bodyPr/>
          <a:lstStyle/>
          <a:p>
            <a:r>
              <a:rPr lang="en-US" dirty="0"/>
              <a:t>Railroads making secret deals- bribes</a:t>
            </a:r>
          </a:p>
          <a:p>
            <a:r>
              <a:rPr lang="en-US" dirty="0"/>
              <a:t>Stock watering- livestock drink water to make weight increase</a:t>
            </a:r>
          </a:p>
          <a:p>
            <a:r>
              <a:rPr lang="en-US" dirty="0"/>
              <a:t>Unfair pricing- long haul cheaper than short hauls</a:t>
            </a:r>
          </a:p>
          <a:p>
            <a:r>
              <a:rPr lang="en-US" dirty="0"/>
              <a:t>Use of rebates for large customers</a:t>
            </a:r>
          </a:p>
          <a:p>
            <a:endParaRPr lang="en-US" dirty="0"/>
          </a:p>
          <a:p>
            <a:endParaRPr lang="en-US" dirty="0"/>
          </a:p>
          <a:p>
            <a:endParaRPr lang="en-US" dirty="0"/>
          </a:p>
          <a:p>
            <a:endParaRPr lang="en-US" dirty="0"/>
          </a:p>
        </p:txBody>
      </p:sp>
      <p:pic>
        <p:nvPicPr>
          <p:cNvPr id="8" name="Picture 10" descr="Cantu3"/>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762000" y="1600200"/>
            <a:ext cx="3276600" cy="25908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990600" y="4191000"/>
            <a:ext cx="3200400" cy="1932837"/>
          </a:xfrm>
          <a:prstGeom prst="rect">
            <a:avLst/>
          </a:prstGeom>
        </p:spPr>
        <p:txBody>
          <a:bodyPr wrap="square">
            <a:spAutoFit/>
          </a:bodyPr>
          <a:lstStyle/>
          <a:p>
            <a:pPr algn="ctr">
              <a:spcBef>
                <a:spcPct val="20000"/>
              </a:spcBef>
              <a:buFont typeface="Bazooka" pitchFamily="2" charset="0"/>
              <a:buNone/>
            </a:pPr>
            <a:r>
              <a:rPr lang="en-US" sz="1400" b="1" dirty="0">
                <a:solidFill>
                  <a:srgbClr val="C00000"/>
                </a:solidFill>
              </a:rPr>
              <a:t>There are three great crops raised in Nebraska. One is a crop of corn, one is a crop of freight rates, and one is a crop of interest. One is produced by farmers who sweat and toil the land. The other two are produced by men who sit in their offices…and farm the farmers.”  </a:t>
            </a:r>
          </a:p>
          <a:p>
            <a:pPr algn="ctr">
              <a:spcBef>
                <a:spcPct val="20000"/>
              </a:spcBef>
              <a:buFont typeface="Bazooka" pitchFamily="2" charset="0"/>
              <a:buNone/>
            </a:pPr>
            <a:r>
              <a:rPr lang="en-US" sz="1400" b="1" dirty="0">
                <a:solidFill>
                  <a:srgbClr val="C00000"/>
                </a:solidFill>
              </a:rPr>
              <a:t>~ Nebraska Newspa</a:t>
            </a:r>
            <a:r>
              <a:rPr lang="en-US" b="1" dirty="0">
                <a:solidFill>
                  <a:srgbClr val="C00000"/>
                </a:solidFill>
              </a:rPr>
              <a:t>per Editorial</a:t>
            </a:r>
          </a:p>
        </p:txBody>
      </p:sp>
    </p:spTree>
    <p:extLst>
      <p:ext uri="{BB962C8B-B14F-4D97-AF65-F5344CB8AC3E}">
        <p14:creationId xmlns:p14="http://schemas.microsoft.com/office/powerpoint/2010/main" val="1860829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Agricultural Market Changes</a:t>
            </a:r>
          </a:p>
        </p:txBody>
      </p:sp>
      <p:sp>
        <p:nvSpPr>
          <p:cNvPr id="6" name="Content Placeholder 5"/>
          <p:cNvSpPr>
            <a:spLocks noGrp="1"/>
          </p:cNvSpPr>
          <p:nvPr>
            <p:ph idx="1"/>
          </p:nvPr>
        </p:nvSpPr>
        <p:spPr/>
        <p:txBody>
          <a:bodyPr>
            <a:normAutofit/>
          </a:bodyPr>
          <a:lstStyle/>
          <a:p>
            <a:pPr>
              <a:buFontTx/>
              <a:buNone/>
            </a:pPr>
            <a:r>
              <a:rPr lang="en-US" sz="2800" dirty="0"/>
              <a:t>International markets for U.S. agricultural goods expanded:</a:t>
            </a:r>
          </a:p>
          <a:p>
            <a:pPr>
              <a:buFontTx/>
              <a:buNone/>
            </a:pPr>
            <a:endParaRPr lang="en-US" sz="2800" dirty="0"/>
          </a:p>
          <a:p>
            <a:pPr lvl="1"/>
            <a:r>
              <a:rPr lang="en-US" dirty="0"/>
              <a:t>75% of United States' total export trade (1860 to 1900)</a:t>
            </a:r>
          </a:p>
          <a:p>
            <a:pPr lvl="1"/>
            <a:r>
              <a:rPr lang="en-US" dirty="0"/>
              <a:t>farmers did not understand financial complexities of commodity markets or foreign trade</a:t>
            </a:r>
          </a:p>
          <a:p>
            <a:pPr lvl="1"/>
            <a:r>
              <a:rPr lang="en-US" dirty="0"/>
              <a:t>middlemen profited from their ignorance</a:t>
            </a:r>
          </a:p>
        </p:txBody>
      </p:sp>
    </p:spTree>
    <p:extLst>
      <p:ext uri="{BB962C8B-B14F-4D97-AF65-F5344CB8AC3E}">
        <p14:creationId xmlns:p14="http://schemas.microsoft.com/office/powerpoint/2010/main" val="3267665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Farming Prosperity</a:t>
            </a:r>
          </a:p>
        </p:txBody>
      </p:sp>
      <p:sp>
        <p:nvSpPr>
          <p:cNvPr id="5" name="Content Placeholder 4"/>
          <p:cNvSpPr>
            <a:spLocks noGrp="1"/>
          </p:cNvSpPr>
          <p:nvPr>
            <p:ph sz="half" idx="1"/>
          </p:nvPr>
        </p:nvSpPr>
        <p:spPr>
          <a:xfrm>
            <a:off x="457200" y="1600200"/>
            <a:ext cx="5791200" cy="4525963"/>
          </a:xfrm>
        </p:spPr>
        <p:txBody>
          <a:bodyPr>
            <a:normAutofit lnSpcReduction="10000"/>
          </a:bodyPr>
          <a:lstStyle/>
          <a:p>
            <a:pPr marL="533400" indent="-533400">
              <a:lnSpc>
                <a:spcPct val="90000"/>
              </a:lnSpc>
            </a:pPr>
            <a:r>
              <a:rPr lang="en-US" dirty="0"/>
              <a:t>Farmers had no control over the marketplace</a:t>
            </a:r>
          </a:p>
          <a:p>
            <a:pPr marL="533400" indent="-533400">
              <a:lnSpc>
                <a:spcPct val="90000"/>
              </a:lnSpc>
            </a:pPr>
            <a:r>
              <a:rPr lang="en-US" dirty="0"/>
              <a:t>Prosperity depended on six factors which they could not regulate: </a:t>
            </a:r>
          </a:p>
          <a:p>
            <a:pPr marL="914400" lvl="1" indent="-457200">
              <a:lnSpc>
                <a:spcPct val="90000"/>
              </a:lnSpc>
            </a:pPr>
            <a:r>
              <a:rPr lang="en-US" dirty="0"/>
              <a:t>Business Cycles </a:t>
            </a:r>
          </a:p>
          <a:p>
            <a:pPr marL="914400" lvl="1" indent="-457200">
              <a:lnSpc>
                <a:spcPct val="90000"/>
              </a:lnSpc>
            </a:pPr>
            <a:r>
              <a:rPr lang="en-US" dirty="0"/>
              <a:t>Credit </a:t>
            </a:r>
          </a:p>
          <a:p>
            <a:pPr marL="914400" lvl="1" indent="-457200">
              <a:lnSpc>
                <a:spcPct val="90000"/>
              </a:lnSpc>
            </a:pPr>
            <a:r>
              <a:rPr lang="en-US" dirty="0"/>
              <a:t>Transportation </a:t>
            </a:r>
          </a:p>
          <a:p>
            <a:pPr marL="914400" lvl="1" indent="-457200">
              <a:lnSpc>
                <a:spcPct val="90000"/>
              </a:lnSpc>
            </a:pPr>
            <a:r>
              <a:rPr lang="en-US" dirty="0"/>
              <a:t>Labor Supply </a:t>
            </a:r>
          </a:p>
          <a:p>
            <a:pPr marL="914400" lvl="1" indent="-457200">
              <a:lnSpc>
                <a:spcPct val="90000"/>
              </a:lnSpc>
            </a:pPr>
            <a:r>
              <a:rPr lang="en-US" dirty="0"/>
              <a:t>Price Structure </a:t>
            </a:r>
          </a:p>
          <a:p>
            <a:pPr marL="914400" lvl="1" indent="-457200">
              <a:lnSpc>
                <a:spcPct val="90000"/>
              </a:lnSpc>
            </a:pPr>
            <a:r>
              <a:rPr lang="en-US" dirty="0"/>
              <a:t>Government policies</a:t>
            </a:r>
          </a:p>
          <a:p>
            <a:pPr marL="533400" indent="-533400">
              <a:lnSpc>
                <a:spcPct val="90000"/>
              </a:lnSpc>
            </a:pPr>
            <a:r>
              <a:rPr lang="en-US" dirty="0"/>
              <a:t>Farmers began to take political action </a:t>
            </a:r>
          </a:p>
          <a:p>
            <a:pPr marL="0" indent="0">
              <a:buNone/>
            </a:pPr>
            <a:endParaRPr lang="en-US" dirty="0"/>
          </a:p>
        </p:txBody>
      </p:sp>
      <p:pic>
        <p:nvPicPr>
          <p:cNvPr id="7" name="Picture 8" descr="j0297185"/>
          <p:cNvPicPr>
            <a:picLocks noGrp="1" noChangeAspect="1" noChangeArrowheads="1"/>
          </p:cNvPicPr>
          <p:nvPr>
            <p:ph sz="half" idx="2"/>
          </p:nvPr>
        </p:nvPicPr>
        <p:blipFill>
          <a:blip r:embed="rId2"/>
          <a:srcRect/>
          <a:stretch>
            <a:fillRect/>
          </a:stretch>
        </p:blipFill>
        <p:spPr>
          <a:xfrm>
            <a:off x="6324600" y="2362200"/>
            <a:ext cx="2362200" cy="3048000"/>
          </a:xfrm>
        </p:spPr>
      </p:pic>
    </p:spTree>
    <p:extLst>
      <p:ext uri="{BB962C8B-B14F-4D97-AF65-F5344CB8AC3E}">
        <p14:creationId xmlns:p14="http://schemas.microsoft.com/office/powerpoint/2010/main" val="2313956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Farmer’s Cooperatives</a:t>
            </a:r>
          </a:p>
        </p:txBody>
      </p:sp>
      <p:sp>
        <p:nvSpPr>
          <p:cNvPr id="6" name="Content Placeholder 5"/>
          <p:cNvSpPr>
            <a:spLocks noGrp="1"/>
          </p:cNvSpPr>
          <p:nvPr>
            <p:ph idx="1"/>
          </p:nvPr>
        </p:nvSpPr>
        <p:spPr>
          <a:xfrm>
            <a:off x="457200" y="1600200"/>
            <a:ext cx="8229600" cy="4876800"/>
          </a:xfrm>
        </p:spPr>
        <p:txBody>
          <a:bodyPr>
            <a:normAutofit/>
          </a:bodyPr>
          <a:lstStyle/>
          <a:p>
            <a:r>
              <a:rPr lang="en-US" dirty="0"/>
              <a:t>Popularized by Thomas Jefferson</a:t>
            </a:r>
          </a:p>
          <a:p>
            <a:r>
              <a:rPr lang="en-US" dirty="0"/>
              <a:t>Self-reliant yeoman farmer as bedrock of American society </a:t>
            </a:r>
          </a:p>
          <a:p>
            <a:r>
              <a:rPr lang="en-US" dirty="0"/>
              <a:t>Gulf between ideal and reality of farming </a:t>
            </a:r>
          </a:p>
          <a:p>
            <a:r>
              <a:rPr lang="en-US" dirty="0"/>
              <a:t>Many tried to form organizations to make the myth a reality</a:t>
            </a:r>
          </a:p>
          <a:p>
            <a:r>
              <a:rPr lang="en-US" u="sng" dirty="0"/>
              <a:t>Farmer’s Cooperatives- pool their money and resources to get cheaper equipment and a better price for crops</a:t>
            </a:r>
          </a:p>
          <a:p>
            <a:endParaRPr lang="en-US" dirty="0"/>
          </a:p>
          <a:p>
            <a:endParaRPr lang="en-US" dirty="0"/>
          </a:p>
          <a:p>
            <a:endParaRPr lang="en-US" dirty="0"/>
          </a:p>
        </p:txBody>
      </p:sp>
    </p:spTree>
    <p:extLst>
      <p:ext uri="{BB962C8B-B14F-4D97-AF65-F5344CB8AC3E}">
        <p14:creationId xmlns:p14="http://schemas.microsoft.com/office/powerpoint/2010/main" val="2288557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4"/>
          <p:cNvSpPr>
            <a:spLocks noGrp="1"/>
          </p:cNvSpPr>
          <p:nvPr>
            <p:ph type="title" idx="4294967295"/>
          </p:nvPr>
        </p:nvSpPr>
        <p:spPr/>
        <p:txBody>
          <a:bodyPr anchor="ctr"/>
          <a:lstStyle/>
          <a:p>
            <a:r>
              <a:rPr lang="en-US" altLang="en-US" dirty="0"/>
              <a:t>THE GRANGE MOVEMENT</a:t>
            </a:r>
          </a:p>
        </p:txBody>
      </p:sp>
      <p:pic>
        <p:nvPicPr>
          <p:cNvPr id="4099" name="Content Placeholder 6" descr="grange-strobridge.jpg"/>
          <p:cNvPicPr>
            <a:picLocks noGrp="1" noChangeAspect="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590800" y="1524000"/>
            <a:ext cx="4040188" cy="4191000"/>
          </a:xfrm>
        </p:spPr>
      </p:pic>
    </p:spTree>
    <p:extLst>
      <p:ext uri="{BB962C8B-B14F-4D97-AF65-F5344CB8AC3E}">
        <p14:creationId xmlns:p14="http://schemas.microsoft.com/office/powerpoint/2010/main" val="249389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Grange</a:t>
            </a:r>
          </a:p>
        </p:txBody>
      </p:sp>
      <p:sp>
        <p:nvSpPr>
          <p:cNvPr id="3" name="Content Placeholder 2"/>
          <p:cNvSpPr>
            <a:spLocks noGrp="1"/>
          </p:cNvSpPr>
          <p:nvPr>
            <p:ph sz="half" idx="1"/>
          </p:nvPr>
        </p:nvSpPr>
        <p:spPr>
          <a:xfrm>
            <a:off x="457200" y="1600200"/>
            <a:ext cx="4724400" cy="4525963"/>
          </a:xfrm>
        </p:spPr>
        <p:txBody>
          <a:bodyPr>
            <a:normAutofit lnSpcReduction="10000"/>
          </a:bodyPr>
          <a:lstStyle/>
          <a:p>
            <a:r>
              <a:rPr lang="en-US" dirty="0"/>
              <a:t>Founded in 1867 by Oliver H. Kelley</a:t>
            </a:r>
          </a:p>
          <a:p>
            <a:r>
              <a:rPr lang="en-US" dirty="0"/>
              <a:t>Officially known as the Order of Patrons of Husbandry</a:t>
            </a:r>
          </a:p>
          <a:p>
            <a:r>
              <a:rPr lang="en-US" dirty="0"/>
              <a:t>It was primarily a social and educational organizations for farmers and their families.</a:t>
            </a:r>
          </a:p>
          <a:p>
            <a:r>
              <a:rPr lang="en-US" dirty="0"/>
              <a:t>By 1870 spent most of their time railroads, middlemen and trusts</a:t>
            </a:r>
          </a:p>
          <a:p>
            <a:endParaRPr lang="en-US" dirty="0"/>
          </a:p>
        </p:txBody>
      </p:sp>
      <p:pic>
        <p:nvPicPr>
          <p:cNvPr id="5" name="Picture 11" descr="paint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334000" y="1600200"/>
            <a:ext cx="3571875"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7549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Grange</a:t>
            </a:r>
          </a:p>
        </p:txBody>
      </p:sp>
      <p:sp>
        <p:nvSpPr>
          <p:cNvPr id="4" name="Content Placeholder 3"/>
          <p:cNvSpPr>
            <a:spLocks noGrp="1"/>
          </p:cNvSpPr>
          <p:nvPr>
            <p:ph sz="half" idx="2"/>
          </p:nvPr>
        </p:nvSpPr>
        <p:spPr>
          <a:xfrm>
            <a:off x="3352800" y="1600200"/>
            <a:ext cx="5334000" cy="4525963"/>
          </a:xfrm>
        </p:spPr>
        <p:txBody>
          <a:bodyPr>
            <a:normAutofit lnSpcReduction="10000"/>
          </a:bodyPr>
          <a:lstStyle/>
          <a:p>
            <a:r>
              <a:rPr lang="en-US" dirty="0"/>
              <a:t>It’s greatest strength was in the Midwest</a:t>
            </a:r>
          </a:p>
          <a:p>
            <a:r>
              <a:rPr lang="en-US" dirty="0"/>
              <a:t>Established cooperatives- businesses owned by farming</a:t>
            </a:r>
          </a:p>
          <a:p>
            <a:r>
              <a:rPr lang="en-US" dirty="0"/>
              <a:t> advocated</a:t>
            </a:r>
          </a:p>
          <a:p>
            <a:pPr lvl="1">
              <a:buFontTx/>
              <a:buChar char="-"/>
            </a:pPr>
            <a:r>
              <a:rPr lang="en-US" dirty="0"/>
              <a:t>Reduced storage rates</a:t>
            </a:r>
          </a:p>
          <a:p>
            <a:pPr lvl="1">
              <a:buFontTx/>
              <a:buChar char="-"/>
            </a:pPr>
            <a:r>
              <a:rPr lang="en-US" dirty="0"/>
              <a:t>Reduced freight rates</a:t>
            </a:r>
          </a:p>
          <a:p>
            <a:pPr lvl="1">
              <a:buFontTx/>
              <a:buChar char="-"/>
            </a:pPr>
            <a:r>
              <a:rPr lang="en-US" dirty="0"/>
              <a:t>Improve living conditions for farmers</a:t>
            </a:r>
          </a:p>
          <a:p>
            <a:pPr lvl="1">
              <a:buFontTx/>
              <a:buChar char="-"/>
            </a:pPr>
            <a:r>
              <a:rPr lang="en-US" dirty="0"/>
              <a:t>Improvement in health and safety conditions</a:t>
            </a:r>
          </a:p>
          <a:p>
            <a:pPr lvl="1">
              <a:buFontTx/>
              <a:buChar char="-"/>
            </a:pPr>
            <a:endParaRPr lang="en-US" dirty="0"/>
          </a:p>
          <a:p>
            <a:pPr>
              <a:buFontTx/>
              <a:buChar char="-"/>
            </a:pPr>
            <a:endParaRPr lang="en-US" dirty="0"/>
          </a:p>
          <a:p>
            <a:pPr marL="0" indent="0">
              <a:buNone/>
            </a:pPr>
            <a:endParaRPr lang="en-US" dirty="0"/>
          </a:p>
          <a:p>
            <a:endParaRPr lang="en-US" dirty="0"/>
          </a:p>
        </p:txBody>
      </p:sp>
      <p:pic>
        <p:nvPicPr>
          <p:cNvPr id="5" name="Picture 6" descr="Grange%20Month200411by17"/>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533400" y="1676400"/>
            <a:ext cx="2438400" cy="3962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7769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Grange Movement</a:t>
            </a:r>
          </a:p>
        </p:txBody>
      </p:sp>
      <p:sp>
        <p:nvSpPr>
          <p:cNvPr id="3" name="Content Placeholder 2"/>
          <p:cNvSpPr>
            <a:spLocks noGrp="1"/>
          </p:cNvSpPr>
          <p:nvPr>
            <p:ph sz="half" idx="1"/>
          </p:nvPr>
        </p:nvSpPr>
        <p:spPr>
          <a:xfrm>
            <a:off x="457200" y="1600200"/>
            <a:ext cx="5562600" cy="5029200"/>
          </a:xfrm>
        </p:spPr>
        <p:txBody>
          <a:bodyPr>
            <a:normAutofit fontScale="92500" lnSpcReduction="10000"/>
          </a:bodyPr>
          <a:lstStyle/>
          <a:p>
            <a:pPr>
              <a:lnSpc>
                <a:spcPct val="90000"/>
              </a:lnSpc>
            </a:pPr>
            <a:r>
              <a:rPr lang="en-US" altLang="en-US" dirty="0"/>
              <a:t>Its members called on state governments to establish fair freight rates and warehouse charges.</a:t>
            </a:r>
          </a:p>
          <a:p>
            <a:pPr>
              <a:lnSpc>
                <a:spcPct val="90000"/>
              </a:lnSpc>
            </a:pPr>
            <a:r>
              <a:rPr lang="en-US" altLang="en-US" dirty="0"/>
              <a:t>In several states, the Grange succeeded in having commissions established to investigate – and in some cases, regulate – railroad practices.</a:t>
            </a:r>
          </a:p>
          <a:p>
            <a:r>
              <a:rPr lang="en-US" altLang="en-US" sz="2600" dirty="0"/>
              <a:t>Succeeded in the passage of Granger Laws:</a:t>
            </a:r>
          </a:p>
          <a:p>
            <a:pPr lvl="1"/>
            <a:r>
              <a:rPr lang="en-US" altLang="en-US" sz="2200" dirty="0"/>
              <a:t>Laws regulating storage and freight rates.</a:t>
            </a:r>
          </a:p>
          <a:p>
            <a:pPr lvl="1"/>
            <a:r>
              <a:rPr lang="en-US" altLang="en-US" sz="2200" dirty="0"/>
              <a:t>Some laws made it illegal for railroads to fix prices by means of pools and rebates to privileged customers.</a:t>
            </a:r>
          </a:p>
          <a:p>
            <a:pPr>
              <a:lnSpc>
                <a:spcPct val="90000"/>
              </a:lnSpc>
            </a:pPr>
            <a:endParaRPr lang="en-US" altLang="en-US" dirty="0"/>
          </a:p>
          <a:p>
            <a:endParaRPr lang="en-US" dirty="0"/>
          </a:p>
        </p:txBody>
      </p:sp>
      <p:pic>
        <p:nvPicPr>
          <p:cNvPr id="5" name="Content Placeholder 4" descr="150px-Stamp-national_grange.jpg"/>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248400" y="1828800"/>
            <a:ext cx="2438400" cy="3581400"/>
          </a:xfrm>
        </p:spPr>
      </p:pic>
    </p:spTree>
    <p:extLst>
      <p:ext uri="{BB962C8B-B14F-4D97-AF65-F5344CB8AC3E}">
        <p14:creationId xmlns:p14="http://schemas.microsoft.com/office/powerpoint/2010/main" val="34892291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Munn v Illinois</a:t>
            </a:r>
          </a:p>
        </p:txBody>
      </p:sp>
      <p:sp>
        <p:nvSpPr>
          <p:cNvPr id="6" name="Content Placeholder 5"/>
          <p:cNvSpPr>
            <a:spLocks noGrp="1"/>
          </p:cNvSpPr>
          <p:nvPr>
            <p:ph idx="1"/>
          </p:nvPr>
        </p:nvSpPr>
        <p:spPr/>
        <p:txBody>
          <a:bodyPr/>
          <a:lstStyle/>
          <a:p>
            <a:pPr>
              <a:lnSpc>
                <a:spcPct val="90000"/>
              </a:lnSpc>
            </a:pPr>
            <a:r>
              <a:rPr lang="en-US" dirty="0"/>
              <a:t>Supreme Court ruling in 1877</a:t>
            </a:r>
          </a:p>
          <a:p>
            <a:pPr>
              <a:lnSpc>
                <a:spcPct val="90000"/>
              </a:lnSpc>
            </a:pPr>
            <a:r>
              <a:rPr lang="en-US" dirty="0"/>
              <a:t>upheld the right of state legislatures to regulate railroad rates </a:t>
            </a:r>
          </a:p>
          <a:p>
            <a:pPr>
              <a:lnSpc>
                <a:spcPct val="90000"/>
              </a:lnSpc>
            </a:pPr>
            <a:r>
              <a:rPr lang="en-US" dirty="0"/>
              <a:t>after legal victory, the Grange backed away from political activism</a:t>
            </a:r>
          </a:p>
          <a:p>
            <a:pPr>
              <a:lnSpc>
                <a:spcPct val="90000"/>
              </a:lnSpc>
            </a:pPr>
            <a:r>
              <a:rPr lang="en-US" dirty="0"/>
              <a:t>improved agricultural conditions in the Midwest caused membership to drop </a:t>
            </a:r>
          </a:p>
          <a:p>
            <a:pPr>
              <a:lnSpc>
                <a:spcPct val="90000"/>
              </a:lnSpc>
            </a:pPr>
            <a:r>
              <a:rPr lang="en-US" dirty="0"/>
              <a:t>Wabash v Illinois(1887) ruled the Granger laws unconstitutional</a:t>
            </a:r>
          </a:p>
          <a:p>
            <a:pPr>
              <a:lnSpc>
                <a:spcPct val="90000"/>
              </a:lnSpc>
            </a:pPr>
            <a:endParaRPr lang="en-US" dirty="0"/>
          </a:p>
          <a:p>
            <a:endParaRPr lang="en-US" dirty="0"/>
          </a:p>
        </p:txBody>
      </p:sp>
    </p:spTree>
    <p:extLst>
      <p:ext uri="{BB962C8B-B14F-4D97-AF65-F5344CB8AC3E}">
        <p14:creationId xmlns:p14="http://schemas.microsoft.com/office/powerpoint/2010/main" val="99294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Interstate Commerce Commission</a:t>
            </a:r>
          </a:p>
        </p:txBody>
      </p:sp>
      <p:sp>
        <p:nvSpPr>
          <p:cNvPr id="3" name="Content Placeholder 2"/>
          <p:cNvSpPr>
            <a:spLocks noGrp="1"/>
          </p:cNvSpPr>
          <p:nvPr>
            <p:ph idx="1"/>
          </p:nvPr>
        </p:nvSpPr>
        <p:spPr/>
        <p:txBody>
          <a:bodyPr/>
          <a:lstStyle/>
          <a:p>
            <a:r>
              <a:rPr lang="en-US" dirty="0"/>
              <a:t>1</a:t>
            </a:r>
            <a:r>
              <a:rPr lang="en-US" baseline="30000" dirty="0"/>
              <a:t>st</a:t>
            </a:r>
            <a:r>
              <a:rPr lang="en-US" dirty="0"/>
              <a:t> government agency created to regulate business</a:t>
            </a:r>
          </a:p>
          <a:p>
            <a:r>
              <a:rPr lang="en-US" dirty="0"/>
              <a:t>Designed to regulate railroads and commerce</a:t>
            </a:r>
          </a:p>
          <a:p>
            <a:endParaRPr lang="en-US" dirty="0"/>
          </a:p>
        </p:txBody>
      </p:sp>
    </p:spTree>
    <p:extLst>
      <p:ext uri="{BB962C8B-B14F-4D97-AF65-F5344CB8AC3E}">
        <p14:creationId xmlns:p14="http://schemas.microsoft.com/office/powerpoint/2010/main" val="2446054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The Farmer’s Revolt</a:t>
            </a:r>
          </a:p>
        </p:txBody>
      </p:sp>
      <p:sp>
        <p:nvSpPr>
          <p:cNvPr id="3" name="Content Placeholder 2"/>
          <p:cNvSpPr>
            <a:spLocks noGrp="1"/>
          </p:cNvSpPr>
          <p:nvPr>
            <p:ph idx="1"/>
          </p:nvPr>
        </p:nvSpPr>
        <p:spPr/>
        <p:txBody>
          <a:bodyPr>
            <a:normAutofit fontScale="92500" lnSpcReduction="10000"/>
          </a:bodyPr>
          <a:lstStyle/>
          <a:p>
            <a:r>
              <a:rPr lang="en-US" altLang="en-US" dirty="0"/>
              <a:t>A different kind of uprising was ripening in the South and trans-Mississippi West.</a:t>
            </a:r>
          </a:p>
          <a:p>
            <a:r>
              <a:rPr lang="en-US" altLang="en-US" dirty="0"/>
              <a:t>A farmers’ revolt grew in response to falling agricultural prices and growing economic dependency in rural areas.</a:t>
            </a:r>
          </a:p>
          <a:p>
            <a:r>
              <a:rPr lang="en-US" altLang="en-US" dirty="0"/>
              <a:t>Small farmers faced increasing economic insecurity.</a:t>
            </a:r>
          </a:p>
          <a:p>
            <a:r>
              <a:rPr lang="en-US" altLang="en-US" dirty="0"/>
              <a:t>In the South, the sharecropping system locked millions of farmers, white and black, into perpetual poverty</a:t>
            </a:r>
          </a:p>
          <a:p>
            <a:endParaRPr lang="en-US" dirty="0"/>
          </a:p>
        </p:txBody>
      </p:sp>
    </p:spTree>
    <p:extLst>
      <p:ext uri="{BB962C8B-B14F-4D97-AF65-F5344CB8AC3E}">
        <p14:creationId xmlns:p14="http://schemas.microsoft.com/office/powerpoint/2010/main" val="1761058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Farmer’s Revolt</a:t>
            </a:r>
          </a:p>
        </p:txBody>
      </p:sp>
      <p:sp>
        <p:nvSpPr>
          <p:cNvPr id="3" name="Content Placeholder 2"/>
          <p:cNvSpPr>
            <a:spLocks noGrp="1"/>
          </p:cNvSpPr>
          <p:nvPr>
            <p:ph idx="1"/>
          </p:nvPr>
        </p:nvSpPr>
        <p:spPr/>
        <p:txBody>
          <a:bodyPr>
            <a:normAutofit lnSpcReduction="10000"/>
          </a:bodyPr>
          <a:lstStyle/>
          <a:p>
            <a:r>
              <a:rPr lang="en-US" altLang="en-US" dirty="0"/>
              <a:t>The glut of cotton on the world market led to declining prices (11 cents a pound in 1881 to 4.6 cents in 1894), throwing millions of small farmers deep into debt and threatening them with the loss of their land</a:t>
            </a:r>
          </a:p>
          <a:p>
            <a:r>
              <a:rPr lang="en-US" altLang="en-US" dirty="0"/>
              <a:t>In the West, farmers who had mortgaged their property to purchase seed, fertilizer, and equipment faced the prospect of losing their farms when unable to repay their bank loans</a:t>
            </a:r>
            <a:endParaRPr lang="en-US" dirty="0"/>
          </a:p>
        </p:txBody>
      </p:sp>
    </p:spTree>
    <p:extLst>
      <p:ext uri="{BB962C8B-B14F-4D97-AF65-F5344CB8AC3E}">
        <p14:creationId xmlns:p14="http://schemas.microsoft.com/office/powerpoint/2010/main" val="2793548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idx="4294967295"/>
          </p:nvPr>
        </p:nvSpPr>
        <p:spPr/>
        <p:txBody>
          <a:bodyPr anchor="ctr"/>
          <a:lstStyle/>
          <a:p>
            <a:r>
              <a:rPr lang="en-US" altLang="en-US" dirty="0"/>
              <a:t>THE FARMERS’ REVOLT</a:t>
            </a:r>
          </a:p>
        </p:txBody>
      </p:sp>
      <p:pic>
        <p:nvPicPr>
          <p:cNvPr id="11267" name="Content Placeholder 5" descr="MtgFarmersAlliance.jpg"/>
          <p:cNvPicPr>
            <a:picLocks noGrp="1" noChangeAspect="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1981200" y="1524000"/>
            <a:ext cx="5105400" cy="4343400"/>
          </a:xfrm>
        </p:spPr>
      </p:pic>
    </p:spTree>
    <p:extLst>
      <p:ext uri="{BB962C8B-B14F-4D97-AF65-F5344CB8AC3E}">
        <p14:creationId xmlns:p14="http://schemas.microsoft.com/office/powerpoint/2010/main" val="12619512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4"/>
          <p:cNvSpPr>
            <a:spLocks noGrp="1"/>
          </p:cNvSpPr>
          <p:nvPr>
            <p:ph type="title" idx="4294967295"/>
          </p:nvPr>
        </p:nvSpPr>
        <p:spPr/>
        <p:txBody>
          <a:bodyPr anchor="ctr"/>
          <a:lstStyle/>
          <a:p>
            <a:r>
              <a:rPr lang="en-US" altLang="en-US" dirty="0"/>
              <a:t>THE FARMERS’ ALLIANCE</a:t>
            </a:r>
          </a:p>
        </p:txBody>
      </p:sp>
      <p:pic>
        <p:nvPicPr>
          <p:cNvPr id="12291" name="Content Placeholder 6" descr="fa.gif"/>
          <p:cNvPicPr>
            <a:picLocks noGrp="1" noChangeAspect="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1600200" y="1868488"/>
            <a:ext cx="5943600" cy="4010025"/>
          </a:xfrm>
        </p:spPr>
      </p:pic>
    </p:spTree>
    <p:extLst>
      <p:ext uri="{BB962C8B-B14F-4D97-AF65-F5344CB8AC3E}">
        <p14:creationId xmlns:p14="http://schemas.microsoft.com/office/powerpoint/2010/main" val="3870132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Farmer’s Alliance</a:t>
            </a:r>
          </a:p>
        </p:txBody>
      </p:sp>
      <p:sp>
        <p:nvSpPr>
          <p:cNvPr id="3" name="Content Placeholder 2"/>
          <p:cNvSpPr>
            <a:spLocks noGrp="1"/>
          </p:cNvSpPr>
          <p:nvPr>
            <p:ph idx="1"/>
          </p:nvPr>
        </p:nvSpPr>
        <p:spPr>
          <a:xfrm>
            <a:off x="457200" y="1371600"/>
            <a:ext cx="8229600" cy="5105400"/>
          </a:xfrm>
        </p:spPr>
        <p:txBody>
          <a:bodyPr>
            <a:normAutofit fontScale="92500" lnSpcReduction="20000"/>
          </a:bodyPr>
          <a:lstStyle/>
          <a:p>
            <a:r>
              <a:rPr lang="en-US" altLang="en-US" dirty="0"/>
              <a:t>Through the Farmers’ Alliance, the largest citizens’ movement in the 19</a:t>
            </a:r>
            <a:r>
              <a:rPr lang="en-US" altLang="en-US" baseline="30000" dirty="0"/>
              <a:t>th</a:t>
            </a:r>
            <a:r>
              <a:rPr lang="en-US" altLang="en-US" dirty="0"/>
              <a:t> century, farmers’ sought to remedy their condition.</a:t>
            </a:r>
          </a:p>
          <a:p>
            <a:r>
              <a:rPr lang="en-US" altLang="en-US" dirty="0"/>
              <a:t>Founded in TX in the late 1870s, the Alliance spread to 43 states by 1890</a:t>
            </a:r>
          </a:p>
          <a:p>
            <a:r>
              <a:rPr lang="en-US" altLang="en-US" dirty="0"/>
              <a:t>At first, the Alliance remained aloof from politics, attempting to improve rural conditions by cooperative  financing and marketing of crops.</a:t>
            </a:r>
          </a:p>
          <a:p>
            <a:r>
              <a:rPr lang="en-US" altLang="en-US" dirty="0"/>
              <a:t>Alliance “exchanges” would loan money to farmers and sell their </a:t>
            </a:r>
          </a:p>
          <a:p>
            <a:r>
              <a:rPr lang="en-US" altLang="en-US" dirty="0"/>
              <a:t>But farmers’ could not finance this plan, and banks refused to extend loans</a:t>
            </a:r>
            <a:endParaRPr lang="en-US" dirty="0"/>
          </a:p>
        </p:txBody>
      </p:sp>
    </p:spTree>
    <p:extLst>
      <p:ext uri="{BB962C8B-B14F-4D97-AF65-F5344CB8AC3E}">
        <p14:creationId xmlns:p14="http://schemas.microsoft.com/office/powerpoint/2010/main" val="11607167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idx="4294967295"/>
          </p:nvPr>
        </p:nvSpPr>
        <p:spPr/>
        <p:txBody>
          <a:bodyPr anchor="ctr"/>
          <a:lstStyle/>
          <a:p>
            <a:r>
              <a:rPr lang="en-US" altLang="en-US" dirty="0"/>
              <a:t>THE FARMERS’ ALLIANCE</a:t>
            </a:r>
          </a:p>
        </p:txBody>
      </p:sp>
      <p:pic>
        <p:nvPicPr>
          <p:cNvPr id="14339" name="Content Placeholder 5" descr="FLAG.jpg"/>
          <p:cNvPicPr>
            <a:picLocks noGrp="1" noChangeAspect="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1439863" y="1719263"/>
            <a:ext cx="6264275" cy="4411662"/>
          </a:xfrm>
        </p:spPr>
      </p:pic>
    </p:spTree>
    <p:extLst>
      <p:ext uri="{BB962C8B-B14F-4D97-AF65-F5344CB8AC3E}">
        <p14:creationId xmlns:p14="http://schemas.microsoft.com/office/powerpoint/2010/main" val="838806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idx="4294967295"/>
          </p:nvPr>
        </p:nvSpPr>
        <p:spPr/>
        <p:txBody>
          <a:bodyPr anchor="ctr"/>
          <a:lstStyle/>
          <a:p>
            <a:r>
              <a:rPr lang="en-US" altLang="en-US" dirty="0"/>
              <a:t>THE PEOPLE’S PARTY</a:t>
            </a:r>
          </a:p>
        </p:txBody>
      </p:sp>
      <p:pic>
        <p:nvPicPr>
          <p:cNvPr id="15363" name="Content Placeholder 3" descr="bigplow.jpg"/>
          <p:cNvPicPr>
            <a:picLocks noGrp="1" noChangeAspect="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209800" y="1719263"/>
            <a:ext cx="4572000" cy="4381500"/>
          </a:xfrm>
        </p:spPr>
      </p:pic>
    </p:spTree>
    <p:extLst>
      <p:ext uri="{BB962C8B-B14F-4D97-AF65-F5344CB8AC3E}">
        <p14:creationId xmlns:p14="http://schemas.microsoft.com/office/powerpoint/2010/main" val="21902027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People’s Party</a:t>
            </a:r>
          </a:p>
        </p:txBody>
      </p:sp>
      <p:sp>
        <p:nvSpPr>
          <p:cNvPr id="3" name="Content Placeholder 2"/>
          <p:cNvSpPr>
            <a:spLocks noGrp="1"/>
          </p:cNvSpPr>
          <p:nvPr>
            <p:ph idx="1"/>
          </p:nvPr>
        </p:nvSpPr>
        <p:spPr>
          <a:xfrm>
            <a:off x="457200" y="1600200"/>
            <a:ext cx="8229600" cy="4800600"/>
          </a:xfrm>
        </p:spPr>
        <p:txBody>
          <a:bodyPr/>
          <a:lstStyle/>
          <a:p>
            <a:r>
              <a:rPr lang="en-US" dirty="0"/>
              <a:t>Took the place of The Grange</a:t>
            </a:r>
          </a:p>
          <a:p>
            <a:r>
              <a:rPr lang="en-US" altLang="en-US" dirty="0"/>
              <a:t>Leaders of the farmers organization realized they needed to build a base of political power</a:t>
            </a:r>
          </a:p>
          <a:p>
            <a:pPr lvl="1">
              <a:lnSpc>
                <a:spcPct val="90000"/>
              </a:lnSpc>
            </a:pPr>
            <a:r>
              <a:rPr lang="en-US" sz="2400" dirty="0"/>
              <a:t>Midwestern farmers formed their own local parties known as "People's Parties" </a:t>
            </a:r>
          </a:p>
          <a:p>
            <a:pPr lvl="1">
              <a:lnSpc>
                <a:spcPct val="90000"/>
              </a:lnSpc>
            </a:pPr>
            <a:r>
              <a:rPr lang="en-US" sz="2400" dirty="0"/>
              <a:t>Mary Elizabeth Lease was one of the Populist orators who traveled throughout rural America trying to whip up support for pro-farm candidates</a:t>
            </a:r>
          </a:p>
          <a:p>
            <a:r>
              <a:rPr lang="en-US" altLang="en-US" sz="2600" dirty="0"/>
              <a:t>The party did not just attract farmers.</a:t>
            </a:r>
          </a:p>
          <a:p>
            <a:r>
              <a:rPr lang="en-US" altLang="en-US" sz="2600" dirty="0"/>
              <a:t>It sought to speak for all the “producing classes</a:t>
            </a:r>
            <a:endParaRPr lang="en-US" sz="2400" dirty="0"/>
          </a:p>
          <a:p>
            <a:pPr marL="0" indent="0">
              <a:buNone/>
            </a:pPr>
            <a:endParaRPr lang="en-US" altLang="en-US" dirty="0"/>
          </a:p>
          <a:p>
            <a:endParaRPr lang="en-US" altLang="en-US" dirty="0"/>
          </a:p>
          <a:p>
            <a:endParaRPr lang="en-US" dirty="0"/>
          </a:p>
        </p:txBody>
      </p:sp>
    </p:spTree>
    <p:extLst>
      <p:ext uri="{BB962C8B-B14F-4D97-AF65-F5344CB8AC3E}">
        <p14:creationId xmlns:p14="http://schemas.microsoft.com/office/powerpoint/2010/main" val="35934297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Populist Party is Born</a:t>
            </a:r>
          </a:p>
        </p:txBody>
      </p:sp>
      <p:sp>
        <p:nvSpPr>
          <p:cNvPr id="5" name="Content Placeholder 4"/>
          <p:cNvSpPr>
            <a:spLocks noGrp="1"/>
          </p:cNvSpPr>
          <p:nvPr>
            <p:ph sz="half" idx="1"/>
          </p:nvPr>
        </p:nvSpPr>
        <p:spPr>
          <a:xfrm>
            <a:off x="457200" y="1600200"/>
            <a:ext cx="4953000" cy="4525963"/>
          </a:xfrm>
        </p:spPr>
        <p:txBody>
          <a:bodyPr/>
          <a:lstStyle/>
          <a:p>
            <a:r>
              <a:rPr lang="en-US" altLang="en-US" dirty="0">
                <a:solidFill>
                  <a:schemeClr val="folHlink"/>
                </a:solidFill>
              </a:rPr>
              <a:t>Populism</a:t>
            </a:r>
            <a:r>
              <a:rPr lang="en-US" altLang="en-US" dirty="0"/>
              <a:t> – the movement of the people – was born in 1892 with the founding of the Populist, or People’s Party </a:t>
            </a:r>
          </a:p>
          <a:p>
            <a:r>
              <a:rPr lang="en-US" altLang="en-US" dirty="0"/>
              <a:t>Influenced the Democrats</a:t>
            </a:r>
          </a:p>
          <a:p>
            <a:r>
              <a:rPr lang="en-US" altLang="en-US" dirty="0"/>
              <a:t>Strong support of the farmers</a:t>
            </a:r>
          </a:p>
          <a:p>
            <a:r>
              <a:rPr lang="en-US" altLang="en-US" dirty="0"/>
              <a:t>Reform based party, wanted change</a:t>
            </a:r>
          </a:p>
          <a:p>
            <a:endParaRPr lang="en-US" dirty="0"/>
          </a:p>
        </p:txBody>
      </p:sp>
      <p:pic>
        <p:nvPicPr>
          <p:cNvPr id="7" name="Content Placeholder 6" descr="populism"/>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715000" y="1752600"/>
            <a:ext cx="2819400" cy="426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5217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Election of 1892</a:t>
            </a:r>
          </a:p>
        </p:txBody>
      </p:sp>
      <p:sp>
        <p:nvSpPr>
          <p:cNvPr id="3" name="Content Placeholder 2"/>
          <p:cNvSpPr>
            <a:spLocks noGrp="1"/>
          </p:cNvSpPr>
          <p:nvPr>
            <p:ph sz="half" idx="1"/>
          </p:nvPr>
        </p:nvSpPr>
        <p:spPr/>
        <p:txBody>
          <a:bodyPr>
            <a:normAutofit fontScale="92500" lnSpcReduction="20000"/>
          </a:bodyPr>
          <a:lstStyle/>
          <a:p>
            <a:r>
              <a:rPr lang="en-US" altLang="en-US" dirty="0"/>
              <a:t>The Populist Party marked its entrance into national politics in the Election of 1892.</a:t>
            </a:r>
          </a:p>
          <a:p>
            <a:r>
              <a:rPr lang="en-US" altLang="en-US" dirty="0"/>
              <a:t>Delegates from several states met in Omaha, Nebraska, in 1892, to draft a political platform and nominate candidates for president and vice president</a:t>
            </a:r>
          </a:p>
          <a:p>
            <a:r>
              <a:rPr lang="en-US" dirty="0"/>
              <a:t>James Weaver 1</a:t>
            </a:r>
            <a:r>
              <a:rPr lang="en-US" baseline="30000" dirty="0"/>
              <a:t>st</a:t>
            </a:r>
            <a:r>
              <a:rPr lang="en-US" dirty="0"/>
              <a:t> Populist Candidate for President</a:t>
            </a:r>
          </a:p>
        </p:txBody>
      </p:sp>
      <p:pic>
        <p:nvPicPr>
          <p:cNvPr id="5" name="Content Placeholder 8" descr="487px-James_Weaver_-_Brady-Handy.jpg"/>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827647" y="1600200"/>
            <a:ext cx="3679706" cy="4525963"/>
          </a:xfrm>
        </p:spPr>
      </p:pic>
    </p:spTree>
    <p:extLst>
      <p:ext uri="{BB962C8B-B14F-4D97-AF65-F5344CB8AC3E}">
        <p14:creationId xmlns:p14="http://schemas.microsoft.com/office/powerpoint/2010/main" val="12829361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3"/>
          <p:cNvSpPr>
            <a:spLocks noGrp="1"/>
          </p:cNvSpPr>
          <p:nvPr>
            <p:ph type="title" idx="4294967295"/>
          </p:nvPr>
        </p:nvSpPr>
        <p:spPr/>
        <p:txBody>
          <a:bodyPr anchor="ctr"/>
          <a:lstStyle/>
          <a:p>
            <a:r>
              <a:rPr lang="en-US" altLang="en-US" dirty="0"/>
              <a:t>THE ELECTION OF 1892</a:t>
            </a:r>
          </a:p>
        </p:txBody>
      </p:sp>
      <p:sp>
        <p:nvSpPr>
          <p:cNvPr id="27651" name="Content Placeholder 4"/>
          <p:cNvSpPr>
            <a:spLocks noGrp="1"/>
          </p:cNvSpPr>
          <p:nvPr>
            <p:ph idx="4294967295"/>
          </p:nvPr>
        </p:nvSpPr>
        <p:spPr/>
        <p:txBody>
          <a:bodyPr/>
          <a:lstStyle/>
          <a:p>
            <a:r>
              <a:rPr lang="en-US" altLang="en-US" sz="3400" dirty="0"/>
              <a:t>The Populist Party marked its entrance into national politics in the Election of 1892.</a:t>
            </a:r>
          </a:p>
          <a:p>
            <a:r>
              <a:rPr lang="en-US" altLang="en-US" sz="3400" dirty="0"/>
              <a:t>Delegates from several states met in Omaha, Nebraska, in 1892, to draft a political platform and nominate candidates for president and vice president.</a:t>
            </a:r>
          </a:p>
        </p:txBody>
      </p:sp>
    </p:spTree>
    <p:extLst>
      <p:ext uri="{BB962C8B-B14F-4D97-AF65-F5344CB8AC3E}">
        <p14:creationId xmlns:p14="http://schemas.microsoft.com/office/powerpoint/2010/main" val="8381766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idx="4294967295"/>
          </p:nvPr>
        </p:nvSpPr>
        <p:spPr/>
        <p:txBody>
          <a:bodyPr anchor="ctr"/>
          <a:lstStyle/>
          <a:p>
            <a:r>
              <a:rPr lang="en-US" altLang="en-US" dirty="0"/>
              <a:t>THE OMAHA PLATFORM OF 1892</a:t>
            </a:r>
          </a:p>
        </p:txBody>
      </p:sp>
      <p:sp>
        <p:nvSpPr>
          <p:cNvPr id="28675" name="Content Placeholder 2"/>
          <p:cNvSpPr>
            <a:spLocks noGrp="1"/>
          </p:cNvSpPr>
          <p:nvPr>
            <p:ph idx="4294967295"/>
          </p:nvPr>
        </p:nvSpPr>
        <p:spPr/>
        <p:txBody>
          <a:bodyPr>
            <a:normAutofit lnSpcReduction="10000"/>
          </a:bodyPr>
          <a:lstStyle/>
          <a:p>
            <a:r>
              <a:rPr lang="en-US" altLang="en-US" dirty="0"/>
              <a:t>Provisions/Blanks:</a:t>
            </a:r>
          </a:p>
          <a:p>
            <a:pPr lvl="1"/>
            <a:r>
              <a:rPr lang="en-US" altLang="en-US" sz="2200" dirty="0"/>
              <a:t>Direct popular election of US Senators.</a:t>
            </a:r>
          </a:p>
          <a:p>
            <a:pPr lvl="1"/>
            <a:r>
              <a:rPr lang="en-US" altLang="en-US" sz="2200" dirty="0"/>
              <a:t>Enact state laws through initiatives and referendums.</a:t>
            </a:r>
          </a:p>
          <a:p>
            <a:pPr lvl="1"/>
            <a:r>
              <a:rPr lang="en-US" altLang="en-US" sz="2200" dirty="0"/>
              <a:t>Unlimited coinage of silver (increase $ supply)</a:t>
            </a:r>
          </a:p>
          <a:p>
            <a:pPr lvl="1"/>
            <a:r>
              <a:rPr lang="en-US" altLang="en-US" sz="2200" dirty="0"/>
              <a:t>A graduated income tax</a:t>
            </a:r>
          </a:p>
          <a:p>
            <a:pPr lvl="1"/>
            <a:r>
              <a:rPr lang="en-US" altLang="en-US" sz="2200" dirty="0"/>
              <a:t>Public ownership of railroads, telegraph, and telephone systems.</a:t>
            </a:r>
          </a:p>
          <a:p>
            <a:pPr lvl="1"/>
            <a:r>
              <a:rPr lang="en-US" altLang="en-US" sz="2200" dirty="0"/>
              <a:t>Loans and warehouses for farmers to stabilize prices. </a:t>
            </a:r>
          </a:p>
          <a:p>
            <a:pPr lvl="1"/>
            <a:r>
              <a:rPr lang="en-US" altLang="en-US" sz="2200" dirty="0"/>
              <a:t>8 hour work day for industrial workers.</a:t>
            </a:r>
          </a:p>
          <a:p>
            <a:pPr lvl="1"/>
            <a:r>
              <a:rPr lang="en-US" altLang="en-US" sz="2200" dirty="0"/>
              <a:t>Secret ballots</a:t>
            </a:r>
          </a:p>
          <a:p>
            <a:pPr lvl="1"/>
            <a:r>
              <a:rPr lang="en-US" altLang="en-US" sz="2200" dirty="0"/>
              <a:t>Immigration controls</a:t>
            </a:r>
          </a:p>
        </p:txBody>
      </p:sp>
    </p:spTree>
    <p:extLst>
      <p:ext uri="{BB962C8B-B14F-4D97-AF65-F5344CB8AC3E}">
        <p14:creationId xmlns:p14="http://schemas.microsoft.com/office/powerpoint/2010/main" val="5670673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Populist Strength 1892</a:t>
            </a:r>
          </a:p>
        </p:txBody>
      </p:sp>
      <p:sp>
        <p:nvSpPr>
          <p:cNvPr id="3" name="Content Placeholder 2"/>
          <p:cNvSpPr>
            <a:spLocks noGrp="1"/>
          </p:cNvSpPr>
          <p:nvPr>
            <p:ph sz="half" idx="1"/>
          </p:nvPr>
        </p:nvSpPr>
        <p:spPr/>
        <p:txBody>
          <a:bodyPr>
            <a:normAutofit fontScale="92500" lnSpcReduction="10000"/>
          </a:bodyPr>
          <a:lstStyle/>
          <a:p>
            <a:r>
              <a:rPr lang="en-US" altLang="en-US" dirty="0"/>
              <a:t>In the 1892 Presidential election, the Populist candidate won almost 10% of the vote</a:t>
            </a:r>
          </a:p>
          <a:p>
            <a:r>
              <a:rPr lang="en-US" altLang="en-US" dirty="0"/>
              <a:t>Weaver received over a million votes.</a:t>
            </a:r>
          </a:p>
          <a:p>
            <a:r>
              <a:rPr lang="en-US" altLang="en-US" dirty="0"/>
              <a:t>The party carried 5 Western states.</a:t>
            </a:r>
          </a:p>
          <a:p>
            <a:r>
              <a:rPr lang="en-US" altLang="en-US" dirty="0"/>
              <a:t>22 electoral votes.</a:t>
            </a:r>
          </a:p>
          <a:p>
            <a:r>
              <a:rPr lang="en-US" altLang="en-US" dirty="0"/>
              <a:t>Elected 3 governors and 15 members of Congress</a:t>
            </a:r>
          </a:p>
          <a:p>
            <a:endParaRPr lang="en-US" dirty="0"/>
          </a:p>
        </p:txBody>
      </p:sp>
      <p:pic>
        <p:nvPicPr>
          <p:cNvPr id="5" name="Content Placeholder 4" descr="election1892.gif"/>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8200" y="2346380"/>
            <a:ext cx="4038600" cy="3033602"/>
          </a:xfrm>
        </p:spPr>
      </p:pic>
    </p:spTree>
    <p:extLst>
      <p:ext uri="{BB962C8B-B14F-4D97-AF65-F5344CB8AC3E}">
        <p14:creationId xmlns:p14="http://schemas.microsoft.com/office/powerpoint/2010/main" val="3977218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idx="4294967295"/>
          </p:nvPr>
        </p:nvSpPr>
        <p:spPr/>
        <p:txBody>
          <a:bodyPr anchor="ctr"/>
          <a:lstStyle/>
          <a:p>
            <a:r>
              <a:rPr lang="en-US" altLang="en-US" dirty="0"/>
              <a:t>THE ELECTION OF 1892</a:t>
            </a:r>
          </a:p>
        </p:txBody>
      </p:sp>
      <p:sp>
        <p:nvSpPr>
          <p:cNvPr id="29699" name="Text Placeholder 3"/>
          <p:cNvSpPr>
            <a:spLocks noGrp="1"/>
          </p:cNvSpPr>
          <p:nvPr>
            <p:ph type="body" idx="4294967295"/>
          </p:nvPr>
        </p:nvSpPr>
        <p:spPr>
          <a:xfrm>
            <a:off x="457200" y="1535113"/>
            <a:ext cx="4040188" cy="639762"/>
          </a:xfrm>
        </p:spPr>
        <p:txBody>
          <a:bodyPr anchor="b"/>
          <a:lstStyle/>
          <a:p>
            <a:pPr marL="0" indent="0">
              <a:buFont typeface="Wingdings" pitchFamily="2" charset="2"/>
              <a:buNone/>
            </a:pPr>
            <a:r>
              <a:rPr lang="en-US" altLang="en-US" sz="2100" b="1" dirty="0"/>
              <a:t>   BENJAMIN HARRISON</a:t>
            </a:r>
          </a:p>
        </p:txBody>
      </p:sp>
      <p:pic>
        <p:nvPicPr>
          <p:cNvPr id="29700" name="Content Placeholder 7" descr="benjamin-harrison-picture.jpg"/>
          <p:cNvPicPr>
            <a:picLocks noGrp="1" noChangeAspect="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482600" y="2279650"/>
            <a:ext cx="3989388" cy="3851275"/>
          </a:xfrm>
        </p:spPr>
      </p:pic>
      <p:sp>
        <p:nvSpPr>
          <p:cNvPr id="29701" name="Text Placeholder 5"/>
          <p:cNvSpPr>
            <a:spLocks noGrp="1"/>
          </p:cNvSpPr>
          <p:nvPr>
            <p:ph type="body" sz="quarter" idx="4294967295"/>
          </p:nvPr>
        </p:nvSpPr>
        <p:spPr>
          <a:xfrm>
            <a:off x="4645025" y="1535113"/>
            <a:ext cx="4041775" cy="639762"/>
          </a:xfrm>
        </p:spPr>
        <p:txBody>
          <a:bodyPr anchor="b"/>
          <a:lstStyle/>
          <a:p>
            <a:pPr marL="0" indent="0">
              <a:buFont typeface="Wingdings" pitchFamily="2" charset="2"/>
              <a:buNone/>
            </a:pPr>
            <a:r>
              <a:rPr lang="en-US" altLang="en-US" sz="2100" b="1" dirty="0"/>
              <a:t>     GROVER CLEVELAND</a:t>
            </a:r>
          </a:p>
        </p:txBody>
      </p:sp>
      <p:pic>
        <p:nvPicPr>
          <p:cNvPr id="29702" name="Content Placeholder 8" descr="gcleveland.jpg"/>
          <p:cNvPicPr>
            <a:picLocks noGrp="1" noChangeAspect="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81600" y="2312988"/>
            <a:ext cx="3200400" cy="3565525"/>
          </a:xfrm>
        </p:spPr>
      </p:pic>
    </p:spTree>
    <p:extLst>
      <p:ext uri="{BB962C8B-B14F-4D97-AF65-F5344CB8AC3E}">
        <p14:creationId xmlns:p14="http://schemas.microsoft.com/office/powerpoint/2010/main" val="11641491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idx="4294967295"/>
          </p:nvPr>
        </p:nvSpPr>
        <p:spPr/>
        <p:txBody>
          <a:bodyPr anchor="ctr"/>
          <a:lstStyle/>
          <a:p>
            <a:r>
              <a:rPr lang="en-US" altLang="en-US" dirty="0"/>
              <a:t>THE ELECTION OF 1892</a:t>
            </a:r>
          </a:p>
        </p:txBody>
      </p:sp>
      <p:pic>
        <p:nvPicPr>
          <p:cNvPr id="31747" name="Content Placeholder 3" descr="ELEC92.jpg"/>
          <p:cNvPicPr>
            <a:picLocks noGrp="1" noChangeAspect="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133600" y="1371600"/>
            <a:ext cx="4876800" cy="4648200"/>
          </a:xfrm>
        </p:spPr>
      </p:pic>
    </p:spTree>
    <p:extLst>
      <p:ext uri="{BB962C8B-B14F-4D97-AF65-F5344CB8AC3E}">
        <p14:creationId xmlns:p14="http://schemas.microsoft.com/office/powerpoint/2010/main" val="36323616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 Criticisms made by Populists</a:t>
            </a:r>
          </a:p>
        </p:txBody>
      </p:sp>
      <p:sp>
        <p:nvSpPr>
          <p:cNvPr id="4" name="Content Placeholder 3"/>
          <p:cNvSpPr>
            <a:spLocks noGrp="1"/>
          </p:cNvSpPr>
          <p:nvPr>
            <p:ph sz="half" idx="2"/>
          </p:nvPr>
        </p:nvSpPr>
        <p:spPr>
          <a:xfrm>
            <a:off x="4648200" y="1600200"/>
            <a:ext cx="4038600" cy="4953000"/>
          </a:xfrm>
        </p:spPr>
        <p:txBody>
          <a:bodyPr>
            <a:normAutofit fontScale="92500" lnSpcReduction="10000"/>
          </a:bodyPr>
          <a:lstStyle/>
          <a:p>
            <a:pPr>
              <a:lnSpc>
                <a:spcPct val="90000"/>
              </a:lnSpc>
            </a:pPr>
            <a:r>
              <a:rPr lang="en-US" dirty="0"/>
              <a:t>legal system placed too much emphasis on property rights </a:t>
            </a:r>
          </a:p>
          <a:p>
            <a:pPr>
              <a:lnSpc>
                <a:spcPct val="90000"/>
              </a:lnSpc>
            </a:pPr>
            <a:r>
              <a:rPr lang="en-US" dirty="0"/>
              <a:t>monopolies were an economic and social evil </a:t>
            </a:r>
          </a:p>
          <a:p>
            <a:pPr>
              <a:lnSpc>
                <a:spcPct val="90000"/>
              </a:lnSpc>
            </a:pPr>
            <a:r>
              <a:rPr lang="en-US" dirty="0"/>
              <a:t>Social Darwinism and laissez-faire were bankrupt ideologies </a:t>
            </a:r>
          </a:p>
          <a:p>
            <a:pPr>
              <a:lnSpc>
                <a:spcPct val="90000"/>
              </a:lnSpc>
            </a:pPr>
            <a:r>
              <a:rPr lang="en-US" dirty="0"/>
              <a:t>individuals had been turned into economic commodities </a:t>
            </a:r>
          </a:p>
          <a:p>
            <a:pPr>
              <a:lnSpc>
                <a:spcPct val="90000"/>
              </a:lnSpc>
            </a:pPr>
            <a:r>
              <a:rPr lang="en-US" dirty="0"/>
              <a:t>wealth was unevenly distributed</a:t>
            </a:r>
          </a:p>
        </p:txBody>
      </p:sp>
      <p:pic>
        <p:nvPicPr>
          <p:cNvPr id="5" name="Picture 8" descr="populiast_cartoon"/>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57200" y="1752600"/>
            <a:ext cx="40386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07652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sz="4000" dirty="0"/>
              <a:t>Main criticisms made by Populists: </a:t>
            </a:r>
          </a:p>
        </p:txBody>
      </p:sp>
      <p:sp>
        <p:nvSpPr>
          <p:cNvPr id="23555" name="Rectangle 3"/>
          <p:cNvSpPr>
            <a:spLocks noGrp="1" noChangeArrowheads="1"/>
          </p:cNvSpPr>
          <p:nvPr>
            <p:ph type="body" idx="1"/>
          </p:nvPr>
        </p:nvSpPr>
        <p:spPr>
          <a:xfrm>
            <a:off x="914400" y="1600200"/>
            <a:ext cx="7772400" cy="4525963"/>
          </a:xfrm>
        </p:spPr>
        <p:txBody>
          <a:bodyPr/>
          <a:lstStyle/>
          <a:p>
            <a:pPr>
              <a:lnSpc>
                <a:spcPct val="90000"/>
              </a:lnSpc>
            </a:pPr>
            <a:r>
              <a:rPr lang="en-US" sz="2800" dirty="0"/>
              <a:t>legal system placed too much emphasis on property rights </a:t>
            </a:r>
          </a:p>
          <a:p>
            <a:pPr>
              <a:lnSpc>
                <a:spcPct val="90000"/>
              </a:lnSpc>
            </a:pPr>
            <a:r>
              <a:rPr lang="en-US" sz="2800" dirty="0"/>
              <a:t>monopolies were an economic and social evil </a:t>
            </a:r>
          </a:p>
          <a:p>
            <a:pPr>
              <a:lnSpc>
                <a:spcPct val="90000"/>
              </a:lnSpc>
            </a:pPr>
            <a:r>
              <a:rPr lang="en-US" sz="2800" dirty="0"/>
              <a:t>Social Darwinism and laissez-faire were bankrupt ideologies </a:t>
            </a:r>
          </a:p>
          <a:p>
            <a:pPr>
              <a:lnSpc>
                <a:spcPct val="90000"/>
              </a:lnSpc>
            </a:pPr>
            <a:r>
              <a:rPr lang="en-US" sz="2800" dirty="0"/>
              <a:t>individuals had been turned into economic commodities </a:t>
            </a:r>
          </a:p>
          <a:p>
            <a:pPr>
              <a:lnSpc>
                <a:spcPct val="90000"/>
              </a:lnSpc>
            </a:pPr>
            <a:r>
              <a:rPr lang="en-US" sz="2800" dirty="0"/>
              <a:t>wealth was unevenly distributed</a:t>
            </a:r>
            <a:br>
              <a:rPr lang="en-US" sz="2800" dirty="0"/>
            </a:br>
            <a:br>
              <a:rPr lang="en-US" sz="2800" dirty="0"/>
            </a:br>
            <a:endParaRPr lang="en-US" sz="2800" dirty="0"/>
          </a:p>
        </p:txBody>
      </p:sp>
    </p:spTree>
    <p:extLst>
      <p:ext uri="{BB962C8B-B14F-4D97-AF65-F5344CB8AC3E}">
        <p14:creationId xmlns:p14="http://schemas.microsoft.com/office/powerpoint/2010/main" val="23506270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Money Supply</a:t>
            </a:r>
          </a:p>
        </p:txBody>
      </p:sp>
      <p:sp>
        <p:nvSpPr>
          <p:cNvPr id="6" name="Content Placeholder 5"/>
          <p:cNvSpPr>
            <a:spLocks noGrp="1"/>
          </p:cNvSpPr>
          <p:nvPr>
            <p:ph sz="half" idx="2"/>
          </p:nvPr>
        </p:nvSpPr>
        <p:spPr>
          <a:xfrm>
            <a:off x="4648200" y="1600200"/>
            <a:ext cx="4038600" cy="4724400"/>
          </a:xfrm>
        </p:spPr>
        <p:txBody>
          <a:bodyPr>
            <a:normAutofit fontScale="92500" lnSpcReduction="10000"/>
          </a:bodyPr>
          <a:lstStyle/>
          <a:p>
            <a:pPr>
              <a:buFontTx/>
              <a:buNone/>
            </a:pPr>
            <a:r>
              <a:rPr lang="en-US" dirty="0"/>
              <a:t>Government policy:</a:t>
            </a:r>
          </a:p>
          <a:p>
            <a:pPr lvl="1"/>
            <a:r>
              <a:rPr lang="en-US" sz="2800" dirty="0"/>
              <a:t>inflation (silver backed currency) or</a:t>
            </a:r>
          </a:p>
          <a:p>
            <a:pPr lvl="1"/>
            <a:r>
              <a:rPr lang="en-US" sz="2800" dirty="0"/>
              <a:t>deflation (gold backed currency</a:t>
            </a:r>
          </a:p>
          <a:p>
            <a:pPr lvl="1">
              <a:buFont typeface="Arial" charset="0"/>
              <a:buChar char="•"/>
            </a:pPr>
            <a:r>
              <a:rPr lang="en-US" sz="2800" dirty="0"/>
              <a:t>Farmers push to increase the amount of money in circulation</a:t>
            </a:r>
          </a:p>
          <a:p>
            <a:pPr lvl="1">
              <a:buFont typeface="Arial" charset="0"/>
              <a:buChar char="•"/>
            </a:pPr>
            <a:r>
              <a:rPr lang="en-US" sz="2800" dirty="0"/>
              <a:t>Support bimetallism both a gold and silver standard</a:t>
            </a:r>
          </a:p>
        </p:txBody>
      </p:sp>
      <p:pic>
        <p:nvPicPr>
          <p:cNvPr id="7" name="Picture 3" descr="silver-and-gold-bars"/>
          <p:cNvPicPr>
            <a:picLocks noGrp="1" noChangeAspect="1" noChangeArrowheads="1"/>
          </p:cNvPicPr>
          <p:nvPr>
            <p:ph sz="half" idx="1"/>
          </p:nvPr>
        </p:nvPicPr>
        <p:blipFill>
          <a:blip r:embed="rId2"/>
          <a:srcRect/>
          <a:stretch>
            <a:fillRect/>
          </a:stretch>
        </p:blipFill>
        <p:spPr>
          <a:xfrm>
            <a:off x="1143000" y="1981200"/>
            <a:ext cx="2971800" cy="3733800"/>
          </a:xfrm>
          <a:noFill/>
          <a:ln/>
        </p:spPr>
      </p:pic>
    </p:spTree>
    <p:extLst>
      <p:ext uri="{BB962C8B-B14F-4D97-AF65-F5344CB8AC3E}">
        <p14:creationId xmlns:p14="http://schemas.microsoft.com/office/powerpoint/2010/main" val="10292433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idx="4294967295"/>
          </p:nvPr>
        </p:nvSpPr>
        <p:spPr/>
        <p:txBody>
          <a:bodyPr anchor="ctr"/>
          <a:lstStyle/>
          <a:p>
            <a:r>
              <a:rPr lang="en-US" altLang="en-US" dirty="0"/>
              <a:t>THE CLEVELAND PRESIDENCY</a:t>
            </a:r>
          </a:p>
        </p:txBody>
      </p:sp>
      <p:pic>
        <p:nvPicPr>
          <p:cNvPr id="33795" name="Content Placeholder 5" descr="grover-cleveland-picture.jpg"/>
          <p:cNvPicPr>
            <a:picLocks noGrp="1" noChangeAspect="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286000" y="2057400"/>
            <a:ext cx="4508500" cy="4525963"/>
          </a:xfrm>
        </p:spPr>
      </p:pic>
    </p:spTree>
    <p:extLst>
      <p:ext uri="{BB962C8B-B14F-4D97-AF65-F5344CB8AC3E}">
        <p14:creationId xmlns:p14="http://schemas.microsoft.com/office/powerpoint/2010/main" val="9917082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idx="4294967295"/>
          </p:nvPr>
        </p:nvSpPr>
        <p:spPr/>
        <p:txBody>
          <a:bodyPr anchor="ctr"/>
          <a:lstStyle/>
          <a:p>
            <a:r>
              <a:rPr lang="en-US" altLang="en-US" dirty="0"/>
              <a:t>THE CLEVELAND PRESIDENCY</a:t>
            </a:r>
          </a:p>
        </p:txBody>
      </p:sp>
      <p:sp>
        <p:nvSpPr>
          <p:cNvPr id="34819" name="Content Placeholder 2"/>
          <p:cNvSpPr>
            <a:spLocks noGrp="1"/>
          </p:cNvSpPr>
          <p:nvPr>
            <p:ph idx="4294967295"/>
          </p:nvPr>
        </p:nvSpPr>
        <p:spPr/>
        <p:txBody>
          <a:bodyPr/>
          <a:lstStyle/>
          <a:p>
            <a:r>
              <a:rPr lang="en-US" altLang="en-US" dirty="0"/>
              <a:t>Cleveland won a solid victory in both the popular and electoral vote.</a:t>
            </a:r>
          </a:p>
          <a:p>
            <a:r>
              <a:rPr lang="en-US" altLang="en-US" dirty="0"/>
              <a:t>Cleveland became the first and only former president  thus far to return to the White House after having left it.</a:t>
            </a:r>
          </a:p>
          <a:p>
            <a:r>
              <a:rPr lang="en-US" altLang="en-US" dirty="0"/>
              <a:t>No sooner had Cleveland entered the office than the country entered into one of its worst and longest depressions.</a:t>
            </a:r>
          </a:p>
          <a:p>
            <a:pPr>
              <a:buFont typeface="Wingdings" pitchFamily="2" charset="2"/>
              <a:buNone/>
            </a:pPr>
            <a:endParaRPr lang="en-US" altLang="en-US" dirty="0"/>
          </a:p>
        </p:txBody>
      </p:sp>
    </p:spTree>
    <p:extLst>
      <p:ext uri="{BB962C8B-B14F-4D97-AF65-F5344CB8AC3E}">
        <p14:creationId xmlns:p14="http://schemas.microsoft.com/office/powerpoint/2010/main" val="8177628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Panic of 1893</a:t>
            </a:r>
          </a:p>
        </p:txBody>
      </p:sp>
      <p:sp>
        <p:nvSpPr>
          <p:cNvPr id="3" name="Content Placeholder 2"/>
          <p:cNvSpPr>
            <a:spLocks noGrp="1"/>
          </p:cNvSpPr>
          <p:nvPr>
            <p:ph sz="half" idx="1"/>
          </p:nvPr>
        </p:nvSpPr>
        <p:spPr>
          <a:xfrm>
            <a:off x="457200" y="1600200"/>
            <a:ext cx="4191000" cy="4876800"/>
          </a:xfrm>
        </p:spPr>
        <p:txBody>
          <a:bodyPr>
            <a:normAutofit/>
          </a:bodyPr>
          <a:lstStyle/>
          <a:p>
            <a:r>
              <a:rPr lang="en-US" altLang="en-US" dirty="0"/>
              <a:t>Nationwide economic problems took center stage in America in 1893</a:t>
            </a:r>
          </a:p>
          <a:p>
            <a:r>
              <a:rPr lang="en-US" altLang="en-US" dirty="0"/>
              <a:t>Railroads went bankrupt, the stock market lost value, 15,000 businesses and 500 banks collapsed, </a:t>
            </a:r>
          </a:p>
          <a:p>
            <a:r>
              <a:rPr lang="en-US" altLang="en-US" dirty="0"/>
              <a:t>3 million people lost their jobs – putting unemployment at 20%</a:t>
            </a:r>
          </a:p>
          <a:p>
            <a:endParaRPr lang="en-US" dirty="0"/>
          </a:p>
        </p:txBody>
      </p:sp>
      <p:pic>
        <p:nvPicPr>
          <p:cNvPr id="5" name="Picture 6" descr="panic 1893"/>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953000" y="1828800"/>
            <a:ext cx="4023360" cy="356006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77560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Panic of 1893</a:t>
            </a:r>
          </a:p>
        </p:txBody>
      </p:sp>
      <p:sp>
        <p:nvSpPr>
          <p:cNvPr id="3" name="Content Placeholder 2"/>
          <p:cNvSpPr>
            <a:spLocks noGrp="1"/>
          </p:cNvSpPr>
          <p:nvPr>
            <p:ph idx="1"/>
          </p:nvPr>
        </p:nvSpPr>
        <p:spPr/>
        <p:txBody>
          <a:bodyPr/>
          <a:lstStyle/>
          <a:p>
            <a:r>
              <a:rPr lang="en-US" dirty="0"/>
              <a:t>Railroad overspeculation</a:t>
            </a:r>
          </a:p>
          <a:p>
            <a:r>
              <a:rPr lang="en-US" dirty="0"/>
              <a:t>Govt. gold supply depleted, leads to rush on banks</a:t>
            </a:r>
          </a:p>
          <a:p>
            <a:r>
              <a:rPr lang="en-US" dirty="0"/>
              <a:t>Business, banks collapse</a:t>
            </a:r>
          </a:p>
          <a:p>
            <a:r>
              <a:rPr lang="en-US" dirty="0"/>
              <a:t>Panic become depression lasted 4 years</a:t>
            </a:r>
          </a:p>
          <a:p>
            <a:r>
              <a:rPr lang="en-US" dirty="0"/>
              <a:t>J.P. Morgan bails out govt.</a:t>
            </a:r>
          </a:p>
        </p:txBody>
      </p:sp>
    </p:spTree>
    <p:extLst>
      <p:ext uri="{BB962C8B-B14F-4D97-AF65-F5344CB8AC3E}">
        <p14:creationId xmlns:p14="http://schemas.microsoft.com/office/powerpoint/2010/main" val="33576300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Free Silver Crusade</a:t>
            </a:r>
          </a:p>
        </p:txBody>
      </p:sp>
      <p:sp>
        <p:nvSpPr>
          <p:cNvPr id="5" name="Content Placeholder 4"/>
          <p:cNvSpPr>
            <a:spLocks noGrp="1"/>
          </p:cNvSpPr>
          <p:nvPr>
            <p:ph sz="half" idx="1"/>
          </p:nvPr>
        </p:nvSpPr>
        <p:spPr>
          <a:xfrm>
            <a:off x="457200" y="1371600"/>
            <a:ext cx="4038600" cy="4953000"/>
          </a:xfrm>
        </p:spPr>
        <p:txBody>
          <a:bodyPr>
            <a:normAutofit fontScale="92500" lnSpcReduction="10000"/>
          </a:bodyPr>
          <a:lstStyle/>
          <a:p>
            <a:pPr>
              <a:spcBef>
                <a:spcPct val="50000"/>
              </a:spcBef>
            </a:pPr>
            <a:r>
              <a:rPr lang="en-US" dirty="0">
                <a:solidFill>
                  <a:srgbClr val="000000"/>
                </a:solidFill>
                <a:latin typeface="Comic Sans MS" pitchFamily="66" charset="0"/>
              </a:rPr>
              <a:t>Panic of 1893</a:t>
            </a:r>
          </a:p>
          <a:p>
            <a:pPr>
              <a:spcBef>
                <a:spcPct val="50000"/>
              </a:spcBef>
              <a:buFontTx/>
              <a:buChar char="•"/>
            </a:pPr>
            <a:r>
              <a:rPr lang="en-US" dirty="0">
                <a:latin typeface="Comic Sans MS" pitchFamily="66" charset="0"/>
              </a:rPr>
              <a:t>Farmers in deep debt</a:t>
            </a:r>
          </a:p>
          <a:p>
            <a:pPr>
              <a:spcBef>
                <a:spcPct val="50000"/>
              </a:spcBef>
            </a:pPr>
            <a:r>
              <a:rPr lang="en-US" dirty="0">
                <a:solidFill>
                  <a:srgbClr val="000000"/>
                </a:solidFill>
                <a:latin typeface="Comic Sans MS" pitchFamily="66" charset="0"/>
              </a:rPr>
              <a:t>-nation enters a recession</a:t>
            </a:r>
          </a:p>
          <a:p>
            <a:pPr>
              <a:spcBef>
                <a:spcPct val="50000"/>
              </a:spcBef>
            </a:pPr>
            <a:r>
              <a:rPr lang="en-US" dirty="0">
                <a:solidFill>
                  <a:srgbClr val="000000"/>
                </a:solidFill>
                <a:latin typeface="Comic Sans MS" pitchFamily="66" charset="0"/>
              </a:rPr>
              <a:t>Farmer’s wanted to inflate the money supply</a:t>
            </a:r>
          </a:p>
          <a:p>
            <a:pPr>
              <a:spcBef>
                <a:spcPct val="50000"/>
              </a:spcBef>
            </a:pPr>
            <a:r>
              <a:rPr lang="en-US" dirty="0">
                <a:solidFill>
                  <a:srgbClr val="000000"/>
                </a:solidFill>
                <a:latin typeface="Comic Sans MS" pitchFamily="66" charset="0"/>
              </a:rPr>
              <a:t>-farmer’s promote silver and gold standard for currency </a:t>
            </a:r>
            <a:r>
              <a:rPr lang="en-US" dirty="0">
                <a:latin typeface="Comic Sans MS" pitchFamily="66" charset="0"/>
              </a:rPr>
              <a:t>(bimetallism</a:t>
            </a:r>
            <a:endParaRPr lang="en-US" dirty="0"/>
          </a:p>
        </p:txBody>
      </p:sp>
      <p:pic>
        <p:nvPicPr>
          <p:cNvPr id="7" name="Picture 7" descr="Free Silver Cartoon"/>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724400" y="1524000"/>
            <a:ext cx="4038600"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82138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idx="4294967295"/>
          </p:nvPr>
        </p:nvSpPr>
        <p:spPr/>
        <p:txBody>
          <a:bodyPr anchor="ctr"/>
          <a:lstStyle/>
          <a:p>
            <a:r>
              <a:rPr lang="en-US" altLang="en-US" dirty="0"/>
              <a:t>THE PANIC OF 1893</a:t>
            </a:r>
          </a:p>
        </p:txBody>
      </p:sp>
      <p:pic>
        <p:nvPicPr>
          <p:cNvPr id="37891" name="Content Placeholder 4" descr="grover_cleveland__painting_by_anders_zorn.jpg"/>
          <p:cNvPicPr>
            <a:picLocks noGrp="1" noChangeAspect="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914400" y="1719263"/>
            <a:ext cx="3124200" cy="4159250"/>
          </a:xfrm>
        </p:spPr>
      </p:pic>
      <p:sp>
        <p:nvSpPr>
          <p:cNvPr id="37892" name="Content Placeholder 3"/>
          <p:cNvSpPr>
            <a:spLocks noGrp="1"/>
          </p:cNvSpPr>
          <p:nvPr>
            <p:ph sz="half" idx="4294967295"/>
          </p:nvPr>
        </p:nvSpPr>
        <p:spPr>
          <a:xfrm>
            <a:off x="4648200" y="1719263"/>
            <a:ext cx="4038600" cy="4411662"/>
          </a:xfrm>
        </p:spPr>
        <p:txBody>
          <a:bodyPr/>
          <a:lstStyle/>
          <a:p>
            <a:r>
              <a:rPr lang="en-US" altLang="en-US" sz="2600" dirty="0"/>
              <a:t>Cleveland, more conservative than he had been in the 1880s, dealt with the crisis by championing the gold standard and otherwise adopting a hands-off policy toward the economy.</a:t>
            </a:r>
          </a:p>
        </p:txBody>
      </p:sp>
    </p:spTree>
    <p:extLst>
      <p:ext uri="{BB962C8B-B14F-4D97-AF65-F5344CB8AC3E}">
        <p14:creationId xmlns:p14="http://schemas.microsoft.com/office/powerpoint/2010/main" val="5773798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Gold Reserve</a:t>
            </a:r>
          </a:p>
        </p:txBody>
      </p:sp>
      <p:sp>
        <p:nvSpPr>
          <p:cNvPr id="6" name="Content Placeholder 5"/>
          <p:cNvSpPr>
            <a:spLocks noGrp="1"/>
          </p:cNvSpPr>
          <p:nvPr>
            <p:ph sz="half" idx="2"/>
          </p:nvPr>
        </p:nvSpPr>
        <p:spPr>
          <a:xfrm>
            <a:off x="4267200" y="1600200"/>
            <a:ext cx="4419600" cy="4953000"/>
          </a:xfrm>
        </p:spPr>
        <p:txBody>
          <a:bodyPr>
            <a:normAutofit fontScale="92500" lnSpcReduction="10000"/>
          </a:bodyPr>
          <a:lstStyle/>
          <a:p>
            <a:r>
              <a:rPr lang="en-US" altLang="en-US" dirty="0"/>
              <a:t>A decline in silver prices encouraged investors to trade their silver dollars for gold dollars.</a:t>
            </a:r>
          </a:p>
          <a:p>
            <a:r>
              <a:rPr lang="en-US" altLang="en-US" dirty="0"/>
              <a:t>The gold reserve feel to a dangerously low level.</a:t>
            </a:r>
          </a:p>
          <a:p>
            <a:r>
              <a:rPr lang="en-US" altLang="en-US" dirty="0"/>
              <a:t>Pres. Cleveland saw no alternative but to repeal the Sherman Silver Purchase Act of 1890.</a:t>
            </a:r>
          </a:p>
          <a:p>
            <a:r>
              <a:rPr lang="en-US" altLang="en-US" dirty="0"/>
              <a:t>This failed to stop the gold drain.</a:t>
            </a:r>
          </a:p>
          <a:p>
            <a:endParaRPr lang="en-US" dirty="0"/>
          </a:p>
        </p:txBody>
      </p:sp>
      <p:pic>
        <p:nvPicPr>
          <p:cNvPr id="7" name="Content Placeholder 3" descr="gold1.jpg"/>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047750" y="2267744"/>
            <a:ext cx="2857500" cy="3190875"/>
          </a:xfrm>
        </p:spPr>
      </p:pic>
    </p:spTree>
    <p:extLst>
      <p:ext uri="{BB962C8B-B14F-4D97-AF65-F5344CB8AC3E}">
        <p14:creationId xmlns:p14="http://schemas.microsoft.com/office/powerpoint/2010/main" val="1559837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3"/>
          <p:cNvSpPr>
            <a:spLocks noGrp="1"/>
          </p:cNvSpPr>
          <p:nvPr>
            <p:ph type="title" idx="4294967295"/>
          </p:nvPr>
        </p:nvSpPr>
        <p:spPr/>
        <p:txBody>
          <a:bodyPr anchor="ctr"/>
          <a:lstStyle/>
          <a:p>
            <a:r>
              <a:rPr lang="en-US" altLang="en-US" dirty="0"/>
              <a:t>THE GOLD RESERVE AND TARIFF</a:t>
            </a:r>
          </a:p>
        </p:txBody>
      </p:sp>
      <p:pic>
        <p:nvPicPr>
          <p:cNvPr id="40963" name="Content Placeholder 6" descr="grover-cleveland-picture.jpg"/>
          <p:cNvPicPr>
            <a:picLocks noGrp="1" noChangeAspect="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457200" y="1947863"/>
            <a:ext cx="4038600" cy="3954462"/>
          </a:xfrm>
        </p:spPr>
      </p:pic>
      <p:pic>
        <p:nvPicPr>
          <p:cNvPr id="40964" name="Content Placeholder 7" descr="JP-Morgan-180308_20381t.jpg"/>
          <p:cNvPicPr>
            <a:picLocks noGrp="1" noChangeAspect="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4953000" y="1941513"/>
            <a:ext cx="3276600" cy="3937000"/>
          </a:xfrm>
        </p:spPr>
      </p:pic>
    </p:spTree>
    <p:extLst>
      <p:ext uri="{BB962C8B-B14F-4D97-AF65-F5344CB8AC3E}">
        <p14:creationId xmlns:p14="http://schemas.microsoft.com/office/powerpoint/2010/main" val="31304831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4"/>
          <p:cNvSpPr>
            <a:spLocks noGrp="1"/>
          </p:cNvSpPr>
          <p:nvPr>
            <p:ph type="title" idx="4294967295"/>
          </p:nvPr>
        </p:nvSpPr>
        <p:spPr/>
        <p:txBody>
          <a:bodyPr anchor="ctr"/>
          <a:lstStyle/>
          <a:p>
            <a:r>
              <a:rPr lang="en-US" altLang="en-US" dirty="0"/>
              <a:t>THE GOLD RESERVE AND TARIFF</a:t>
            </a:r>
          </a:p>
        </p:txBody>
      </p:sp>
      <p:sp>
        <p:nvSpPr>
          <p:cNvPr id="41987" name="Content Placeholder 5"/>
          <p:cNvSpPr>
            <a:spLocks noGrp="1"/>
          </p:cNvSpPr>
          <p:nvPr>
            <p:ph idx="4294967295"/>
          </p:nvPr>
        </p:nvSpPr>
        <p:spPr/>
        <p:txBody>
          <a:bodyPr/>
          <a:lstStyle/>
          <a:p>
            <a:r>
              <a:rPr lang="en-US" altLang="en-US" dirty="0"/>
              <a:t>This deal convinced many Americans that the government in Washington was only a tool of rich eastern bankers.</a:t>
            </a:r>
          </a:p>
          <a:p>
            <a:endParaRPr lang="en-US" altLang="en-US" dirty="0"/>
          </a:p>
          <a:p>
            <a:r>
              <a:rPr lang="en-US" altLang="en-US" dirty="0"/>
              <a:t>Workers became further disenchanted with Cleveland when he used court injunctions to crush the Pullman Strike of 1894.</a:t>
            </a:r>
          </a:p>
        </p:txBody>
      </p:sp>
    </p:spTree>
    <p:extLst>
      <p:ext uri="{BB962C8B-B14F-4D97-AF65-F5344CB8AC3E}">
        <p14:creationId xmlns:p14="http://schemas.microsoft.com/office/powerpoint/2010/main" val="13852031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p:cNvSpPr>
          <p:nvPr>
            <p:ph type="title" idx="4294967295"/>
          </p:nvPr>
        </p:nvSpPr>
        <p:spPr/>
        <p:txBody>
          <a:bodyPr anchor="ctr"/>
          <a:lstStyle/>
          <a:p>
            <a:r>
              <a:rPr lang="en-US" altLang="en-US" dirty="0"/>
              <a:t>WILSON-GORMAN TARIFF </a:t>
            </a:r>
          </a:p>
        </p:txBody>
      </p:sp>
      <p:sp>
        <p:nvSpPr>
          <p:cNvPr id="43011" name="Rectangle 4"/>
          <p:cNvSpPr>
            <a:spLocks noGrp="1"/>
          </p:cNvSpPr>
          <p:nvPr>
            <p:ph idx="4294967295"/>
          </p:nvPr>
        </p:nvSpPr>
        <p:spPr/>
        <p:txBody>
          <a:bodyPr/>
          <a:lstStyle/>
          <a:p>
            <a:r>
              <a:rPr lang="en-US" altLang="en-US" dirty="0"/>
              <a:t>The Democrats did enact one measure that was somewhat popular.</a:t>
            </a:r>
          </a:p>
          <a:p>
            <a:r>
              <a:rPr lang="en-US" altLang="en-US" dirty="0"/>
              <a:t>The Tariff: (1) provided a moderate reduction in the tariff rates and (2) included a 2% income tax on incomes of more than $2,000.</a:t>
            </a:r>
          </a:p>
          <a:p>
            <a:r>
              <a:rPr lang="en-US" altLang="en-US" dirty="0"/>
              <a:t>Within a year after passage, the Supreme Court declared an income tax unconstitutional.</a:t>
            </a:r>
          </a:p>
        </p:txBody>
      </p:sp>
    </p:spTree>
    <p:extLst>
      <p:ext uri="{BB962C8B-B14F-4D97-AF65-F5344CB8AC3E}">
        <p14:creationId xmlns:p14="http://schemas.microsoft.com/office/powerpoint/2010/main" val="31004307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Coxey’s Army</a:t>
            </a:r>
          </a:p>
        </p:txBody>
      </p:sp>
      <p:pic>
        <p:nvPicPr>
          <p:cNvPr id="7" name="Content Placeholder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85800" y="1828800"/>
            <a:ext cx="3505200" cy="4114800"/>
          </a:xfrm>
        </p:spPr>
      </p:pic>
      <p:sp>
        <p:nvSpPr>
          <p:cNvPr id="6" name="Content Placeholder 5"/>
          <p:cNvSpPr>
            <a:spLocks noGrp="1"/>
          </p:cNvSpPr>
          <p:nvPr>
            <p:ph sz="half" idx="2"/>
          </p:nvPr>
        </p:nvSpPr>
        <p:spPr/>
        <p:txBody>
          <a:bodyPr>
            <a:normAutofit fontScale="92500" lnSpcReduction="10000"/>
          </a:bodyPr>
          <a:lstStyle/>
          <a:p>
            <a:r>
              <a:rPr lang="en-US" u="sng" dirty="0"/>
              <a:t>Jobless march on Washington D.C.</a:t>
            </a:r>
          </a:p>
          <a:p>
            <a:r>
              <a:rPr lang="en-US" u="sng" dirty="0"/>
              <a:t>Led by Jacob Coxey</a:t>
            </a:r>
          </a:p>
          <a:p>
            <a:r>
              <a:rPr lang="en-US" u="sng" dirty="0"/>
              <a:t>Upset over President Cleveland’s handling of Panic of 1893</a:t>
            </a:r>
          </a:p>
          <a:p>
            <a:r>
              <a:rPr lang="en-US" u="sng" dirty="0"/>
              <a:t>Demanded a public works programs to give people jobs</a:t>
            </a:r>
          </a:p>
          <a:p>
            <a:r>
              <a:rPr lang="en-US" dirty="0"/>
              <a:t>Protestors were arrested for walking on the grass</a:t>
            </a:r>
          </a:p>
        </p:txBody>
      </p:sp>
    </p:spTree>
    <p:extLst>
      <p:ext uri="{BB962C8B-B14F-4D97-AF65-F5344CB8AC3E}">
        <p14:creationId xmlns:p14="http://schemas.microsoft.com/office/powerpoint/2010/main" val="33135804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i="1" dirty="0"/>
              <a:t>COIN’S FINANCIAL SCHOOL</a:t>
            </a:r>
            <a:endParaRPr lang="en-US" dirty="0"/>
          </a:p>
        </p:txBody>
      </p:sp>
      <p:sp>
        <p:nvSpPr>
          <p:cNvPr id="4" name="Content Placeholder 3"/>
          <p:cNvSpPr>
            <a:spLocks noGrp="1"/>
          </p:cNvSpPr>
          <p:nvPr>
            <p:ph sz="half" idx="2"/>
          </p:nvPr>
        </p:nvSpPr>
        <p:spPr>
          <a:xfrm>
            <a:off x="3962400" y="1600200"/>
            <a:ext cx="4724400" cy="5029200"/>
          </a:xfrm>
        </p:spPr>
        <p:txBody>
          <a:bodyPr/>
          <a:lstStyle/>
          <a:p>
            <a:pPr>
              <a:lnSpc>
                <a:spcPct val="80000"/>
              </a:lnSpc>
            </a:pPr>
            <a:r>
              <a:rPr lang="en-US" altLang="en-US" dirty="0"/>
              <a:t>Book written in 1894 by William H. Harvey.</a:t>
            </a:r>
          </a:p>
          <a:p>
            <a:pPr>
              <a:lnSpc>
                <a:spcPct val="80000"/>
              </a:lnSpc>
            </a:pPr>
            <a:r>
              <a:rPr lang="en-US" altLang="en-US" dirty="0"/>
              <a:t>Seemed to offer easy answers for ending the depression.</a:t>
            </a:r>
          </a:p>
          <a:p>
            <a:pPr>
              <a:lnSpc>
                <a:spcPct val="80000"/>
              </a:lnSpc>
            </a:pPr>
            <a:r>
              <a:rPr lang="en-US" altLang="en-US" dirty="0"/>
              <a:t>Taught millions of Americans that their troubles were caused by a conspiracy of rich bankers.</a:t>
            </a:r>
          </a:p>
          <a:p>
            <a:pPr>
              <a:lnSpc>
                <a:spcPct val="80000"/>
              </a:lnSpc>
            </a:pPr>
            <a:r>
              <a:rPr lang="en-US" altLang="en-US" dirty="0"/>
              <a:t>Prosperity would return if only the govt., coined silver in unlimited quantities</a:t>
            </a:r>
            <a:endParaRPr lang="en-US" dirty="0"/>
          </a:p>
        </p:txBody>
      </p:sp>
      <p:pic>
        <p:nvPicPr>
          <p:cNvPr id="5" name="Picture 7" descr="school1"/>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762000" y="2057400"/>
            <a:ext cx="3048000" cy="3733799"/>
          </a:xfrm>
        </p:spPr>
      </p:pic>
    </p:spTree>
    <p:extLst>
      <p:ext uri="{BB962C8B-B14F-4D97-AF65-F5344CB8AC3E}">
        <p14:creationId xmlns:p14="http://schemas.microsoft.com/office/powerpoint/2010/main" val="37413223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4"/>
          <p:cNvSpPr>
            <a:spLocks noGrp="1"/>
          </p:cNvSpPr>
          <p:nvPr>
            <p:ph type="title" idx="4294967295"/>
          </p:nvPr>
        </p:nvSpPr>
        <p:spPr/>
        <p:txBody>
          <a:bodyPr anchor="ctr">
            <a:normAutofit fontScale="90000"/>
          </a:bodyPr>
          <a:lstStyle/>
          <a:p>
            <a:r>
              <a:rPr lang="en-US" altLang="en-US" sz="3500" dirty="0"/>
              <a:t>THE ELECTION OF 1896 AND THE END OF POPULISM</a:t>
            </a:r>
          </a:p>
        </p:txBody>
      </p:sp>
      <p:pic>
        <p:nvPicPr>
          <p:cNvPr id="48131" name="Picture 6" descr="ELEC 1896"/>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914400" y="1868488"/>
            <a:ext cx="7620000" cy="4159250"/>
          </a:xfrm>
        </p:spPr>
      </p:pic>
    </p:spTree>
    <p:extLst>
      <p:ext uri="{BB962C8B-B14F-4D97-AF65-F5344CB8AC3E}">
        <p14:creationId xmlns:p14="http://schemas.microsoft.com/office/powerpoint/2010/main" val="29796066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p:cNvSpPr>
          <p:nvPr>
            <p:ph type="title" idx="4294967295"/>
          </p:nvPr>
        </p:nvSpPr>
        <p:spPr/>
        <p:txBody>
          <a:bodyPr anchor="ctr">
            <a:normAutofit fontScale="90000"/>
          </a:bodyPr>
          <a:lstStyle/>
          <a:p>
            <a:r>
              <a:rPr lang="en-US" altLang="en-US" sz="3500" dirty="0"/>
              <a:t>THE ELECTION OF 1896 AND THE END OF POPULISM</a:t>
            </a:r>
          </a:p>
        </p:txBody>
      </p:sp>
      <p:sp>
        <p:nvSpPr>
          <p:cNvPr id="49155" name="Rectangle 3"/>
          <p:cNvSpPr>
            <a:spLocks noGrp="1"/>
          </p:cNvSpPr>
          <p:nvPr>
            <p:ph type="body" idx="4294967295"/>
          </p:nvPr>
        </p:nvSpPr>
        <p:spPr/>
        <p:txBody>
          <a:bodyPr/>
          <a:lstStyle/>
          <a:p>
            <a:pPr>
              <a:lnSpc>
                <a:spcPct val="90000"/>
              </a:lnSpc>
            </a:pPr>
            <a:r>
              <a:rPr lang="en-US" altLang="en-US" sz="2600" dirty="0"/>
              <a:t>The Election of 1896 was one of the most emotional in U.S. history.</a:t>
            </a:r>
          </a:p>
          <a:p>
            <a:pPr>
              <a:lnSpc>
                <a:spcPct val="90000"/>
              </a:lnSpc>
            </a:pPr>
            <a:r>
              <a:rPr lang="en-US" altLang="en-US" sz="2600" dirty="0"/>
              <a:t>Cleveland’s handling of the depression thoroughly discredited the Democrats.</a:t>
            </a:r>
          </a:p>
          <a:p>
            <a:pPr>
              <a:lnSpc>
                <a:spcPct val="90000"/>
              </a:lnSpc>
            </a:pPr>
            <a:r>
              <a:rPr lang="en-US" altLang="en-US" sz="2600" dirty="0"/>
              <a:t>The Republicans buried the Democrats in the congressional elections of 1894.</a:t>
            </a:r>
          </a:p>
          <a:p>
            <a:pPr>
              <a:lnSpc>
                <a:spcPct val="90000"/>
              </a:lnSpc>
            </a:pPr>
            <a:r>
              <a:rPr lang="en-US" altLang="en-US" sz="2600" dirty="0"/>
              <a:t>The Populists continued to gain both votes and legislative seats.</a:t>
            </a:r>
          </a:p>
          <a:p>
            <a:pPr>
              <a:lnSpc>
                <a:spcPct val="90000"/>
              </a:lnSpc>
            </a:pPr>
            <a:r>
              <a:rPr lang="en-US" altLang="en-US" sz="2600" dirty="0"/>
              <a:t>The stage was set for a major reshaping of party politics in 1896.</a:t>
            </a:r>
          </a:p>
        </p:txBody>
      </p:sp>
    </p:spTree>
    <p:extLst>
      <p:ext uri="{BB962C8B-B14F-4D97-AF65-F5344CB8AC3E}">
        <p14:creationId xmlns:p14="http://schemas.microsoft.com/office/powerpoint/2010/main" val="27609937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Silver or Gold ?</a:t>
            </a:r>
          </a:p>
        </p:txBody>
      </p:sp>
      <p:sp>
        <p:nvSpPr>
          <p:cNvPr id="3" name="Content Placeholder 2"/>
          <p:cNvSpPr>
            <a:spLocks noGrp="1"/>
          </p:cNvSpPr>
          <p:nvPr>
            <p:ph sz="half" idx="1"/>
          </p:nvPr>
        </p:nvSpPr>
        <p:spPr>
          <a:xfrm>
            <a:off x="457200" y="1600200"/>
            <a:ext cx="4038600" cy="4800600"/>
          </a:xfrm>
        </p:spPr>
        <p:txBody>
          <a:bodyPr>
            <a:normAutofit lnSpcReduction="10000"/>
          </a:bodyPr>
          <a:lstStyle/>
          <a:p>
            <a:pPr>
              <a:lnSpc>
                <a:spcPct val="90000"/>
              </a:lnSpc>
            </a:pPr>
            <a:r>
              <a:rPr lang="en-US" altLang="en-US" sz="3200" dirty="0"/>
              <a:t>The central issue of the </a:t>
            </a:r>
            <a:r>
              <a:rPr lang="en-US" altLang="en-US" sz="3200" dirty="0">
                <a:solidFill>
                  <a:schemeClr val="folHlink"/>
                </a:solidFill>
              </a:rPr>
              <a:t>1896</a:t>
            </a:r>
            <a:r>
              <a:rPr lang="en-US" altLang="en-US" sz="3200" dirty="0"/>
              <a:t> Presidential campaign was which metal would be the basis of the nation’s monetary system</a:t>
            </a:r>
          </a:p>
          <a:p>
            <a:pPr>
              <a:lnSpc>
                <a:spcPct val="90000"/>
              </a:lnSpc>
            </a:pPr>
            <a:r>
              <a:rPr lang="en-US" altLang="en-US" sz="3200" dirty="0">
                <a:solidFill>
                  <a:schemeClr val="folHlink"/>
                </a:solidFill>
              </a:rPr>
              <a:t>Bimetallism </a:t>
            </a:r>
            <a:r>
              <a:rPr lang="en-US" altLang="en-US" sz="3200" dirty="0"/>
              <a:t>(those who favored using both) vs. those that favored the </a:t>
            </a:r>
            <a:r>
              <a:rPr lang="en-US" altLang="en-US" sz="3200" dirty="0">
                <a:solidFill>
                  <a:schemeClr val="folHlink"/>
                </a:solidFill>
              </a:rPr>
              <a:t>Gold Standards </a:t>
            </a:r>
            <a:r>
              <a:rPr lang="en-US" altLang="en-US" sz="3200" dirty="0"/>
              <a:t>alone</a:t>
            </a:r>
            <a:endParaRPr lang="en-US" altLang="en-US" sz="3200" dirty="0">
              <a:solidFill>
                <a:schemeClr val="folHlink"/>
              </a:solidFill>
            </a:endParaRPr>
          </a:p>
          <a:p>
            <a:endParaRPr lang="en-US" dirty="0"/>
          </a:p>
        </p:txBody>
      </p:sp>
      <p:pic>
        <p:nvPicPr>
          <p:cNvPr id="5" name="Picture 6" descr="gold or silve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000625" y="1676400"/>
            <a:ext cx="3333750" cy="3886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35744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Populist Back Bryan</a:t>
            </a:r>
          </a:p>
        </p:txBody>
      </p:sp>
      <p:sp>
        <p:nvSpPr>
          <p:cNvPr id="3" name="Content Placeholder 2"/>
          <p:cNvSpPr>
            <a:spLocks noGrp="1"/>
          </p:cNvSpPr>
          <p:nvPr>
            <p:ph sz="half" idx="1"/>
          </p:nvPr>
        </p:nvSpPr>
        <p:spPr>
          <a:xfrm>
            <a:off x="457200" y="1600200"/>
            <a:ext cx="5029200" cy="4724400"/>
          </a:xfrm>
        </p:spPr>
        <p:txBody>
          <a:bodyPr>
            <a:normAutofit lnSpcReduction="10000"/>
          </a:bodyPr>
          <a:lstStyle/>
          <a:p>
            <a:pPr>
              <a:lnSpc>
                <a:spcPct val="90000"/>
              </a:lnSpc>
            </a:pPr>
            <a:r>
              <a:rPr lang="en-US" altLang="en-US" dirty="0"/>
              <a:t>Many Populists were initially cool to Bryan’s campaign.</a:t>
            </a:r>
          </a:p>
          <a:p>
            <a:pPr>
              <a:lnSpc>
                <a:spcPct val="90000"/>
              </a:lnSpc>
            </a:pPr>
            <a:r>
              <a:rPr lang="en-US" altLang="en-US" dirty="0"/>
              <a:t>Their party had been defrauded many times by the Democrats in the South.</a:t>
            </a:r>
          </a:p>
          <a:p>
            <a:pPr>
              <a:lnSpc>
                <a:spcPct val="90000"/>
              </a:lnSpc>
            </a:pPr>
            <a:r>
              <a:rPr lang="en-US" altLang="en-US" dirty="0"/>
              <a:t>Veteran Populists feared that their broad program was in danger of being reduced to “free silver.”</a:t>
            </a:r>
          </a:p>
          <a:p>
            <a:pPr>
              <a:lnSpc>
                <a:spcPct val="90000"/>
              </a:lnSpc>
            </a:pPr>
            <a:r>
              <a:rPr lang="en-US" altLang="en-US" dirty="0"/>
              <a:t>But realizing that they could not secure victory alone, the party leaders endorsed Bryan</a:t>
            </a:r>
          </a:p>
          <a:p>
            <a:endParaRPr lang="en-US" dirty="0"/>
          </a:p>
        </p:txBody>
      </p:sp>
      <p:pic>
        <p:nvPicPr>
          <p:cNvPr id="5" name="Picture 11" descr="William Jennings Bryan"/>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715000" y="1600200"/>
            <a:ext cx="29464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08119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Campaign</a:t>
            </a:r>
          </a:p>
        </p:txBody>
      </p:sp>
      <p:sp>
        <p:nvSpPr>
          <p:cNvPr id="4" name="Content Placeholder 3"/>
          <p:cNvSpPr>
            <a:spLocks noGrp="1"/>
          </p:cNvSpPr>
          <p:nvPr>
            <p:ph sz="half" idx="2"/>
          </p:nvPr>
        </p:nvSpPr>
        <p:spPr>
          <a:xfrm>
            <a:off x="3657600" y="1600200"/>
            <a:ext cx="5029200" cy="5029200"/>
          </a:xfrm>
        </p:spPr>
        <p:txBody>
          <a:bodyPr>
            <a:normAutofit fontScale="92500" lnSpcReduction="20000"/>
          </a:bodyPr>
          <a:lstStyle/>
          <a:p>
            <a:r>
              <a:rPr lang="en-US" altLang="en-US" dirty="0"/>
              <a:t>This election is sometimes called the first modern presidential campaign because of the money spent by the Republicans and the efficiency of their national organization.</a:t>
            </a:r>
          </a:p>
          <a:p>
            <a:r>
              <a:rPr lang="en-US" altLang="en-US" dirty="0"/>
              <a:t>McKinley’s campaign raised some $10 million.</a:t>
            </a:r>
          </a:p>
          <a:p>
            <a:r>
              <a:rPr lang="en-US" altLang="en-US" dirty="0"/>
              <a:t>Bryan’s campaign raised around $300,000.</a:t>
            </a:r>
          </a:p>
          <a:p>
            <a:r>
              <a:rPr lang="en-US" altLang="en-US" dirty="0"/>
              <a:t>McKinley remained at home – “the front porch” campaign.</a:t>
            </a:r>
          </a:p>
          <a:p>
            <a:r>
              <a:rPr lang="en-US" altLang="en-US" dirty="0"/>
              <a:t>Bryan embarked on a nation wide speaking tour.</a:t>
            </a:r>
          </a:p>
          <a:p>
            <a:endParaRPr lang="en-US" altLang="en-US" dirty="0"/>
          </a:p>
          <a:p>
            <a:endParaRPr lang="en-US" dirty="0"/>
          </a:p>
        </p:txBody>
      </p:sp>
      <p:pic>
        <p:nvPicPr>
          <p:cNvPr id="5" name="Content Placeholder 4" descr="pol_cartoon-Deadly Parallel-HarWk-1896"/>
          <p:cNvPicPr>
            <a:picLocks noGrp="1" noChangeAspect="1" noChangeArrowheads="1"/>
          </p:cNvPicPr>
          <p:nvPr>
            <p:ph sz="half" idx="1"/>
          </p:nvPr>
        </p:nvPicPr>
        <p:blipFill>
          <a:blip r:embed="rId2">
            <a:lum bright="6000" contrast="12000"/>
          </a:blip>
          <a:srcRect/>
          <a:stretch>
            <a:fillRect/>
          </a:stretch>
        </p:blipFill>
        <p:spPr bwMode="auto">
          <a:xfrm>
            <a:off x="762000" y="1828800"/>
            <a:ext cx="2819400" cy="4114800"/>
          </a:xfrm>
          <a:prstGeom prst="rect">
            <a:avLst/>
          </a:prstGeom>
          <a:noFill/>
          <a:ln w="9525">
            <a:solidFill>
              <a:srgbClr val="787878"/>
            </a:solidFill>
            <a:miter lim="800000"/>
            <a:headEnd/>
            <a:tailEnd/>
          </a:ln>
        </p:spPr>
      </p:pic>
    </p:spTree>
    <p:extLst>
      <p:ext uri="{BB962C8B-B14F-4D97-AF65-F5344CB8AC3E}">
        <p14:creationId xmlns:p14="http://schemas.microsoft.com/office/powerpoint/2010/main" val="3422668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9" name="Picture 5" descr="Pol_cartoon-Bryan blowing hot air-1896"/>
          <p:cNvPicPr>
            <a:picLocks noChangeAspect="1" noChangeArrowheads="1"/>
          </p:cNvPicPr>
          <p:nvPr/>
        </p:nvPicPr>
        <p:blipFill>
          <a:blip r:embed="rId2">
            <a:lum bright="6000" contrast="6000"/>
          </a:blip>
          <a:srcRect/>
          <a:stretch>
            <a:fillRect/>
          </a:stretch>
        </p:blipFill>
        <p:spPr bwMode="auto">
          <a:xfrm>
            <a:off x="838200" y="1795463"/>
            <a:ext cx="7620000" cy="4376737"/>
          </a:xfrm>
          <a:prstGeom prst="rect">
            <a:avLst/>
          </a:prstGeom>
          <a:noFill/>
          <a:ln w="9525">
            <a:solidFill>
              <a:srgbClr val="787878"/>
            </a:solidFill>
            <a:miter lim="800000"/>
            <a:headEnd/>
            <a:tailEnd/>
          </a:ln>
        </p:spPr>
      </p:pic>
      <p:sp>
        <p:nvSpPr>
          <p:cNvPr id="52230" name="Text Box 6"/>
          <p:cNvSpPr txBox="1">
            <a:spLocks noChangeArrowheads="1"/>
          </p:cNvSpPr>
          <p:nvPr/>
        </p:nvSpPr>
        <p:spPr bwMode="auto">
          <a:xfrm>
            <a:off x="0" y="0"/>
            <a:ext cx="9144000" cy="1495425"/>
          </a:xfrm>
          <a:prstGeom prst="rect">
            <a:avLst/>
          </a:prstGeom>
          <a:noFill/>
          <a:ln w="9525">
            <a:noFill/>
            <a:miter lim="800000"/>
            <a:headEnd/>
            <a:tailEnd/>
          </a:ln>
          <a:effectLst>
            <a:outerShdw dist="35921" dir="2700000" algn="ctr" rotWithShape="0">
              <a:srgbClr val="C18B05"/>
            </a:outerShdw>
          </a:effectLst>
        </p:spPr>
        <p:txBody>
          <a:bodyPr wrap="square">
            <a:spAutoFit/>
          </a:bodyPr>
          <a:lstStyle/>
          <a:p>
            <a:pPr algn="ctr">
              <a:spcBef>
                <a:spcPct val="50000"/>
              </a:spcBef>
            </a:pPr>
            <a:r>
              <a:rPr lang="en-US" sz="4600" b="1" dirty="0">
                <a:solidFill>
                  <a:schemeClr val="bg2"/>
                </a:solidFill>
                <a:effectLst>
                  <a:outerShdw blurRad="38100" dist="38100" dir="2700000" algn="tl">
                    <a:srgbClr val="C0C0C0"/>
                  </a:outerShdw>
                </a:effectLst>
                <a:latin typeface="StageCoach" pitchFamily="2" charset="0"/>
              </a:rPr>
              <a:t>Bryan: The Farmers Friend</a:t>
            </a:r>
            <a:br>
              <a:rPr lang="en-US" sz="4600" b="1" dirty="0">
                <a:solidFill>
                  <a:schemeClr val="bg2"/>
                </a:solidFill>
                <a:effectLst>
                  <a:outerShdw blurRad="38100" dist="38100" dir="2700000" algn="tl">
                    <a:srgbClr val="C0C0C0"/>
                  </a:outerShdw>
                </a:effectLst>
                <a:latin typeface="StageCoach" pitchFamily="2" charset="0"/>
              </a:rPr>
            </a:br>
            <a:r>
              <a:rPr lang="en-US" sz="4600" b="1" dirty="0">
                <a:solidFill>
                  <a:schemeClr val="bg2"/>
                </a:solidFill>
                <a:effectLst>
                  <a:outerShdw blurRad="38100" dist="38100" dir="2700000" algn="tl">
                    <a:srgbClr val="C0C0C0"/>
                  </a:outerShdw>
                </a:effectLst>
                <a:latin typeface="StageCoach" pitchFamily="2" charset="0"/>
              </a:rPr>
              <a:t>(The Mint Ratio)</a:t>
            </a:r>
          </a:p>
        </p:txBody>
      </p:sp>
      <p:sp>
        <p:nvSpPr>
          <p:cNvPr id="52233" name="Text Box 9"/>
          <p:cNvSpPr txBox="1">
            <a:spLocks noChangeArrowheads="1"/>
          </p:cNvSpPr>
          <p:nvPr/>
        </p:nvSpPr>
        <p:spPr bwMode="auto">
          <a:xfrm>
            <a:off x="1371600" y="6248400"/>
            <a:ext cx="6705600" cy="457200"/>
          </a:xfrm>
          <a:prstGeom prst="rect">
            <a:avLst/>
          </a:prstGeom>
          <a:noFill/>
          <a:ln w="9525">
            <a:noFill/>
            <a:miter lim="800000"/>
            <a:headEnd/>
            <a:tailEnd/>
          </a:ln>
          <a:effectLst/>
        </p:spPr>
        <p:txBody>
          <a:bodyPr>
            <a:spAutoFit/>
          </a:bodyPr>
          <a:lstStyle/>
          <a:p>
            <a:pPr algn="ctr">
              <a:spcBef>
                <a:spcPct val="50000"/>
              </a:spcBef>
            </a:pPr>
            <a:r>
              <a:rPr lang="en-US" sz="2400" b="1" dirty="0">
                <a:effectLst>
                  <a:outerShdw blurRad="38100" dist="38100" dir="2700000" algn="tl">
                    <a:srgbClr val="C0C0C0"/>
                  </a:outerShdw>
                </a:effectLst>
                <a:latin typeface="Comic Sans MS" pitchFamily="66" charset="0"/>
              </a:rPr>
              <a:t>18,000 miles of campaign “whistle stops.”</a:t>
            </a:r>
          </a:p>
        </p:txBody>
      </p:sp>
    </p:spTree>
    <p:extLst>
      <p:ext uri="{BB962C8B-B14F-4D97-AF65-F5344CB8AC3E}">
        <p14:creationId xmlns:p14="http://schemas.microsoft.com/office/powerpoint/2010/main" val="37559377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normAutofit fontScale="90000"/>
          </a:bodyPr>
          <a:lstStyle/>
          <a:p>
            <a:pPr algn="ctr" eaLnBrk="1" hangingPunct="1"/>
            <a:r>
              <a:rPr lang="en-US" altLang="en-US" b="1" dirty="0"/>
              <a:t>BRYAN AND THE</a:t>
            </a:r>
            <a:br>
              <a:rPr lang="en-US" altLang="en-US" b="1" dirty="0"/>
            </a:br>
            <a:r>
              <a:rPr lang="en-US" altLang="en-US" b="1" dirty="0"/>
              <a:t>“CROSS OF GOLD”</a:t>
            </a:r>
          </a:p>
        </p:txBody>
      </p:sp>
      <p:sp>
        <p:nvSpPr>
          <p:cNvPr id="40963" name="Rectangle 5"/>
          <p:cNvSpPr>
            <a:spLocks noGrp="1" noChangeArrowheads="1"/>
          </p:cNvSpPr>
          <p:nvPr>
            <p:ph type="body" sz="half" idx="2"/>
          </p:nvPr>
        </p:nvSpPr>
        <p:spPr/>
        <p:txBody>
          <a:bodyPr/>
          <a:lstStyle/>
          <a:p>
            <a:pPr eaLnBrk="1" hangingPunct="1">
              <a:lnSpc>
                <a:spcPct val="80000"/>
              </a:lnSpc>
            </a:pPr>
            <a:r>
              <a:rPr lang="en-US" altLang="en-US" sz="2400" dirty="0">
                <a:solidFill>
                  <a:schemeClr val="folHlink"/>
                </a:solidFill>
              </a:rPr>
              <a:t>Republicans</a:t>
            </a:r>
            <a:r>
              <a:rPr lang="en-US" altLang="en-US" sz="2400" dirty="0"/>
              <a:t> favored the Gold standard and nominated William McKinley</a:t>
            </a:r>
          </a:p>
          <a:p>
            <a:pPr eaLnBrk="1" hangingPunct="1">
              <a:lnSpc>
                <a:spcPct val="80000"/>
              </a:lnSpc>
            </a:pPr>
            <a:r>
              <a:rPr lang="en-US" altLang="en-US" sz="2400" dirty="0">
                <a:solidFill>
                  <a:schemeClr val="folHlink"/>
                </a:solidFill>
              </a:rPr>
              <a:t>Democrats </a:t>
            </a:r>
            <a:r>
              <a:rPr lang="en-US" altLang="en-US" sz="2400" dirty="0"/>
              <a:t>favored Bimetallism and nominated William Jennings Bryan</a:t>
            </a:r>
          </a:p>
          <a:p>
            <a:pPr eaLnBrk="1" hangingPunct="1">
              <a:lnSpc>
                <a:spcPct val="80000"/>
              </a:lnSpc>
            </a:pPr>
            <a:r>
              <a:rPr lang="en-US" altLang="en-US" sz="2400" dirty="0"/>
              <a:t>Despite Bryan’s stirring words, “You shall not crucify mankind upon a cross of gold,” </a:t>
            </a:r>
            <a:r>
              <a:rPr lang="en-US" altLang="en-US" sz="2400" dirty="0">
                <a:solidFill>
                  <a:schemeClr val="folHlink"/>
                </a:solidFill>
              </a:rPr>
              <a:t>McKinley won the 1896 election</a:t>
            </a:r>
          </a:p>
        </p:txBody>
      </p:sp>
      <p:pic>
        <p:nvPicPr>
          <p:cNvPr id="40964" name="Picture 6" descr="bryan"/>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573213" y="1600200"/>
            <a:ext cx="3684587" cy="426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Text Box 7"/>
          <p:cNvSpPr txBox="1">
            <a:spLocks noChangeArrowheads="1"/>
          </p:cNvSpPr>
          <p:nvPr/>
        </p:nvSpPr>
        <p:spPr bwMode="auto">
          <a:xfrm>
            <a:off x="1752600" y="5943600"/>
            <a:ext cx="3429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altLang="en-US" sz="2000" b="1" dirty="0">
                <a:solidFill>
                  <a:schemeClr val="folHlink"/>
                </a:solidFill>
              </a:rPr>
              <a:t>BRYAN’S CROSS OF GOLD SPEECH</a:t>
            </a:r>
          </a:p>
        </p:txBody>
      </p:sp>
    </p:spTree>
    <p:extLst>
      <p:ext uri="{BB962C8B-B14F-4D97-AF65-F5344CB8AC3E}">
        <p14:creationId xmlns:p14="http://schemas.microsoft.com/office/powerpoint/2010/main" val="4270252673"/>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4" name="Picture 8" descr="Cross of Gol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228600"/>
            <a:ext cx="4286250" cy="6230938"/>
          </a:xfrm>
          <a:prstGeom prst="rect">
            <a:avLst/>
          </a:prstGeom>
          <a:noFill/>
          <a:extLst>
            <a:ext uri="{909E8E84-426E-40DD-AFC4-6F175D3DCCD1}">
              <a14:hiddenFill xmlns:a14="http://schemas.microsoft.com/office/drawing/2010/main">
                <a:solidFill>
                  <a:srgbClr val="FFFFFF"/>
                </a:solidFill>
              </a14:hiddenFill>
            </a:ext>
          </a:extLst>
        </p:spPr>
      </p:pic>
      <p:sp>
        <p:nvSpPr>
          <p:cNvPr id="14345" name="Rectangle 9"/>
          <p:cNvSpPr>
            <a:spLocks noChangeArrowheads="1"/>
          </p:cNvSpPr>
          <p:nvPr/>
        </p:nvSpPr>
        <p:spPr bwMode="auto">
          <a:xfrm>
            <a:off x="228600" y="1143000"/>
            <a:ext cx="4267200" cy="180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20000"/>
              </a:spcBef>
              <a:buFont typeface="Bazooka" pitchFamily="2" charset="0"/>
              <a:buNone/>
            </a:pPr>
            <a:r>
              <a:rPr lang="en-US" sz="1600" b="1" dirty="0">
                <a:solidFill>
                  <a:srgbClr val="0070C0"/>
                </a:solidFill>
              </a:rPr>
              <a:t>“We reply that the great cities rest upon our broad and fertile prairies. Burn down your cities and leave our farms, and your cities will spring up again as if by magic; destroy our farms and the grass will grow in the streets of every city in the country…”</a:t>
            </a:r>
          </a:p>
        </p:txBody>
      </p:sp>
      <p:sp>
        <p:nvSpPr>
          <p:cNvPr id="14346" name="Rectangle 10"/>
          <p:cNvSpPr>
            <a:spLocks noChangeArrowheads="1"/>
          </p:cNvSpPr>
          <p:nvPr/>
        </p:nvSpPr>
        <p:spPr bwMode="auto">
          <a:xfrm>
            <a:off x="304800" y="3048000"/>
            <a:ext cx="3937000" cy="2635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20000"/>
              </a:spcBef>
              <a:buFont typeface="Bazooka" pitchFamily="2" charset="0"/>
              <a:buNone/>
            </a:pPr>
            <a:r>
              <a:rPr lang="en-US" sz="1600" b="1" dirty="0">
                <a:solidFill>
                  <a:srgbClr val="0070C0"/>
                </a:solidFill>
              </a:rPr>
              <a:t>“Having behind us the producing mass of this nation…</a:t>
            </a:r>
            <a:r>
              <a:rPr lang="en-US" sz="1600" b="1" u="sng" dirty="0">
                <a:solidFill>
                  <a:srgbClr val="0070C0"/>
                </a:solidFill>
              </a:rPr>
              <a:t>we answer their demand for a gold standard by saying to them: You shall not press down upon the brow of labor this crown of thorns, you shall not crucify man upon a cross of Gold</a:t>
            </a:r>
            <a:r>
              <a:rPr lang="en-US" sz="1600" b="1" dirty="0">
                <a:solidFill>
                  <a:srgbClr val="0070C0"/>
                </a:solidFill>
              </a:rPr>
              <a:t>.”</a:t>
            </a:r>
          </a:p>
          <a:p>
            <a:pPr algn="ctr">
              <a:spcBef>
                <a:spcPct val="20000"/>
              </a:spcBef>
              <a:buFont typeface="Bazooka" pitchFamily="2" charset="0"/>
              <a:buNone/>
            </a:pPr>
            <a:r>
              <a:rPr lang="en-US" sz="1600" b="1" dirty="0">
                <a:solidFill>
                  <a:srgbClr val="0070C0"/>
                </a:solidFill>
              </a:rPr>
              <a:t>     </a:t>
            </a:r>
          </a:p>
          <a:p>
            <a:pPr algn="ctr">
              <a:spcBef>
                <a:spcPct val="20000"/>
              </a:spcBef>
              <a:buFont typeface="Bazooka" pitchFamily="2" charset="0"/>
              <a:buNone/>
            </a:pPr>
            <a:r>
              <a:rPr lang="en-US" sz="1600" b="1" dirty="0">
                <a:solidFill>
                  <a:srgbClr val="0070C0"/>
                </a:solidFill>
              </a:rPr>
              <a:t>William Jennings Bryan, Democratic Convention Speech, 1896</a:t>
            </a:r>
            <a:r>
              <a:rPr lang="en-US" sz="1600" dirty="0">
                <a:solidFill>
                  <a:srgbClr val="0070C0"/>
                </a:solidFill>
              </a:rPr>
              <a:t> </a:t>
            </a:r>
          </a:p>
        </p:txBody>
      </p:sp>
      <p:graphicFrame>
        <p:nvGraphicFramePr>
          <p:cNvPr id="14354" name="Group 18"/>
          <p:cNvGraphicFramePr>
            <a:graphicFrameLocks noGrp="1"/>
          </p:cNvGraphicFramePr>
          <p:nvPr>
            <p:extLst>
              <p:ext uri="{D42A27DB-BD31-4B8C-83A1-F6EECF244321}">
                <p14:modId xmlns:p14="http://schemas.microsoft.com/office/powerpoint/2010/main" val="4253258538"/>
              </p:ext>
            </p:extLst>
          </p:nvPr>
        </p:nvGraphicFramePr>
        <p:xfrm>
          <a:off x="152400" y="5943600"/>
          <a:ext cx="228600" cy="518160"/>
        </p:xfrm>
        <a:graphic>
          <a:graphicData uri="http://schemas.openxmlformats.org/drawingml/2006/table">
            <a:tbl>
              <a:tblPr/>
              <a:tblGrid>
                <a:gridCol w="228600">
                  <a:extLst>
                    <a:ext uri="{9D8B030D-6E8A-4147-A177-3AD203B41FA5}">
                      <a16:colId xmlns:a16="http://schemas.microsoft.com/office/drawing/2014/main" val="20000"/>
                    </a:ext>
                  </a:extLst>
                </a:gridCol>
              </a:tblGrid>
              <a:tr h="213360">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2800" b="0" i="0" u="none" strike="noStrike" cap="none" normalizeH="0" baseline="0" dirty="0">
                        <a:ln>
                          <a:noFill/>
                        </a:ln>
                        <a:solidFill>
                          <a:schemeClr val="tx1"/>
                        </a:solidFill>
                        <a:effectLst>
                          <a:outerShdw blurRad="38100" dist="38100" dir="2700000" algn="tl">
                            <a:srgbClr val="8C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2672731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McKinley Wins</a:t>
            </a:r>
          </a:p>
        </p:txBody>
      </p:sp>
      <p:sp>
        <p:nvSpPr>
          <p:cNvPr id="3" name="Content Placeholder 2"/>
          <p:cNvSpPr>
            <a:spLocks noGrp="1"/>
          </p:cNvSpPr>
          <p:nvPr>
            <p:ph idx="1"/>
          </p:nvPr>
        </p:nvSpPr>
        <p:spPr/>
        <p:txBody>
          <a:bodyPr/>
          <a:lstStyle/>
          <a:p>
            <a:r>
              <a:rPr lang="en-US" altLang="en-US" dirty="0"/>
              <a:t>The results revealed a nation as divided along regional lines as in 1860.</a:t>
            </a:r>
          </a:p>
          <a:p>
            <a:r>
              <a:rPr lang="en-US" altLang="en-US" dirty="0"/>
              <a:t>Bryan carried the South and West and received 6.5 million votes.</a:t>
            </a:r>
          </a:p>
          <a:p>
            <a:r>
              <a:rPr lang="en-US" altLang="en-US" dirty="0"/>
              <a:t>McKinley swept the more populous industrial states of the Northeast and Midwest.</a:t>
            </a:r>
          </a:p>
          <a:p>
            <a:r>
              <a:rPr lang="en-US" altLang="en-US" dirty="0"/>
              <a:t>He received 7.1 votes.</a:t>
            </a:r>
          </a:p>
          <a:p>
            <a:r>
              <a:rPr lang="en-US" altLang="en-US" dirty="0"/>
              <a:t>His electoral margin was 271 to 176.</a:t>
            </a:r>
          </a:p>
          <a:p>
            <a:endParaRPr lang="en-US" altLang="en-US" dirty="0"/>
          </a:p>
          <a:p>
            <a:endParaRPr lang="en-US" dirty="0"/>
          </a:p>
        </p:txBody>
      </p:sp>
    </p:spTree>
    <p:extLst>
      <p:ext uri="{BB962C8B-B14F-4D97-AF65-F5344CB8AC3E}">
        <p14:creationId xmlns:p14="http://schemas.microsoft.com/office/powerpoint/2010/main" val="12392522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End of Populism</a:t>
            </a:r>
          </a:p>
        </p:txBody>
      </p:sp>
      <p:sp>
        <p:nvSpPr>
          <p:cNvPr id="5" name="Content Placeholder 4"/>
          <p:cNvSpPr>
            <a:spLocks noGrp="1"/>
          </p:cNvSpPr>
          <p:nvPr>
            <p:ph sz="half" idx="1"/>
          </p:nvPr>
        </p:nvSpPr>
        <p:spPr/>
        <p:txBody>
          <a:bodyPr/>
          <a:lstStyle/>
          <a:p>
            <a:r>
              <a:rPr lang="en-US" altLang="en-US" dirty="0"/>
              <a:t>With McKinley’s election victory, </a:t>
            </a:r>
            <a:r>
              <a:rPr lang="en-US" altLang="en-US" dirty="0">
                <a:solidFill>
                  <a:schemeClr val="folHlink"/>
                </a:solidFill>
              </a:rPr>
              <a:t>Populism collapsed</a:t>
            </a:r>
            <a:r>
              <a:rPr lang="en-US" altLang="en-US" dirty="0"/>
              <a:t>, burying the hopes of the farmer</a:t>
            </a:r>
          </a:p>
          <a:p>
            <a:r>
              <a:rPr lang="en-US" altLang="en-US" dirty="0"/>
              <a:t>Many of the more liberal/progressive ideas of the Populist were absorbed by the two major parties</a:t>
            </a:r>
          </a:p>
          <a:p>
            <a:endParaRPr lang="en-US" dirty="0"/>
          </a:p>
        </p:txBody>
      </p:sp>
      <p:pic>
        <p:nvPicPr>
          <p:cNvPr id="7" name="Content Placeholder 6" descr="crowds"/>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762500" y="1676400"/>
            <a:ext cx="3810000" cy="426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22151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8" name="Picture 10" descr="Bryan outside White Hou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04800"/>
            <a:ext cx="4032250" cy="6324600"/>
          </a:xfrm>
          <a:prstGeom prst="rect">
            <a:avLst/>
          </a:prstGeom>
          <a:noFill/>
          <a:extLst>
            <a:ext uri="{909E8E84-426E-40DD-AFC4-6F175D3DCCD1}">
              <a14:hiddenFill xmlns:a14="http://schemas.microsoft.com/office/drawing/2010/main">
                <a:solidFill>
                  <a:srgbClr val="FFFFFF"/>
                </a:solidFill>
              </a14:hiddenFill>
            </a:ext>
          </a:extLst>
        </p:spPr>
      </p:pic>
      <p:sp>
        <p:nvSpPr>
          <p:cNvPr id="7180" name="Text Box 12"/>
          <p:cNvSpPr txBox="1">
            <a:spLocks noChangeArrowheads="1"/>
          </p:cNvSpPr>
          <p:nvPr/>
        </p:nvSpPr>
        <p:spPr bwMode="auto">
          <a:xfrm>
            <a:off x="4419600" y="2590800"/>
            <a:ext cx="44196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b="1" dirty="0">
                <a:solidFill>
                  <a:srgbClr val="002060"/>
                </a:solidFill>
              </a:rPr>
              <a:t>William Jennings Bryan standing outside the White House after losing the Presidential election to William McKinley.  Although he won many votes, Populism eventually dies out</a:t>
            </a:r>
            <a:r>
              <a:rPr lang="en-US" b="1" dirty="0"/>
              <a:t>.</a:t>
            </a:r>
          </a:p>
        </p:txBody>
      </p:sp>
    </p:spTree>
    <p:extLst>
      <p:ext uri="{BB962C8B-B14F-4D97-AF65-F5344CB8AC3E}">
        <p14:creationId xmlns:p14="http://schemas.microsoft.com/office/powerpoint/2010/main" val="30545301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4" descr="1896 ELEC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0"/>
            <a:ext cx="7924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80326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4"/>
          <p:cNvSpPr>
            <a:spLocks noGrp="1"/>
          </p:cNvSpPr>
          <p:nvPr>
            <p:ph type="title" idx="4294967295"/>
          </p:nvPr>
        </p:nvSpPr>
        <p:spPr/>
        <p:txBody>
          <a:bodyPr anchor="ctr">
            <a:normAutofit fontScale="90000"/>
          </a:bodyPr>
          <a:lstStyle/>
          <a:p>
            <a:r>
              <a:rPr lang="en-US" altLang="en-US" sz="3500" i="1" dirty="0"/>
              <a:t>THE WONDERFUL WIZARD OF OZ </a:t>
            </a:r>
            <a:r>
              <a:rPr lang="en-US" altLang="en-US" sz="3500" dirty="0"/>
              <a:t>AND THE ELECTION OF 1896</a:t>
            </a:r>
            <a:endParaRPr lang="en-US" altLang="en-US" sz="3500" i="1" dirty="0"/>
          </a:p>
        </p:txBody>
      </p:sp>
      <p:pic>
        <p:nvPicPr>
          <p:cNvPr id="59395" name="Picture 6" descr="OZ"/>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971800" y="1676400"/>
            <a:ext cx="3362325" cy="4524375"/>
          </a:xfrm>
        </p:spPr>
      </p:pic>
    </p:spTree>
    <p:extLst>
      <p:ext uri="{BB962C8B-B14F-4D97-AF65-F5344CB8AC3E}">
        <p14:creationId xmlns:p14="http://schemas.microsoft.com/office/powerpoint/2010/main" val="10165693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152400" y="120650"/>
            <a:ext cx="8763000" cy="1555750"/>
          </a:xfrm>
          <a:prstGeom prst="rect">
            <a:avLst/>
          </a:prstGeom>
          <a:noFill/>
          <a:ln w="9525">
            <a:noFill/>
            <a:miter lim="800000"/>
            <a:headEnd/>
            <a:tailEnd/>
          </a:ln>
          <a:effectLst>
            <a:outerShdw dist="35921" dir="2700000" algn="ctr" rotWithShape="0">
              <a:srgbClr val="C18B05"/>
            </a:outerShdw>
          </a:effectLst>
        </p:spPr>
        <p:txBody>
          <a:bodyPr wrap="square">
            <a:spAutoFit/>
          </a:bodyPr>
          <a:lstStyle/>
          <a:p>
            <a:pPr algn="ctr">
              <a:spcBef>
                <a:spcPct val="50000"/>
              </a:spcBef>
            </a:pPr>
            <a:r>
              <a:rPr lang="en-US" sz="4800" b="1" dirty="0">
                <a:solidFill>
                  <a:schemeClr val="bg2"/>
                </a:solidFill>
                <a:effectLst>
                  <a:outerShdw blurRad="38100" dist="38100" dir="2700000" algn="tl">
                    <a:srgbClr val="C0C0C0"/>
                  </a:outerShdw>
                </a:effectLst>
                <a:latin typeface="StageCoach" pitchFamily="2" charset="0"/>
              </a:rPr>
              <a:t>1964:  Henry Littlefield’s </a:t>
            </a:r>
            <a:br>
              <a:rPr lang="en-US" sz="4800" b="1" dirty="0">
                <a:solidFill>
                  <a:schemeClr val="bg2"/>
                </a:solidFill>
                <a:effectLst>
                  <a:outerShdw blurRad="38100" dist="38100" dir="2700000" algn="tl">
                    <a:srgbClr val="C0C0C0"/>
                  </a:outerShdw>
                </a:effectLst>
                <a:latin typeface="StageCoach" pitchFamily="2" charset="0"/>
              </a:rPr>
            </a:br>
            <a:r>
              <a:rPr lang="en-US" sz="4800" b="1" dirty="0">
                <a:solidFill>
                  <a:schemeClr val="bg2"/>
                </a:solidFill>
                <a:effectLst>
                  <a:outerShdw blurRad="38100" dist="38100" dir="2700000" algn="tl">
                    <a:srgbClr val="C0C0C0"/>
                  </a:outerShdw>
                </a:effectLst>
                <a:latin typeface="StageCoach" pitchFamily="2" charset="0"/>
              </a:rPr>
              <a:t>         “Thesis”?</a:t>
            </a:r>
          </a:p>
        </p:txBody>
      </p:sp>
      <p:pic>
        <p:nvPicPr>
          <p:cNvPr id="51206" name="Picture 6" descr="Dorothy&amp;2OnYellowBrickRoad"/>
          <p:cNvPicPr>
            <a:picLocks noChangeAspect="1" noChangeArrowheads="1"/>
          </p:cNvPicPr>
          <p:nvPr/>
        </p:nvPicPr>
        <p:blipFill>
          <a:blip r:embed="rId3">
            <a:lum bright="-6000" contrast="18000"/>
          </a:blip>
          <a:srcRect/>
          <a:stretch>
            <a:fillRect/>
          </a:stretch>
        </p:blipFill>
        <p:spPr bwMode="auto">
          <a:xfrm>
            <a:off x="228600" y="1981200"/>
            <a:ext cx="3200400" cy="2411412"/>
          </a:xfrm>
          <a:prstGeom prst="rect">
            <a:avLst/>
          </a:prstGeom>
          <a:noFill/>
          <a:ln w="9525">
            <a:solidFill>
              <a:srgbClr val="787878"/>
            </a:solidFill>
            <a:miter lim="800000"/>
            <a:headEnd/>
            <a:tailEnd/>
          </a:ln>
        </p:spPr>
      </p:pic>
      <p:pic>
        <p:nvPicPr>
          <p:cNvPr id="51207" name="Picture 7" descr="goodwitch1"/>
          <p:cNvPicPr>
            <a:picLocks noChangeAspect="1" noChangeArrowheads="1"/>
          </p:cNvPicPr>
          <p:nvPr/>
        </p:nvPicPr>
        <p:blipFill>
          <a:blip r:embed="rId4">
            <a:lum bright="6000" contrast="18000"/>
          </a:blip>
          <a:srcRect/>
          <a:stretch>
            <a:fillRect/>
          </a:stretch>
        </p:blipFill>
        <p:spPr bwMode="auto">
          <a:xfrm>
            <a:off x="7239000" y="1219200"/>
            <a:ext cx="1801813" cy="2609850"/>
          </a:xfrm>
          <a:prstGeom prst="rect">
            <a:avLst/>
          </a:prstGeom>
          <a:noFill/>
          <a:ln w="9525">
            <a:solidFill>
              <a:srgbClr val="787878"/>
            </a:solidFill>
            <a:miter lim="800000"/>
            <a:headEnd/>
            <a:tailEnd/>
          </a:ln>
        </p:spPr>
      </p:pic>
      <p:pic>
        <p:nvPicPr>
          <p:cNvPr id="51208" name="Picture 8" descr="witch_monkey"/>
          <p:cNvPicPr>
            <a:picLocks noChangeAspect="1" noChangeArrowheads="1"/>
          </p:cNvPicPr>
          <p:nvPr/>
        </p:nvPicPr>
        <p:blipFill>
          <a:blip r:embed="rId5">
            <a:lum contrast="6000"/>
          </a:blip>
          <a:srcRect/>
          <a:stretch>
            <a:fillRect/>
          </a:stretch>
        </p:blipFill>
        <p:spPr bwMode="auto">
          <a:xfrm>
            <a:off x="6324600" y="4572000"/>
            <a:ext cx="2716213" cy="2184400"/>
          </a:xfrm>
          <a:prstGeom prst="rect">
            <a:avLst/>
          </a:prstGeom>
          <a:noFill/>
          <a:ln w="9525">
            <a:solidFill>
              <a:srgbClr val="787878"/>
            </a:solidFill>
            <a:miter lim="800000"/>
            <a:headEnd/>
            <a:tailEnd/>
          </a:ln>
        </p:spPr>
      </p:pic>
      <p:pic>
        <p:nvPicPr>
          <p:cNvPr id="51210" name="Picture 10" descr="RubySlippers"/>
          <p:cNvPicPr>
            <a:picLocks noChangeAspect="1" noChangeArrowheads="1"/>
          </p:cNvPicPr>
          <p:nvPr/>
        </p:nvPicPr>
        <p:blipFill>
          <a:blip r:embed="rId6"/>
          <a:srcRect/>
          <a:stretch>
            <a:fillRect/>
          </a:stretch>
        </p:blipFill>
        <p:spPr bwMode="auto">
          <a:xfrm>
            <a:off x="5943600" y="2895600"/>
            <a:ext cx="914400" cy="725487"/>
          </a:xfrm>
          <a:prstGeom prst="rect">
            <a:avLst/>
          </a:prstGeom>
          <a:noFill/>
          <a:ln w="9525">
            <a:noFill/>
            <a:miter lim="800000"/>
            <a:headEnd/>
            <a:tailEnd/>
          </a:ln>
        </p:spPr>
      </p:pic>
      <p:pic>
        <p:nvPicPr>
          <p:cNvPr id="51211" name="Picture 11" descr="cyclone"/>
          <p:cNvPicPr>
            <a:picLocks noChangeAspect="1" noChangeArrowheads="1" noCrop="1"/>
          </p:cNvPicPr>
          <p:nvPr/>
        </p:nvPicPr>
        <p:blipFill>
          <a:blip r:embed="rId7">
            <a:lum bright="-6000" contrast="12000"/>
          </a:blip>
          <a:srcRect/>
          <a:stretch>
            <a:fillRect/>
          </a:stretch>
        </p:blipFill>
        <p:spPr bwMode="auto">
          <a:xfrm>
            <a:off x="4267200" y="2057400"/>
            <a:ext cx="1123950" cy="1447800"/>
          </a:xfrm>
          <a:prstGeom prst="rect">
            <a:avLst/>
          </a:prstGeom>
          <a:noFill/>
        </p:spPr>
      </p:pic>
      <p:pic>
        <p:nvPicPr>
          <p:cNvPr id="51209" name="Picture 9" descr="emeraldcity"/>
          <p:cNvPicPr>
            <a:picLocks noChangeAspect="1" noChangeArrowheads="1"/>
          </p:cNvPicPr>
          <p:nvPr/>
        </p:nvPicPr>
        <p:blipFill>
          <a:blip r:embed="rId8">
            <a:lum bright="-6000" contrast="12000"/>
          </a:blip>
          <a:srcRect/>
          <a:stretch>
            <a:fillRect/>
          </a:stretch>
        </p:blipFill>
        <p:spPr bwMode="auto">
          <a:xfrm>
            <a:off x="2895600" y="4705350"/>
            <a:ext cx="3048000" cy="2152650"/>
          </a:xfrm>
          <a:prstGeom prst="rect">
            <a:avLst/>
          </a:prstGeom>
          <a:noFill/>
          <a:ln w="9525">
            <a:solidFill>
              <a:srgbClr val="787878"/>
            </a:solidFill>
            <a:miter lim="800000"/>
            <a:headEnd/>
            <a:tailEnd/>
          </a:ln>
        </p:spPr>
      </p:pic>
      <p:pic>
        <p:nvPicPr>
          <p:cNvPr id="51213" name="Picture 13" descr="wizard"/>
          <p:cNvPicPr>
            <a:picLocks noChangeAspect="1" noChangeArrowheads="1"/>
          </p:cNvPicPr>
          <p:nvPr/>
        </p:nvPicPr>
        <p:blipFill>
          <a:blip r:embed="rId9"/>
          <a:srcRect/>
          <a:stretch>
            <a:fillRect/>
          </a:stretch>
        </p:blipFill>
        <p:spPr bwMode="auto">
          <a:xfrm>
            <a:off x="0" y="4791075"/>
            <a:ext cx="2362200" cy="2066925"/>
          </a:xfrm>
          <a:prstGeom prst="rect">
            <a:avLst/>
          </a:prstGeom>
          <a:noFill/>
          <a:ln w="9525">
            <a:solidFill>
              <a:srgbClr val="787878"/>
            </a:solidFill>
            <a:miter lim="800000"/>
            <a:headEnd/>
            <a:tailEnd/>
          </a:ln>
        </p:spPr>
      </p:pic>
    </p:spTree>
    <p:extLst>
      <p:ext uri="{BB962C8B-B14F-4D97-AF65-F5344CB8AC3E}">
        <p14:creationId xmlns:p14="http://schemas.microsoft.com/office/powerpoint/2010/main" val="3649351913"/>
      </p:ext>
    </p:extLst>
  </p:cSld>
  <p:clrMapOvr>
    <a:masterClrMapping/>
  </p:clrMapOvr>
  <p:transition>
    <p:sndAc>
      <p:stSnd>
        <p:snd r:embed="rId2" name="Off to see the wizard.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51206"/>
                                        </p:tgtEl>
                                        <p:attrNameLst>
                                          <p:attrName>style.visibility</p:attrName>
                                        </p:attrNameLst>
                                      </p:cBhvr>
                                      <p:to>
                                        <p:strVal val="visible"/>
                                      </p:to>
                                    </p:set>
                                    <p:anim calcmode="lin" valueType="num">
                                      <p:cBhvr>
                                        <p:cTn id="7" dur="3000" fill="hold"/>
                                        <p:tgtEl>
                                          <p:spTgt spid="51206"/>
                                        </p:tgtEl>
                                        <p:attrNameLst>
                                          <p:attrName>ppt_w</p:attrName>
                                        </p:attrNameLst>
                                      </p:cBhvr>
                                      <p:tavLst>
                                        <p:tav tm="0">
                                          <p:val>
                                            <p:fltVal val="0"/>
                                          </p:val>
                                        </p:tav>
                                        <p:tav tm="100000">
                                          <p:val>
                                            <p:strVal val="#ppt_w"/>
                                          </p:val>
                                        </p:tav>
                                      </p:tavLst>
                                    </p:anim>
                                    <p:anim calcmode="lin" valueType="num">
                                      <p:cBhvr>
                                        <p:cTn id="8" dur="3000" fill="hold"/>
                                        <p:tgtEl>
                                          <p:spTgt spid="51206"/>
                                        </p:tgtEl>
                                        <p:attrNameLst>
                                          <p:attrName>ppt_h</p:attrName>
                                        </p:attrNameLst>
                                      </p:cBhvr>
                                      <p:tavLst>
                                        <p:tav tm="0">
                                          <p:val>
                                            <p:fltVal val="0"/>
                                          </p:val>
                                        </p:tav>
                                        <p:tav tm="100000">
                                          <p:val>
                                            <p:strVal val="#ppt_h"/>
                                          </p:val>
                                        </p:tav>
                                      </p:tavLst>
                                    </p:anim>
                                    <p:anim calcmode="lin" valueType="num">
                                      <p:cBhvr>
                                        <p:cTn id="9" dur="3000" fill="hold"/>
                                        <p:tgtEl>
                                          <p:spTgt spid="51206"/>
                                        </p:tgtEl>
                                        <p:attrNameLst>
                                          <p:attrName>style.rotation</p:attrName>
                                        </p:attrNameLst>
                                      </p:cBhvr>
                                      <p:tavLst>
                                        <p:tav tm="0">
                                          <p:val>
                                            <p:fltVal val="90"/>
                                          </p:val>
                                        </p:tav>
                                        <p:tav tm="100000">
                                          <p:val>
                                            <p:fltVal val="0"/>
                                          </p:val>
                                        </p:tav>
                                      </p:tavLst>
                                    </p:anim>
                                    <p:animEffect transition="in" filter="fade">
                                      <p:cBhvr>
                                        <p:cTn id="10" dur="3000"/>
                                        <p:tgtEl>
                                          <p:spTgt spid="51206"/>
                                        </p:tgtEl>
                                      </p:cBhvr>
                                    </p:animEffect>
                                  </p:childTnLst>
                                </p:cTn>
                              </p:par>
                            </p:childTnLst>
                          </p:cTn>
                        </p:par>
                        <p:par>
                          <p:cTn id="11" fill="hold">
                            <p:stCondLst>
                              <p:cond delay="3000"/>
                            </p:stCondLst>
                            <p:childTnLst>
                              <p:par>
                                <p:cTn id="12" presetID="51" presetClass="entr" presetSubtype="0" fill="hold" nodeType="afterEffect">
                                  <p:stCondLst>
                                    <p:cond delay="0"/>
                                  </p:stCondLst>
                                  <p:childTnLst>
                                    <p:set>
                                      <p:cBhvr>
                                        <p:cTn id="13" dur="1" fill="hold">
                                          <p:stCondLst>
                                            <p:cond delay="0"/>
                                          </p:stCondLst>
                                        </p:cTn>
                                        <p:tgtEl>
                                          <p:spTgt spid="51213"/>
                                        </p:tgtEl>
                                        <p:attrNameLst>
                                          <p:attrName>style.visibility</p:attrName>
                                        </p:attrNameLst>
                                      </p:cBhvr>
                                      <p:to>
                                        <p:strVal val="visible"/>
                                      </p:to>
                                    </p:set>
                                    <p:animEffect transition="in" filter="fade">
                                      <p:cBhvr>
                                        <p:cTn id="14" dur="1155" decel="100000"/>
                                        <p:tgtEl>
                                          <p:spTgt spid="51213"/>
                                        </p:tgtEl>
                                      </p:cBhvr>
                                    </p:animEffect>
                                    <p:animScale>
                                      <p:cBhvr>
                                        <p:cTn id="15" dur="1155" decel="100000"/>
                                        <p:tgtEl>
                                          <p:spTgt spid="51213"/>
                                        </p:tgtEl>
                                      </p:cBhvr>
                                      <p:from x="10000" y="10000"/>
                                      <p:to x="200000" y="450000"/>
                                    </p:animScale>
                                    <p:animScale>
                                      <p:cBhvr>
                                        <p:cTn id="16" dur="1845" accel="100000" fill="hold">
                                          <p:stCondLst>
                                            <p:cond delay="1155"/>
                                          </p:stCondLst>
                                        </p:cTn>
                                        <p:tgtEl>
                                          <p:spTgt spid="51213"/>
                                        </p:tgtEl>
                                      </p:cBhvr>
                                      <p:from x="200000" y="450000"/>
                                      <p:to x="100000" y="100000"/>
                                    </p:animScale>
                                    <p:set>
                                      <p:cBhvr>
                                        <p:cTn id="17" dur="1155" fill="hold"/>
                                        <p:tgtEl>
                                          <p:spTgt spid="51213"/>
                                        </p:tgtEl>
                                        <p:attrNameLst>
                                          <p:attrName>ppt_x</p:attrName>
                                        </p:attrNameLst>
                                      </p:cBhvr>
                                      <p:to>
                                        <p:strVal val="(0.5)"/>
                                      </p:to>
                                    </p:set>
                                    <p:anim from="(0.5)" to="(#ppt_x)" calcmode="lin" valueType="num">
                                      <p:cBhvr>
                                        <p:cTn id="18" dur="1845" accel="100000" fill="hold">
                                          <p:stCondLst>
                                            <p:cond delay="1155"/>
                                          </p:stCondLst>
                                        </p:cTn>
                                        <p:tgtEl>
                                          <p:spTgt spid="51213"/>
                                        </p:tgtEl>
                                        <p:attrNameLst>
                                          <p:attrName>ppt_x</p:attrName>
                                        </p:attrNameLst>
                                      </p:cBhvr>
                                    </p:anim>
                                    <p:set>
                                      <p:cBhvr>
                                        <p:cTn id="19" dur="1155" fill="hold"/>
                                        <p:tgtEl>
                                          <p:spTgt spid="51213"/>
                                        </p:tgtEl>
                                        <p:attrNameLst>
                                          <p:attrName>ppt_y</p:attrName>
                                        </p:attrNameLst>
                                      </p:cBhvr>
                                      <p:to>
                                        <p:strVal val="(#ppt_y+0.4)"/>
                                      </p:to>
                                    </p:set>
                                    <p:anim from="(#ppt_y+0.4)" to="(#ppt_y)" calcmode="lin" valueType="num">
                                      <p:cBhvr>
                                        <p:cTn id="20" dur="1845" accel="100000" fill="hold">
                                          <p:stCondLst>
                                            <p:cond delay="1155"/>
                                          </p:stCondLst>
                                        </p:cTn>
                                        <p:tgtEl>
                                          <p:spTgt spid="51213"/>
                                        </p:tgtEl>
                                        <p:attrNameLst>
                                          <p:attrName>ppt_y</p:attrName>
                                        </p:attrNameLst>
                                      </p:cBhvr>
                                    </p:anim>
                                  </p:childTnLst>
                                </p:cTn>
                              </p:par>
                            </p:childTnLst>
                          </p:cTn>
                        </p:par>
                        <p:par>
                          <p:cTn id="21" fill="hold">
                            <p:stCondLst>
                              <p:cond delay="6000"/>
                            </p:stCondLst>
                            <p:childTnLst>
                              <p:par>
                                <p:cTn id="22" presetID="3" presetClass="entr" presetSubtype="5" fill="hold" nodeType="afterEffect">
                                  <p:stCondLst>
                                    <p:cond delay="500"/>
                                  </p:stCondLst>
                                  <p:childTnLst>
                                    <p:set>
                                      <p:cBhvr>
                                        <p:cTn id="23" dur="1" fill="hold">
                                          <p:stCondLst>
                                            <p:cond delay="0"/>
                                          </p:stCondLst>
                                        </p:cTn>
                                        <p:tgtEl>
                                          <p:spTgt spid="51207"/>
                                        </p:tgtEl>
                                        <p:attrNameLst>
                                          <p:attrName>style.visibility</p:attrName>
                                        </p:attrNameLst>
                                      </p:cBhvr>
                                      <p:to>
                                        <p:strVal val="visible"/>
                                      </p:to>
                                    </p:set>
                                    <p:animEffect transition="in" filter="blinds(vertical)">
                                      <p:cBhvr>
                                        <p:cTn id="24" dur="3000"/>
                                        <p:tgtEl>
                                          <p:spTgt spid="51207"/>
                                        </p:tgtEl>
                                      </p:cBhvr>
                                    </p:animEffect>
                                  </p:childTnLst>
                                </p:cTn>
                              </p:par>
                            </p:childTnLst>
                          </p:cTn>
                        </p:par>
                        <p:par>
                          <p:cTn id="25" fill="hold">
                            <p:stCondLst>
                              <p:cond delay="9500"/>
                            </p:stCondLst>
                            <p:childTnLst>
                              <p:par>
                                <p:cTn id="26" presetID="35" presetClass="entr" presetSubtype="0" fill="hold" nodeType="afterEffect">
                                  <p:stCondLst>
                                    <p:cond delay="500"/>
                                  </p:stCondLst>
                                  <p:childTnLst>
                                    <p:set>
                                      <p:cBhvr>
                                        <p:cTn id="27" dur="1" fill="hold">
                                          <p:stCondLst>
                                            <p:cond delay="0"/>
                                          </p:stCondLst>
                                        </p:cTn>
                                        <p:tgtEl>
                                          <p:spTgt spid="51210"/>
                                        </p:tgtEl>
                                        <p:attrNameLst>
                                          <p:attrName>style.visibility</p:attrName>
                                        </p:attrNameLst>
                                      </p:cBhvr>
                                      <p:to>
                                        <p:strVal val="visible"/>
                                      </p:to>
                                    </p:set>
                                    <p:animEffect transition="in" filter="fade">
                                      <p:cBhvr>
                                        <p:cTn id="28" dur="2000"/>
                                        <p:tgtEl>
                                          <p:spTgt spid="51210"/>
                                        </p:tgtEl>
                                      </p:cBhvr>
                                    </p:animEffect>
                                    <p:anim calcmode="lin" valueType="num">
                                      <p:cBhvr>
                                        <p:cTn id="29" dur="2000" fill="hold"/>
                                        <p:tgtEl>
                                          <p:spTgt spid="51210"/>
                                        </p:tgtEl>
                                        <p:attrNameLst>
                                          <p:attrName>style.rotation</p:attrName>
                                        </p:attrNameLst>
                                      </p:cBhvr>
                                      <p:tavLst>
                                        <p:tav tm="0">
                                          <p:val>
                                            <p:fltVal val="720"/>
                                          </p:val>
                                        </p:tav>
                                        <p:tav tm="100000">
                                          <p:val>
                                            <p:fltVal val="0"/>
                                          </p:val>
                                        </p:tav>
                                      </p:tavLst>
                                    </p:anim>
                                    <p:anim calcmode="lin" valueType="num">
                                      <p:cBhvr>
                                        <p:cTn id="30" dur="2000" fill="hold"/>
                                        <p:tgtEl>
                                          <p:spTgt spid="51210"/>
                                        </p:tgtEl>
                                        <p:attrNameLst>
                                          <p:attrName>ppt_h</p:attrName>
                                        </p:attrNameLst>
                                      </p:cBhvr>
                                      <p:tavLst>
                                        <p:tav tm="0">
                                          <p:val>
                                            <p:fltVal val="0"/>
                                          </p:val>
                                        </p:tav>
                                        <p:tav tm="100000">
                                          <p:val>
                                            <p:strVal val="#ppt_h"/>
                                          </p:val>
                                        </p:tav>
                                      </p:tavLst>
                                    </p:anim>
                                    <p:anim calcmode="lin" valueType="num">
                                      <p:cBhvr>
                                        <p:cTn id="31" dur="2000" fill="hold"/>
                                        <p:tgtEl>
                                          <p:spTgt spid="51210"/>
                                        </p:tgtEl>
                                        <p:attrNameLst>
                                          <p:attrName>ppt_w</p:attrName>
                                        </p:attrNameLst>
                                      </p:cBhvr>
                                      <p:tavLst>
                                        <p:tav tm="0">
                                          <p:val>
                                            <p:fltVal val="0"/>
                                          </p:val>
                                        </p:tav>
                                        <p:tav tm="100000">
                                          <p:val>
                                            <p:strVal val="#ppt_w"/>
                                          </p:val>
                                        </p:tav>
                                      </p:tavLst>
                                    </p:anim>
                                  </p:childTnLst>
                                </p:cTn>
                              </p:par>
                            </p:childTnLst>
                          </p:cTn>
                        </p:par>
                        <p:par>
                          <p:cTn id="32" fill="hold">
                            <p:stCondLst>
                              <p:cond delay="12000"/>
                            </p:stCondLst>
                            <p:childTnLst>
                              <p:par>
                                <p:cTn id="33" presetID="53" presetClass="entr" presetSubtype="0" fill="hold" nodeType="afterEffect">
                                  <p:stCondLst>
                                    <p:cond delay="2500"/>
                                  </p:stCondLst>
                                  <p:childTnLst>
                                    <p:set>
                                      <p:cBhvr>
                                        <p:cTn id="34" dur="1" fill="hold">
                                          <p:stCondLst>
                                            <p:cond delay="0"/>
                                          </p:stCondLst>
                                        </p:cTn>
                                        <p:tgtEl>
                                          <p:spTgt spid="51208"/>
                                        </p:tgtEl>
                                        <p:attrNameLst>
                                          <p:attrName>style.visibility</p:attrName>
                                        </p:attrNameLst>
                                      </p:cBhvr>
                                      <p:to>
                                        <p:strVal val="visible"/>
                                      </p:to>
                                    </p:set>
                                    <p:anim calcmode="lin" valueType="num">
                                      <p:cBhvr>
                                        <p:cTn id="35" dur="2000" fill="hold"/>
                                        <p:tgtEl>
                                          <p:spTgt spid="51208"/>
                                        </p:tgtEl>
                                        <p:attrNameLst>
                                          <p:attrName>ppt_w</p:attrName>
                                        </p:attrNameLst>
                                      </p:cBhvr>
                                      <p:tavLst>
                                        <p:tav tm="0">
                                          <p:val>
                                            <p:fltVal val="0"/>
                                          </p:val>
                                        </p:tav>
                                        <p:tav tm="100000">
                                          <p:val>
                                            <p:strVal val="#ppt_w"/>
                                          </p:val>
                                        </p:tav>
                                      </p:tavLst>
                                    </p:anim>
                                    <p:anim calcmode="lin" valueType="num">
                                      <p:cBhvr>
                                        <p:cTn id="36" dur="2000" fill="hold"/>
                                        <p:tgtEl>
                                          <p:spTgt spid="51208"/>
                                        </p:tgtEl>
                                        <p:attrNameLst>
                                          <p:attrName>ppt_h</p:attrName>
                                        </p:attrNameLst>
                                      </p:cBhvr>
                                      <p:tavLst>
                                        <p:tav tm="0">
                                          <p:val>
                                            <p:fltVal val="0"/>
                                          </p:val>
                                        </p:tav>
                                        <p:tav tm="100000">
                                          <p:val>
                                            <p:strVal val="#ppt_h"/>
                                          </p:val>
                                        </p:tav>
                                      </p:tavLst>
                                    </p:anim>
                                    <p:animEffect transition="in" filter="fade">
                                      <p:cBhvr>
                                        <p:cTn id="37" dur="2000"/>
                                        <p:tgtEl>
                                          <p:spTgt spid="51208"/>
                                        </p:tgtEl>
                                      </p:cBhvr>
                                    </p:animEffect>
                                  </p:childTnLst>
                                </p:cTn>
                              </p:par>
                            </p:childTnLst>
                          </p:cTn>
                        </p:par>
                        <p:par>
                          <p:cTn id="38" fill="hold">
                            <p:stCondLst>
                              <p:cond delay="16500"/>
                            </p:stCondLst>
                            <p:childTnLst>
                              <p:par>
                                <p:cTn id="39" presetID="22" presetClass="entr" presetSubtype="4" fill="hold" nodeType="afterEffect">
                                  <p:stCondLst>
                                    <p:cond delay="2000"/>
                                  </p:stCondLst>
                                  <p:childTnLst>
                                    <p:set>
                                      <p:cBhvr>
                                        <p:cTn id="40" dur="1" fill="hold">
                                          <p:stCondLst>
                                            <p:cond delay="0"/>
                                          </p:stCondLst>
                                        </p:cTn>
                                        <p:tgtEl>
                                          <p:spTgt spid="51209"/>
                                        </p:tgtEl>
                                        <p:attrNameLst>
                                          <p:attrName>style.visibility</p:attrName>
                                        </p:attrNameLst>
                                      </p:cBhvr>
                                      <p:to>
                                        <p:strVal val="visible"/>
                                      </p:to>
                                    </p:set>
                                    <p:animEffect transition="in" filter="wipe(down)">
                                      <p:cBhvr>
                                        <p:cTn id="41" dur="5000"/>
                                        <p:tgtEl>
                                          <p:spTgt spid="512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idx="4294967295"/>
          </p:nvPr>
        </p:nvSpPr>
        <p:spPr/>
        <p:txBody>
          <a:bodyPr anchor="ctr"/>
          <a:lstStyle/>
          <a:p>
            <a:r>
              <a:rPr lang="en-US" altLang="en-US" i="1" dirty="0"/>
              <a:t>THE WIZARD OF OZ</a:t>
            </a:r>
          </a:p>
        </p:txBody>
      </p:sp>
      <p:pic>
        <p:nvPicPr>
          <p:cNvPr id="60419" name="Content Placeholder 5" descr="p_emerald_02x.jpg"/>
          <p:cNvPicPr>
            <a:picLocks noGrp="1" noChangeAspect="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933450" y="1719263"/>
            <a:ext cx="3086100" cy="4411662"/>
          </a:xfrm>
        </p:spPr>
      </p:pic>
      <p:sp>
        <p:nvSpPr>
          <p:cNvPr id="60420" name="Content Placeholder 4"/>
          <p:cNvSpPr>
            <a:spLocks noGrp="1"/>
          </p:cNvSpPr>
          <p:nvPr>
            <p:ph sz="half" idx="4294967295"/>
          </p:nvPr>
        </p:nvSpPr>
        <p:spPr>
          <a:xfrm>
            <a:off x="4648200" y="1719263"/>
            <a:ext cx="4038600" cy="4411662"/>
          </a:xfrm>
        </p:spPr>
        <p:txBody>
          <a:bodyPr/>
          <a:lstStyle/>
          <a:p>
            <a:endParaRPr lang="en-US" altLang="en-US" sz="2600" dirty="0"/>
          </a:p>
          <a:p>
            <a:endParaRPr lang="en-US" altLang="en-US" sz="2600" dirty="0"/>
          </a:p>
          <a:p>
            <a:r>
              <a:rPr lang="en-US" altLang="en-US" sz="2600" dirty="0"/>
              <a:t>The Emerald City, where everything is colored green, represents Washington, D.C.</a:t>
            </a:r>
          </a:p>
        </p:txBody>
      </p:sp>
    </p:spTree>
    <p:extLst>
      <p:ext uri="{BB962C8B-B14F-4D97-AF65-F5344CB8AC3E}">
        <p14:creationId xmlns:p14="http://schemas.microsoft.com/office/powerpoint/2010/main" val="16080349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idx="4294967295"/>
          </p:nvPr>
        </p:nvSpPr>
        <p:spPr/>
        <p:txBody>
          <a:bodyPr anchor="ctr"/>
          <a:lstStyle/>
          <a:p>
            <a:r>
              <a:rPr lang="en-US" altLang="en-US" i="1" dirty="0"/>
              <a:t>THE WIZARD OF OZ</a:t>
            </a:r>
          </a:p>
        </p:txBody>
      </p:sp>
      <p:sp>
        <p:nvSpPr>
          <p:cNvPr id="61443" name="Content Placeholder 2"/>
          <p:cNvSpPr>
            <a:spLocks noGrp="1"/>
          </p:cNvSpPr>
          <p:nvPr>
            <p:ph sz="half" idx="4294967295"/>
          </p:nvPr>
        </p:nvSpPr>
        <p:spPr>
          <a:xfrm>
            <a:off x="457200" y="1719263"/>
            <a:ext cx="4038600" cy="4411662"/>
          </a:xfrm>
        </p:spPr>
        <p:txBody>
          <a:bodyPr/>
          <a:lstStyle/>
          <a:p>
            <a:endParaRPr lang="en-US" altLang="en-US" sz="2600" dirty="0"/>
          </a:p>
          <a:p>
            <a:pPr>
              <a:buFont typeface="Wingdings" pitchFamily="2" charset="2"/>
              <a:buNone/>
            </a:pPr>
            <a:endParaRPr lang="en-US" altLang="en-US" sz="2600" dirty="0"/>
          </a:p>
          <a:p>
            <a:r>
              <a:rPr lang="en-US" altLang="en-US" sz="2600" dirty="0"/>
              <a:t>The Wizard of Oz, who remains invisible, represents President William McKinley.</a:t>
            </a:r>
          </a:p>
        </p:txBody>
      </p:sp>
      <p:pic>
        <p:nvPicPr>
          <p:cNvPr id="61444" name="Content Placeholder 4" descr="WizardLoose.jpg"/>
          <p:cNvPicPr>
            <a:picLocks noGrp="1" noChangeAspect="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4648200" y="1955800"/>
            <a:ext cx="4038600" cy="3937000"/>
          </a:xfrm>
        </p:spPr>
      </p:pic>
    </p:spTree>
    <p:extLst>
      <p:ext uri="{BB962C8B-B14F-4D97-AF65-F5344CB8AC3E}">
        <p14:creationId xmlns:p14="http://schemas.microsoft.com/office/powerpoint/2010/main" val="25452925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idx="4294967295"/>
          </p:nvPr>
        </p:nvSpPr>
        <p:spPr/>
        <p:txBody>
          <a:bodyPr anchor="ctr"/>
          <a:lstStyle/>
          <a:p>
            <a:r>
              <a:rPr lang="en-US" altLang="en-US" i="1" dirty="0"/>
              <a:t>THE WIZARD OF OZ</a:t>
            </a:r>
          </a:p>
        </p:txBody>
      </p:sp>
      <p:pic>
        <p:nvPicPr>
          <p:cNvPr id="62467" name="Content Placeholder 4" descr="Emerald_City_3.jpg"/>
          <p:cNvPicPr>
            <a:picLocks noGrp="1" noChangeAspect="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457200" y="2447925"/>
            <a:ext cx="4038600" cy="2952750"/>
          </a:xfrm>
        </p:spPr>
      </p:pic>
      <p:sp>
        <p:nvSpPr>
          <p:cNvPr id="62468" name="Content Placeholder 3"/>
          <p:cNvSpPr>
            <a:spLocks noGrp="1"/>
          </p:cNvSpPr>
          <p:nvPr>
            <p:ph sz="half" idx="4294967295"/>
          </p:nvPr>
        </p:nvSpPr>
        <p:spPr>
          <a:xfrm>
            <a:off x="4648200" y="1719263"/>
            <a:ext cx="4038600" cy="4411662"/>
          </a:xfrm>
        </p:spPr>
        <p:txBody>
          <a:bodyPr/>
          <a:lstStyle/>
          <a:p>
            <a:endParaRPr lang="en-US" altLang="en-US" sz="2600" dirty="0"/>
          </a:p>
          <a:p>
            <a:endParaRPr lang="en-US" altLang="en-US" sz="2600" dirty="0"/>
          </a:p>
          <a:p>
            <a:r>
              <a:rPr lang="en-US" altLang="en-US" sz="2600" dirty="0"/>
              <a:t>The only way to get to the Emerald City is via a Yellow Brick Road, the color of gold.</a:t>
            </a:r>
          </a:p>
        </p:txBody>
      </p:sp>
    </p:spTree>
    <p:extLst>
      <p:ext uri="{BB962C8B-B14F-4D97-AF65-F5344CB8AC3E}">
        <p14:creationId xmlns:p14="http://schemas.microsoft.com/office/powerpoint/2010/main" val="18871186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idx="4294967295"/>
          </p:nvPr>
        </p:nvSpPr>
        <p:spPr/>
        <p:txBody>
          <a:bodyPr anchor="ctr"/>
          <a:lstStyle/>
          <a:p>
            <a:r>
              <a:rPr lang="en-US" altLang="en-US" i="1" dirty="0"/>
              <a:t>THE WIZARD OF OZ</a:t>
            </a:r>
          </a:p>
        </p:txBody>
      </p:sp>
      <p:sp>
        <p:nvSpPr>
          <p:cNvPr id="63491" name="Content Placeholder 2"/>
          <p:cNvSpPr>
            <a:spLocks noGrp="1"/>
          </p:cNvSpPr>
          <p:nvPr>
            <p:ph sz="half" idx="4294967295"/>
          </p:nvPr>
        </p:nvSpPr>
        <p:spPr>
          <a:xfrm>
            <a:off x="457200" y="1719263"/>
            <a:ext cx="4038600" cy="4411662"/>
          </a:xfrm>
        </p:spPr>
        <p:txBody>
          <a:bodyPr/>
          <a:lstStyle/>
          <a:p>
            <a:endParaRPr lang="en-US" altLang="en-US" sz="2600" dirty="0"/>
          </a:p>
          <a:p>
            <a:endParaRPr lang="en-US" altLang="en-US" sz="2600" dirty="0"/>
          </a:p>
          <a:p>
            <a:r>
              <a:rPr lang="en-US" altLang="en-US" sz="2600" dirty="0"/>
              <a:t>The Wicked Witches of the East and West represent oppressive industrialists and mine owners.</a:t>
            </a:r>
          </a:p>
        </p:txBody>
      </p:sp>
      <p:pic>
        <p:nvPicPr>
          <p:cNvPr id="63492" name="Content Placeholder 4" descr="witches_big2b.jpg"/>
          <p:cNvPicPr>
            <a:picLocks noGrp="1" noChangeAspect="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4648200" y="2300288"/>
            <a:ext cx="4038600" cy="3249612"/>
          </a:xfrm>
        </p:spPr>
      </p:pic>
    </p:spTree>
    <p:extLst>
      <p:ext uri="{BB962C8B-B14F-4D97-AF65-F5344CB8AC3E}">
        <p14:creationId xmlns:p14="http://schemas.microsoft.com/office/powerpoint/2010/main" val="31320534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idx="4294967295"/>
          </p:nvPr>
        </p:nvSpPr>
        <p:spPr/>
        <p:txBody>
          <a:bodyPr anchor="ctr"/>
          <a:lstStyle/>
          <a:p>
            <a:r>
              <a:rPr lang="en-US" altLang="en-US" i="1" dirty="0"/>
              <a:t>THE WIZARD OF OZ</a:t>
            </a:r>
          </a:p>
        </p:txBody>
      </p:sp>
      <p:pic>
        <p:nvPicPr>
          <p:cNvPr id="64515" name="Content Placeholder 4" descr="SLIPPERS.jpg"/>
          <p:cNvPicPr>
            <a:picLocks noGrp="1" noChangeAspect="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712788" y="1719263"/>
            <a:ext cx="3527425" cy="4411662"/>
          </a:xfrm>
        </p:spPr>
      </p:pic>
      <p:sp>
        <p:nvSpPr>
          <p:cNvPr id="64516" name="Content Placeholder 3"/>
          <p:cNvSpPr>
            <a:spLocks noGrp="1"/>
          </p:cNvSpPr>
          <p:nvPr>
            <p:ph sz="half" idx="4294967295"/>
          </p:nvPr>
        </p:nvSpPr>
        <p:spPr>
          <a:xfrm>
            <a:off x="4648200" y="1719263"/>
            <a:ext cx="4038600" cy="4411662"/>
          </a:xfrm>
        </p:spPr>
        <p:txBody>
          <a:bodyPr/>
          <a:lstStyle/>
          <a:p>
            <a:r>
              <a:rPr lang="en-US" altLang="en-US" sz="2200" dirty="0"/>
              <a:t>In the much-beloved film version made in the 1930s, Dorothy, the all-American girl from the heartland of Kansas, wears ruby slippers.</a:t>
            </a:r>
          </a:p>
          <a:p>
            <a:r>
              <a:rPr lang="en-US" altLang="en-US" sz="2200" dirty="0"/>
              <a:t>But in the book, her slippers are silver, supposedly representing the money preferred by ordinary people.</a:t>
            </a:r>
          </a:p>
        </p:txBody>
      </p:sp>
    </p:spTree>
    <p:extLst>
      <p:ext uri="{BB962C8B-B14F-4D97-AF65-F5344CB8AC3E}">
        <p14:creationId xmlns:p14="http://schemas.microsoft.com/office/powerpoint/2010/main" val="31892405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ext Box 2"/>
          <p:cNvSpPr txBox="1">
            <a:spLocks noChangeArrowheads="1"/>
          </p:cNvSpPr>
          <p:nvPr/>
        </p:nvSpPr>
        <p:spPr bwMode="auto">
          <a:xfrm>
            <a:off x="228600" y="441325"/>
            <a:ext cx="8534400" cy="830997"/>
          </a:xfrm>
          <a:prstGeom prst="rect">
            <a:avLst/>
          </a:prstGeom>
          <a:noFill/>
          <a:ln w="9525">
            <a:noFill/>
            <a:miter lim="800000"/>
            <a:headEnd/>
            <a:tailEnd/>
          </a:ln>
          <a:effectLst>
            <a:outerShdw dist="35921" dir="2700000" algn="ctr" rotWithShape="0">
              <a:srgbClr val="D69B06"/>
            </a:outerShdw>
          </a:effectLst>
        </p:spPr>
        <p:txBody>
          <a:bodyPr wrap="square">
            <a:spAutoFit/>
          </a:bodyPr>
          <a:lstStyle/>
          <a:p>
            <a:pPr algn="ctr">
              <a:spcBef>
                <a:spcPct val="50000"/>
              </a:spcBef>
            </a:pPr>
            <a:r>
              <a:rPr lang="en-US" sz="4800" b="1" dirty="0">
                <a:solidFill>
                  <a:srgbClr val="787878"/>
                </a:solidFill>
                <a:effectLst>
                  <a:outerShdw blurRad="38100" dist="38100" dir="2700000" algn="tl">
                    <a:srgbClr val="C0C0C0"/>
                  </a:outerShdw>
                </a:effectLst>
                <a:latin typeface="StageCoach" pitchFamily="2" charset="0"/>
              </a:rPr>
              <a:t>“Parable of the Populists”?</a:t>
            </a:r>
          </a:p>
        </p:txBody>
      </p:sp>
      <p:sp>
        <p:nvSpPr>
          <p:cNvPr id="165891" name="Text Box 3"/>
          <p:cNvSpPr txBox="1">
            <a:spLocks noChangeArrowheads="1"/>
          </p:cNvSpPr>
          <p:nvPr/>
        </p:nvSpPr>
        <p:spPr bwMode="auto">
          <a:xfrm>
            <a:off x="0" y="1676400"/>
            <a:ext cx="9144000" cy="3943350"/>
          </a:xfrm>
          <a:prstGeom prst="rect">
            <a:avLst/>
          </a:prstGeom>
          <a:noFill/>
          <a:ln w="9525">
            <a:noFill/>
            <a:miter lim="800000"/>
            <a:headEnd/>
            <a:tailEnd/>
          </a:ln>
          <a:effectLst/>
        </p:spPr>
        <p:txBody>
          <a:bodyPr>
            <a:spAutoFit/>
          </a:bodyPr>
          <a:lstStyle/>
          <a:p>
            <a:pPr marL="398463" indent="-398463">
              <a:spcBef>
                <a:spcPct val="50000"/>
              </a:spcBef>
              <a:buClr>
                <a:srgbClr val="C18B05"/>
              </a:buClr>
              <a:buSzPct val="80000"/>
              <a:buFont typeface="Wingdings" pitchFamily="2" charset="2"/>
              <a:buChar char="Ø"/>
            </a:pPr>
            <a:r>
              <a:rPr lang="en-US" b="1" dirty="0">
                <a:effectLst>
                  <a:outerShdw blurRad="38100" dist="38100" dir="2700000" algn="tl">
                    <a:srgbClr val="C0C0C0"/>
                  </a:outerShdw>
                </a:effectLst>
                <a:latin typeface="Comic Sans MS" pitchFamily="66" charset="0"/>
              </a:rPr>
              <a:t>Tornado </a:t>
            </a:r>
            <a:r>
              <a:rPr lang="en-US" b="1" dirty="0">
                <a:effectLst>
                  <a:outerShdw blurRad="38100" dist="38100" dir="2700000" algn="tl">
                    <a:srgbClr val="C0C0C0"/>
                  </a:outerShdw>
                </a:effectLst>
                <a:latin typeface="Comic Sans MS" pitchFamily="66" charset="0"/>
                <a:sym typeface="Wingdings" pitchFamily="2" charset="2"/>
              </a:rPr>
              <a:t> </a:t>
            </a:r>
            <a:r>
              <a:rPr lang="en-US" b="1" dirty="0">
                <a:solidFill>
                  <a:srgbClr val="E40000"/>
                </a:solidFill>
                <a:effectLst>
                  <a:outerShdw blurRad="38100" dist="38100" dir="2700000" algn="tl">
                    <a:srgbClr val="C0C0C0"/>
                  </a:outerShdw>
                </a:effectLst>
                <a:latin typeface="Comic Sans MS" pitchFamily="66" charset="0"/>
                <a:sym typeface="Wingdings" pitchFamily="2" charset="2"/>
              </a:rPr>
              <a:t>Dorothy’s inner rage (also her last name….?)</a:t>
            </a:r>
            <a:endParaRPr lang="en-US" b="1" dirty="0">
              <a:solidFill>
                <a:srgbClr val="E40000"/>
              </a:solidFill>
              <a:effectLst>
                <a:outerShdw blurRad="38100" dist="38100" dir="2700000" algn="tl">
                  <a:srgbClr val="C0C0C0"/>
                </a:outerShdw>
              </a:effectLst>
              <a:latin typeface="Comic Sans MS" pitchFamily="66" charset="0"/>
            </a:endParaRPr>
          </a:p>
          <a:p>
            <a:pPr marL="398463" indent="-398463">
              <a:spcBef>
                <a:spcPct val="50000"/>
              </a:spcBef>
              <a:buClr>
                <a:srgbClr val="C18B05"/>
              </a:buClr>
              <a:buSzPct val="80000"/>
              <a:buFont typeface="Wingdings" pitchFamily="2" charset="2"/>
              <a:buChar char="Ø"/>
            </a:pPr>
            <a:r>
              <a:rPr lang="en-US" b="1" dirty="0">
                <a:effectLst>
                  <a:outerShdw blurRad="38100" dist="38100" dir="2700000" algn="tl">
                    <a:srgbClr val="C0C0C0"/>
                  </a:outerShdw>
                </a:effectLst>
                <a:latin typeface="Comic Sans MS" pitchFamily="66" charset="0"/>
              </a:rPr>
              <a:t>Dorothy </a:t>
            </a:r>
            <a:r>
              <a:rPr lang="en-US" b="1" dirty="0">
                <a:effectLst>
                  <a:outerShdw blurRad="38100" dist="38100" dir="2700000" algn="tl">
                    <a:srgbClr val="C0C0C0"/>
                  </a:outerShdw>
                </a:effectLst>
                <a:latin typeface="Comic Sans MS" pitchFamily="66" charset="0"/>
                <a:sym typeface="Wingdings" pitchFamily="2" charset="2"/>
              </a:rPr>
              <a:t> </a:t>
            </a:r>
            <a:r>
              <a:rPr lang="en-US" b="1" dirty="0">
                <a:solidFill>
                  <a:srgbClr val="E40000"/>
                </a:solidFill>
                <a:effectLst>
                  <a:outerShdw blurRad="38100" dist="38100" dir="2700000" algn="tl">
                    <a:srgbClr val="C0C0C0"/>
                  </a:outerShdw>
                </a:effectLst>
                <a:latin typeface="Comic Sans MS" pitchFamily="66" charset="0"/>
                <a:sym typeface="Wingdings" pitchFamily="2" charset="2"/>
              </a:rPr>
              <a:t>everyman of the west/pure</a:t>
            </a:r>
          </a:p>
          <a:p>
            <a:pPr marL="398463" indent="-398463">
              <a:spcBef>
                <a:spcPct val="50000"/>
              </a:spcBef>
              <a:buClr>
                <a:srgbClr val="C18B05"/>
              </a:buClr>
              <a:buSzPct val="80000"/>
              <a:buFont typeface="Wingdings" pitchFamily="2" charset="2"/>
              <a:buChar char="Ø"/>
            </a:pPr>
            <a:r>
              <a:rPr lang="en-US" b="1" dirty="0">
                <a:effectLst>
                  <a:outerShdw blurRad="38100" dist="38100" dir="2700000" algn="tl">
                    <a:srgbClr val="C0C0C0"/>
                  </a:outerShdw>
                </a:effectLst>
                <a:latin typeface="Comic Sans MS" pitchFamily="66" charset="0"/>
                <a:sym typeface="Wingdings" pitchFamily="2" charset="2"/>
              </a:rPr>
              <a:t>Toto  </a:t>
            </a:r>
            <a:r>
              <a:rPr lang="en-US" b="1" dirty="0">
                <a:solidFill>
                  <a:srgbClr val="E40000"/>
                </a:solidFill>
                <a:effectLst>
                  <a:outerShdw blurRad="38100" dist="38100" dir="2700000" algn="tl">
                    <a:srgbClr val="C0C0C0"/>
                  </a:outerShdw>
                </a:effectLst>
                <a:latin typeface="Comic Sans MS" pitchFamily="66" charset="0"/>
                <a:sym typeface="Wingdings" pitchFamily="2" charset="2"/>
              </a:rPr>
              <a:t>teetotalers or prohibitionists who were allies of the populists</a:t>
            </a:r>
          </a:p>
          <a:p>
            <a:pPr marL="398463" indent="-398463">
              <a:spcBef>
                <a:spcPct val="50000"/>
              </a:spcBef>
              <a:buClr>
                <a:srgbClr val="C18B05"/>
              </a:buClr>
              <a:buSzPct val="80000"/>
              <a:buFont typeface="Wingdings" pitchFamily="2" charset="2"/>
              <a:buChar char="Ø"/>
            </a:pPr>
            <a:r>
              <a:rPr lang="en-US" b="1" dirty="0">
                <a:effectLst>
                  <a:outerShdw blurRad="38100" dist="38100" dir="2700000" algn="tl">
                    <a:srgbClr val="C0C0C0"/>
                  </a:outerShdw>
                </a:effectLst>
                <a:latin typeface="Comic Sans MS" pitchFamily="66" charset="0"/>
              </a:rPr>
              <a:t>Kansas </a:t>
            </a:r>
            <a:r>
              <a:rPr lang="en-US" b="1" dirty="0">
                <a:effectLst>
                  <a:outerShdw blurRad="38100" dist="38100" dir="2700000" algn="tl">
                    <a:srgbClr val="C0C0C0"/>
                  </a:outerShdw>
                </a:effectLst>
                <a:latin typeface="Comic Sans MS" pitchFamily="66" charset="0"/>
                <a:sym typeface="Wingdings" pitchFamily="2" charset="2"/>
              </a:rPr>
              <a:t> </a:t>
            </a:r>
            <a:r>
              <a:rPr lang="en-US" b="1" dirty="0">
                <a:solidFill>
                  <a:srgbClr val="E40000"/>
                </a:solidFill>
                <a:effectLst>
                  <a:outerShdw blurRad="38100" dist="38100" dir="2700000" algn="tl">
                    <a:srgbClr val="C0C0C0"/>
                  </a:outerShdw>
                </a:effectLst>
                <a:latin typeface="Comic Sans MS" pitchFamily="66" charset="0"/>
                <a:sym typeface="Wingdings" pitchFamily="2" charset="2"/>
              </a:rPr>
              <a:t>Kansas was a stronghold of populism</a:t>
            </a:r>
          </a:p>
          <a:p>
            <a:pPr marL="398463" indent="-398463">
              <a:spcBef>
                <a:spcPct val="50000"/>
              </a:spcBef>
              <a:buClr>
                <a:srgbClr val="C18B05"/>
              </a:buClr>
              <a:buSzPct val="80000"/>
              <a:buFont typeface="Wingdings" pitchFamily="2" charset="2"/>
              <a:buChar char="Ø"/>
            </a:pPr>
            <a:r>
              <a:rPr lang="en-US" b="1" dirty="0">
                <a:effectLst>
                  <a:outerShdw blurRad="38100" dist="38100" dir="2700000" algn="tl">
                    <a:srgbClr val="C0C0C0"/>
                  </a:outerShdw>
                </a:effectLst>
                <a:latin typeface="Comic Sans MS" pitchFamily="66" charset="0"/>
                <a:sym typeface="Wingdings" pitchFamily="2" charset="2"/>
              </a:rPr>
              <a:t>Wicked Witch of the</a:t>
            </a:r>
            <a:br>
              <a:rPr lang="en-US" b="1" dirty="0">
                <a:effectLst>
                  <a:outerShdw blurRad="38100" dist="38100" dir="2700000" algn="tl">
                    <a:srgbClr val="C0C0C0"/>
                  </a:outerShdw>
                </a:effectLst>
                <a:latin typeface="Comic Sans MS" pitchFamily="66" charset="0"/>
                <a:sym typeface="Wingdings" pitchFamily="2" charset="2"/>
              </a:rPr>
            </a:br>
            <a:r>
              <a:rPr lang="en-US" b="1" dirty="0">
                <a:effectLst>
                  <a:outerShdw blurRad="38100" dist="38100" dir="2700000" algn="tl">
                    <a:srgbClr val="C0C0C0"/>
                  </a:outerShdw>
                </a:effectLst>
                <a:latin typeface="Comic Sans MS" pitchFamily="66" charset="0"/>
                <a:sym typeface="Wingdings" pitchFamily="2" charset="2"/>
              </a:rPr>
              <a:t>East  </a:t>
            </a:r>
            <a:r>
              <a:rPr lang="en-US" b="1" dirty="0">
                <a:solidFill>
                  <a:srgbClr val="E40000"/>
                </a:solidFill>
                <a:effectLst>
                  <a:outerShdw blurRad="38100" dist="38100" dir="2700000" algn="tl">
                    <a:srgbClr val="C0C0C0"/>
                  </a:outerShdw>
                </a:effectLst>
                <a:latin typeface="Comic Sans MS" pitchFamily="66" charset="0"/>
                <a:sym typeface="Wingdings" pitchFamily="2" charset="2"/>
              </a:rPr>
              <a:t>wealth of the East</a:t>
            </a:r>
          </a:p>
          <a:p>
            <a:pPr marL="398463" indent="-398463">
              <a:spcBef>
                <a:spcPct val="50000"/>
              </a:spcBef>
              <a:buClr>
                <a:srgbClr val="C18B05"/>
              </a:buClr>
              <a:buSzPct val="80000"/>
              <a:buFont typeface="Wingdings" pitchFamily="2" charset="2"/>
              <a:buChar char="Ø"/>
            </a:pPr>
            <a:r>
              <a:rPr lang="en-US" b="1" dirty="0">
                <a:effectLst>
                  <a:outerShdw blurRad="38100" dist="38100" dir="2700000" algn="tl">
                    <a:srgbClr val="C0C0C0"/>
                  </a:outerShdw>
                </a:effectLst>
                <a:latin typeface="Comic Sans MS" pitchFamily="66" charset="0"/>
              </a:rPr>
              <a:t>Tin Woodsman </a:t>
            </a:r>
            <a:r>
              <a:rPr lang="en-US" b="1" dirty="0">
                <a:effectLst>
                  <a:outerShdw blurRad="38100" dist="38100" dir="2700000" algn="tl">
                    <a:srgbClr val="C0C0C0"/>
                  </a:outerShdw>
                </a:effectLst>
                <a:latin typeface="Comic Sans MS" pitchFamily="66" charset="0"/>
                <a:sym typeface="Wingdings" pitchFamily="2" charset="2"/>
              </a:rPr>
              <a:t> </a:t>
            </a:r>
            <a:r>
              <a:rPr lang="en-US" b="1" dirty="0">
                <a:solidFill>
                  <a:srgbClr val="E40000"/>
                </a:solidFill>
                <a:effectLst>
                  <a:outerShdw blurRad="38100" dist="38100" dir="2700000" algn="tl">
                    <a:srgbClr val="C0C0C0"/>
                  </a:outerShdw>
                </a:effectLst>
                <a:latin typeface="Comic Sans MS" pitchFamily="66" charset="0"/>
                <a:sym typeface="Wingdings" pitchFamily="2" charset="2"/>
              </a:rPr>
              <a:t>labor victimized by wicked witch of East</a:t>
            </a:r>
          </a:p>
          <a:p>
            <a:pPr marL="398463" indent="-398463">
              <a:spcBef>
                <a:spcPct val="50000"/>
              </a:spcBef>
              <a:buClr>
                <a:srgbClr val="C18B05"/>
              </a:buClr>
              <a:buSzPct val="80000"/>
              <a:buFont typeface="Wingdings" pitchFamily="2" charset="2"/>
              <a:buChar char="Ø"/>
            </a:pPr>
            <a:r>
              <a:rPr lang="en-US" b="1" dirty="0">
                <a:effectLst>
                  <a:outerShdw blurRad="38100" dist="38100" dir="2700000" algn="tl">
                    <a:srgbClr val="C0C0C0"/>
                  </a:outerShdw>
                </a:effectLst>
                <a:latin typeface="Comic Sans MS" pitchFamily="66" charset="0"/>
                <a:sym typeface="Wingdings" pitchFamily="2" charset="2"/>
              </a:rPr>
              <a:t>Scarecrow  </a:t>
            </a:r>
            <a:r>
              <a:rPr lang="en-US" b="1" dirty="0">
                <a:solidFill>
                  <a:srgbClr val="E40000"/>
                </a:solidFill>
                <a:effectLst>
                  <a:outerShdw blurRad="38100" dist="38100" dir="2700000" algn="tl">
                    <a:srgbClr val="C0C0C0"/>
                  </a:outerShdw>
                </a:effectLst>
                <a:latin typeface="Comic Sans MS" pitchFamily="66" charset="0"/>
                <a:sym typeface="Wingdings" pitchFamily="2" charset="2"/>
              </a:rPr>
              <a:t>midwestern farmers (seen as stupid but actually has wisdom)</a:t>
            </a:r>
          </a:p>
          <a:p>
            <a:pPr marL="398463" indent="-398463">
              <a:spcBef>
                <a:spcPct val="50000"/>
              </a:spcBef>
              <a:buClr>
                <a:srgbClr val="C18B05"/>
              </a:buClr>
              <a:buSzPct val="80000"/>
              <a:buFont typeface="Wingdings" pitchFamily="2" charset="2"/>
              <a:buChar char="Ø"/>
            </a:pPr>
            <a:r>
              <a:rPr lang="en-US" b="1" dirty="0">
                <a:effectLst>
                  <a:outerShdw blurRad="38100" dist="38100" dir="2700000" algn="tl">
                    <a:srgbClr val="C0C0C0"/>
                  </a:outerShdw>
                </a:effectLst>
                <a:latin typeface="Comic Sans MS" pitchFamily="66" charset="0"/>
                <a:sym typeface="Wingdings" pitchFamily="2" charset="2"/>
              </a:rPr>
              <a:t>Cowardly Lion  </a:t>
            </a:r>
            <a:r>
              <a:rPr lang="en-US" b="1" dirty="0">
                <a:solidFill>
                  <a:srgbClr val="E40000"/>
                </a:solidFill>
                <a:effectLst>
                  <a:outerShdw blurRad="38100" dist="38100" dir="2700000" algn="tl">
                    <a:srgbClr val="C0C0C0"/>
                  </a:outerShdw>
                </a:effectLst>
                <a:latin typeface="Comic Sans MS" pitchFamily="66" charset="0"/>
                <a:sym typeface="Wingdings" pitchFamily="2" charset="2"/>
              </a:rPr>
              <a:t>William J. Bryan (big roar- no bite)</a:t>
            </a:r>
          </a:p>
          <a:p>
            <a:pPr marL="398463" indent="-398463">
              <a:spcBef>
                <a:spcPct val="50000"/>
              </a:spcBef>
              <a:buClr>
                <a:srgbClr val="C18B05"/>
              </a:buClr>
              <a:buSzPct val="80000"/>
              <a:buFont typeface="Wingdings" pitchFamily="2" charset="2"/>
              <a:buChar char="Ø"/>
            </a:pPr>
            <a:r>
              <a:rPr lang="en-US" b="1" dirty="0">
                <a:effectLst>
                  <a:outerShdw blurRad="38100" dist="38100" dir="2700000" algn="tl">
                    <a:srgbClr val="C0C0C0"/>
                  </a:outerShdw>
                </a:effectLst>
                <a:latin typeface="Comic Sans MS" pitchFamily="66" charset="0"/>
                <a:sym typeface="Wingdings" pitchFamily="2" charset="2"/>
              </a:rPr>
              <a:t>Yellow Brick Road  </a:t>
            </a:r>
            <a:r>
              <a:rPr lang="en-US" b="1" dirty="0">
                <a:solidFill>
                  <a:srgbClr val="E40000"/>
                </a:solidFill>
                <a:effectLst>
                  <a:outerShdw blurRad="38100" dist="38100" dir="2700000" algn="tl">
                    <a:srgbClr val="C0C0C0"/>
                  </a:outerShdw>
                </a:effectLst>
                <a:latin typeface="Comic Sans MS" pitchFamily="66" charset="0"/>
                <a:sym typeface="Wingdings" pitchFamily="2" charset="2"/>
              </a:rPr>
              <a:t>gold standard</a:t>
            </a:r>
          </a:p>
        </p:txBody>
      </p:sp>
    </p:spTree>
    <p:extLst>
      <p:ext uri="{BB962C8B-B14F-4D97-AF65-F5344CB8AC3E}">
        <p14:creationId xmlns:p14="http://schemas.microsoft.com/office/powerpoint/2010/main" val="2433708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58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58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58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589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589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589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589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5891">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589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Text Box 2"/>
          <p:cNvSpPr txBox="1">
            <a:spLocks noChangeArrowheads="1"/>
          </p:cNvSpPr>
          <p:nvPr/>
        </p:nvSpPr>
        <p:spPr bwMode="auto">
          <a:xfrm>
            <a:off x="381000" y="441325"/>
            <a:ext cx="8305800" cy="830997"/>
          </a:xfrm>
          <a:prstGeom prst="rect">
            <a:avLst/>
          </a:prstGeom>
          <a:noFill/>
          <a:ln w="9525">
            <a:noFill/>
            <a:miter lim="800000"/>
            <a:headEnd/>
            <a:tailEnd/>
          </a:ln>
          <a:effectLst>
            <a:outerShdw dist="35921" dir="2700000" algn="ctr" rotWithShape="0">
              <a:srgbClr val="D69B06"/>
            </a:outerShdw>
          </a:effectLst>
        </p:spPr>
        <p:txBody>
          <a:bodyPr wrap="square">
            <a:spAutoFit/>
          </a:bodyPr>
          <a:lstStyle/>
          <a:p>
            <a:pPr algn="ctr">
              <a:spcBef>
                <a:spcPct val="50000"/>
              </a:spcBef>
            </a:pPr>
            <a:r>
              <a:rPr lang="en-US" sz="4800" b="1" dirty="0">
                <a:solidFill>
                  <a:srgbClr val="787878"/>
                </a:solidFill>
                <a:effectLst>
                  <a:outerShdw blurRad="38100" dist="38100" dir="2700000" algn="tl">
                    <a:srgbClr val="C0C0C0"/>
                  </a:outerShdw>
                </a:effectLst>
                <a:latin typeface="StageCoach" pitchFamily="2" charset="0"/>
              </a:rPr>
              <a:t>“Parable of the Populists”?</a:t>
            </a:r>
          </a:p>
        </p:txBody>
      </p:sp>
      <p:sp>
        <p:nvSpPr>
          <p:cNvPr id="169988" name="Text Box 4"/>
          <p:cNvSpPr txBox="1">
            <a:spLocks noChangeArrowheads="1"/>
          </p:cNvSpPr>
          <p:nvPr/>
        </p:nvSpPr>
        <p:spPr bwMode="auto">
          <a:xfrm>
            <a:off x="0" y="1676400"/>
            <a:ext cx="9144000" cy="4217988"/>
          </a:xfrm>
          <a:prstGeom prst="rect">
            <a:avLst/>
          </a:prstGeom>
          <a:noFill/>
          <a:ln w="9525">
            <a:noFill/>
            <a:miter lim="800000"/>
            <a:headEnd/>
            <a:tailEnd/>
          </a:ln>
          <a:effectLst/>
        </p:spPr>
        <p:txBody>
          <a:bodyPr>
            <a:spAutoFit/>
          </a:bodyPr>
          <a:lstStyle/>
          <a:p>
            <a:pPr marL="398463" indent="-398463">
              <a:spcBef>
                <a:spcPct val="50000"/>
              </a:spcBef>
              <a:buClr>
                <a:srgbClr val="C18B05"/>
              </a:buClr>
              <a:buSzPct val="80000"/>
              <a:buFont typeface="Wingdings" pitchFamily="2" charset="2"/>
              <a:buChar char="Ø"/>
            </a:pPr>
            <a:r>
              <a:rPr lang="en-US" b="1" dirty="0">
                <a:effectLst>
                  <a:outerShdw blurRad="38100" dist="38100" dir="2700000" algn="tl">
                    <a:srgbClr val="C0C0C0"/>
                  </a:outerShdw>
                </a:effectLst>
                <a:latin typeface="Comic Sans MS" pitchFamily="66" charset="0"/>
              </a:rPr>
              <a:t>Silver Slippers </a:t>
            </a:r>
            <a:r>
              <a:rPr lang="en-US" b="1" dirty="0">
                <a:effectLst>
                  <a:outerShdw blurRad="38100" dist="38100" dir="2700000" algn="tl">
                    <a:srgbClr val="C0C0C0"/>
                  </a:outerShdw>
                </a:effectLst>
                <a:latin typeface="Comic Sans MS" pitchFamily="66" charset="0"/>
                <a:sym typeface="Wingdings" pitchFamily="2" charset="2"/>
              </a:rPr>
              <a:t> </a:t>
            </a:r>
            <a:r>
              <a:rPr lang="en-US" b="1" dirty="0">
                <a:solidFill>
                  <a:srgbClr val="E40000"/>
                </a:solidFill>
                <a:effectLst>
                  <a:outerShdw blurRad="38100" dist="38100" dir="2700000" algn="tl">
                    <a:srgbClr val="C0C0C0"/>
                  </a:outerShdw>
                </a:effectLst>
                <a:latin typeface="Comic Sans MS" pitchFamily="66" charset="0"/>
                <a:sym typeface="Wingdings" pitchFamily="2" charset="2"/>
              </a:rPr>
              <a:t>soft money (nobody really knows how to use their power)</a:t>
            </a:r>
          </a:p>
          <a:p>
            <a:pPr marL="398463" indent="-398463">
              <a:spcBef>
                <a:spcPct val="50000"/>
              </a:spcBef>
              <a:buClr>
                <a:srgbClr val="C18B05"/>
              </a:buClr>
              <a:buSzPct val="80000"/>
              <a:buFont typeface="Wingdings" pitchFamily="2" charset="2"/>
              <a:buChar char="Ø"/>
            </a:pPr>
            <a:r>
              <a:rPr lang="en-US" b="1" dirty="0">
                <a:effectLst>
                  <a:outerShdw blurRad="38100" dist="38100" dir="2700000" algn="tl">
                    <a:srgbClr val="C0C0C0"/>
                  </a:outerShdw>
                </a:effectLst>
                <a:latin typeface="Comic Sans MS" pitchFamily="66" charset="0"/>
              </a:rPr>
              <a:t>Emerald City </a:t>
            </a:r>
            <a:r>
              <a:rPr lang="en-US" b="1" dirty="0">
                <a:effectLst>
                  <a:outerShdw blurRad="38100" dist="38100" dir="2700000" algn="tl">
                    <a:srgbClr val="C0C0C0"/>
                  </a:outerShdw>
                </a:effectLst>
                <a:latin typeface="Comic Sans MS" pitchFamily="66" charset="0"/>
                <a:sym typeface="Wingdings" pitchFamily="2" charset="2"/>
              </a:rPr>
              <a:t> </a:t>
            </a:r>
            <a:r>
              <a:rPr lang="en-US" b="1" dirty="0">
                <a:solidFill>
                  <a:srgbClr val="E40000"/>
                </a:solidFill>
                <a:effectLst>
                  <a:outerShdw blurRad="38100" dist="38100" dir="2700000" algn="tl">
                    <a:srgbClr val="C0C0C0"/>
                  </a:outerShdw>
                </a:effectLst>
                <a:latin typeface="Comic Sans MS" pitchFamily="66" charset="0"/>
                <a:sym typeface="Wingdings" pitchFamily="2" charset="2"/>
              </a:rPr>
              <a:t>Washington D.C.</a:t>
            </a:r>
          </a:p>
          <a:p>
            <a:pPr marL="398463" indent="-398463">
              <a:spcBef>
                <a:spcPct val="50000"/>
              </a:spcBef>
              <a:buClr>
                <a:srgbClr val="C18B05"/>
              </a:buClr>
              <a:buSzPct val="80000"/>
              <a:buFont typeface="Wingdings" pitchFamily="2" charset="2"/>
              <a:buChar char="Ø"/>
            </a:pPr>
            <a:r>
              <a:rPr lang="en-US" b="1" dirty="0">
                <a:effectLst>
                  <a:outerShdw blurRad="38100" dist="38100" dir="2700000" algn="tl">
                    <a:srgbClr val="C0C0C0"/>
                  </a:outerShdw>
                </a:effectLst>
                <a:latin typeface="Comic Sans MS" pitchFamily="66" charset="0"/>
                <a:sym typeface="Wingdings" pitchFamily="2" charset="2"/>
              </a:rPr>
              <a:t>Oz  </a:t>
            </a:r>
            <a:r>
              <a:rPr lang="en-US" b="1" dirty="0">
                <a:solidFill>
                  <a:srgbClr val="E40000"/>
                </a:solidFill>
                <a:effectLst>
                  <a:outerShdw blurRad="38100" dist="38100" dir="2700000" algn="tl">
                    <a:srgbClr val="C0C0C0"/>
                  </a:outerShdw>
                </a:effectLst>
                <a:latin typeface="Comic Sans MS" pitchFamily="66" charset="0"/>
                <a:sym typeface="Wingdings" pitchFamily="2" charset="2"/>
              </a:rPr>
              <a:t>ounce of gold or silver</a:t>
            </a:r>
          </a:p>
          <a:p>
            <a:pPr marL="398463" indent="-398463">
              <a:spcBef>
                <a:spcPct val="50000"/>
              </a:spcBef>
              <a:buClr>
                <a:srgbClr val="C18B05"/>
              </a:buClr>
              <a:buSzPct val="80000"/>
              <a:buFont typeface="Wingdings" pitchFamily="2" charset="2"/>
              <a:buChar char="Ø"/>
            </a:pPr>
            <a:r>
              <a:rPr lang="en-US" b="1" dirty="0">
                <a:effectLst>
                  <a:outerShdw blurRad="38100" dist="38100" dir="2700000" algn="tl">
                    <a:srgbClr val="C0C0C0"/>
                  </a:outerShdw>
                </a:effectLst>
                <a:latin typeface="Comic Sans MS" pitchFamily="66" charset="0"/>
              </a:rPr>
              <a:t>The Wizard </a:t>
            </a:r>
            <a:r>
              <a:rPr lang="en-US" b="1" dirty="0">
                <a:effectLst>
                  <a:outerShdw blurRad="38100" dist="38100" dir="2700000" algn="tl">
                    <a:srgbClr val="C0C0C0"/>
                  </a:outerShdw>
                </a:effectLst>
                <a:latin typeface="Comic Sans MS" pitchFamily="66" charset="0"/>
                <a:sym typeface="Wingdings" pitchFamily="2" charset="2"/>
              </a:rPr>
              <a:t> </a:t>
            </a:r>
            <a:r>
              <a:rPr lang="en-US" b="1" dirty="0">
                <a:solidFill>
                  <a:srgbClr val="E40000"/>
                </a:solidFill>
                <a:effectLst>
                  <a:outerShdw blurRad="38100" dist="38100" dir="2700000" algn="tl">
                    <a:srgbClr val="C0C0C0"/>
                  </a:outerShdw>
                </a:effectLst>
                <a:latin typeface="Comic Sans MS" pitchFamily="66" charset="0"/>
                <a:sym typeface="Wingdings" pitchFamily="2" charset="2"/>
              </a:rPr>
              <a:t>President</a:t>
            </a:r>
          </a:p>
          <a:p>
            <a:pPr marL="398463" indent="-398463">
              <a:spcBef>
                <a:spcPct val="50000"/>
              </a:spcBef>
              <a:buClr>
                <a:srgbClr val="C18B05"/>
              </a:buClr>
              <a:buSzPct val="80000"/>
              <a:buFont typeface="Wingdings" pitchFamily="2" charset="2"/>
              <a:buChar char="Ø"/>
            </a:pPr>
            <a:r>
              <a:rPr lang="en-US" b="1" dirty="0">
                <a:effectLst>
                  <a:outerShdw blurRad="38100" dist="38100" dir="2700000" algn="tl">
                    <a:srgbClr val="C0C0C0"/>
                  </a:outerShdw>
                </a:effectLst>
                <a:latin typeface="Comic Sans MS" pitchFamily="66" charset="0"/>
                <a:sym typeface="Wingdings" pitchFamily="2" charset="2"/>
              </a:rPr>
              <a:t>Munchkins  </a:t>
            </a:r>
            <a:r>
              <a:rPr lang="en-US" b="1" dirty="0">
                <a:solidFill>
                  <a:srgbClr val="E40000"/>
                </a:solidFill>
                <a:effectLst>
                  <a:outerShdw blurRad="38100" dist="38100" dir="2700000" algn="tl">
                    <a:srgbClr val="C0C0C0"/>
                  </a:outerShdw>
                </a:effectLst>
                <a:latin typeface="Comic Sans MS" pitchFamily="66" charset="0"/>
                <a:sym typeface="Wingdings" pitchFamily="2" charset="2"/>
              </a:rPr>
              <a:t>simpleminded people in the East who didn’t understand how the wizard worked</a:t>
            </a:r>
          </a:p>
          <a:p>
            <a:pPr marL="398463" indent="-398463">
              <a:spcBef>
                <a:spcPct val="50000"/>
              </a:spcBef>
              <a:buClr>
                <a:srgbClr val="C18B05"/>
              </a:buClr>
              <a:buSzPct val="80000"/>
              <a:buFont typeface="Wingdings" pitchFamily="2" charset="2"/>
              <a:buChar char="Ø"/>
            </a:pPr>
            <a:r>
              <a:rPr lang="en-US" b="1" dirty="0">
                <a:effectLst>
                  <a:outerShdw blurRad="38100" dist="38100" dir="2700000" algn="tl">
                    <a:srgbClr val="C0C0C0"/>
                  </a:outerShdw>
                </a:effectLst>
                <a:latin typeface="Comic Sans MS" pitchFamily="66" charset="0"/>
                <a:sym typeface="Wingdings" pitchFamily="2" charset="2"/>
              </a:rPr>
              <a:t>Wicked Witch of the West  </a:t>
            </a:r>
            <a:r>
              <a:rPr lang="en-US" b="1" dirty="0">
                <a:solidFill>
                  <a:srgbClr val="E40000"/>
                </a:solidFill>
                <a:effectLst>
                  <a:outerShdw blurRad="38100" dist="38100" dir="2700000" algn="tl">
                    <a:srgbClr val="C0C0C0"/>
                  </a:outerShdw>
                </a:effectLst>
                <a:latin typeface="Comic Sans MS" pitchFamily="66" charset="0"/>
                <a:sym typeface="Wingdings" pitchFamily="2" charset="2"/>
              </a:rPr>
              <a:t>Harsh frontier environment</a:t>
            </a:r>
          </a:p>
          <a:p>
            <a:pPr marL="398463" indent="-398463">
              <a:spcBef>
                <a:spcPct val="50000"/>
              </a:spcBef>
              <a:buClr>
                <a:srgbClr val="C18B05"/>
              </a:buClr>
              <a:buSzPct val="80000"/>
              <a:buFont typeface="Wingdings" pitchFamily="2" charset="2"/>
              <a:buChar char="Ø"/>
            </a:pPr>
            <a:r>
              <a:rPr lang="en-US" b="1" dirty="0">
                <a:effectLst>
                  <a:outerShdw blurRad="38100" dist="38100" dir="2700000" algn="tl">
                    <a:srgbClr val="C0C0C0"/>
                  </a:outerShdw>
                </a:effectLst>
                <a:latin typeface="Comic Sans MS" pitchFamily="66" charset="0"/>
                <a:sym typeface="Wingdings" pitchFamily="2" charset="2"/>
              </a:rPr>
              <a:t>Flying Monkeys  </a:t>
            </a:r>
            <a:r>
              <a:rPr lang="en-US" b="1" dirty="0">
                <a:solidFill>
                  <a:srgbClr val="E40000"/>
                </a:solidFill>
                <a:effectLst>
                  <a:outerShdw blurRad="38100" dist="38100" dir="2700000" algn="tl">
                    <a:srgbClr val="C0C0C0"/>
                  </a:outerShdw>
                </a:effectLst>
                <a:latin typeface="Comic Sans MS" pitchFamily="66" charset="0"/>
                <a:sym typeface="Wingdings" pitchFamily="2" charset="2"/>
              </a:rPr>
              <a:t>Indians subdued by wicked witch</a:t>
            </a:r>
          </a:p>
          <a:p>
            <a:pPr marL="398463" indent="-398463">
              <a:spcBef>
                <a:spcPct val="50000"/>
              </a:spcBef>
              <a:buClr>
                <a:srgbClr val="C18B05"/>
              </a:buClr>
              <a:buSzPct val="80000"/>
              <a:buFont typeface="Wingdings" pitchFamily="2" charset="2"/>
              <a:buChar char="Ø"/>
            </a:pPr>
            <a:r>
              <a:rPr lang="en-US" b="1" dirty="0">
                <a:effectLst>
                  <a:outerShdw blurRad="38100" dist="38100" dir="2700000" algn="tl">
                    <a:srgbClr val="C0C0C0"/>
                  </a:outerShdw>
                </a:effectLst>
                <a:latin typeface="Comic Sans MS" pitchFamily="66" charset="0"/>
                <a:sym typeface="Wingdings" pitchFamily="2" charset="2"/>
              </a:rPr>
              <a:t>Yellow Winkies  </a:t>
            </a:r>
            <a:r>
              <a:rPr lang="en-US" b="1" dirty="0">
                <a:solidFill>
                  <a:srgbClr val="E40000"/>
                </a:solidFill>
                <a:effectLst>
                  <a:outerShdw blurRad="38100" dist="38100" dir="2700000" algn="tl">
                    <a:srgbClr val="C0C0C0"/>
                  </a:outerShdw>
                </a:effectLst>
                <a:latin typeface="Comic Sans MS" pitchFamily="66" charset="0"/>
                <a:sym typeface="Wingdings" pitchFamily="2" charset="2"/>
              </a:rPr>
              <a:t>reference to the capture of the Philippines and refusal to grant them freedom</a:t>
            </a:r>
          </a:p>
          <a:p>
            <a:pPr marL="398463" indent="-398463">
              <a:spcBef>
                <a:spcPct val="50000"/>
              </a:spcBef>
              <a:buClr>
                <a:srgbClr val="C18B05"/>
              </a:buClr>
              <a:buSzPct val="80000"/>
              <a:buFont typeface="Wingdings" pitchFamily="2" charset="2"/>
              <a:buChar char="Ø"/>
            </a:pPr>
            <a:r>
              <a:rPr lang="en-US" b="1" dirty="0">
                <a:effectLst>
                  <a:outerShdw blurRad="38100" dist="38100" dir="2700000" algn="tl">
                    <a:srgbClr val="C0C0C0"/>
                  </a:outerShdw>
                </a:effectLst>
                <a:latin typeface="Comic Sans MS" pitchFamily="66" charset="0"/>
                <a:sym typeface="Wingdings" pitchFamily="2" charset="2"/>
              </a:rPr>
              <a:t>March to Oz-</a:t>
            </a:r>
            <a:r>
              <a:rPr lang="en-US" b="1" dirty="0">
                <a:solidFill>
                  <a:srgbClr val="E40000"/>
                </a:solidFill>
                <a:effectLst>
                  <a:outerShdw blurRad="38100" dist="38100" dir="2700000" algn="tl">
                    <a:srgbClr val="C0C0C0"/>
                  </a:outerShdw>
                </a:effectLst>
                <a:latin typeface="Comic Sans MS" pitchFamily="66" charset="0"/>
                <a:sym typeface="Wingdings" pitchFamily="2" charset="2"/>
              </a:rPr>
              <a:t> Coxey’s Army</a:t>
            </a:r>
            <a:endParaRPr lang="en-US" b="1" dirty="0">
              <a:solidFill>
                <a:srgbClr val="E40000"/>
              </a:solidFill>
              <a:effectLst>
                <a:outerShdw blurRad="38100" dist="38100" dir="2700000" algn="tl">
                  <a:srgbClr val="C0C0C0"/>
                </a:outerShdw>
              </a:effectLst>
              <a:latin typeface="Comic Sans MS" pitchFamily="66" charset="0"/>
            </a:endParaRPr>
          </a:p>
        </p:txBody>
      </p:sp>
    </p:spTree>
    <p:extLst>
      <p:ext uri="{BB962C8B-B14F-4D97-AF65-F5344CB8AC3E}">
        <p14:creationId xmlns:p14="http://schemas.microsoft.com/office/powerpoint/2010/main" val="1584723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998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998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998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998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998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998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998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9988">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998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973</TotalTime>
  <Words>2626</Words>
  <Application>Microsoft Office PowerPoint</Application>
  <PresentationFormat>On-screen Show (4:3)</PresentationFormat>
  <Paragraphs>299</Paragraphs>
  <Slides>65</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65</vt:i4>
      </vt:variant>
    </vt:vector>
  </HeadingPairs>
  <TitlesOfParts>
    <vt:vector size="74" baseType="lpstr">
      <vt:lpstr>Arial</vt:lpstr>
      <vt:lpstr>Bazooka</vt:lpstr>
      <vt:lpstr>Calibri</vt:lpstr>
      <vt:lpstr>Comic Sans MS</vt:lpstr>
      <vt:lpstr>StageCoach</vt:lpstr>
      <vt:lpstr>Tahoma</vt:lpstr>
      <vt:lpstr>Times New Roman</vt:lpstr>
      <vt:lpstr>Wingdings</vt:lpstr>
      <vt:lpstr>Office Theme</vt:lpstr>
      <vt:lpstr>THE POPULIST MOVEMENT</vt:lpstr>
      <vt:lpstr>The Plight of the Farmers 1870s-1880s</vt:lpstr>
      <vt:lpstr>Farmer’s Problems</vt:lpstr>
      <vt:lpstr>ECONOMIC DISTRESS HITS FARMERS</vt:lpstr>
      <vt:lpstr>Railroad Abuses</vt:lpstr>
      <vt:lpstr>Agricultural Market Changes</vt:lpstr>
      <vt:lpstr>Farming Prosperity</vt:lpstr>
      <vt:lpstr>Farmer’s Cooperatives</vt:lpstr>
      <vt:lpstr>THE GRANGE MOVEMENT</vt:lpstr>
      <vt:lpstr>The Grange</vt:lpstr>
      <vt:lpstr>The Grange</vt:lpstr>
      <vt:lpstr>The Grange Movement</vt:lpstr>
      <vt:lpstr>Munn v Illinois</vt:lpstr>
      <vt:lpstr>Interstate Commerce Commission</vt:lpstr>
      <vt:lpstr> The Farmer’s Revolt</vt:lpstr>
      <vt:lpstr>The Farmer’s Revolt</vt:lpstr>
      <vt:lpstr>THE FARMERS’ REVOLT</vt:lpstr>
      <vt:lpstr>THE FARMERS’ ALLIANCE</vt:lpstr>
      <vt:lpstr>The Farmer’s Alliance</vt:lpstr>
      <vt:lpstr>THE FARMERS’ ALLIANCE</vt:lpstr>
      <vt:lpstr>THE PEOPLE’S PARTY</vt:lpstr>
      <vt:lpstr>The People’s Party</vt:lpstr>
      <vt:lpstr>Populist Party is Born</vt:lpstr>
      <vt:lpstr>Election of 1892</vt:lpstr>
      <vt:lpstr>THE ELECTION OF 1892</vt:lpstr>
      <vt:lpstr>THE OMAHA PLATFORM OF 1892</vt:lpstr>
      <vt:lpstr>Populist Strength 1892</vt:lpstr>
      <vt:lpstr>THE ELECTION OF 1892</vt:lpstr>
      <vt:lpstr>THE ELECTION OF 1892</vt:lpstr>
      <vt:lpstr>Main Criticisms made by Populists</vt:lpstr>
      <vt:lpstr>Main criticisms made by Populists: </vt:lpstr>
      <vt:lpstr>Money Supply</vt:lpstr>
      <vt:lpstr>THE CLEVELAND PRESIDENCY</vt:lpstr>
      <vt:lpstr>THE CLEVELAND PRESIDENCY</vt:lpstr>
      <vt:lpstr>The Panic of 1893</vt:lpstr>
      <vt:lpstr>Panic of 1893</vt:lpstr>
      <vt:lpstr>Free Silver Crusade</vt:lpstr>
      <vt:lpstr>THE PANIC OF 1893</vt:lpstr>
      <vt:lpstr>The Gold Reserve</vt:lpstr>
      <vt:lpstr>THE GOLD RESERVE AND TARIFF</vt:lpstr>
      <vt:lpstr>THE GOLD RESERVE AND TARIFF</vt:lpstr>
      <vt:lpstr>WILSON-GORMAN TARIFF </vt:lpstr>
      <vt:lpstr>Coxey’s Army</vt:lpstr>
      <vt:lpstr>COIN’S FINANCIAL SCHOOL</vt:lpstr>
      <vt:lpstr>THE ELECTION OF 1896 AND THE END OF POPULISM</vt:lpstr>
      <vt:lpstr>THE ELECTION OF 1896 AND THE END OF POPULISM</vt:lpstr>
      <vt:lpstr>Silver or Gold ?</vt:lpstr>
      <vt:lpstr>Populist Back Bryan</vt:lpstr>
      <vt:lpstr>The Campaign</vt:lpstr>
      <vt:lpstr>PowerPoint Presentation</vt:lpstr>
      <vt:lpstr>BRYAN AND THE “CROSS OF GOLD”</vt:lpstr>
      <vt:lpstr>PowerPoint Presentation</vt:lpstr>
      <vt:lpstr>McKinley Wins</vt:lpstr>
      <vt:lpstr>The End of Populism</vt:lpstr>
      <vt:lpstr>PowerPoint Presentation</vt:lpstr>
      <vt:lpstr>PowerPoint Presentation</vt:lpstr>
      <vt:lpstr>THE WONDERFUL WIZARD OF OZ AND THE ELECTION OF 1896</vt:lpstr>
      <vt:lpstr>PowerPoint Presentation</vt:lpstr>
      <vt:lpstr>THE WIZARD OF OZ</vt:lpstr>
      <vt:lpstr>THE WIZARD OF OZ</vt:lpstr>
      <vt:lpstr>THE WIZARD OF OZ</vt:lpstr>
      <vt:lpstr>THE WIZARD OF OZ</vt:lpstr>
      <vt:lpstr>THE WIZARD OF OZ</vt:lpstr>
      <vt:lpstr>PowerPoint Presentation</vt:lpstr>
      <vt:lpstr>PowerPoint Presentation</vt:lpstr>
    </vt:vector>
  </TitlesOfParts>
  <Company>Cabarrus County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sysop</dc:creator>
  <cp:lastModifiedBy>Nicholas Hulyo</cp:lastModifiedBy>
  <cp:revision>49</cp:revision>
  <cp:lastPrinted>2012-10-08T18:08:48Z</cp:lastPrinted>
  <dcterms:created xsi:type="dcterms:W3CDTF">2012-09-17T17:43:31Z</dcterms:created>
  <dcterms:modified xsi:type="dcterms:W3CDTF">2019-02-13T20:54:39Z</dcterms:modified>
</cp:coreProperties>
</file>