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58" r:id="rId3"/>
    <p:sldId id="262" r:id="rId4"/>
    <p:sldId id="263" r:id="rId5"/>
    <p:sldId id="259" r:id="rId6"/>
    <p:sldId id="257" r:id="rId7"/>
    <p:sldId id="269" r:id="rId8"/>
    <p:sldId id="265" r:id="rId9"/>
    <p:sldId id="266" r:id="rId10"/>
    <p:sldId id="267" r:id="rId11"/>
    <p:sldId id="268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64" r:id="rId20"/>
    <p:sldId id="270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240" y="288"/>
            <a:chExt cx="5290" cy="3504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268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BD4DE81-B649-4646-A8EA-4E2667D251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71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127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A50F9-DB2C-4AFF-83BB-637C250324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C4C29-50A0-437B-BE76-A93D81F01A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1E446-237C-4440-B05F-0EA9C300D0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B5B5A-031D-4141-811E-2777936FC8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F470B-6169-42B4-9C24-1756B913ED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9CBF5-7C23-4CD6-B051-58FF2003DB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3317F-B725-47AF-A686-F0FDD2A641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07E99-88DE-4109-A57F-94D2DFB970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1FD27-734D-4A9A-8BB5-51437245BA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81929-FC38-4A0D-B31B-BEA1550AC3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36A5CAC-A9C7-40E6-BCD8-25A2AA98BE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44" y="144"/>
            <a:chExt cx="5472" cy="3744"/>
          </a:xfrm>
        </p:grpSpPr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244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B50A69D9-6332-47DF-99D0-BADF3412470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7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4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4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4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4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Cask of Amontillado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94150"/>
            <a:ext cx="6400800" cy="1873250"/>
          </a:xfrm>
        </p:spPr>
        <p:txBody>
          <a:bodyPr/>
          <a:lstStyle/>
          <a:p>
            <a:r>
              <a:rPr lang="en-US"/>
              <a:t>Mood and Irony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Fictional Elements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8229600" cy="5334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/>
              <a:t>We will read several stories in this unit and focus on different elements of fiction for each one.  For “Cask of Amontillado,” we will study Mood and Irony.</a:t>
            </a:r>
          </a:p>
          <a:p>
            <a:r>
              <a:rPr lang="en-US" sz="2400"/>
              <a:t>Characters</a:t>
            </a:r>
          </a:p>
          <a:p>
            <a:r>
              <a:rPr lang="en-US" sz="2400"/>
              <a:t>Setting</a:t>
            </a:r>
          </a:p>
          <a:p>
            <a:r>
              <a:rPr lang="en-US" sz="2400"/>
              <a:t>Plot </a:t>
            </a:r>
          </a:p>
          <a:p>
            <a:r>
              <a:rPr lang="en-US" sz="2400"/>
              <a:t>Conflict</a:t>
            </a:r>
          </a:p>
          <a:p>
            <a:r>
              <a:rPr lang="en-US" sz="2400"/>
              <a:t>Theme</a:t>
            </a:r>
          </a:p>
          <a:p>
            <a:r>
              <a:rPr lang="en-US" sz="2400"/>
              <a:t>Point of View </a:t>
            </a:r>
          </a:p>
          <a:p>
            <a:r>
              <a:rPr lang="en-US" sz="2400"/>
              <a:t>Mood</a:t>
            </a:r>
          </a:p>
          <a:p>
            <a:r>
              <a:rPr lang="en-US" sz="2400"/>
              <a:t>Irony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-304800"/>
            <a:ext cx="8153400" cy="1143000"/>
          </a:xfrm>
        </p:spPr>
        <p:txBody>
          <a:bodyPr/>
          <a:lstStyle/>
          <a:p>
            <a:pPr algn="ctr"/>
            <a:r>
              <a:rPr lang="en-US" sz="2600"/>
              <a:t>Allan Parsons Project Song</a:t>
            </a:r>
            <a:br>
              <a:rPr lang="en-US" sz="2600"/>
            </a:br>
            <a:r>
              <a:rPr lang="en-US" sz="2600"/>
              <a:t>“The Cask of Amontillado”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9144000" cy="6096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By the last breath of the four winds that blow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I’ll have revenge upon Fortunato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Smile in his face I’ll say “come let us go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I’ve a cask of Amontillado”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Sheltered inside from the cold of the snow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Follow me now to the vault down below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Drinking the wine as we laugh at the time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Which is passing incredibly slow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What are these chains that are binding my arms?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Part of you dies each passing day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Say it’s a game and I’ll come to no harm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You’ll feel your life slipping away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You who are rich and whose troubles are few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May come around to see my point of view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What price the Crown of a King on his throne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When you’re chained in the dark all alone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Spare me my life only name your reward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Part of you dies each brick I lay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Bring back some light in the name of the Lord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/>
              <a:t>You’ll feel your mind slipping away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70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791200" y="1676400"/>
            <a:ext cx="28956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u="sng"/>
              <a:t>This song is titled after the Poe story we are about to read.  Read lyrics while we listen to song.  Based on the lyrics, write a paragraph predicting what will happen in the story.  Refer to lyrics when writing prediction.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Poison Tree By: William Blake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4191000" cy="5029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I was angry with my friend;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I told my wrath, my wrath did end.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I was angry with my foe;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I told it not, my wrath did grow.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I watered it in fears,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Night and morning with my tears;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sunned it with smiles,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soft, deceitful wiles.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it grew both day and night,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Till it bore an apple bright;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my foe beheld it shine,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he knew it was mine.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And into my garden stole.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When the night had veiled the pole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In the morning glad I see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My foe outstretched beneath the tree.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70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648200" y="1600200"/>
            <a:ext cx="419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800"/>
              <a:t>Think of a time when you wanted to get back at someone.  What did that person do to make you want revenge?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800"/>
              <a:t>Write a paragraph about that time.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800"/>
              <a:t>Connection:  “Cask of Amontillado” is a story of revenge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Behind the Story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763000" cy="4724400"/>
          </a:xfrm>
        </p:spPr>
        <p:txBody>
          <a:bodyPr/>
          <a:lstStyle/>
          <a:p>
            <a:r>
              <a:rPr lang="en-US"/>
              <a:t>Poe had a real fear of being buried alive</a:t>
            </a:r>
          </a:p>
          <a:p>
            <a:r>
              <a:rPr lang="en-US"/>
              <a:t>After reading Poe’s work, a Russian inventor created a device that allowed “deceased” to ring a bell so that live people above ground would know the buried person was not really dead</a:t>
            </a:r>
          </a:p>
          <a:p>
            <a:r>
              <a:rPr lang="en-US"/>
              <a:t>Think about this as we read “Cask of Amontillado”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153400" cy="1143000"/>
          </a:xfrm>
        </p:spPr>
        <p:txBody>
          <a:bodyPr/>
          <a:lstStyle/>
          <a:p>
            <a:r>
              <a:rPr lang="en-US"/>
              <a:t>Mood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6868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/>
              <a:t>Emotion evoked in the reader by a piece of writing</a:t>
            </a:r>
          </a:p>
          <a:p>
            <a:pPr>
              <a:lnSpc>
                <a:spcPct val="90000"/>
              </a:lnSpc>
            </a:pPr>
            <a:r>
              <a:rPr lang="en-US" sz="3000"/>
              <a:t>Mood can be identified by descriptive details author uses</a:t>
            </a:r>
          </a:p>
          <a:p>
            <a:pPr>
              <a:lnSpc>
                <a:spcPct val="90000"/>
              </a:lnSpc>
            </a:pPr>
            <a:r>
              <a:rPr lang="en-US" sz="3000"/>
              <a:t>Example-We walked down the hallway (shows no mood)</a:t>
            </a:r>
          </a:p>
          <a:p>
            <a:pPr>
              <a:lnSpc>
                <a:spcPct val="90000"/>
              </a:lnSpc>
            </a:pPr>
            <a:r>
              <a:rPr lang="en-US" sz="3000"/>
              <a:t>We crept down the long, dark hallway (you can identify the suspenseful mood by the vivid verb crept and the descriptive details long and dark)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3000"/>
          </a:p>
          <a:p>
            <a:pPr>
              <a:lnSpc>
                <a:spcPct val="90000"/>
              </a:lnSpc>
            </a:pPr>
            <a:endParaRPr lang="en-US" sz="2200"/>
          </a:p>
          <a:p>
            <a:pPr>
              <a:lnSpc>
                <a:spcPct val="90000"/>
              </a:lnSpc>
            </a:pP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1143000"/>
          </a:xfrm>
        </p:spPr>
        <p:txBody>
          <a:bodyPr/>
          <a:lstStyle/>
          <a:p>
            <a:r>
              <a:rPr lang="en-US" sz="4000"/>
              <a:t>Mood Words List </a:t>
            </a:r>
            <a:br>
              <a:rPr lang="en-US" sz="4000"/>
            </a:br>
            <a:r>
              <a:rPr lang="en-US" sz="4000"/>
              <a:t>(Starter List-Can you think of more??)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343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400"/>
              <a:t>POSITIVE MOOD WORDS  </a:t>
            </a:r>
          </a:p>
          <a:p>
            <a:pPr>
              <a:lnSpc>
                <a:spcPct val="80000"/>
              </a:lnSpc>
            </a:pPr>
            <a:r>
              <a:rPr lang="en-US" sz="1400"/>
              <a:t>Playful </a:t>
            </a:r>
          </a:p>
          <a:p>
            <a:pPr>
              <a:lnSpc>
                <a:spcPct val="80000"/>
              </a:lnSpc>
            </a:pPr>
            <a:r>
              <a:rPr lang="en-US" sz="1400"/>
              <a:t>Tender </a:t>
            </a:r>
          </a:p>
          <a:p>
            <a:pPr>
              <a:lnSpc>
                <a:spcPct val="80000"/>
              </a:lnSpc>
            </a:pPr>
            <a:r>
              <a:rPr lang="en-US" sz="1400"/>
              <a:t>Enlightened </a:t>
            </a:r>
          </a:p>
          <a:p>
            <a:pPr>
              <a:lnSpc>
                <a:spcPct val="80000"/>
              </a:lnSpc>
            </a:pPr>
            <a:r>
              <a:rPr lang="en-US" sz="1400"/>
              <a:t>Optimistic</a:t>
            </a:r>
          </a:p>
          <a:p>
            <a:pPr>
              <a:lnSpc>
                <a:spcPct val="80000"/>
              </a:lnSpc>
            </a:pPr>
            <a:r>
              <a:rPr lang="en-US" sz="1400"/>
              <a:t>Light-Hearted</a:t>
            </a:r>
          </a:p>
          <a:p>
            <a:pPr>
              <a:lnSpc>
                <a:spcPct val="80000"/>
              </a:lnSpc>
            </a:pPr>
            <a:r>
              <a:rPr lang="en-US" sz="1400"/>
              <a:t>Warm</a:t>
            </a:r>
          </a:p>
          <a:p>
            <a:pPr>
              <a:lnSpc>
                <a:spcPct val="80000"/>
              </a:lnSpc>
            </a:pPr>
            <a:r>
              <a:rPr lang="en-US" sz="1400"/>
              <a:t>Hopeful</a:t>
            </a:r>
          </a:p>
          <a:p>
            <a:pPr>
              <a:lnSpc>
                <a:spcPct val="80000"/>
              </a:lnSpc>
            </a:pPr>
            <a:r>
              <a:rPr lang="en-US" sz="1400"/>
              <a:t>Nostalgic</a:t>
            </a:r>
          </a:p>
          <a:p>
            <a:pPr>
              <a:lnSpc>
                <a:spcPct val="80000"/>
              </a:lnSpc>
            </a:pPr>
            <a:r>
              <a:rPr lang="en-US" sz="1400"/>
              <a:t>Peaceful</a:t>
            </a:r>
          </a:p>
          <a:p>
            <a:pPr>
              <a:lnSpc>
                <a:spcPct val="80000"/>
              </a:lnSpc>
            </a:pPr>
            <a:r>
              <a:rPr lang="en-US" sz="1400"/>
              <a:t>Welcoming </a:t>
            </a:r>
          </a:p>
          <a:p>
            <a:pPr>
              <a:lnSpc>
                <a:spcPct val="80000"/>
              </a:lnSpc>
            </a:pPr>
            <a:r>
              <a:rPr lang="en-US" sz="1400"/>
              <a:t>Harmonious </a:t>
            </a:r>
          </a:p>
          <a:p>
            <a:pPr>
              <a:lnSpc>
                <a:spcPct val="80000"/>
              </a:lnSpc>
            </a:pPr>
            <a:r>
              <a:rPr lang="en-US" sz="1400"/>
              <a:t>Vivacious</a:t>
            </a:r>
          </a:p>
          <a:p>
            <a:pPr>
              <a:lnSpc>
                <a:spcPct val="80000"/>
              </a:lnSpc>
            </a:pPr>
            <a:r>
              <a:rPr lang="en-US" sz="1400"/>
              <a:t>Confident</a:t>
            </a:r>
          </a:p>
          <a:p>
            <a:pPr>
              <a:lnSpc>
                <a:spcPct val="80000"/>
              </a:lnSpc>
            </a:pPr>
            <a:r>
              <a:rPr lang="en-US" sz="1400"/>
              <a:t>Idyllic</a:t>
            </a:r>
          </a:p>
          <a:p>
            <a:pPr>
              <a:lnSpc>
                <a:spcPct val="80000"/>
              </a:lnSpc>
            </a:pPr>
            <a:r>
              <a:rPr lang="en-US" sz="1400"/>
              <a:t>Joyous</a:t>
            </a:r>
          </a:p>
          <a:p>
            <a:pPr>
              <a:lnSpc>
                <a:spcPct val="80000"/>
              </a:lnSpc>
            </a:pPr>
            <a:r>
              <a:rPr lang="en-US" sz="1400"/>
              <a:t>Dignified</a:t>
            </a:r>
          </a:p>
          <a:p>
            <a:pPr>
              <a:lnSpc>
                <a:spcPct val="80000"/>
              </a:lnSpc>
            </a:pPr>
            <a:r>
              <a:rPr lang="en-US" sz="1400"/>
              <a:t>Ecstatic</a:t>
            </a:r>
          </a:p>
          <a:p>
            <a:pPr>
              <a:lnSpc>
                <a:spcPct val="80000"/>
              </a:lnSpc>
            </a:pPr>
            <a:r>
              <a:rPr lang="en-US" sz="1400"/>
              <a:t>Empowered       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1828800"/>
            <a:ext cx="43053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400"/>
              <a:t>NEGATIVE MOOD WORDS</a:t>
            </a:r>
          </a:p>
          <a:p>
            <a:pPr>
              <a:lnSpc>
                <a:spcPct val="80000"/>
              </a:lnSpc>
            </a:pPr>
            <a:r>
              <a:rPr lang="en-US" sz="1400"/>
              <a:t>Tense</a:t>
            </a:r>
          </a:p>
          <a:p>
            <a:pPr>
              <a:lnSpc>
                <a:spcPct val="80000"/>
              </a:lnSpc>
            </a:pPr>
            <a:r>
              <a:rPr lang="en-US" sz="1400"/>
              <a:t>Gloomy</a:t>
            </a:r>
          </a:p>
          <a:p>
            <a:pPr>
              <a:lnSpc>
                <a:spcPct val="80000"/>
              </a:lnSpc>
            </a:pPr>
            <a:r>
              <a:rPr lang="en-US" sz="1400"/>
              <a:t>Violent</a:t>
            </a:r>
          </a:p>
          <a:p>
            <a:pPr>
              <a:lnSpc>
                <a:spcPct val="80000"/>
              </a:lnSpc>
            </a:pPr>
            <a:r>
              <a:rPr lang="en-US" sz="1400"/>
              <a:t>Insidious</a:t>
            </a:r>
          </a:p>
          <a:p>
            <a:pPr>
              <a:lnSpc>
                <a:spcPct val="80000"/>
              </a:lnSpc>
            </a:pPr>
            <a:r>
              <a:rPr lang="en-US" sz="1400"/>
              <a:t>Pessimistic</a:t>
            </a:r>
          </a:p>
          <a:p>
            <a:pPr>
              <a:lnSpc>
                <a:spcPct val="80000"/>
              </a:lnSpc>
            </a:pPr>
            <a:r>
              <a:rPr lang="en-US" sz="1400"/>
              <a:t>Confining</a:t>
            </a:r>
          </a:p>
          <a:p>
            <a:pPr>
              <a:lnSpc>
                <a:spcPct val="80000"/>
              </a:lnSpc>
            </a:pPr>
            <a:r>
              <a:rPr lang="en-US" sz="1400"/>
              <a:t>Cold</a:t>
            </a:r>
          </a:p>
          <a:p>
            <a:pPr>
              <a:lnSpc>
                <a:spcPct val="80000"/>
              </a:lnSpc>
            </a:pPr>
            <a:r>
              <a:rPr lang="en-US" sz="1400"/>
              <a:t>Hopeless</a:t>
            </a:r>
          </a:p>
          <a:p>
            <a:pPr>
              <a:lnSpc>
                <a:spcPct val="80000"/>
              </a:lnSpc>
            </a:pPr>
            <a:r>
              <a:rPr lang="en-US" sz="1400"/>
              <a:t>Haunting</a:t>
            </a:r>
          </a:p>
          <a:p>
            <a:pPr>
              <a:lnSpc>
                <a:spcPct val="80000"/>
              </a:lnSpc>
            </a:pPr>
            <a:r>
              <a:rPr lang="en-US" sz="1400"/>
              <a:t>Nightmarish</a:t>
            </a:r>
          </a:p>
          <a:p>
            <a:pPr>
              <a:lnSpc>
                <a:spcPct val="80000"/>
              </a:lnSpc>
            </a:pPr>
            <a:r>
              <a:rPr lang="en-US" sz="1400"/>
              <a:t>Hostile</a:t>
            </a:r>
          </a:p>
          <a:p>
            <a:pPr>
              <a:lnSpc>
                <a:spcPct val="80000"/>
              </a:lnSpc>
            </a:pPr>
            <a:r>
              <a:rPr lang="en-US" sz="1400"/>
              <a:t>Suspenseful</a:t>
            </a:r>
          </a:p>
          <a:p>
            <a:pPr>
              <a:lnSpc>
                <a:spcPct val="80000"/>
              </a:lnSpc>
            </a:pPr>
            <a:r>
              <a:rPr lang="en-US" sz="1400"/>
              <a:t>Foreboding</a:t>
            </a:r>
          </a:p>
          <a:p>
            <a:pPr>
              <a:lnSpc>
                <a:spcPct val="80000"/>
              </a:lnSpc>
            </a:pPr>
            <a:r>
              <a:rPr lang="en-US" sz="1400"/>
              <a:t>Threatening</a:t>
            </a:r>
          </a:p>
          <a:p>
            <a:pPr>
              <a:lnSpc>
                <a:spcPct val="80000"/>
              </a:lnSpc>
            </a:pPr>
            <a:r>
              <a:rPr lang="en-US" sz="1400"/>
              <a:t>Desolate</a:t>
            </a:r>
          </a:p>
          <a:p>
            <a:pPr>
              <a:lnSpc>
                <a:spcPct val="80000"/>
              </a:lnSpc>
            </a:pPr>
            <a:r>
              <a:rPr lang="en-US" sz="1400"/>
              <a:t>Merciless</a:t>
            </a:r>
          </a:p>
          <a:p>
            <a:pPr>
              <a:lnSpc>
                <a:spcPct val="80000"/>
              </a:lnSpc>
            </a:pPr>
            <a:r>
              <a:rPr lang="en-US" sz="1400"/>
              <a:t>Terrifying</a:t>
            </a:r>
          </a:p>
          <a:p>
            <a:pPr>
              <a:lnSpc>
                <a:spcPct val="80000"/>
              </a:lnSpc>
            </a:pPr>
            <a:r>
              <a:rPr lang="en-US" sz="1400"/>
              <a:t>Vengeful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04800" y="6110288"/>
            <a:ext cx="8001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/>
              <a:t>While reading Poe’ “Cask of Amontillado,” write down words/phrases that create mood (and label with a mood word)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2066925"/>
            <a:ext cx="6781800" cy="1330325"/>
          </a:xfrm>
        </p:spPr>
        <p:txBody>
          <a:bodyPr/>
          <a:lstStyle/>
          <a:p>
            <a:r>
              <a:rPr lang="en-US"/>
              <a:t>IRONY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910387" cy="1752600"/>
          </a:xfrm>
        </p:spPr>
        <p:txBody>
          <a:bodyPr/>
          <a:lstStyle/>
          <a:p>
            <a:pPr marL="457200" lvl="1" indent="0" algn="ctr">
              <a:buFont typeface="Wingdings" pitchFamily="2" charset="2"/>
              <a:buNone/>
            </a:pPr>
            <a:r>
              <a:rPr lang="en-US" sz="3900"/>
              <a:t>The result of a contrast between appearance or expectation and reality</a:t>
            </a:r>
          </a:p>
          <a:p>
            <a:r>
              <a:rPr lang="en-US" sz="2700"/>
              <a:t>*Hiding what is actually the case to achieve special, artistic effects</a:t>
            </a:r>
          </a:p>
          <a:p>
            <a:pPr marL="457200" lvl="1" indent="0" algn="ctr">
              <a:buFont typeface="Wingdings" pitchFamily="2" charset="2"/>
              <a:buNone/>
            </a:pPr>
            <a:endParaRPr lang="en-US" sz="3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4572000" cy="1143000"/>
          </a:xfrm>
        </p:spPr>
        <p:txBody>
          <a:bodyPr/>
          <a:lstStyle/>
          <a:p>
            <a:r>
              <a:rPr lang="en-US" sz="6600"/>
              <a:t>Verbal Irony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3997325" cy="4038600"/>
          </a:xfrm>
        </p:spPr>
        <p:txBody>
          <a:bodyPr/>
          <a:lstStyle/>
          <a:p>
            <a:r>
              <a:rPr lang="en-US" sz="4500"/>
              <a:t>Words are used to suggest opposite of what is meant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9475" y="1828800"/>
            <a:ext cx="39973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100"/>
              <a:t>Example- Someone says, “Don’t be nervous; it’s only the most important test of your life.”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4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/>
              <a:t>Dramatic Irony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39973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100"/>
              <a:t>What appears to be true to a character is not what the reader or audience knows to be true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600200"/>
            <a:ext cx="4038600" cy="5257800"/>
          </a:xfrm>
        </p:spPr>
        <p:txBody>
          <a:bodyPr/>
          <a:lstStyle/>
          <a:p>
            <a:r>
              <a:rPr lang="en-US" sz="3200"/>
              <a:t>Example-A boy tells his mother he is late because he was at a friend’s house.  The audience knows that the mother talked to friend’s mother and knows son was not there.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/>
              <a:t>Situational Irony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752600"/>
            <a:ext cx="3810000" cy="4572000"/>
          </a:xfrm>
        </p:spPr>
        <p:txBody>
          <a:bodyPr/>
          <a:lstStyle/>
          <a:p>
            <a:r>
              <a:rPr lang="en-US" sz="4500"/>
              <a:t>An event occurs that goes against expectations that have been built up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35563" y="1600200"/>
            <a:ext cx="3810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100"/>
              <a:t>Example-A story has a mouse chasing a cat</a:t>
            </a:r>
          </a:p>
          <a:p>
            <a:pPr>
              <a:lnSpc>
                <a:spcPct val="90000"/>
              </a:lnSpc>
            </a:pPr>
            <a:r>
              <a:rPr lang="en-US" sz="4100"/>
              <a:t>Expectations are a cat chasing a mouse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700"/>
              <a:t>Turn to your elbow partner and discuss the irony of the following images (over the next seven slides)</a:t>
            </a:r>
          </a:p>
        </p:txBody>
      </p:sp>
      <p:pic>
        <p:nvPicPr>
          <p:cNvPr id="33797" name="Picture 5" descr="irony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3276600"/>
            <a:ext cx="7391400" cy="3086100"/>
          </a:xfrm>
          <a:noFill/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 (cont’d)</a:t>
            </a:r>
          </a:p>
        </p:txBody>
      </p:sp>
      <p:pic>
        <p:nvPicPr>
          <p:cNvPr id="35845" name="Picture 5" descr="irony26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828800"/>
            <a:ext cx="7696200" cy="4854575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 (cont’d)</a:t>
            </a:r>
          </a:p>
        </p:txBody>
      </p:sp>
      <p:pic>
        <p:nvPicPr>
          <p:cNvPr id="37893" name="Picture 5" descr="Iron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828800"/>
            <a:ext cx="8153400" cy="4800600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 (cont’d)</a:t>
            </a:r>
          </a:p>
        </p:txBody>
      </p:sp>
      <p:pic>
        <p:nvPicPr>
          <p:cNvPr id="38917" name="Picture 5" descr="irony%2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828800"/>
            <a:ext cx="8077200" cy="4724400"/>
          </a:xfrm>
          <a:noFill/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 (cont’d)</a:t>
            </a:r>
          </a:p>
        </p:txBody>
      </p:sp>
      <p:pic>
        <p:nvPicPr>
          <p:cNvPr id="40965" name="Picture 5" descr="irony_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828800"/>
            <a:ext cx="8229600" cy="4724400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 (cont’d)</a:t>
            </a:r>
          </a:p>
        </p:txBody>
      </p:sp>
      <p:pic>
        <p:nvPicPr>
          <p:cNvPr id="43013" name="Picture 5" descr="irony comic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2286000"/>
            <a:ext cx="8382000" cy="419100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 the irony (cont’d)</a:t>
            </a:r>
          </a:p>
        </p:txBody>
      </p:sp>
      <p:pic>
        <p:nvPicPr>
          <p:cNvPr id="45062" name="Picture 6" descr="irony comic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905000"/>
            <a:ext cx="8686800" cy="4648200"/>
          </a:xfrm>
          <a:noFill/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“Cask of Amontillado” </a:t>
            </a:r>
            <a:br>
              <a:rPr lang="en-US" sz="4000"/>
            </a:br>
            <a:r>
              <a:rPr lang="en-US" sz="4000"/>
              <a:t>Irony Example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4038600"/>
          </a:xfrm>
        </p:spPr>
        <p:txBody>
          <a:bodyPr/>
          <a:lstStyle/>
          <a:p>
            <a:r>
              <a:rPr lang="en-US" sz="3200"/>
              <a:t>“’I drink to the buried that repose around us,” says Fortunato.  “And I to your long life,” Montresor replies.”</a:t>
            </a:r>
          </a:p>
          <a:p>
            <a:r>
              <a:rPr lang="en-US" sz="3200"/>
              <a:t>Montresor is not really drinking to Fortunato’s long life; he is playing on the fact that he will soon kill Fortunato.</a:t>
            </a:r>
          </a:p>
          <a:p>
            <a:r>
              <a:rPr lang="en-US" sz="3200"/>
              <a:t>What type of irony is this?</a:t>
            </a:r>
          </a:p>
          <a:p>
            <a:pPr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Irony Practice	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724400"/>
          </a:xfrm>
        </p:spPr>
        <p:txBody>
          <a:bodyPr/>
          <a:lstStyle/>
          <a:p>
            <a:r>
              <a:rPr lang="en-US"/>
              <a:t>Find three more examples of irony from “The Cask of Amontillado.”  </a:t>
            </a:r>
          </a:p>
          <a:p>
            <a:r>
              <a:rPr lang="en-US"/>
              <a:t>Create a 4-columned chart that has the following information:  </a:t>
            </a:r>
          </a:p>
          <a:p>
            <a:pPr lvl="2"/>
            <a:r>
              <a:rPr lang="en-US"/>
              <a:t>Quote</a:t>
            </a:r>
          </a:p>
          <a:p>
            <a:pPr lvl="2"/>
            <a:r>
              <a:rPr lang="en-US"/>
              <a:t>Paraphrase</a:t>
            </a:r>
          </a:p>
          <a:p>
            <a:pPr lvl="2"/>
            <a:r>
              <a:rPr lang="en-US"/>
              <a:t>Explanation of how quote shows irony</a:t>
            </a:r>
          </a:p>
          <a:p>
            <a:pPr lvl="2"/>
            <a:r>
              <a:rPr lang="en-US"/>
              <a:t>Label type of irony (verbal, dramatic, or situational)</a:t>
            </a:r>
          </a:p>
          <a:p>
            <a:pPr lvl="2"/>
            <a:endParaRPr lang="en-US"/>
          </a:p>
          <a:p>
            <a:pPr lvl="2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289</TotalTime>
  <Words>896</Words>
  <Application>Microsoft Office PowerPoint</Application>
  <PresentationFormat>On-screen Show (4:3)</PresentationFormat>
  <Paragraphs>138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Refined</vt:lpstr>
      <vt:lpstr>Cask of Amontillado</vt:lpstr>
      <vt:lpstr>Fictional Elements</vt:lpstr>
      <vt:lpstr>Allan Parsons Project Song “The Cask of Amontillado”</vt:lpstr>
      <vt:lpstr>A Poison Tree By: William Blake</vt:lpstr>
      <vt:lpstr>Behind the Story</vt:lpstr>
      <vt:lpstr>Mood</vt:lpstr>
      <vt:lpstr>Mood Words List  (Starter List-Can you think of more??)</vt:lpstr>
      <vt:lpstr>IRONY</vt:lpstr>
      <vt:lpstr>Verbal Irony</vt:lpstr>
      <vt:lpstr>Dramatic Irony</vt:lpstr>
      <vt:lpstr>Situational Irony</vt:lpstr>
      <vt:lpstr>Explain the irony</vt:lpstr>
      <vt:lpstr>Explain the irony (cont’d)</vt:lpstr>
      <vt:lpstr>Explain the irony (cont’d)</vt:lpstr>
      <vt:lpstr>Explain the irony (cont’d)</vt:lpstr>
      <vt:lpstr>Explain the irony (cont’d)</vt:lpstr>
      <vt:lpstr>Explain the irony (cont’d)</vt:lpstr>
      <vt:lpstr>Explain the irony (cont’d)</vt:lpstr>
      <vt:lpstr>“Cask of Amontillado”  Irony Example</vt:lpstr>
      <vt:lpstr>Irony Practice </vt:lpstr>
    </vt:vector>
  </TitlesOfParts>
  <Company>VCSB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Cask of Amontillado</dc:title>
  <dc:creator>MIS</dc:creator>
  <cp:lastModifiedBy>Cabarrus County Schools</cp:lastModifiedBy>
  <cp:revision>39</cp:revision>
  <dcterms:created xsi:type="dcterms:W3CDTF">2005-01-19T15:00:15Z</dcterms:created>
  <dcterms:modified xsi:type="dcterms:W3CDTF">2012-02-07T15:26:04Z</dcterms:modified>
</cp:coreProperties>
</file>