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F0C92F0-FF54-4DD2-B092-9BC7FDA61B2B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34E57D5-71E4-4B3E-9304-063E99E8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Planetary 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Motion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43200"/>
            <a:ext cx="518160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Planetary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426464"/>
            <a:ext cx="8539897" cy="52791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Each planet spins on its axis. The spinning of a body, such as a planet, on its axis is called </a:t>
            </a:r>
            <a:r>
              <a:rPr lang="en-US" b="1" dirty="0">
                <a:solidFill>
                  <a:srgbClr val="FF0000"/>
                </a:solidFill>
              </a:rPr>
              <a:t>rotation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 Earth spins at </a:t>
            </a:r>
            <a:r>
              <a:rPr lang="en-US" b="1" dirty="0">
                <a:solidFill>
                  <a:srgbClr val="FF0000"/>
                </a:solidFill>
              </a:rPr>
              <a:t>1,038</a:t>
            </a:r>
            <a:r>
              <a:rPr lang="en-US" dirty="0"/>
              <a:t> miles per hour!).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path that a body follows as it travels around another body in space is called the </a:t>
            </a:r>
            <a:r>
              <a:rPr lang="en-US" b="1" dirty="0">
                <a:solidFill>
                  <a:srgbClr val="FF0000"/>
                </a:solidFill>
              </a:rPr>
              <a:t>orbit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One complete trip along an orbit is called a </a:t>
            </a:r>
            <a:r>
              <a:rPr lang="en-US" b="1" dirty="0">
                <a:solidFill>
                  <a:srgbClr val="FF0000"/>
                </a:solidFill>
              </a:rPr>
              <a:t>revolution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dirty="0"/>
              <a:t>(Earth moves at </a:t>
            </a:r>
            <a:r>
              <a:rPr lang="en-US" b="1" dirty="0">
                <a:solidFill>
                  <a:srgbClr val="FF0000"/>
                </a:solidFill>
              </a:rPr>
              <a:t>67,000</a:t>
            </a:r>
            <a:r>
              <a:rPr lang="en-US" dirty="0"/>
              <a:t> mph</a:t>
            </a:r>
            <a:r>
              <a:rPr lang="en-US" dirty="0" smtClean="0"/>
              <a:t>!)</a:t>
            </a:r>
            <a:endParaRPr lang="en-US" sz="1800" dirty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4629" y="134827"/>
            <a:ext cx="340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Earth’s Motion around The Sun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82200" y="175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B318794-9036-4E29-ADAC-942A495CFD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014" y="103149"/>
            <a:ext cx="1699845" cy="1371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8AD82B9-FF8C-440B-87A3-A68A330C14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2" y="103149"/>
            <a:ext cx="1789043" cy="1371600"/>
          </a:xfrm>
          <a:prstGeom prst="rect">
            <a:avLst/>
          </a:prstGeom>
        </p:spPr>
      </p:pic>
      <p:pic>
        <p:nvPicPr>
          <p:cNvPr id="14" name="Picture 13" descr="A picture containing drawing, device&#10;&#10;Description automatically generated">
            <a:extLst>
              <a:ext uri="{FF2B5EF4-FFF2-40B4-BE49-F238E27FC236}">
                <a16:creationId xmlns:a16="http://schemas.microsoft.com/office/drawing/2014/main" xmlns="" id="{28CEDD2D-66A2-49A3-8206-7C5213500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4922520"/>
            <a:ext cx="4825514" cy="1905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1928"/>
            <a:ext cx="7772400" cy="914400"/>
          </a:xfrm>
        </p:spPr>
        <p:txBody>
          <a:bodyPr/>
          <a:lstStyle/>
          <a:p>
            <a:pPr algn="ctr"/>
            <a:r>
              <a:rPr lang="en-US" u="sng" dirty="0"/>
              <a:t>Days and Seasons on Earth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534400" cy="51054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It takes the Earth one year or </a:t>
            </a:r>
            <a:r>
              <a:rPr lang="en-US" b="1" dirty="0">
                <a:solidFill>
                  <a:srgbClr val="FF0000"/>
                </a:solidFill>
              </a:rPr>
              <a:t>365 ¼ days</a:t>
            </a:r>
            <a:r>
              <a:rPr lang="en-US" dirty="0"/>
              <a:t>, for the Earth to revolve once around the sun.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Earth revolves around the sun in an </a:t>
            </a:r>
            <a:r>
              <a:rPr lang="en-US" b="1" dirty="0">
                <a:solidFill>
                  <a:srgbClr val="FF0000"/>
                </a:solidFill>
              </a:rPr>
              <a:t>ellipse</a:t>
            </a:r>
            <a:r>
              <a:rPr lang="en-US" dirty="0"/>
              <a:t>, or an elongated circle.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Earth takes </a:t>
            </a:r>
            <a:r>
              <a:rPr lang="en-US" b="1" dirty="0">
                <a:solidFill>
                  <a:srgbClr val="FF0000"/>
                </a:solidFill>
              </a:rPr>
              <a:t>23 hours </a:t>
            </a:r>
            <a:r>
              <a:rPr lang="en-US" b="1" dirty="0"/>
              <a:t>and</a:t>
            </a:r>
            <a:r>
              <a:rPr lang="en-US" b="1" dirty="0">
                <a:solidFill>
                  <a:srgbClr val="FF0000"/>
                </a:solidFill>
              </a:rPr>
              <a:t> 56 minutes </a:t>
            </a:r>
            <a:r>
              <a:rPr lang="en-US" dirty="0"/>
              <a:t>to rotate once on its axis.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day</a:t>
            </a:r>
            <a:r>
              <a:rPr lang="en-US" dirty="0"/>
              <a:t> is the time required for the Earth to rotate </a:t>
            </a:r>
            <a:r>
              <a:rPr lang="en-US" dirty="0">
                <a:solidFill>
                  <a:srgbClr val="FF0000"/>
                </a:solidFill>
              </a:rPr>
              <a:t>once</a:t>
            </a:r>
            <a:r>
              <a:rPr lang="en-US" dirty="0"/>
              <a:t> on its axis.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800600"/>
            <a:ext cx="3794760" cy="1646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674C2C4-CB76-4047-975A-FB4B2429C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5044440"/>
            <a:ext cx="2819401" cy="1646872"/>
          </a:xfrm>
          <a:prstGeom prst="rect">
            <a:avLst/>
          </a:prstGeom>
        </p:spPr>
      </p:pic>
      <p:pic>
        <p:nvPicPr>
          <p:cNvPr id="8" name="Picture 7" descr="A picture containing dark, black, sitting, red&#10;&#10;Description automatically generated">
            <a:extLst>
              <a:ext uri="{FF2B5EF4-FFF2-40B4-BE49-F238E27FC236}">
                <a16:creationId xmlns:a16="http://schemas.microsoft.com/office/drawing/2014/main" xmlns="" id="{45DFCD6A-DD9A-42D3-BB64-1EC85016FE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800600"/>
            <a:ext cx="2145031" cy="1962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772400" cy="914400"/>
          </a:xfrm>
        </p:spPr>
        <p:txBody>
          <a:bodyPr/>
          <a:lstStyle/>
          <a:p>
            <a:pPr algn="ctr"/>
            <a:r>
              <a:rPr lang="en-US" u="sng" dirty="0"/>
              <a:t>Days and Seasons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64455"/>
            <a:ext cx="8534400" cy="547473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The Earth’s </a:t>
            </a:r>
            <a:r>
              <a:rPr lang="en-US" b="1" dirty="0">
                <a:solidFill>
                  <a:srgbClr val="FF0000"/>
                </a:solidFill>
              </a:rPr>
              <a:t>rotation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causes day and night.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seasons are caused by the </a:t>
            </a:r>
            <a:r>
              <a:rPr lang="en-US" b="1" dirty="0">
                <a:solidFill>
                  <a:srgbClr val="FF0000"/>
                </a:solidFill>
              </a:rPr>
              <a:t>23.5˚ tilt </a:t>
            </a:r>
            <a:r>
              <a:rPr lang="en-US" dirty="0"/>
              <a:t>of the Earth’s axis.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During the summer months, the Northern Hemisphere has warmer temperatures and longer days because it is tilted </a:t>
            </a:r>
            <a:r>
              <a:rPr lang="en-US" b="1" dirty="0">
                <a:solidFill>
                  <a:srgbClr val="FF0000"/>
                </a:solidFill>
              </a:rPr>
              <a:t>towards</a:t>
            </a:r>
            <a:r>
              <a:rPr lang="en-US" dirty="0"/>
              <a:t> the sun.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During the winter months, the Northern Hemisphere has colder temperatures and shorter days because it is tilted </a:t>
            </a:r>
            <a:r>
              <a:rPr lang="en-US" b="1" dirty="0">
                <a:solidFill>
                  <a:srgbClr val="FF0000"/>
                </a:solidFill>
              </a:rPr>
              <a:t>away</a:t>
            </a:r>
            <a:r>
              <a:rPr lang="en-US" dirty="0"/>
              <a:t> from the sun.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E1560D0-BFC7-4164-9195-DCCC54C47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59545"/>
            <a:ext cx="2008366" cy="1204910"/>
          </a:xfrm>
          <a:prstGeom prst="rect">
            <a:avLst/>
          </a:prstGeom>
        </p:spPr>
      </p:pic>
      <p:pic>
        <p:nvPicPr>
          <p:cNvPr id="9" name="Picture 8" descr="A picture containing sitting, dark, photo, black&#10;&#10;Description automatically generated">
            <a:extLst>
              <a:ext uri="{FF2B5EF4-FFF2-40B4-BE49-F238E27FC236}">
                <a16:creationId xmlns:a16="http://schemas.microsoft.com/office/drawing/2014/main" xmlns="" id="{C6037E20-E057-4191-8331-57ACFF9FF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550" y="130970"/>
            <a:ext cx="1600200" cy="1697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914400"/>
          </a:xfrm>
        </p:spPr>
        <p:txBody>
          <a:bodyPr/>
          <a:lstStyle/>
          <a:p>
            <a:pPr algn="ctr"/>
            <a:r>
              <a:rPr lang="en-US" u="sng" dirty="0"/>
              <a:t>Days and Seasons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257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The time when the sun is directly above the equator is called </a:t>
            </a:r>
            <a:r>
              <a:rPr lang="en-US" b="1" dirty="0">
                <a:solidFill>
                  <a:srgbClr val="FF0000"/>
                </a:solidFill>
              </a:rPr>
              <a:t>equinox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At the equinoxes, the number of daylight hours </a:t>
            </a:r>
            <a:r>
              <a:rPr lang="en-US" b="1" dirty="0">
                <a:solidFill>
                  <a:srgbClr val="FF0000"/>
                </a:solidFill>
              </a:rPr>
              <a:t>equals</a:t>
            </a:r>
            <a:r>
              <a:rPr lang="en-US" dirty="0"/>
              <a:t> the number of nighttime hours (</a:t>
            </a:r>
            <a:r>
              <a:rPr lang="en-US" dirty="0">
                <a:solidFill>
                  <a:srgbClr val="FF0000"/>
                </a:solidFill>
              </a:rPr>
              <a:t>12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12</a:t>
            </a:r>
            <a:r>
              <a:rPr lang="en-US" dirty="0"/>
              <a:t>).</a:t>
            </a:r>
          </a:p>
          <a:p>
            <a:pPr>
              <a:buFont typeface="Wingdings" pitchFamily="2" charset="2"/>
              <a:buChar char="Ø"/>
            </a:pPr>
            <a:r>
              <a:rPr lang="en-US" b="1" dirty="0"/>
              <a:t>The months of </a:t>
            </a:r>
            <a:r>
              <a:rPr lang="en-US" b="1" dirty="0">
                <a:solidFill>
                  <a:srgbClr val="FF0000"/>
                </a:solidFill>
              </a:rPr>
              <a:t>March 20-21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September 22-23 </a:t>
            </a:r>
            <a:r>
              <a:rPr lang="en-US" dirty="0"/>
              <a:t>are the equinoxes.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A picture containing building, egg, black, holding&#10;&#10;Description automatically generated">
            <a:extLst>
              <a:ext uri="{FF2B5EF4-FFF2-40B4-BE49-F238E27FC236}">
                <a16:creationId xmlns:a16="http://schemas.microsoft.com/office/drawing/2014/main" xmlns="" id="{49EB9CCE-433D-4F76-B87D-9A8BDA65C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480560"/>
            <a:ext cx="3810000" cy="2240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543" y="181074"/>
            <a:ext cx="7772400" cy="914400"/>
          </a:xfrm>
        </p:spPr>
        <p:txBody>
          <a:bodyPr/>
          <a:lstStyle/>
          <a:p>
            <a:pPr algn="ctr"/>
            <a:r>
              <a:rPr lang="en-US" u="sng" dirty="0"/>
              <a:t>Days and Seasons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70472" cy="59436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solstice</a:t>
            </a:r>
            <a:r>
              <a:rPr lang="en-US" dirty="0"/>
              <a:t> is the time when the sun is farthest north or south of the equator.</a:t>
            </a:r>
          </a:p>
          <a:p>
            <a:pPr>
              <a:buFont typeface="Wingdings" pitchFamily="2" charset="2"/>
              <a:buChar char="Ø"/>
            </a:pPr>
            <a:r>
              <a:rPr lang="en-US" b="1" dirty="0"/>
              <a:t>The months of </a:t>
            </a:r>
            <a:r>
              <a:rPr lang="en-US" b="1" dirty="0">
                <a:solidFill>
                  <a:srgbClr val="FF0000"/>
                </a:solidFill>
              </a:rPr>
              <a:t>June 20-22 </a:t>
            </a: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most</a:t>
            </a:r>
            <a:r>
              <a:rPr lang="en-US" dirty="0"/>
              <a:t> amount of daylight )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December </a:t>
            </a:r>
            <a:r>
              <a:rPr lang="en-US" b="1" dirty="0"/>
              <a:t>21-22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least</a:t>
            </a:r>
            <a:r>
              <a:rPr lang="en-US" dirty="0"/>
              <a:t> amount of daylight) are the solstices.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temperature and amount of daylight stays about the same all year at the </a:t>
            </a:r>
            <a:r>
              <a:rPr lang="en-US" b="1" dirty="0">
                <a:solidFill>
                  <a:srgbClr val="FF0000"/>
                </a:solidFill>
              </a:rPr>
              <a:t>equator</a:t>
            </a:r>
            <a:r>
              <a:rPr lang="en-US" dirty="0"/>
              <a:t>.</a:t>
            </a:r>
          </a:p>
        </p:txBody>
      </p:sp>
      <p:pic>
        <p:nvPicPr>
          <p:cNvPr id="4" name="Rotation_and_Revolut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5227744"/>
            <a:ext cx="1943100" cy="1295400"/>
          </a:xfrm>
          <a:prstGeom prst="rect">
            <a:avLst/>
          </a:prstGeom>
        </p:spPr>
      </p:pic>
      <p:pic>
        <p:nvPicPr>
          <p:cNvPr id="11" name="Picture 10" descr="A picture containing sitting, cellphone, phone, monitor&#10;&#10;Description automatically generated">
            <a:extLst>
              <a:ext uri="{FF2B5EF4-FFF2-40B4-BE49-F238E27FC236}">
                <a16:creationId xmlns:a16="http://schemas.microsoft.com/office/drawing/2014/main" xmlns="" id="{69EA8513-5A9D-4B22-9019-C0E4EB7439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4368936"/>
            <a:ext cx="3214552" cy="2307990"/>
          </a:xfrm>
          <a:prstGeom prst="rect">
            <a:avLst/>
          </a:prstGeom>
        </p:spPr>
      </p:pic>
      <p:pic>
        <p:nvPicPr>
          <p:cNvPr id="15" name="Picture 14" descr="A picture containing sitting, table, black, apple&#10;&#10;Description automatically generated">
            <a:extLst>
              <a:ext uri="{FF2B5EF4-FFF2-40B4-BE49-F238E27FC236}">
                <a16:creationId xmlns:a16="http://schemas.microsoft.com/office/drawing/2014/main" xmlns="" id="{1D662038-8B19-4E8E-AADE-3374B0FFE9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972" y="4781527"/>
            <a:ext cx="2721428" cy="19146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F59441E-4A92-4FD8-95C6-29D6CEFC0FFA}"/>
              </a:ext>
            </a:extLst>
          </p:cNvPr>
          <p:cNvSpPr txBox="1"/>
          <p:nvPr/>
        </p:nvSpPr>
        <p:spPr>
          <a:xfrm>
            <a:off x="3368041" y="4781527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SUMMER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6474779-89CE-4119-801C-E52F4A41D154}"/>
              </a:ext>
            </a:extLst>
          </p:cNvPr>
          <p:cNvSpPr txBox="1"/>
          <p:nvPr/>
        </p:nvSpPr>
        <p:spPr>
          <a:xfrm>
            <a:off x="6578781" y="4453606"/>
            <a:ext cx="1273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WINTER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772400" cy="914400"/>
          </a:xfrm>
        </p:spPr>
        <p:txBody>
          <a:bodyPr/>
          <a:lstStyle/>
          <a:p>
            <a:pPr algn="ctr"/>
            <a:r>
              <a:rPr lang="en-US" u="sng" dirty="0"/>
              <a:t>Where Are We Located?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763000" cy="5257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Concord</a:t>
            </a:r>
            <a:r>
              <a:rPr lang="en-US" dirty="0"/>
              <a:t>, North Carolina, is located </a:t>
            </a:r>
            <a:r>
              <a:rPr lang="en-US" b="1" dirty="0">
                <a:solidFill>
                  <a:srgbClr val="FF0000"/>
                </a:solidFill>
              </a:rPr>
              <a:t>35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⁰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north of the equator.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cs typeface="Times New Roman"/>
              </a:rPr>
              <a:t>Therefore, we live in Earth’s </a:t>
            </a:r>
            <a:r>
              <a:rPr lang="en-US" b="1" dirty="0">
                <a:solidFill>
                  <a:srgbClr val="FF0000"/>
                </a:solidFill>
                <a:cs typeface="Times New Roman"/>
              </a:rPr>
              <a:t>Northern</a:t>
            </a:r>
            <a:r>
              <a:rPr lang="en-US" dirty="0">
                <a:cs typeface="Times New Roman"/>
              </a:rPr>
              <a:t> Hemisphere.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cs typeface="Times New Roman"/>
            </a:endParaRPr>
          </a:p>
          <a:p>
            <a:pPr marL="68580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048000"/>
            <a:ext cx="7086600" cy="3657600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3048000" y="4038600"/>
            <a:ext cx="76200" cy="762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92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420</TotalTime>
  <Words>361</Words>
  <Application>Microsoft Office PowerPoint</Application>
  <PresentationFormat>On-screen Show (4:3)</PresentationFormat>
  <Paragraphs>29</Paragraphs>
  <Slides>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Metro</vt:lpstr>
      <vt:lpstr>Planetary Motion </vt:lpstr>
      <vt:lpstr>Planetary Motion</vt:lpstr>
      <vt:lpstr>Days and Seasons on Earth</vt:lpstr>
      <vt:lpstr>Days and Seasons </vt:lpstr>
      <vt:lpstr>Days and Seasons</vt:lpstr>
      <vt:lpstr>Days and Seasons</vt:lpstr>
      <vt:lpstr>Where Are We Located?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Planetary Motion, Days, and Seasons</dc:title>
  <dc:creator>Mark Pompei</dc:creator>
  <cp:lastModifiedBy>Owner</cp:lastModifiedBy>
  <cp:revision>45</cp:revision>
  <dcterms:created xsi:type="dcterms:W3CDTF">2011-01-31T22:22:51Z</dcterms:created>
  <dcterms:modified xsi:type="dcterms:W3CDTF">2021-01-03T15:54:11Z</dcterms:modified>
</cp:coreProperties>
</file>