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95" r:id="rId1"/>
  </p:sldMasterIdLst>
  <p:notesMasterIdLst>
    <p:notesMasterId r:id="rId31"/>
  </p:notesMasterIdLst>
  <p:sldIdLst>
    <p:sldId id="256" r:id="rId2"/>
    <p:sldId id="257" r:id="rId3"/>
    <p:sldId id="258" r:id="rId4"/>
    <p:sldId id="259" r:id="rId5"/>
    <p:sldId id="260" r:id="rId6"/>
    <p:sldId id="271" r:id="rId7"/>
    <p:sldId id="268" r:id="rId8"/>
    <p:sldId id="261" r:id="rId9"/>
    <p:sldId id="262" r:id="rId10"/>
    <p:sldId id="263" r:id="rId11"/>
    <p:sldId id="264" r:id="rId12"/>
    <p:sldId id="278" r:id="rId13"/>
    <p:sldId id="279" r:id="rId14"/>
    <p:sldId id="280" r:id="rId15"/>
    <p:sldId id="281" r:id="rId16"/>
    <p:sldId id="265" r:id="rId17"/>
    <p:sldId id="266" r:id="rId18"/>
    <p:sldId id="269" r:id="rId19"/>
    <p:sldId id="284" r:id="rId20"/>
    <p:sldId id="285" r:id="rId21"/>
    <p:sldId id="270" r:id="rId22"/>
    <p:sldId id="273" r:id="rId23"/>
    <p:sldId id="272" r:id="rId24"/>
    <p:sldId id="282" r:id="rId25"/>
    <p:sldId id="275" r:id="rId26"/>
    <p:sldId id="286" r:id="rId27"/>
    <p:sldId id="276" r:id="rId28"/>
    <p:sldId id="277" r:id="rId29"/>
    <p:sldId id="27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51"/>
    <p:restoredTop sz="94648"/>
  </p:normalViewPr>
  <p:slideViewPr>
    <p:cSldViewPr snapToGrid="0" snapToObjects="1">
      <p:cViewPr varScale="1">
        <p:scale>
          <a:sx n="61" d="100"/>
          <a:sy n="61" d="100"/>
        </p:scale>
        <p:origin x="248" y="1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E65FE0-F64C-EE41-B323-A7CF8A0732D3}" type="datetimeFigureOut">
              <a:rPr lang="en-US" smtClean="0"/>
              <a:t>8/29/17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97552-AC62-9D4B-9EEE-339328AC210D}" type="slidenum">
              <a:rPr lang="en-US" smtClean="0"/>
              <a:t>‹#›</a:t>
            </a:fld>
            <a:endParaRPr lang="en-US"/>
          </a:p>
        </p:txBody>
      </p:sp>
    </p:spTree>
    <p:extLst>
      <p:ext uri="{BB962C8B-B14F-4D97-AF65-F5344CB8AC3E}">
        <p14:creationId xmlns:p14="http://schemas.microsoft.com/office/powerpoint/2010/main" val="517822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945110-48F5-374A-804A-4455A98D58CD}" type="slidenum">
              <a:rPr lang="en-US" smtClean="0"/>
              <a:t>20</a:t>
            </a:fld>
            <a:endParaRPr lang="en-US"/>
          </a:p>
        </p:txBody>
      </p:sp>
    </p:spTree>
    <p:extLst>
      <p:ext uri="{BB962C8B-B14F-4D97-AF65-F5344CB8AC3E}">
        <p14:creationId xmlns:p14="http://schemas.microsoft.com/office/powerpoint/2010/main" val="1435876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05515C74-2F98-5A4D-A67F-44EE242C3EC4}" type="datetimeFigureOut">
              <a:rPr lang="en-US" smtClean="0"/>
              <a:t>8/29/17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A5E30-5FF2-054B-AFE0-CFA389DE405E}" type="slidenum">
              <a:rPr lang="en-US" smtClean="0"/>
              <a:t>‹#›</a:t>
            </a:fld>
            <a:endParaRPr lang="en-US"/>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515C74-2F98-5A4D-A67F-44EE242C3EC4}" type="datetimeFigureOut">
              <a:rPr lang="en-US" smtClean="0"/>
              <a:t>8/29/17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A5E30-5FF2-054B-AFE0-CFA389DE405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515C74-2F98-5A4D-A67F-44EE242C3EC4}" type="datetimeFigureOut">
              <a:rPr lang="en-US" smtClean="0"/>
              <a:t>8/29/17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A5E30-5FF2-054B-AFE0-CFA389DE405E}" type="slidenum">
              <a:rPr lang="en-US" smtClean="0"/>
              <a:t>‹#›</a:t>
            </a:fld>
            <a:endParaRPr lang="en-US"/>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515C74-2F98-5A4D-A67F-44EE242C3EC4}" type="datetimeFigureOut">
              <a:rPr lang="en-US" smtClean="0"/>
              <a:t>8/29/17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A5E30-5FF2-054B-AFE0-CFA389DE405E}"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5515C74-2F98-5A4D-A67F-44EE242C3EC4}" type="datetimeFigureOut">
              <a:rPr lang="en-US" smtClean="0"/>
              <a:t>8/29/17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0A5E30-5FF2-054B-AFE0-CFA389DE405E}"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5515C74-2F98-5A4D-A67F-44EE242C3EC4}" type="datetimeFigureOut">
              <a:rPr lang="en-US" smtClean="0"/>
              <a:t>8/29/17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0A5E30-5FF2-054B-AFE0-CFA389DE405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15C74-2F98-5A4D-A67F-44EE242C3EC4}" type="datetimeFigureOut">
              <a:rPr lang="en-US" smtClean="0"/>
              <a:t>8/29/17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0A5E30-5FF2-054B-AFE0-CFA389DE405E}"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515C74-2F98-5A4D-A67F-44EE242C3EC4}" type="datetimeFigureOut">
              <a:rPr lang="en-US" smtClean="0"/>
              <a:t>8/29/17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A5E30-5FF2-054B-AFE0-CFA389DE405E}"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515C74-2F98-5A4D-A67F-44EE242C3EC4}" type="datetimeFigureOut">
              <a:rPr lang="en-US" smtClean="0"/>
              <a:t>8/29/17</a:t>
            </a:fld>
            <a:endParaRPr lang="en-US"/>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BC0A5E30-5FF2-054B-AFE0-CFA389DE405E}"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515C74-2F98-5A4D-A67F-44EE242C3EC4}" type="datetimeFigureOut">
              <a:rPr lang="en-US" smtClean="0"/>
              <a:t>8/29/17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A5E30-5FF2-054B-AFE0-CFA389DE405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515C74-2F98-5A4D-A67F-44EE242C3EC4}" type="datetimeFigureOut">
              <a:rPr lang="en-US" smtClean="0"/>
              <a:t>8/29/17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A5E30-5FF2-054B-AFE0-CFA389DE405E}"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515C74-2F98-5A4D-A67F-44EE242C3EC4}" type="datetimeFigureOut">
              <a:rPr lang="en-US" smtClean="0"/>
              <a:t>8/29/17</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C0A5E30-5FF2-054B-AFE0-CFA389DE405E}" type="slidenum">
              <a:rPr lang="en-US" smtClean="0"/>
              <a:t>‹#›</a:t>
            </a:fld>
            <a:endParaRPr lang="en-US"/>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0294964"/>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kelsey.heslop@cabarrus.k12.nc.u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cabarrus.k12.nc.us/cms/lib/NC01910456/Centricity/Domain/337/CCS_ACADEMIC_CALENDAR_2017-18.pdf" TargetMode="External"/><Relationship Id="rId3" Type="http://schemas.openxmlformats.org/officeDocument/2006/relationships/image" Target="../media/image3.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k12paymentcenter.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NULL" TargetMode="External"/><Relationship Id="rId4" Type="http://schemas.openxmlformats.org/officeDocument/2006/relationships/hyperlink" Target="NULL" TargetMode="External"/><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hyperlink" Target="NUL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lay.dreambox.com/login/9ukn/wroe" TargetMode="External"/><Relationship Id="rId3" Type="http://schemas.openxmlformats.org/officeDocument/2006/relationships/hyperlink" Target="https://login.i-ready.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Mrs. Dixon’s Parent Handbook</a:t>
            </a:r>
            <a:endParaRPr lang="en-US" dirty="0"/>
          </a:p>
        </p:txBody>
      </p:sp>
      <p:sp>
        <p:nvSpPr>
          <p:cNvPr id="3" name="Subtitle 2"/>
          <p:cNvSpPr>
            <a:spLocks noGrp="1"/>
          </p:cNvSpPr>
          <p:nvPr>
            <p:ph type="subTitle" idx="1"/>
          </p:nvPr>
        </p:nvSpPr>
        <p:spPr/>
        <p:txBody>
          <a:bodyPr/>
          <a:lstStyle/>
          <a:p>
            <a:r>
              <a:rPr lang="en-US" dirty="0" smtClean="0"/>
              <a:t>2017-2018 School Year</a:t>
            </a:r>
            <a:endParaRPr lang="en-US" dirty="0"/>
          </a:p>
        </p:txBody>
      </p:sp>
    </p:spTree>
    <p:extLst>
      <p:ext uri="{BB962C8B-B14F-4D97-AF65-F5344CB8AC3E}">
        <p14:creationId xmlns:p14="http://schemas.microsoft.com/office/powerpoint/2010/main" val="20267913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4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teacher</a:t>
            </a:r>
            <a:endParaRPr lang="en-US" dirty="0"/>
          </a:p>
        </p:txBody>
      </p:sp>
      <p:sp>
        <p:nvSpPr>
          <p:cNvPr id="3" name="Content Placeholder 2"/>
          <p:cNvSpPr>
            <a:spLocks noGrp="1"/>
          </p:cNvSpPr>
          <p:nvPr>
            <p:ph idx="1"/>
          </p:nvPr>
        </p:nvSpPr>
        <p:spPr/>
        <p:txBody>
          <a:bodyPr/>
          <a:lstStyle/>
          <a:p>
            <a:r>
              <a:rPr lang="en-US" dirty="0" smtClean="0"/>
              <a:t>Welcome to Kindergarten! I am very excited to teach your little one this year! This will be my third year teaching kindergarten in Cabarrus County, and my second year teaching at Odell. I am homegrown and completed all of my schooling in Cabarrus County. I even went to Odell as a child! I am the youngest of six children in a family originally from Pittsburgh who are all die hard Steelers fans. I just got married this past June and was known as Ms. Heslop last year. I graduated from UNCC earning my bachelors in Elementary Education with a minor in Visual and Performing Arts. I absolutely love Disney, reading, baking, and spending time with my husband and sweet rescue dog </a:t>
            </a:r>
            <a:r>
              <a:rPr lang="en-US" dirty="0" err="1" smtClean="0"/>
              <a:t>Nala</a:t>
            </a:r>
            <a:r>
              <a:rPr lang="en-US" dirty="0" smtClean="0"/>
              <a:t>. I can’t wait to get to know you and your child this school year!</a:t>
            </a:r>
          </a:p>
          <a:p>
            <a:r>
              <a:rPr lang="en-US" dirty="0"/>
              <a:t>https://</a:t>
            </a:r>
            <a:r>
              <a:rPr lang="en-US" dirty="0" err="1"/>
              <a:t>www.youtube.com</a:t>
            </a:r>
            <a:r>
              <a:rPr lang="en-US" dirty="0"/>
              <a:t>/</a:t>
            </a:r>
            <a:r>
              <a:rPr lang="en-US" dirty="0" err="1"/>
              <a:t>watch?v</a:t>
            </a:r>
            <a:r>
              <a:rPr lang="en-US" dirty="0"/>
              <a:t>=</a:t>
            </a:r>
            <a:r>
              <a:rPr lang="en-US" dirty="0" err="1"/>
              <a:t>RwlhUcSGqgs</a:t>
            </a:r>
            <a:endParaRPr lang="en-US" dirty="0"/>
          </a:p>
          <a:p>
            <a:endParaRPr lang="en-US" dirty="0"/>
          </a:p>
        </p:txBody>
      </p:sp>
    </p:spTree>
    <p:extLst>
      <p:ext uri="{BB962C8B-B14F-4D97-AF65-F5344CB8AC3E}">
        <p14:creationId xmlns:p14="http://schemas.microsoft.com/office/powerpoint/2010/main" val="276580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contact the teacher</a:t>
            </a:r>
            <a:endParaRPr lang="en-US" dirty="0"/>
          </a:p>
        </p:txBody>
      </p:sp>
      <p:sp>
        <p:nvSpPr>
          <p:cNvPr id="3" name="Content Placeholder 2"/>
          <p:cNvSpPr>
            <a:spLocks noGrp="1"/>
          </p:cNvSpPr>
          <p:nvPr>
            <p:ph idx="1"/>
          </p:nvPr>
        </p:nvSpPr>
        <p:spPr>
          <a:pattFill prst="pct5">
            <a:fgClr>
              <a:schemeClr val="accent1"/>
            </a:fgClr>
            <a:bgClr>
              <a:schemeClr val="bg1"/>
            </a:bgClr>
          </a:pattFill>
        </p:spPr>
        <p:txBody>
          <a:bodyPr>
            <a:normAutofit fontScale="92500" lnSpcReduction="10000"/>
          </a:bodyPr>
          <a:lstStyle/>
          <a:p>
            <a:r>
              <a:rPr lang="en-US" dirty="0" smtClean="0"/>
              <a:t>After school hours</a:t>
            </a:r>
            <a:r>
              <a:rPr lang="mr-IN" dirty="0" smtClean="0"/>
              <a:t>…</a:t>
            </a:r>
            <a:endParaRPr lang="en-US" dirty="0" smtClean="0"/>
          </a:p>
          <a:p>
            <a:pPr>
              <a:buFont typeface="Arial" charset="0"/>
              <a:buChar char="•"/>
            </a:pPr>
            <a:r>
              <a:rPr lang="en-US" dirty="0" smtClean="0"/>
              <a:t>By email: </a:t>
            </a:r>
            <a:r>
              <a:rPr lang="en-US" dirty="0" smtClean="0">
                <a:hlinkClick r:id="rId2"/>
              </a:rPr>
              <a:t>kelsey.heslop@cabarrus.k12.nc.us</a:t>
            </a:r>
            <a:endParaRPr lang="en-US" dirty="0"/>
          </a:p>
          <a:p>
            <a:pPr>
              <a:buFont typeface="Arial" charset="0"/>
              <a:buChar char="•"/>
            </a:pPr>
            <a:r>
              <a:rPr lang="en-US" dirty="0" smtClean="0"/>
              <a:t>All emails received before 8 pm will be answered the same day</a:t>
            </a:r>
          </a:p>
          <a:p>
            <a:pPr>
              <a:buFont typeface="Arial" charset="0"/>
              <a:buChar char="•"/>
            </a:pPr>
            <a:r>
              <a:rPr lang="en-US" dirty="0" smtClean="0"/>
              <a:t>I do not generally check email on the weekends</a:t>
            </a:r>
          </a:p>
          <a:p>
            <a:pPr>
              <a:buFont typeface="Arial" charset="0"/>
              <a:buChar char="•"/>
            </a:pPr>
            <a:endParaRPr lang="en-US" dirty="0"/>
          </a:p>
          <a:p>
            <a:pPr marL="0" indent="0">
              <a:buNone/>
            </a:pPr>
            <a:r>
              <a:rPr lang="en-US" dirty="0" smtClean="0"/>
              <a:t>During school</a:t>
            </a:r>
            <a:r>
              <a:rPr lang="mr-IN" dirty="0" smtClean="0"/>
              <a:t>…</a:t>
            </a:r>
            <a:endParaRPr lang="en-US" dirty="0"/>
          </a:p>
          <a:p>
            <a:pPr>
              <a:buFont typeface="Arial" charset="0"/>
              <a:buChar char="•"/>
            </a:pPr>
            <a:r>
              <a:rPr lang="en-US" dirty="0" smtClean="0"/>
              <a:t>I can answer emails during my planning time from 10:35 to 11:20, otherwise I do not check my email during school hours</a:t>
            </a:r>
          </a:p>
          <a:p>
            <a:pPr>
              <a:buFont typeface="Arial" charset="0"/>
              <a:buChar char="•"/>
            </a:pPr>
            <a:r>
              <a:rPr lang="en-US" dirty="0" smtClean="0"/>
              <a:t>If you have an urgent message for me, such as a transportation change, please call the office and ask them to give me the message. They will call into my classroom and give me the message.</a:t>
            </a:r>
          </a:p>
        </p:txBody>
      </p:sp>
    </p:spTree>
    <p:extLst>
      <p:ext uri="{BB962C8B-B14F-4D97-AF65-F5344CB8AC3E}">
        <p14:creationId xmlns:p14="http://schemas.microsoft.com/office/powerpoint/2010/main" val="11614695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ct8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schedule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t>8:30-8:15 Attendance                                                                                                                                                                                                                               </a:t>
            </a:r>
            <a:r>
              <a:rPr lang="en-US" b="1" dirty="0"/>
              <a:t/>
            </a:r>
            <a:br>
              <a:rPr lang="en-US" b="1" dirty="0"/>
            </a:br>
            <a:r>
              <a:rPr lang="en-US" b="1" dirty="0" smtClean="0"/>
              <a:t>8:30-8:50 </a:t>
            </a:r>
            <a:r>
              <a:rPr lang="en-US" b="1" dirty="0"/>
              <a:t>Dragon Time/Enrichment </a:t>
            </a:r>
            <a:r>
              <a:rPr lang="en-US" b="1" dirty="0" smtClean="0"/>
              <a:t>Time</a:t>
            </a:r>
            <a:endParaRPr lang="en-US" dirty="0"/>
          </a:p>
          <a:p>
            <a:pPr marL="0" indent="0">
              <a:buNone/>
            </a:pPr>
            <a:r>
              <a:rPr lang="en-US" b="1" dirty="0" smtClean="0"/>
              <a:t>8:55-10:30 Literacy</a:t>
            </a:r>
            <a:endParaRPr lang="en-US" dirty="0" smtClean="0"/>
          </a:p>
          <a:p>
            <a:pPr marL="0" indent="0">
              <a:buNone/>
            </a:pPr>
            <a:r>
              <a:rPr lang="en-US" b="1" dirty="0" smtClean="0"/>
              <a:t>10:35-11:20 Encore</a:t>
            </a:r>
            <a:endParaRPr lang="en-US" dirty="0" smtClean="0"/>
          </a:p>
          <a:p>
            <a:pPr marL="0" indent="0">
              <a:buNone/>
            </a:pPr>
            <a:r>
              <a:rPr lang="en-US" b="1" dirty="0" smtClean="0"/>
              <a:t>11:20-12:00 </a:t>
            </a:r>
            <a:r>
              <a:rPr lang="en-US" b="1" dirty="0"/>
              <a:t>Science/Social </a:t>
            </a:r>
            <a:r>
              <a:rPr lang="en-US" b="1" dirty="0" smtClean="0"/>
              <a:t>Studies</a:t>
            </a:r>
          </a:p>
          <a:p>
            <a:pPr marL="0" indent="0">
              <a:buNone/>
            </a:pPr>
            <a:r>
              <a:rPr lang="en-US" b="1" dirty="0" smtClean="0"/>
              <a:t>12:00-12:30 Writing</a:t>
            </a:r>
            <a:endParaRPr lang="en-US" dirty="0" smtClean="0"/>
          </a:p>
          <a:p>
            <a:pPr marL="0" indent="0">
              <a:buNone/>
            </a:pPr>
            <a:r>
              <a:rPr lang="en-US" b="1" dirty="0" smtClean="0"/>
              <a:t>12:40-1:10 Lunch</a:t>
            </a:r>
          </a:p>
          <a:p>
            <a:pPr marL="0" indent="0">
              <a:buNone/>
            </a:pPr>
            <a:r>
              <a:rPr lang="en-US" b="1" dirty="0" smtClean="0"/>
              <a:t>1:15-2:15 Math</a:t>
            </a:r>
            <a:endParaRPr lang="en-US" dirty="0" smtClean="0"/>
          </a:p>
          <a:p>
            <a:pPr marL="0" indent="0">
              <a:buNone/>
            </a:pPr>
            <a:r>
              <a:rPr lang="en-US" b="1" dirty="0" smtClean="0"/>
              <a:t>2:20-2:50 </a:t>
            </a:r>
            <a:r>
              <a:rPr lang="en-US" b="1" dirty="0"/>
              <a:t>Recess</a:t>
            </a:r>
            <a:endParaRPr lang="en-US" dirty="0"/>
          </a:p>
          <a:p>
            <a:pPr algn="ctr"/>
            <a:endParaRPr lang="en-US" dirty="0"/>
          </a:p>
        </p:txBody>
      </p:sp>
    </p:spTree>
    <p:extLst>
      <p:ext uri="{BB962C8B-B14F-4D97-AF65-F5344CB8AC3E}">
        <p14:creationId xmlns:p14="http://schemas.microsoft.com/office/powerpoint/2010/main" val="18850098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dkUpDiag">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Encore rotation</a:t>
            </a:r>
            <a:endParaRPr lang="en-US" dirty="0"/>
          </a:p>
        </p:txBody>
      </p:sp>
      <p:sp>
        <p:nvSpPr>
          <p:cNvPr id="3" name="Content Placeholder 2"/>
          <p:cNvSpPr>
            <a:spLocks noGrp="1"/>
          </p:cNvSpPr>
          <p:nvPr>
            <p:ph idx="1"/>
          </p:nvPr>
        </p:nvSpPr>
        <p:spPr>
          <a:pattFill prst="dkUpDiag">
            <a:fgClr>
              <a:schemeClr val="accent1"/>
            </a:fgClr>
            <a:bgClr>
              <a:schemeClr val="bg1"/>
            </a:bgClr>
          </a:pattFill>
        </p:spPr>
        <p:txBody>
          <a:bodyPr/>
          <a:lstStyle/>
          <a:p>
            <a:r>
              <a:rPr lang="en-US" b="1" dirty="0"/>
              <a:t>Day 1</a:t>
            </a:r>
            <a:r>
              <a:rPr lang="en-US" dirty="0"/>
              <a:t> </a:t>
            </a:r>
            <a:r>
              <a:rPr lang="en-US" dirty="0" smtClean="0"/>
              <a:t>PE (Please wear tennis shoes!)</a:t>
            </a:r>
            <a:endParaRPr lang="en-US" dirty="0"/>
          </a:p>
          <a:p>
            <a:r>
              <a:rPr lang="en-US" b="1" dirty="0"/>
              <a:t>Day 2</a:t>
            </a:r>
            <a:r>
              <a:rPr lang="en-US" dirty="0"/>
              <a:t> Art</a:t>
            </a:r>
          </a:p>
          <a:p>
            <a:r>
              <a:rPr lang="en-US" b="1" dirty="0"/>
              <a:t>Day 3</a:t>
            </a:r>
            <a:r>
              <a:rPr lang="en-US" dirty="0"/>
              <a:t> Makerspace/Technology</a:t>
            </a:r>
          </a:p>
          <a:p>
            <a:r>
              <a:rPr lang="en-US" b="1" dirty="0"/>
              <a:t>Day 4</a:t>
            </a:r>
            <a:r>
              <a:rPr lang="en-US" dirty="0"/>
              <a:t> Chinese</a:t>
            </a:r>
          </a:p>
          <a:p>
            <a:r>
              <a:rPr lang="en-US" b="1" dirty="0"/>
              <a:t>Day 5 </a:t>
            </a:r>
            <a:r>
              <a:rPr lang="en-US" dirty="0"/>
              <a:t>Library</a:t>
            </a:r>
            <a:br>
              <a:rPr lang="en-US" dirty="0"/>
            </a:br>
            <a:endParaRPr lang="en-US" dirty="0" smtClean="0"/>
          </a:p>
          <a:p>
            <a:r>
              <a:rPr lang="en-US" b="1" dirty="0" smtClean="0"/>
              <a:t>Day </a:t>
            </a:r>
            <a:r>
              <a:rPr lang="en-US" b="1" dirty="0"/>
              <a:t>6</a:t>
            </a:r>
            <a:r>
              <a:rPr lang="en-US" dirty="0"/>
              <a:t> Music </a:t>
            </a:r>
          </a:p>
        </p:txBody>
      </p:sp>
    </p:spTree>
    <p:extLst>
      <p:ext uri="{BB962C8B-B14F-4D97-AF65-F5344CB8AC3E}">
        <p14:creationId xmlns:p14="http://schemas.microsoft.com/office/powerpoint/2010/main" val="6044547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6650" y="94886"/>
            <a:ext cx="9720072" cy="745867"/>
          </a:xfrm>
        </p:spPr>
        <p:txBody>
          <a:bodyPr>
            <a:normAutofit fontScale="90000"/>
          </a:bodyPr>
          <a:lstStyle/>
          <a:p>
            <a:r>
              <a:rPr lang="en-US" sz="4400" dirty="0"/>
              <a:t>2017-2018 Calendar </a:t>
            </a:r>
            <a:r>
              <a:rPr lang="en-US" sz="1000" dirty="0">
                <a:hlinkClick r:id="rId2"/>
              </a:rPr>
              <a:t>https://www.cabarrus.k12.nc.us/</a:t>
            </a:r>
            <a:r>
              <a:rPr lang="en-US" sz="1000" dirty="0" err="1">
                <a:hlinkClick r:id="rId2"/>
              </a:rPr>
              <a:t>cms</a:t>
            </a:r>
            <a:r>
              <a:rPr lang="en-US" sz="1000" dirty="0">
                <a:hlinkClick r:id="rId2"/>
              </a:rPr>
              <a:t>/lib/NC01910456/Centricity/Domain/337/CCS_ACADEMIC_CALENDAR_2017-18.pdf</a:t>
            </a:r>
            <a:endParaRPr lang="en-US" sz="10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70473" y="596246"/>
            <a:ext cx="4838628" cy="6261754"/>
          </a:xfrm>
        </p:spPr>
      </p:pic>
    </p:spTree>
    <p:extLst>
      <p:ext uri="{BB962C8B-B14F-4D97-AF65-F5344CB8AC3E}">
        <p14:creationId xmlns:p14="http://schemas.microsoft.com/office/powerpoint/2010/main" val="16988861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smCheck">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hours</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-8:15-3:00</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-Students may arrive starting at 7:50</a:t>
            </a:r>
            <a:endParaRPr lang="en-US" dirty="0"/>
          </a:p>
        </p:txBody>
      </p:sp>
    </p:spTree>
    <p:extLst>
      <p:ext uri="{BB962C8B-B14F-4D97-AF65-F5344CB8AC3E}">
        <p14:creationId xmlns:p14="http://schemas.microsoft.com/office/powerpoint/2010/main" val="17201750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pct3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Attendance and Absences</a:t>
            </a:r>
            <a:endParaRPr lang="en-US" dirty="0"/>
          </a:p>
        </p:txBody>
      </p:sp>
      <p:sp>
        <p:nvSpPr>
          <p:cNvPr id="3" name="Content Placeholder 2"/>
          <p:cNvSpPr>
            <a:spLocks noGrp="1"/>
          </p:cNvSpPr>
          <p:nvPr>
            <p:ph idx="1"/>
          </p:nvPr>
        </p:nvSpPr>
        <p:spPr>
          <a:xfrm>
            <a:off x="1024128" y="1671638"/>
            <a:ext cx="9720073" cy="4637722"/>
          </a:xfrm>
        </p:spPr>
        <p:txBody>
          <a:bodyPr>
            <a:normAutofit fontScale="92500"/>
          </a:bodyPr>
          <a:lstStyle/>
          <a:p>
            <a:r>
              <a:rPr lang="en-US" dirty="0" smtClean="0"/>
              <a:t>If your child is absent, please send a note explaining the reason for their absence upon their return. If your child was sick and visited the doctor, please include a doctors note. The following is the list of valid reasons for an excused absence:</a:t>
            </a:r>
          </a:p>
          <a:p>
            <a:r>
              <a:rPr lang="en-US" dirty="0" smtClean="0"/>
              <a:t>1. Illness or injury</a:t>
            </a:r>
          </a:p>
          <a:p>
            <a:r>
              <a:rPr lang="en-US" dirty="0" smtClean="0"/>
              <a:t>2. Isolation ordered by the State Board of Health</a:t>
            </a:r>
          </a:p>
          <a:p>
            <a:r>
              <a:rPr lang="en-US" dirty="0" smtClean="0"/>
              <a:t>3. Death in the immediate family</a:t>
            </a:r>
          </a:p>
          <a:p>
            <a:r>
              <a:rPr lang="en-US" dirty="0" smtClean="0"/>
              <a:t>4. Medical or dental appointment</a:t>
            </a:r>
          </a:p>
          <a:p>
            <a:r>
              <a:rPr lang="en-US" dirty="0" smtClean="0"/>
              <a:t>5. Participation under subpoena as a witness in a court proceeding</a:t>
            </a:r>
          </a:p>
          <a:p>
            <a:r>
              <a:rPr lang="en-US" dirty="0" smtClean="0"/>
              <a:t>6. Observance of an event required or suggested by the religion of the student or parents.</a:t>
            </a:r>
          </a:p>
          <a:p>
            <a:r>
              <a:rPr lang="en-US" dirty="0" smtClean="0"/>
              <a:t>7. Educational opportunity with prior principal approval</a:t>
            </a:r>
          </a:p>
          <a:p>
            <a:r>
              <a:rPr lang="en-US" dirty="0" smtClean="0"/>
              <a:t>8. Deployment activities (children of military families)</a:t>
            </a:r>
            <a:endParaRPr lang="en-US" dirty="0"/>
          </a:p>
        </p:txBody>
      </p:sp>
    </p:spTree>
    <p:extLst>
      <p:ext uri="{BB962C8B-B14F-4D97-AF65-F5344CB8AC3E}">
        <p14:creationId xmlns:p14="http://schemas.microsoft.com/office/powerpoint/2010/main" val="3306630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divot">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flipV="1">
            <a:off x="1024128" y="539497"/>
            <a:ext cx="9720072" cy="45719"/>
          </a:xfrm>
        </p:spPr>
        <p:txBody>
          <a:bodyPr>
            <a:normAutofit fontScale="90000"/>
          </a:bodyPr>
          <a:lstStyle/>
          <a:p>
            <a:endParaRPr lang="en-US" dirty="0"/>
          </a:p>
        </p:txBody>
      </p:sp>
      <p:sp>
        <p:nvSpPr>
          <p:cNvPr id="3" name="Content Placeholder 2"/>
          <p:cNvSpPr>
            <a:spLocks noGrp="1"/>
          </p:cNvSpPr>
          <p:nvPr>
            <p:ph idx="1"/>
          </p:nvPr>
        </p:nvSpPr>
        <p:spPr>
          <a:xfrm>
            <a:off x="1024128" y="742950"/>
            <a:ext cx="9720073" cy="5566410"/>
          </a:xfrm>
        </p:spPr>
        <p:txBody>
          <a:bodyPr/>
          <a:lstStyle/>
          <a:p>
            <a:r>
              <a:rPr lang="en-US" dirty="0" smtClean="0"/>
              <a:t>At the elementary level, an accumulation of 10 absences per semester or 20 per year is considered excessive.</a:t>
            </a:r>
          </a:p>
          <a:p>
            <a:endParaRPr lang="en-US" dirty="0"/>
          </a:p>
          <a:p>
            <a:r>
              <a:rPr lang="en-US" dirty="0" smtClean="0"/>
              <a:t>If your child has excessive absences</a:t>
            </a:r>
            <a:r>
              <a:rPr lang="mr-IN" dirty="0" smtClean="0"/>
              <a:t>…</a:t>
            </a:r>
            <a:endParaRPr lang="en-US" dirty="0" smtClean="0"/>
          </a:p>
          <a:p>
            <a:r>
              <a:rPr lang="en-US" dirty="0" smtClean="0"/>
              <a:t>-Parent/guardian will receive written notification when a student accumulates 6 unexcused absences</a:t>
            </a:r>
          </a:p>
          <a:p>
            <a:r>
              <a:rPr lang="en-US" dirty="0" smtClean="0"/>
              <a:t>-Parent/guardian will be invited to conference with the social worker and principal at 10 unexcused absences</a:t>
            </a:r>
          </a:p>
          <a:p>
            <a:r>
              <a:rPr lang="en-US" dirty="0" smtClean="0"/>
              <a:t>-Absences due to extended, ongoing illnesses will need a statement from a physician</a:t>
            </a:r>
          </a:p>
          <a:p>
            <a:endParaRPr lang="en-US" dirty="0"/>
          </a:p>
        </p:txBody>
      </p:sp>
    </p:spTree>
    <p:extLst>
      <p:ext uri="{BB962C8B-B14F-4D97-AF65-F5344CB8AC3E}">
        <p14:creationId xmlns:p14="http://schemas.microsoft.com/office/powerpoint/2010/main" val="1196658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narVert">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Tardies</a:t>
            </a:r>
            <a:r>
              <a:rPr lang="en-US" dirty="0" smtClean="0"/>
              <a:t> and early checkouts</a:t>
            </a:r>
            <a:endParaRPr lang="en-US" dirty="0"/>
          </a:p>
        </p:txBody>
      </p:sp>
      <p:sp>
        <p:nvSpPr>
          <p:cNvPr id="3" name="Content Placeholder 2"/>
          <p:cNvSpPr>
            <a:spLocks noGrp="1"/>
          </p:cNvSpPr>
          <p:nvPr>
            <p:ph idx="1"/>
          </p:nvPr>
        </p:nvSpPr>
        <p:spPr>
          <a:xfrm>
            <a:off x="1024128" y="1585913"/>
            <a:ext cx="9720073" cy="4723447"/>
          </a:xfrm>
        </p:spPr>
        <p:txBody>
          <a:bodyPr/>
          <a:lstStyle/>
          <a:p>
            <a:r>
              <a:rPr lang="en-US" dirty="0" smtClean="0"/>
              <a:t>-An accumulation of 10 </a:t>
            </a:r>
            <a:r>
              <a:rPr lang="en-US" dirty="0" err="1" smtClean="0"/>
              <a:t>tardies</a:t>
            </a:r>
            <a:r>
              <a:rPr lang="en-US" dirty="0" smtClean="0"/>
              <a:t> and early checkouts (or a combination of) per semester is considered excessive at the elementary level. </a:t>
            </a:r>
          </a:p>
          <a:p>
            <a:r>
              <a:rPr lang="en-US" dirty="0" smtClean="0"/>
              <a:t>Steps taken with excessive </a:t>
            </a:r>
            <a:r>
              <a:rPr lang="en-US" dirty="0" err="1" smtClean="0"/>
              <a:t>tardies</a:t>
            </a:r>
            <a:r>
              <a:rPr lang="en-US" dirty="0" smtClean="0"/>
              <a:t>/early checkouts</a:t>
            </a:r>
            <a:r>
              <a:rPr lang="mr-IN" dirty="0" smtClean="0"/>
              <a:t>…</a:t>
            </a:r>
            <a:endParaRPr lang="en-US" dirty="0" smtClean="0"/>
          </a:p>
          <a:p>
            <a:r>
              <a:rPr lang="en-US" dirty="0" smtClean="0"/>
              <a:t>-5-teacher contact</a:t>
            </a:r>
          </a:p>
          <a:p>
            <a:r>
              <a:rPr lang="en-US" dirty="0" smtClean="0"/>
              <a:t>7-Administrator/designee contact with parent to problem solve</a:t>
            </a:r>
          </a:p>
          <a:p>
            <a:r>
              <a:rPr lang="en-US" dirty="0" smtClean="0"/>
              <a:t>-10-Student not </a:t>
            </a:r>
            <a:r>
              <a:rPr lang="en-US" dirty="0" err="1" smtClean="0"/>
              <a:t>elligible</a:t>
            </a:r>
            <a:r>
              <a:rPr lang="en-US" dirty="0" smtClean="0"/>
              <a:t> for perfect attendance, begins make up time, make up time continues for each additional tardy/early checkout during the semester, admin has discretion to impose additional consequences and refer for additional services. </a:t>
            </a:r>
          </a:p>
          <a:p>
            <a:r>
              <a:rPr lang="en-US" dirty="0" smtClean="0"/>
              <a:t>-Information from the last 3 slides was taken directly from CCS attendance policy.</a:t>
            </a:r>
          </a:p>
          <a:p>
            <a:r>
              <a:rPr lang="en-US" dirty="0" smtClean="0"/>
              <a:t>Kindergarten is fun but we learn a lot! Please make every effort to have your child at school and on time as much as possible so they don’t miss out on fun and learning! </a:t>
            </a:r>
            <a:r>
              <a:rPr lang="en-US" dirty="0" smtClean="0">
                <a:sym typeface="Wingdings"/>
              </a:rPr>
              <a:t></a:t>
            </a:r>
          </a:p>
          <a:p>
            <a:endParaRPr lang="en-US" dirty="0"/>
          </a:p>
        </p:txBody>
      </p:sp>
    </p:spTree>
    <p:extLst>
      <p:ext uri="{BB962C8B-B14F-4D97-AF65-F5344CB8AC3E}">
        <p14:creationId xmlns:p14="http://schemas.microsoft.com/office/powerpoint/2010/main" val="13311124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Breakfast, Lunch, and snack</a:t>
            </a:r>
            <a:endParaRPr lang="en-US" dirty="0"/>
          </a:p>
        </p:txBody>
      </p:sp>
      <p:sp>
        <p:nvSpPr>
          <p:cNvPr id="3" name="Content Placeholder 2"/>
          <p:cNvSpPr>
            <a:spLocks noGrp="1"/>
          </p:cNvSpPr>
          <p:nvPr>
            <p:ph idx="1"/>
          </p:nvPr>
        </p:nvSpPr>
        <p:spPr>
          <a:xfrm>
            <a:off x="1024128" y="1557338"/>
            <a:ext cx="9720073" cy="4752022"/>
          </a:xfrm>
        </p:spPr>
        <p:txBody>
          <a:bodyP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dirty="0" smtClean="0"/>
              <a:t>Breakfast:</a:t>
            </a:r>
          </a:p>
          <a:p>
            <a:pPr>
              <a:lnSpc>
                <a:spcPct val="100000"/>
              </a:lnSpc>
              <a:spcBef>
                <a:spcPts val="0"/>
              </a:spcBef>
              <a:spcAft>
                <a:spcPts val="0"/>
              </a:spcAft>
              <a:buClrTx/>
              <a:buSzTx/>
              <a:buFont typeface="Arial" charset="0"/>
              <a:buChar char="•"/>
            </a:pPr>
            <a:r>
              <a:rPr lang="en-US" sz="2000" dirty="0" smtClean="0"/>
              <a:t>Offered daily in the cafeteria</a:t>
            </a:r>
          </a:p>
          <a:p>
            <a:pPr>
              <a:lnSpc>
                <a:spcPct val="100000"/>
              </a:lnSpc>
              <a:spcBef>
                <a:spcPts val="0"/>
              </a:spcBef>
              <a:spcAft>
                <a:spcPts val="0"/>
              </a:spcAft>
              <a:buClrTx/>
              <a:buSzTx/>
              <a:buFont typeface="Arial" charset="0"/>
              <a:buChar char="•"/>
            </a:pPr>
            <a:r>
              <a:rPr lang="en-US" sz="2000" dirty="0" smtClean="0"/>
              <a:t>$1.15 a day</a:t>
            </a:r>
          </a:p>
          <a:p>
            <a:pPr>
              <a:lnSpc>
                <a:spcPct val="100000"/>
              </a:lnSpc>
              <a:spcBef>
                <a:spcPts val="0"/>
              </a:spcBef>
              <a:spcAft>
                <a:spcPts val="0"/>
              </a:spcAft>
              <a:buClrTx/>
              <a:buSzTx/>
              <a:buFont typeface="Arial" charset="0"/>
              <a:buChar char="•"/>
            </a:pPr>
            <a:r>
              <a:rPr lang="en-US" sz="2000" dirty="0" smtClean="0"/>
              <a:t>Students come and check into the classroom/unpack, and then are dismissed to the cafeteria. </a:t>
            </a:r>
          </a:p>
          <a:p>
            <a:pPr marL="0" indent="0">
              <a:lnSpc>
                <a:spcPct val="100000"/>
              </a:lnSpc>
              <a:spcBef>
                <a:spcPts val="0"/>
              </a:spcBef>
              <a:spcAft>
                <a:spcPts val="0"/>
              </a:spcAft>
              <a:buClrTx/>
              <a:buSzTx/>
              <a:buNone/>
            </a:pPr>
            <a:endParaRPr lang="en-US" sz="2000" dirty="0" smtClean="0"/>
          </a:p>
          <a:p>
            <a:pPr marL="0" indent="0">
              <a:lnSpc>
                <a:spcPct val="100000"/>
              </a:lnSpc>
              <a:spcBef>
                <a:spcPts val="0"/>
              </a:spcBef>
              <a:spcAft>
                <a:spcPts val="0"/>
              </a:spcAft>
              <a:buClrTx/>
              <a:buSzTx/>
              <a:buNone/>
            </a:pPr>
            <a:r>
              <a:rPr lang="en-US" sz="2000" dirty="0" smtClean="0"/>
              <a:t>Lunch:</a:t>
            </a:r>
          </a:p>
          <a:p>
            <a:pPr>
              <a:lnSpc>
                <a:spcPct val="100000"/>
              </a:lnSpc>
              <a:spcBef>
                <a:spcPts val="0"/>
              </a:spcBef>
              <a:spcAft>
                <a:spcPts val="0"/>
              </a:spcAft>
              <a:buClrTx/>
              <a:buSzTx/>
              <a:buFont typeface="Arial" charset="0"/>
              <a:buChar char="•"/>
            </a:pPr>
            <a:r>
              <a:rPr lang="en-US" sz="2000" dirty="0" smtClean="0"/>
              <a:t>We will go to lunch at 12:40</a:t>
            </a:r>
          </a:p>
          <a:p>
            <a:pPr>
              <a:lnSpc>
                <a:spcPct val="100000"/>
              </a:lnSpc>
              <a:spcBef>
                <a:spcPts val="0"/>
              </a:spcBef>
              <a:spcAft>
                <a:spcPts val="0"/>
              </a:spcAft>
              <a:buClrTx/>
              <a:buSzTx/>
              <a:buFont typeface="Arial" charset="0"/>
              <a:buChar char="•"/>
            </a:pPr>
            <a:r>
              <a:rPr lang="en-US" sz="2000" dirty="0" smtClean="0"/>
              <a:t>Daily lunch cost is $2.55</a:t>
            </a:r>
          </a:p>
          <a:p>
            <a:pPr>
              <a:lnSpc>
                <a:spcPct val="100000"/>
              </a:lnSpc>
              <a:spcBef>
                <a:spcPts val="0"/>
              </a:spcBef>
              <a:spcAft>
                <a:spcPts val="0"/>
              </a:spcAft>
              <a:buClrTx/>
              <a:buSzTx/>
              <a:buFont typeface="Arial" charset="0"/>
              <a:buChar char="•"/>
            </a:pPr>
            <a:r>
              <a:rPr lang="en-US" sz="2000" dirty="0"/>
              <a:t>You can send in money with your child or add money to your child’s account by visiting this link </a:t>
            </a:r>
            <a:r>
              <a:rPr lang="en-US" sz="2000" dirty="0">
                <a:hlinkClick r:id="rId2"/>
              </a:rPr>
              <a:t>https://www.k12paymentcenter.com</a:t>
            </a:r>
            <a:r>
              <a:rPr lang="en-US" sz="2000" dirty="0" smtClean="0">
                <a:hlinkClick r:id="rId2"/>
              </a:rPr>
              <a:t>/</a:t>
            </a:r>
            <a:endParaRPr lang="en-US" sz="2000" dirty="0" smtClean="0"/>
          </a:p>
          <a:p>
            <a:pPr>
              <a:lnSpc>
                <a:spcPct val="100000"/>
              </a:lnSpc>
              <a:spcBef>
                <a:spcPts val="0"/>
              </a:spcBef>
              <a:spcAft>
                <a:spcPts val="0"/>
              </a:spcAft>
              <a:buClrTx/>
              <a:buSzTx/>
              <a:buFont typeface="Arial" charset="0"/>
              <a:buChar char="•"/>
            </a:pPr>
            <a:r>
              <a:rPr lang="en-US" sz="2000" dirty="0" smtClean="0"/>
              <a:t>You can eat with your child at any time and do not need to inform me ahead of time. If you plan to eat with your child please meet us in the cafeteria. You will sit at a separate table next to the stage</a:t>
            </a:r>
          </a:p>
          <a:p>
            <a:pPr>
              <a:lnSpc>
                <a:spcPct val="100000"/>
              </a:lnSpc>
              <a:spcBef>
                <a:spcPts val="0"/>
              </a:spcBef>
              <a:spcAft>
                <a:spcPts val="0"/>
              </a:spcAft>
              <a:buClrTx/>
              <a:buSzTx/>
              <a:buFont typeface="Arial" charset="0"/>
              <a:buChar char="•"/>
            </a:pPr>
            <a:endParaRPr lang="en-US" sz="2000" dirty="0"/>
          </a:p>
          <a:p>
            <a:pPr marL="0" indent="0">
              <a:lnSpc>
                <a:spcPct val="100000"/>
              </a:lnSpc>
              <a:spcBef>
                <a:spcPts val="0"/>
              </a:spcBef>
              <a:spcAft>
                <a:spcPts val="0"/>
              </a:spcAft>
              <a:buClrTx/>
              <a:buSzTx/>
              <a:buNone/>
            </a:pPr>
            <a:r>
              <a:rPr lang="en-US" sz="2000" dirty="0" smtClean="0"/>
              <a:t>Snack:</a:t>
            </a:r>
          </a:p>
          <a:p>
            <a:pPr>
              <a:lnSpc>
                <a:spcPct val="100000"/>
              </a:lnSpc>
              <a:spcBef>
                <a:spcPts val="0"/>
              </a:spcBef>
              <a:spcAft>
                <a:spcPts val="0"/>
              </a:spcAft>
              <a:buClrTx/>
              <a:buSzTx/>
              <a:buFont typeface="Arial" charset="0"/>
              <a:buChar char="•"/>
            </a:pPr>
            <a:r>
              <a:rPr lang="en-US" sz="2000" dirty="0" smtClean="0"/>
              <a:t>We will have snack in the classroom daily.</a:t>
            </a:r>
          </a:p>
          <a:p>
            <a:pPr>
              <a:lnSpc>
                <a:spcPct val="100000"/>
              </a:lnSpc>
              <a:spcBef>
                <a:spcPts val="0"/>
              </a:spcBef>
              <a:spcAft>
                <a:spcPts val="0"/>
              </a:spcAft>
              <a:buClrTx/>
              <a:buSzTx/>
              <a:buFont typeface="Arial" charset="0"/>
              <a:buChar char="•"/>
            </a:pPr>
            <a:r>
              <a:rPr lang="en-US" sz="2000" dirty="0" smtClean="0"/>
              <a:t>You are responsible for sending snack with your child on a daily basis.</a:t>
            </a:r>
          </a:p>
          <a:p>
            <a:pPr>
              <a:lnSpc>
                <a:spcPct val="100000"/>
              </a:lnSpc>
              <a:spcBef>
                <a:spcPts val="0"/>
              </a:spcBef>
              <a:spcAft>
                <a:spcPts val="0"/>
              </a:spcAft>
              <a:buClrTx/>
              <a:buSzTx/>
              <a:buFont typeface="Arial" charset="0"/>
              <a:buChar char="•"/>
            </a:pPr>
            <a:r>
              <a:rPr lang="en-US" sz="2000" dirty="0" smtClean="0"/>
              <a:t>Please send healthy items for snack, and avoid things such as chips, cookies, or candy. It is hard to learn on a sugar high!</a:t>
            </a:r>
          </a:p>
          <a:p>
            <a:pPr>
              <a:lnSpc>
                <a:spcPct val="100000"/>
              </a:lnSpc>
              <a:spcBef>
                <a:spcPts val="0"/>
              </a:spcBef>
              <a:spcAft>
                <a:spcPts val="0"/>
              </a:spcAft>
              <a:buClrTx/>
              <a:buSzTx/>
              <a:buFont typeface="Arial" charset="0"/>
              <a:buChar char="•"/>
            </a:pPr>
            <a:r>
              <a:rPr lang="en-US" sz="2000" dirty="0" smtClean="0"/>
              <a:t>I do have extra snack in the classroom in case you forget, but please do not make this a habit as I purchase the extra snack with my own money.</a:t>
            </a:r>
          </a:p>
          <a:p>
            <a:pPr>
              <a:lnSpc>
                <a:spcPct val="100000"/>
              </a:lnSpc>
              <a:spcBef>
                <a:spcPts val="0"/>
              </a:spcBef>
              <a:spcAft>
                <a:spcPts val="0"/>
              </a:spcAft>
              <a:buClrTx/>
              <a:buSzTx/>
              <a:buFont typeface="Arial" charset="0"/>
              <a:buChar char="•"/>
            </a:pPr>
            <a:r>
              <a:rPr lang="en-US" sz="2000" dirty="0" smtClean="0"/>
              <a:t>If you would like to send in some extra snack it is greatly appreciated!</a:t>
            </a:r>
            <a:endParaRPr lang="en-US" sz="2000" dirty="0"/>
          </a:p>
        </p:txBody>
      </p:sp>
    </p:spTree>
    <p:extLst>
      <p:ext uri="{BB962C8B-B14F-4D97-AF65-F5344CB8AC3E}">
        <p14:creationId xmlns:p14="http://schemas.microsoft.com/office/powerpoint/2010/main" val="1947874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openDmnd">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a:t>
            </a:r>
            <a:endParaRPr lang="en-US" dirty="0"/>
          </a:p>
        </p:txBody>
      </p:sp>
      <p:sp>
        <p:nvSpPr>
          <p:cNvPr id="3" name="Content Placeholder 2"/>
          <p:cNvSpPr>
            <a:spLocks noGrp="1"/>
          </p:cNvSpPr>
          <p:nvPr>
            <p:ph idx="1"/>
          </p:nvPr>
        </p:nvSpPr>
        <p:spPr/>
        <p:txBody>
          <a:bodyPr>
            <a:normAutofit/>
          </a:bodyPr>
          <a:lstStyle/>
          <a:p>
            <a:r>
              <a:rPr lang="en-US" dirty="0" smtClean="0"/>
              <a:t>There will be 2 components to nightly homework:</a:t>
            </a:r>
          </a:p>
          <a:p>
            <a:r>
              <a:rPr lang="en-US" dirty="0" smtClean="0"/>
              <a:t>1</a:t>
            </a:r>
            <a:r>
              <a:rPr lang="en-US" dirty="0" smtClean="0"/>
              <a:t>. Reading on RAZ Kids-After the beginning of year reading assessment has been completed, I will send home a letter containing your child’s log in information for RAZ Kids. They can use this to read books on their level electronically as well as answer comprehension questions. This is expected to be done nightly. </a:t>
            </a:r>
            <a:endParaRPr lang="en-US" dirty="0" smtClean="0"/>
          </a:p>
          <a:p>
            <a:r>
              <a:rPr lang="en-US" dirty="0" smtClean="0"/>
              <a:t>2. Weekly sight words- Each week I will send home a half sheet of paper with sight words. You can cut these out as flash cards and keep them at home for practice. Please practice nightly</a:t>
            </a:r>
            <a:r>
              <a:rPr lang="en-US" dirty="0" smtClean="0"/>
              <a:t>! I will begin sending home sight words on Tuesday, September 5</a:t>
            </a:r>
            <a:r>
              <a:rPr lang="en-US" baseline="30000" dirty="0" smtClean="0"/>
              <a:t>th</a:t>
            </a:r>
            <a:r>
              <a:rPr lang="en-US" dirty="0" smtClean="0"/>
              <a:t>. </a:t>
            </a:r>
            <a:endParaRPr lang="en-US" dirty="0" smtClean="0"/>
          </a:p>
        </p:txBody>
      </p:sp>
    </p:spTree>
    <p:extLst>
      <p:ext uri="{BB962C8B-B14F-4D97-AF65-F5344CB8AC3E}">
        <p14:creationId xmlns:p14="http://schemas.microsoft.com/office/powerpoint/2010/main" val="2090655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pct4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Birthdays</a:t>
            </a:r>
            <a:endParaRPr lang="en-US" dirty="0"/>
          </a:p>
        </p:txBody>
      </p:sp>
      <p:sp>
        <p:nvSpPr>
          <p:cNvPr id="3" name="Content Placeholder 2"/>
          <p:cNvSpPr>
            <a:spLocks noGrp="1"/>
          </p:cNvSpPr>
          <p:nvPr>
            <p:ph idx="1"/>
          </p:nvPr>
        </p:nvSpPr>
        <p:spPr/>
        <p:txBody>
          <a:bodyPr>
            <a:normAutofit lnSpcReduction="10000"/>
          </a:bodyPr>
          <a:lstStyle/>
          <a:p>
            <a:r>
              <a:rPr lang="en-US" dirty="0" smtClean="0"/>
              <a:t>On your child’s birthday we will work as a class to make them a special book. They will also receive a birthday crown. </a:t>
            </a:r>
          </a:p>
          <a:p>
            <a:r>
              <a:rPr lang="en-US" dirty="0" smtClean="0"/>
              <a:t>If you would like to send in cupcakes or cookies you are welcome to do so as well as come visit at lunch! Please bring only store bought items in the original container so that ingredients can be seen. </a:t>
            </a:r>
          </a:p>
          <a:p>
            <a:r>
              <a:rPr lang="en-US" dirty="0" smtClean="0"/>
              <a:t>Please do not send birthday party invitations to school for your child or I to pass out. I am not allowed to pass out invitations at school or allow your child to do so.</a:t>
            </a:r>
          </a:p>
          <a:p>
            <a:r>
              <a:rPr lang="en-US" dirty="0" smtClean="0"/>
              <a:t>Please do not send in treat bags for your child’s birthday. I am not allowed to pass them out and they will be sent home.</a:t>
            </a:r>
          </a:p>
          <a:p>
            <a:r>
              <a:rPr lang="en-US" dirty="0" smtClean="0"/>
              <a:t>Please do not bring party items, balloons, candles, or presents to school on your child’s birthday. </a:t>
            </a:r>
            <a:endParaRPr lang="en-US" dirty="0"/>
          </a:p>
        </p:txBody>
      </p:sp>
    </p:spTree>
    <p:extLst>
      <p:ext uri="{BB962C8B-B14F-4D97-AF65-F5344CB8AC3E}">
        <p14:creationId xmlns:p14="http://schemas.microsoft.com/office/powerpoint/2010/main" val="599741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ltUpDiag">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Toys at school</a:t>
            </a:r>
            <a:endParaRPr lang="en-US" dirty="0"/>
          </a:p>
        </p:txBody>
      </p:sp>
      <p:sp>
        <p:nvSpPr>
          <p:cNvPr id="3" name="Content Placeholder 2"/>
          <p:cNvSpPr>
            <a:spLocks noGrp="1"/>
          </p:cNvSpPr>
          <p:nvPr>
            <p:ph idx="1"/>
          </p:nvPr>
        </p:nvSpPr>
        <p:spPr/>
        <p:txBody>
          <a:bodyPr/>
          <a:lstStyle/>
          <a:p>
            <a:r>
              <a:rPr lang="en-US" dirty="0" smtClean="0"/>
              <a:t>Toys are not allowed to come to school unless your child has show and tell. If your child has show and tell I will inform you ahead of time. If your child brings out a toy in the classroom I will keep it in the classroom and you will need to come pick it up. This is to ensure they do not lose or damage it on the bus or in the car rider line. </a:t>
            </a:r>
            <a:endParaRPr lang="en-US" dirty="0"/>
          </a:p>
        </p:txBody>
      </p:sp>
    </p:spTree>
    <p:extLst>
      <p:ext uri="{BB962C8B-B14F-4D97-AF65-F5344CB8AC3E}">
        <p14:creationId xmlns:p14="http://schemas.microsoft.com/office/powerpoint/2010/main" val="9959931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dashHorz">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Scholastic book order</a:t>
            </a:r>
            <a:endParaRPr lang="en-US" dirty="0"/>
          </a:p>
        </p:txBody>
      </p:sp>
      <p:sp>
        <p:nvSpPr>
          <p:cNvPr id="3" name="Content Placeholder 2"/>
          <p:cNvSpPr>
            <a:spLocks noGrp="1"/>
          </p:cNvSpPr>
          <p:nvPr>
            <p:ph idx="1"/>
          </p:nvPr>
        </p:nvSpPr>
        <p:spPr/>
        <p:txBody>
          <a:bodyPr/>
          <a:lstStyle/>
          <a:p>
            <a:r>
              <a:rPr lang="en-US" dirty="0" smtClean="0"/>
              <a:t>-Each month I will send home an order form for the Scholastic Book Club. On the form there will be a URL to the website as well as our class code so that you can place your order online. You can also mark the items you want on the back of the form and send in cash. Please make your online order or send in your money before the due date also listed on the order form. </a:t>
            </a:r>
          </a:p>
          <a:p>
            <a:r>
              <a:rPr lang="en-US" dirty="0" smtClean="0"/>
              <a:t>-This is completely optional, however when orders are made the class receives points that I can spend to buy items for our classroom!</a:t>
            </a:r>
            <a:endParaRPr lang="en-US" dirty="0"/>
          </a:p>
        </p:txBody>
      </p:sp>
    </p:spTree>
    <p:extLst>
      <p:ext uri="{BB962C8B-B14F-4D97-AF65-F5344CB8AC3E}">
        <p14:creationId xmlns:p14="http://schemas.microsoft.com/office/powerpoint/2010/main" val="542269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dashHorz">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transportation changes</a:t>
            </a:r>
            <a:endParaRPr lang="en-US" dirty="0"/>
          </a:p>
        </p:txBody>
      </p:sp>
      <p:sp>
        <p:nvSpPr>
          <p:cNvPr id="3" name="Content Placeholder 2"/>
          <p:cNvSpPr>
            <a:spLocks noGrp="1"/>
          </p:cNvSpPr>
          <p:nvPr>
            <p:ph idx="1"/>
          </p:nvPr>
        </p:nvSpPr>
        <p:spPr/>
        <p:txBody>
          <a:bodyPr>
            <a:normAutofit/>
          </a:bodyPr>
          <a:lstStyle/>
          <a:p>
            <a:r>
              <a:rPr lang="en-US" sz="2800" dirty="0" smtClean="0"/>
              <a:t>-If you have prior knowledge that your child will go home a different way than normal please send a WRITTEN NOTE with your child on the day that the change will occur. Please do not send an email as there is a chance I will not see it. </a:t>
            </a:r>
          </a:p>
          <a:p>
            <a:r>
              <a:rPr lang="en-US" sz="2800" dirty="0" smtClean="0"/>
              <a:t>-If you have an emergency transportation change please call the office and inform them, they will intercom into the classroom and inform me or find me on a </a:t>
            </a:r>
            <a:r>
              <a:rPr lang="en-US" sz="2800" dirty="0" err="1" smtClean="0"/>
              <a:t>walkie</a:t>
            </a:r>
            <a:r>
              <a:rPr lang="en-US" sz="2800" dirty="0" smtClean="0"/>
              <a:t> talkie. This ensures that I will receive the message. Please do not email or call my class phone as there is a chance I will not receive the message. </a:t>
            </a:r>
            <a:endParaRPr lang="en-US" sz="2800" dirty="0"/>
          </a:p>
        </p:txBody>
      </p:sp>
    </p:spTree>
    <p:extLst>
      <p:ext uri="{BB962C8B-B14F-4D97-AF65-F5344CB8AC3E}">
        <p14:creationId xmlns:p14="http://schemas.microsoft.com/office/powerpoint/2010/main" val="1594932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pattFill prst="ltHorz">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Volunteers</a:t>
            </a:r>
            <a:endParaRPr lang="en-US" dirty="0"/>
          </a:p>
        </p:txBody>
      </p:sp>
      <p:sp>
        <p:nvSpPr>
          <p:cNvPr id="3" name="Content Placeholder 2"/>
          <p:cNvSpPr>
            <a:spLocks noGrp="1"/>
          </p:cNvSpPr>
          <p:nvPr>
            <p:ph idx="1"/>
          </p:nvPr>
        </p:nvSpPr>
        <p:spPr/>
        <p:txBody>
          <a:bodyPr>
            <a:normAutofit/>
          </a:bodyPr>
          <a:lstStyle/>
          <a:p>
            <a:r>
              <a:rPr lang="en-US" sz="3200" dirty="0" smtClean="0"/>
              <a:t>I would love to have you come in and volunteer throughout the school year. If you are interested in helping with crafts, parties, or coming regularly to help with clerical work, please let me know. In order to be a volunteer you need to go through a process with the county. You can get started </a:t>
            </a:r>
            <a:r>
              <a:rPr lang="en-US" sz="3200" dirty="0"/>
              <a:t>by visiting this link https://www.cabarrus.k12.nc.us/Page/3767</a:t>
            </a:r>
          </a:p>
        </p:txBody>
      </p:sp>
    </p:spTree>
    <p:extLst>
      <p:ext uri="{BB962C8B-B14F-4D97-AF65-F5344CB8AC3E}">
        <p14:creationId xmlns:p14="http://schemas.microsoft.com/office/powerpoint/2010/main" val="8294102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Money</a:t>
            </a:r>
            <a:endParaRPr lang="en-US" dirty="0"/>
          </a:p>
        </p:txBody>
      </p:sp>
      <p:sp>
        <p:nvSpPr>
          <p:cNvPr id="3" name="Content Placeholder 2"/>
          <p:cNvSpPr>
            <a:spLocks noGrp="1"/>
          </p:cNvSpPr>
          <p:nvPr>
            <p:ph idx="1"/>
          </p:nvPr>
        </p:nvSpPr>
        <p:spPr/>
        <p:txBody>
          <a:bodyPr/>
          <a:lstStyle/>
          <a:p>
            <a:r>
              <a:rPr lang="en-US" dirty="0" smtClean="0"/>
              <a:t>-Send all money to school in your child’s money envelope that should stay in their communication folder.</a:t>
            </a:r>
          </a:p>
          <a:p>
            <a:r>
              <a:rPr lang="en-US" dirty="0" smtClean="0"/>
              <a:t>-Be sure to designate what the money is for. </a:t>
            </a:r>
          </a:p>
          <a:p>
            <a:r>
              <a:rPr lang="en-US" dirty="0" smtClean="0"/>
              <a:t>-If the envelope is not in your child’s folder I will not see it. I do not go through book bags!</a:t>
            </a:r>
            <a:endParaRPr lang="en-US" dirty="0"/>
          </a:p>
        </p:txBody>
      </p:sp>
    </p:spTree>
    <p:extLst>
      <p:ext uri="{BB962C8B-B14F-4D97-AF65-F5344CB8AC3E}">
        <p14:creationId xmlns:p14="http://schemas.microsoft.com/office/powerpoint/2010/main" val="20473290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pattFill prst="ltHorz">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Fee</a:t>
            </a:r>
            <a:endParaRPr lang="en-US" dirty="0"/>
          </a:p>
        </p:txBody>
      </p:sp>
      <p:sp>
        <p:nvSpPr>
          <p:cNvPr id="3" name="Content Placeholder 2"/>
          <p:cNvSpPr>
            <a:spLocks noGrp="1"/>
          </p:cNvSpPr>
          <p:nvPr>
            <p:ph idx="1"/>
          </p:nvPr>
        </p:nvSpPr>
        <p:spPr/>
        <p:txBody>
          <a:bodyPr/>
          <a:lstStyle/>
          <a:p>
            <a:r>
              <a:rPr lang="en-US" dirty="0" smtClean="0"/>
              <a:t>$10.00</a:t>
            </a:r>
          </a:p>
          <a:p>
            <a:r>
              <a:rPr lang="en-US" dirty="0"/>
              <a:t>p</a:t>
            </a:r>
            <a:r>
              <a:rPr lang="en-US" dirty="0" smtClean="0"/>
              <a:t>ay online</a:t>
            </a:r>
          </a:p>
          <a:p>
            <a:r>
              <a:rPr lang="en-US" dirty="0"/>
              <a:t>c</a:t>
            </a:r>
            <a:r>
              <a:rPr lang="en-US" dirty="0" smtClean="0"/>
              <a:t>heck to WR Odell Primary</a:t>
            </a:r>
          </a:p>
          <a:p>
            <a:r>
              <a:rPr lang="en-US" dirty="0"/>
              <a:t>c</a:t>
            </a:r>
            <a:r>
              <a:rPr lang="en-US" dirty="0" smtClean="0"/>
              <a:t>ash</a:t>
            </a:r>
            <a:endParaRPr lang="en-US" dirty="0"/>
          </a:p>
        </p:txBody>
      </p:sp>
    </p:spTree>
    <p:extLst>
      <p:ext uri="{BB962C8B-B14F-4D97-AF65-F5344CB8AC3E}">
        <p14:creationId xmlns:p14="http://schemas.microsoft.com/office/powerpoint/2010/main" val="982260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pattFill prst="pct6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Shirt</a:t>
            </a:r>
            <a:endParaRPr lang="en-US" dirty="0"/>
          </a:p>
        </p:txBody>
      </p:sp>
      <p:sp>
        <p:nvSpPr>
          <p:cNvPr id="3" name="Content Placeholder 2"/>
          <p:cNvSpPr>
            <a:spLocks noGrp="1"/>
          </p:cNvSpPr>
          <p:nvPr>
            <p:ph idx="1"/>
          </p:nvPr>
        </p:nvSpPr>
        <p:spPr/>
        <p:txBody>
          <a:bodyPr/>
          <a:lstStyle/>
          <a:p>
            <a:r>
              <a:rPr lang="en-US" dirty="0" smtClean="0"/>
              <a:t>$5.35</a:t>
            </a:r>
          </a:p>
          <a:p>
            <a:r>
              <a:rPr lang="en-US" dirty="0"/>
              <a:t>p</a:t>
            </a:r>
            <a:r>
              <a:rPr lang="en-US" dirty="0" smtClean="0"/>
              <a:t>ay online</a:t>
            </a:r>
          </a:p>
          <a:p>
            <a:r>
              <a:rPr lang="en-US" dirty="0"/>
              <a:t>c</a:t>
            </a:r>
            <a:r>
              <a:rPr lang="en-US" dirty="0" smtClean="0"/>
              <a:t>heck to WR Odell Primary</a:t>
            </a:r>
          </a:p>
          <a:p>
            <a:r>
              <a:rPr lang="en-US" dirty="0"/>
              <a:t>c</a:t>
            </a:r>
            <a:r>
              <a:rPr lang="en-US" dirty="0" smtClean="0"/>
              <a:t>ash correct change please</a:t>
            </a:r>
          </a:p>
          <a:p>
            <a:r>
              <a:rPr lang="en-US" dirty="0"/>
              <a:t>d</a:t>
            </a:r>
            <a:r>
              <a:rPr lang="en-US" dirty="0" smtClean="0"/>
              <a:t>ue September 6th</a:t>
            </a:r>
            <a:endParaRPr lang="en-US" dirty="0"/>
          </a:p>
        </p:txBody>
      </p:sp>
    </p:spTree>
    <p:extLst>
      <p:ext uri="{BB962C8B-B14F-4D97-AF65-F5344CB8AC3E}">
        <p14:creationId xmlns:p14="http://schemas.microsoft.com/office/powerpoint/2010/main" val="1042787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pattFill prst="dkUpDiag">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Weekly Newsletter</a:t>
            </a:r>
            <a:endParaRPr lang="en-US" dirty="0"/>
          </a:p>
        </p:txBody>
      </p:sp>
      <p:sp>
        <p:nvSpPr>
          <p:cNvPr id="3" name="Content Placeholder 2"/>
          <p:cNvSpPr>
            <a:spLocks noGrp="1"/>
          </p:cNvSpPr>
          <p:nvPr>
            <p:ph idx="1"/>
          </p:nvPr>
        </p:nvSpPr>
        <p:spPr/>
        <p:txBody>
          <a:bodyPr/>
          <a:lstStyle/>
          <a:p>
            <a:r>
              <a:rPr lang="en-US" dirty="0" smtClean="0"/>
              <a:t>-I </a:t>
            </a:r>
            <a:r>
              <a:rPr lang="en-US" dirty="0"/>
              <a:t>will send a weekly newsletter on Fridays to your e-mail called </a:t>
            </a:r>
            <a:r>
              <a:rPr lang="en-US" dirty="0" err="1"/>
              <a:t>Smores</a:t>
            </a:r>
            <a:r>
              <a:rPr lang="en-US" dirty="0"/>
              <a:t> with important information.  Please read the </a:t>
            </a:r>
            <a:r>
              <a:rPr lang="en-US" dirty="0" err="1"/>
              <a:t>Smores</a:t>
            </a:r>
            <a:r>
              <a:rPr lang="en-US" dirty="0"/>
              <a:t> weekly and contact me if you have any questions or concerns</a:t>
            </a:r>
            <a:r>
              <a:rPr lang="en-US" dirty="0" smtClean="0"/>
              <a:t>.</a:t>
            </a:r>
          </a:p>
          <a:p>
            <a:endParaRPr lang="en-US" dirty="0"/>
          </a:p>
        </p:txBody>
      </p:sp>
    </p:spTree>
    <p:extLst>
      <p:ext uri="{BB962C8B-B14F-4D97-AF65-F5344CB8AC3E}">
        <p14:creationId xmlns:p14="http://schemas.microsoft.com/office/powerpoint/2010/main" val="5308708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pattFill prst="pct4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Kindergarten Curriculum </a:t>
            </a:r>
            <a:r>
              <a:rPr lang="en-US" sz="1000" dirty="0">
                <a:hlinkClick r:id="rId2" invalidUrl="https://www.cabarrus.k12.nc.us/cms/lib/NC01910456/Centricity/domain/527/curriculum/curriculum at a glance/Knd Grade Curriculum At-a-Glance.pdf"/>
              </a:rPr>
              <a:t>https://www.cabarrus.k12.nc.us/</a:t>
            </a:r>
            <a:r>
              <a:rPr lang="en-US" sz="1000" dirty="0" err="1">
                <a:hlinkClick r:id="rId3" invalidUrl="https://www.cabarrus.k12.nc.us/cms/lib/NC01910456/Centricity/domain/527/curriculum/curriculum at a glance/Knd Grade Curriculum At-a-Glance.pdf"/>
              </a:rPr>
              <a:t>cms</a:t>
            </a:r>
            <a:r>
              <a:rPr lang="en-US" sz="1000" dirty="0">
                <a:hlinkClick r:id="rId4" invalidUrl="https://www.cabarrus.k12.nc.us/cms/lib/NC01910456/Centricity/domain/527/curriculum/curriculum at a glance/Knd Grade Curriculum At-a-Glance.pdf"/>
              </a:rPr>
              <a:t>/lib/NC01910456/Centricity/domain/527/curriculum/curriculum%20at%20a%20glance/Knd%20Grade%20Curriculum%20At-a-Glance.pdf</a:t>
            </a:r>
            <a:endParaRPr lang="en-US" sz="1000"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657350" y="871538"/>
            <a:ext cx="8259017" cy="6445365"/>
          </a:xfrm>
        </p:spPr>
      </p:pic>
    </p:spTree>
    <p:extLst>
      <p:ext uri="{BB962C8B-B14F-4D97-AF65-F5344CB8AC3E}">
        <p14:creationId xmlns:p14="http://schemas.microsoft.com/office/powerpoint/2010/main" val="9905890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dashUpDiag">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rules</a:t>
            </a:r>
            <a:endParaRPr lang="en-US" dirty="0"/>
          </a:p>
        </p:txBody>
      </p:sp>
      <p:sp>
        <p:nvSpPr>
          <p:cNvPr id="3" name="Content Placeholder 2"/>
          <p:cNvSpPr>
            <a:spLocks noGrp="1"/>
          </p:cNvSpPr>
          <p:nvPr>
            <p:ph idx="1"/>
          </p:nvPr>
        </p:nvSpPr>
        <p:spPr/>
        <p:txBody>
          <a:bodyPr/>
          <a:lstStyle/>
          <a:p>
            <a:r>
              <a:rPr lang="en-US" dirty="0" smtClean="0"/>
              <a:t>-Be safe</a:t>
            </a:r>
          </a:p>
          <a:p>
            <a:r>
              <a:rPr lang="en-US" dirty="0" smtClean="0"/>
              <a:t>-Be respectful</a:t>
            </a:r>
          </a:p>
          <a:p>
            <a:r>
              <a:rPr lang="en-US" dirty="0" smtClean="0"/>
              <a:t>-Be responsible </a:t>
            </a:r>
            <a:endParaRPr lang="en-US" dirty="0"/>
          </a:p>
        </p:txBody>
      </p:sp>
    </p:spTree>
    <p:extLst>
      <p:ext uri="{BB962C8B-B14F-4D97-AF65-F5344CB8AC3E}">
        <p14:creationId xmlns:p14="http://schemas.microsoft.com/office/powerpoint/2010/main" val="8995820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00584"/>
          </a:xfrm>
        </p:spPr>
        <p:txBody>
          <a:bodyPr>
            <a:normAutofit fontScale="90000"/>
          </a:bodyPr>
          <a:lstStyle/>
          <a:p>
            <a:endParaRPr lang="en-US" dirty="0"/>
          </a:p>
        </p:txBody>
      </p:sp>
      <p:sp>
        <p:nvSpPr>
          <p:cNvPr id="3" name="Content Placeholder 2"/>
          <p:cNvSpPr>
            <a:spLocks noGrp="1"/>
          </p:cNvSpPr>
          <p:nvPr>
            <p:ph idx="1"/>
          </p:nvPr>
        </p:nvSpPr>
        <p:spPr>
          <a:xfrm>
            <a:off x="1024128" y="506298"/>
            <a:ext cx="9720073" cy="129210"/>
          </a:xfrm>
        </p:spPr>
        <p:txBody>
          <a:bodyPr>
            <a:normAutofit fontScale="25000" lnSpcReduction="20000"/>
          </a:bodyPr>
          <a:lstStyle/>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717047548"/>
              </p:ext>
            </p:extLst>
          </p:nvPr>
        </p:nvGraphicFramePr>
        <p:xfrm>
          <a:off x="1312164" y="764718"/>
          <a:ext cx="9144000" cy="5918200"/>
        </p:xfrm>
        <a:graphic>
          <a:graphicData uri="http://schemas.openxmlformats.org/presentationml/2006/ole">
            <mc:AlternateContent xmlns:mc="http://schemas.openxmlformats.org/markup-compatibility/2006">
              <mc:Choice xmlns:v="urn:schemas-microsoft-com:vml" Requires="v">
                <p:oleObj spid="_x0000_s1042" name="Document" r:id="rId3" imgW="9144000" imgH="5918200" progId="Word.Document.12">
                  <p:embed/>
                </p:oleObj>
              </mc:Choice>
              <mc:Fallback>
                <p:oleObj name="Document" r:id="rId3" imgW="9144000" imgH="5918200" progId="Word.Document.12">
                  <p:embed/>
                  <p:pic>
                    <p:nvPicPr>
                      <p:cNvPr id="0" name=""/>
                      <p:cNvPicPr/>
                      <p:nvPr/>
                    </p:nvPicPr>
                    <p:blipFill>
                      <a:blip r:embed="rId4"/>
                      <a:stretch>
                        <a:fillRect/>
                      </a:stretch>
                    </p:blipFill>
                    <p:spPr>
                      <a:xfrm>
                        <a:off x="1312164" y="764718"/>
                        <a:ext cx="9144000" cy="5918200"/>
                      </a:xfrm>
                      <a:prstGeom prst="rect">
                        <a:avLst/>
                      </a:prstGeom>
                    </p:spPr>
                  </p:pic>
                </p:oleObj>
              </mc:Fallback>
            </mc:AlternateContent>
          </a:graphicData>
        </a:graphic>
      </p:graphicFrame>
    </p:spTree>
    <p:extLst>
      <p:ext uri="{BB962C8B-B14F-4D97-AF65-F5344CB8AC3E}">
        <p14:creationId xmlns:p14="http://schemas.microsoft.com/office/powerpoint/2010/main" val="1358151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pattFill prst="pct9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Pockets</a:t>
            </a:r>
            <a:endParaRPr lang="en-US" dirty="0"/>
          </a:p>
        </p:txBody>
      </p:sp>
      <p:sp>
        <p:nvSpPr>
          <p:cNvPr id="3" name="Content Placeholder 2"/>
          <p:cNvSpPr>
            <a:spLocks noGrp="1"/>
          </p:cNvSpPr>
          <p:nvPr>
            <p:ph idx="1"/>
          </p:nvPr>
        </p:nvSpPr>
        <p:spPr/>
        <p:txBody>
          <a:bodyPr/>
          <a:lstStyle/>
          <a:p>
            <a:r>
              <a:rPr lang="en-US" dirty="0" smtClean="0"/>
              <a:t>Students will have an empty pocket each morning.</a:t>
            </a:r>
          </a:p>
          <a:p>
            <a:r>
              <a:rPr lang="en-US" dirty="0" smtClean="0"/>
              <a:t>If a student breaks a rule they will put the corresponding color card in their pocket.  At the end of the day students will check their pockets and put a color dot for each pulled card on their Behavior Calendar in their folder.</a:t>
            </a:r>
          </a:p>
          <a:p>
            <a:r>
              <a:rPr lang="en-US" dirty="0" smtClean="0"/>
              <a:t>If a student has an empty pocket they will get to put a smile on their calendar.</a:t>
            </a:r>
          </a:p>
          <a:p>
            <a:r>
              <a:rPr lang="en-US" dirty="0" smtClean="0"/>
              <a:t>Please check your child’s Behavior Calendar daily and reward them for great behavior</a:t>
            </a:r>
            <a:r>
              <a:rPr lang="en-US" dirty="0" smtClean="0"/>
              <a:t>.</a:t>
            </a:r>
          </a:p>
          <a:p>
            <a:r>
              <a:rPr lang="en-US" dirty="0" smtClean="0"/>
              <a:t>Please initial each day to verify that you’ve seen their behavior calendar. </a:t>
            </a:r>
            <a:endParaRPr lang="en-US" dirty="0"/>
          </a:p>
        </p:txBody>
      </p:sp>
    </p:spTree>
    <p:extLst>
      <p:ext uri="{BB962C8B-B14F-4D97-AF65-F5344CB8AC3E}">
        <p14:creationId xmlns:p14="http://schemas.microsoft.com/office/powerpoint/2010/main" val="16115555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pattFill prst="lgConfetti">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flipV="1">
            <a:off x="1024128" y="539497"/>
            <a:ext cx="9720072" cy="45719"/>
          </a:xfrm>
        </p:spPr>
        <p:txBody>
          <a:bodyPr>
            <a:normAutofit fontScale="90000"/>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77491" y="96983"/>
            <a:ext cx="5209309" cy="6553200"/>
          </a:xfrm>
        </p:spPr>
      </p:pic>
    </p:spTree>
    <p:extLst>
      <p:ext uri="{BB962C8B-B14F-4D97-AF65-F5344CB8AC3E}">
        <p14:creationId xmlns:p14="http://schemas.microsoft.com/office/powerpoint/2010/main" val="895471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Uh Oh Clothes</a:t>
            </a:r>
            <a:endParaRPr lang="en-US" dirty="0"/>
          </a:p>
        </p:txBody>
      </p:sp>
      <p:sp>
        <p:nvSpPr>
          <p:cNvPr id="3" name="Content Placeholder 2"/>
          <p:cNvSpPr>
            <a:spLocks noGrp="1"/>
          </p:cNvSpPr>
          <p:nvPr>
            <p:ph idx="1"/>
          </p:nvPr>
        </p:nvSpPr>
        <p:spPr/>
        <p:txBody>
          <a:bodyPr/>
          <a:lstStyle/>
          <a:p>
            <a:r>
              <a:rPr lang="en-US" dirty="0" smtClean="0"/>
              <a:t>Please be sure to send in a change of clothes in a </a:t>
            </a:r>
            <a:r>
              <a:rPr lang="en-US" dirty="0" err="1" smtClean="0"/>
              <a:t>ziplock</a:t>
            </a:r>
            <a:r>
              <a:rPr lang="en-US" dirty="0" smtClean="0"/>
              <a:t> bag for your child to keep in their cubby just in case of emergency. Unfortunately I do not have extra clothes in the classroom other than some shirts so this is very important. Please remember to send in fresh clothes if we do need to use the originals. </a:t>
            </a:r>
            <a:endParaRPr lang="en-US" dirty="0"/>
          </a:p>
        </p:txBody>
      </p:sp>
    </p:spTree>
    <p:extLst>
      <p:ext uri="{BB962C8B-B14F-4D97-AF65-F5344CB8AC3E}">
        <p14:creationId xmlns:p14="http://schemas.microsoft.com/office/powerpoint/2010/main" val="13501039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a:t>
            </a:r>
            <a:endParaRPr lang="en-US" dirty="0"/>
          </a:p>
        </p:txBody>
      </p:sp>
      <p:sp>
        <p:nvSpPr>
          <p:cNvPr id="3" name="Content Placeholder 2"/>
          <p:cNvSpPr>
            <a:spLocks noGrp="1"/>
          </p:cNvSpPr>
          <p:nvPr>
            <p:ph idx="1"/>
          </p:nvPr>
        </p:nvSpPr>
        <p:spPr/>
        <p:txBody>
          <a:bodyPr/>
          <a:lstStyle/>
          <a:p>
            <a:r>
              <a:rPr lang="en-US" dirty="0" err="1"/>
              <a:t>Dreambox</a:t>
            </a:r>
            <a:r>
              <a:rPr lang="en-US" dirty="0"/>
              <a:t> - </a:t>
            </a:r>
            <a:r>
              <a:rPr lang="en-US" dirty="0">
                <a:hlinkClick r:id="rId2"/>
              </a:rPr>
              <a:t>https://</a:t>
            </a:r>
            <a:r>
              <a:rPr lang="en-US" dirty="0" err="1">
                <a:hlinkClick r:id="rId2"/>
              </a:rPr>
              <a:t>play.dreambox.com</a:t>
            </a:r>
            <a:r>
              <a:rPr lang="en-US" dirty="0">
                <a:hlinkClick r:id="rId2"/>
              </a:rPr>
              <a:t>/login/9ukn/</a:t>
            </a:r>
            <a:r>
              <a:rPr lang="en-US" dirty="0" err="1">
                <a:hlinkClick r:id="rId2"/>
              </a:rPr>
              <a:t>wroe</a:t>
            </a:r>
            <a:endParaRPr lang="en-US" dirty="0" smtClean="0"/>
          </a:p>
          <a:p>
            <a:r>
              <a:rPr lang="en-US" dirty="0"/>
              <a:t>I-Ready - </a:t>
            </a:r>
            <a:r>
              <a:rPr lang="en-US" dirty="0">
                <a:hlinkClick r:id="rId3"/>
              </a:rPr>
              <a:t>https://login.i-ready.com</a:t>
            </a:r>
            <a:r>
              <a:rPr lang="en-US" dirty="0" smtClean="0">
                <a:hlinkClick r:id="rId3"/>
              </a:rPr>
              <a:t>/</a:t>
            </a:r>
            <a:endParaRPr lang="en-US" dirty="0" smtClean="0"/>
          </a:p>
          <a:p>
            <a:endParaRPr lang="en-US" dirty="0"/>
          </a:p>
          <a:p>
            <a:r>
              <a:rPr lang="en-US" dirty="0" smtClean="0"/>
              <a:t>Students are expected to have 45 minutes of </a:t>
            </a:r>
            <a:r>
              <a:rPr lang="en-US" dirty="0" err="1" smtClean="0"/>
              <a:t>iReady</a:t>
            </a:r>
            <a:r>
              <a:rPr lang="en-US" dirty="0" smtClean="0"/>
              <a:t> time a week as well as 45 minutes of </a:t>
            </a:r>
            <a:r>
              <a:rPr lang="en-US" dirty="0" err="1" smtClean="0"/>
              <a:t>Dreambox</a:t>
            </a:r>
            <a:r>
              <a:rPr lang="en-US" dirty="0" smtClean="0"/>
              <a:t> time a week. Students can move at their own pace and are certainly welcome to do these at home. This is a great alternative to mindless iPad time!</a:t>
            </a:r>
            <a:endParaRPr lang="en-US" dirty="0"/>
          </a:p>
        </p:txBody>
      </p:sp>
    </p:spTree>
    <p:extLst>
      <p:ext uri="{BB962C8B-B14F-4D97-AF65-F5344CB8AC3E}">
        <p14:creationId xmlns:p14="http://schemas.microsoft.com/office/powerpoint/2010/main" val="8852768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smtClean="0"/>
              <a:t>I will upload this file to my class page so that you can review it at any time! </a:t>
            </a:r>
            <a:r>
              <a:rPr lang="en-US" dirty="0" smtClean="0">
                <a:sym typeface="Wingdings"/>
              </a:rPr>
              <a:t></a:t>
            </a:r>
            <a:endParaRPr lang="en-US" dirty="0"/>
          </a:p>
        </p:txBody>
      </p:sp>
    </p:spTree>
    <p:extLst>
      <p:ext uri="{BB962C8B-B14F-4D97-AF65-F5344CB8AC3E}">
        <p14:creationId xmlns:p14="http://schemas.microsoft.com/office/powerpoint/2010/main" val="4847395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174</TotalTime>
  <Words>1902</Words>
  <Application>Microsoft Macintosh PowerPoint</Application>
  <PresentationFormat>Widescreen</PresentationFormat>
  <Paragraphs>134</Paragraphs>
  <Slides>29</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8" baseType="lpstr">
      <vt:lpstr>Arial</vt:lpstr>
      <vt:lpstr>Calibri</vt:lpstr>
      <vt:lpstr>Mangal</vt:lpstr>
      <vt:lpstr>Tw Cen MT</vt:lpstr>
      <vt:lpstr>Tw Cen MT Condensed</vt:lpstr>
      <vt:lpstr>Wingdings</vt:lpstr>
      <vt:lpstr>Wingdings 3</vt:lpstr>
      <vt:lpstr>Integral</vt:lpstr>
      <vt:lpstr>Document</vt:lpstr>
      <vt:lpstr>Mrs. Dixon’s Parent Handbook</vt:lpstr>
      <vt:lpstr>About The teacher</vt:lpstr>
      <vt:lpstr>How to contact the teacher</vt:lpstr>
      <vt:lpstr>Class schedule</vt:lpstr>
      <vt:lpstr>Encore rotation</vt:lpstr>
      <vt:lpstr>2017-2018 Calendar https://www.cabarrus.k12.nc.us/cms/lib/NC01910456/Centricity/Domain/337/CCS_ACADEMIC_CALENDAR_2017-18.pdf</vt:lpstr>
      <vt:lpstr>School hours</vt:lpstr>
      <vt:lpstr>Attendance and Absences</vt:lpstr>
      <vt:lpstr>PowerPoint Presentation</vt:lpstr>
      <vt:lpstr>Tardies and early checkouts</vt:lpstr>
      <vt:lpstr>Breakfast, Lunch, and snack</vt:lpstr>
      <vt:lpstr>Homework</vt:lpstr>
      <vt:lpstr>Birthdays</vt:lpstr>
      <vt:lpstr>Toys at school</vt:lpstr>
      <vt:lpstr>Scholastic book order</vt:lpstr>
      <vt:lpstr>transportation changes</vt:lpstr>
      <vt:lpstr>Volunteers</vt:lpstr>
      <vt:lpstr>Money</vt:lpstr>
      <vt:lpstr>Supply Fee</vt:lpstr>
      <vt:lpstr>Class Shirt</vt:lpstr>
      <vt:lpstr>Weekly Newsletter</vt:lpstr>
      <vt:lpstr>Kindergarten Curriculum https://www.cabarrus.k12.nc.us/cms/lib/NC01910456/Centricity/domain/527/curriculum/curriculum%20at%20a%20glance/Knd%20Grade%20Curriculum%20At-a-Glance.pdf</vt:lpstr>
      <vt:lpstr>School rules</vt:lpstr>
      <vt:lpstr>PowerPoint Presentation</vt:lpstr>
      <vt:lpstr>Pockets</vt:lpstr>
      <vt:lpstr>PowerPoint Presentation</vt:lpstr>
      <vt:lpstr>Uh Oh Clothes</vt:lpstr>
      <vt:lpstr>Technology</vt:lpstr>
      <vt:lpstr>Thank you!</vt:lpstr>
    </vt:vector>
  </TitlesOfParts>
  <Company/>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Mrs. Dixon’s Parent Handbook</dc:title>
  <dc:creator>Kelsey Heslop</dc:creator>
  <cp:lastModifiedBy>Kelsey Heslop</cp:lastModifiedBy>
  <cp:revision>17</cp:revision>
  <dcterms:created xsi:type="dcterms:W3CDTF">2017-08-21T22:24:16Z</dcterms:created>
  <dcterms:modified xsi:type="dcterms:W3CDTF">2017-08-29T20:00:27Z</dcterms:modified>
</cp:coreProperties>
</file>