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handoutMasterIdLst>
    <p:handoutMasterId r:id="rId11"/>
  </p:handoutMasterIdLst>
  <p:sldIdLst>
    <p:sldId id="369" r:id="rId2"/>
    <p:sldId id="370" r:id="rId3"/>
    <p:sldId id="391" r:id="rId4"/>
    <p:sldId id="389" r:id="rId5"/>
    <p:sldId id="392" r:id="rId6"/>
    <p:sldId id="362" r:id="rId7"/>
    <p:sldId id="355" r:id="rId8"/>
    <p:sldId id="367" r:id="rId9"/>
    <p:sldId id="393" r:id="rId10"/>
  </p:sldIdLst>
  <p:sldSz cx="9144000" cy="6858000" type="screen4x3"/>
  <p:notesSz cx="68580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0099"/>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7" d="100"/>
          <a:sy n="67" d="100"/>
        </p:scale>
        <p:origin x="1260"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64820"/>
          </a:xfrm>
          <a:prstGeom prst="rect">
            <a:avLst/>
          </a:prstGeom>
        </p:spPr>
        <p:txBody>
          <a:bodyPr vert="horz" lIns="93177" tIns="46589" rIns="93177" bIns="46589" rtlCol="0"/>
          <a:lstStyle>
            <a:lvl1pPr algn="r">
              <a:defRPr sz="1200"/>
            </a:lvl1pPr>
          </a:lstStyle>
          <a:p>
            <a:fld id="{FB6A7357-67E4-4DEC-BFAF-424840B9A6B5}" type="datetimeFigureOut">
              <a:rPr lang="en-US" smtClean="0"/>
              <a:t>2/13/2019</a:t>
            </a:fld>
            <a:endParaRPr lang="en-US"/>
          </a:p>
        </p:txBody>
      </p:sp>
      <p:sp>
        <p:nvSpPr>
          <p:cNvPr id="4" name="Footer Placeholder 3"/>
          <p:cNvSpPr>
            <a:spLocks noGrp="1"/>
          </p:cNvSpPr>
          <p:nvPr>
            <p:ph type="ftr" sz="quarter" idx="2"/>
          </p:nvPr>
        </p:nvSpPr>
        <p:spPr>
          <a:xfrm>
            <a:off x="0" y="8829967"/>
            <a:ext cx="297180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829967"/>
            <a:ext cx="2971800" cy="464820"/>
          </a:xfrm>
          <a:prstGeom prst="rect">
            <a:avLst/>
          </a:prstGeom>
        </p:spPr>
        <p:txBody>
          <a:bodyPr vert="horz" lIns="93177" tIns="46589" rIns="93177" bIns="46589" rtlCol="0" anchor="b"/>
          <a:lstStyle>
            <a:lvl1pPr algn="r">
              <a:defRPr sz="1200"/>
            </a:lvl1pPr>
          </a:lstStyle>
          <a:p>
            <a:fld id="{780B6BF6-B38D-4864-934F-DF22A5064B61}" type="slidenum">
              <a:rPr lang="en-US" smtClean="0"/>
              <a:t>‹#›</a:t>
            </a:fld>
            <a:endParaRPr lang="en-US"/>
          </a:p>
        </p:txBody>
      </p:sp>
    </p:spTree>
    <p:extLst>
      <p:ext uri="{BB962C8B-B14F-4D97-AF65-F5344CB8AC3E}">
        <p14:creationId xmlns:p14="http://schemas.microsoft.com/office/powerpoint/2010/main" val="3555675882"/>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934A31D-A590-41DC-B959-133F145FA782}" type="datetimeFigureOut">
              <a:rPr lang="en-US" smtClean="0"/>
              <a:t>2/13/2019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0ECBDC-9B5A-45B7-A4E6-36E7701FEECB}"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934A31D-A590-41DC-B959-133F145FA782}" type="datetimeFigureOut">
              <a:rPr lang="en-US" smtClean="0"/>
              <a:t>2/13/2019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0ECBDC-9B5A-45B7-A4E6-36E7701FEECB}"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934A31D-A590-41DC-B959-133F145FA782}" type="datetimeFigureOut">
              <a:rPr lang="en-US" smtClean="0"/>
              <a:t>2/13/2019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0ECBDC-9B5A-45B7-A4E6-36E7701FEECB}"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934A31D-A590-41DC-B959-133F145FA782}" type="datetimeFigureOut">
              <a:rPr lang="en-US" smtClean="0"/>
              <a:t>2/13/2019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0ECBDC-9B5A-45B7-A4E6-36E7701FEECB}"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934A31D-A590-41DC-B959-133F145FA782}" type="datetimeFigureOut">
              <a:rPr lang="en-US" smtClean="0"/>
              <a:t>2/13/2019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20ECBDC-9B5A-45B7-A4E6-36E7701FEECB}"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934A31D-A590-41DC-B959-133F145FA782}" type="datetimeFigureOut">
              <a:rPr lang="en-US" smtClean="0"/>
              <a:t>2/13/2019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20ECBDC-9B5A-45B7-A4E6-36E7701FEECB}"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934A31D-A590-41DC-B959-133F145FA782}" type="datetimeFigureOut">
              <a:rPr lang="en-US" smtClean="0"/>
              <a:t>2/13/2019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20ECBDC-9B5A-45B7-A4E6-36E7701FEECB}"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934A31D-A590-41DC-B959-133F145FA782}" type="datetimeFigureOut">
              <a:rPr lang="en-US" smtClean="0"/>
              <a:t>2/13/2019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0ECBDC-9B5A-45B7-A4E6-36E7701FEECB}" type="slidenum">
              <a:rPr lang="en-US" smtClean="0"/>
              <a:t>‹#›</a:t>
            </a:fld>
            <a:endParaRPr lang="en-US"/>
          </a:p>
        </p:txBody>
      </p:sp>
      <p:sp>
        <p:nvSpPr>
          <p:cNvPr id="9" name="Content Placeholder 8"/>
          <p:cNvSpPr>
            <a:spLocks noGrp="1"/>
          </p:cNvSpPr>
          <p:nvPr>
            <p:ph sz="quarter" idx="13"/>
          </p:nvPr>
        </p:nvSpPr>
        <p:spPr>
          <a:xfrm>
            <a:off x="304800" y="381000"/>
            <a:ext cx="7772400" cy="49428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5934A31D-A590-41DC-B959-133F145FA782}" type="datetimeFigureOut">
              <a:rPr lang="en-US" smtClean="0"/>
              <a:t>2/13/2019</a:t>
            </a:fld>
            <a:endParaRPr lang="en-US"/>
          </a:p>
        </p:txBody>
      </p:sp>
      <p:sp>
        <p:nvSpPr>
          <p:cNvPr id="9" name="Slide Number Placeholder 8"/>
          <p:cNvSpPr>
            <a:spLocks noGrp="1"/>
          </p:cNvSpPr>
          <p:nvPr>
            <p:ph type="sldNum" sz="quarter" idx="11"/>
          </p:nvPr>
        </p:nvSpPr>
        <p:spPr/>
        <p:txBody>
          <a:bodyPr/>
          <a:lstStyle/>
          <a:p>
            <a:fld id="{420ECBDC-9B5A-45B7-A4E6-36E7701FEECB}" type="slidenum">
              <a:rPr lang="en-US" smtClean="0"/>
              <a:t>‹#›</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934A31D-A590-41DC-B959-133F145FA782}" type="datetimeFigureOut">
              <a:rPr lang="en-US" smtClean="0"/>
              <a:t>2/13/2019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0ECBDC-9B5A-45B7-A4E6-36E7701FEECB}"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934A31D-A590-41DC-B959-133F145FA782}" type="datetimeFigureOut">
              <a:rPr lang="en-US" smtClean="0"/>
              <a:t>2/13/2019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0ECBDC-9B5A-45B7-A4E6-36E7701FEECB}"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420ECBDC-9B5A-45B7-A4E6-36E7701FEECB}" type="slidenum">
              <a:rPr lang="en-US" smtClean="0"/>
              <a:t>‹#›</a:t>
            </a:fld>
            <a:endParaRPr lang="en-US"/>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n-US"/>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5934A31D-A590-41DC-B959-133F145FA782}" type="datetimeFigureOut">
              <a:rPr lang="en-US" smtClean="0"/>
              <a:t>2/13/2019</a:t>
            </a:fld>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7.xml"/><Relationship Id="rId5" Type="http://schemas.openxmlformats.org/officeDocument/2006/relationships/image" Target="../media/image6.jpg"/><Relationship Id="rId4" Type="http://schemas.openxmlformats.org/officeDocument/2006/relationships/image" Target="../media/image5.jp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Parasites</a:t>
            </a:r>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14040079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pPr>
              <a:defRPr/>
            </a:pPr>
            <a:r>
              <a:rPr lang="en-US" dirty="0"/>
              <a:t>Vocabulary</a:t>
            </a:r>
          </a:p>
        </p:txBody>
      </p:sp>
      <p:sp>
        <p:nvSpPr>
          <p:cNvPr id="3" name="Content Placeholder 2"/>
          <p:cNvSpPr>
            <a:spLocks noGrp="1"/>
          </p:cNvSpPr>
          <p:nvPr>
            <p:ph idx="1"/>
          </p:nvPr>
        </p:nvSpPr>
        <p:spPr>
          <a:xfrm>
            <a:off x="0" y="1143000"/>
            <a:ext cx="8458200" cy="5715000"/>
          </a:xfrm>
        </p:spPr>
        <p:txBody>
          <a:bodyPr>
            <a:normAutofit/>
          </a:bodyPr>
          <a:lstStyle/>
          <a:p>
            <a:pPr>
              <a:defRPr/>
            </a:pPr>
            <a:r>
              <a:rPr lang="en-US" sz="3200" b="1" u="sng" dirty="0">
                <a:solidFill>
                  <a:srgbClr val="000000"/>
                </a:solidFill>
              </a:rPr>
              <a:t>18. Parasite</a:t>
            </a:r>
            <a:r>
              <a:rPr lang="en-US" sz="3200" dirty="0">
                <a:solidFill>
                  <a:srgbClr val="000000"/>
                </a:solidFill>
              </a:rPr>
              <a:t>:  </a:t>
            </a:r>
            <a:r>
              <a:rPr lang="en-US" sz="3200" b="1" dirty="0">
                <a:solidFill>
                  <a:srgbClr val="0070C0"/>
                </a:solidFill>
              </a:rPr>
              <a:t>Organisms that </a:t>
            </a:r>
            <a:r>
              <a:rPr lang="en-US" sz="3200" b="1" dirty="0">
                <a:solidFill>
                  <a:srgbClr val="FF0000"/>
                </a:solidFill>
              </a:rPr>
              <a:t>live in or on another organism known as a </a:t>
            </a:r>
            <a:r>
              <a:rPr lang="en-US" sz="3600" b="1" u="sng" dirty="0"/>
              <a:t>host</a:t>
            </a:r>
            <a:r>
              <a:rPr lang="en-US" sz="3200" b="1" dirty="0">
                <a:solidFill>
                  <a:srgbClr val="0070C0"/>
                </a:solidFill>
              </a:rPr>
              <a:t>; </a:t>
            </a:r>
          </a:p>
          <a:p>
            <a:pPr>
              <a:defRPr/>
            </a:pPr>
            <a:r>
              <a:rPr lang="en-US" sz="3200" b="1" dirty="0">
                <a:solidFill>
                  <a:srgbClr val="0070C0"/>
                </a:solidFill>
              </a:rPr>
              <a:t>*Steal nourishment from the host</a:t>
            </a:r>
          </a:p>
          <a:p>
            <a:pPr>
              <a:defRPr/>
            </a:pPr>
            <a:endParaRPr lang="en-US" sz="3200" b="1" dirty="0">
              <a:solidFill>
                <a:srgbClr val="0070C0"/>
              </a:solidFill>
            </a:endParaRPr>
          </a:p>
          <a:p>
            <a:pPr>
              <a:defRPr/>
            </a:pPr>
            <a:r>
              <a:rPr lang="en-US" sz="3200" b="1" dirty="0">
                <a:solidFill>
                  <a:srgbClr val="0070C0"/>
                </a:solidFill>
              </a:rPr>
              <a:t>*Ex. worms (tapeworm, hookworm), lice, fleas, ticks, flies, protozoa (animal-like protists such as amoeba and giardia).</a:t>
            </a:r>
            <a:endParaRPr lang="en-US" b="1" dirty="0">
              <a:solidFill>
                <a:schemeClr val="tx2">
                  <a:lumMod val="60000"/>
                  <a:lumOff val="40000"/>
                </a:schemeClr>
              </a:solidFill>
            </a:endParaRPr>
          </a:p>
          <a:p>
            <a:pPr>
              <a:defRPr/>
            </a:pPr>
            <a:endParaRPr lang="en-US" b="1" dirty="0">
              <a:solidFill>
                <a:schemeClr val="tx2">
                  <a:lumMod val="60000"/>
                  <a:lumOff val="40000"/>
                </a:schemeClr>
              </a:solidFill>
            </a:endParaRPr>
          </a:p>
          <a:p>
            <a:pPr>
              <a:defRPr/>
            </a:pPr>
            <a:endParaRPr lang="en-US" b="1" dirty="0">
              <a:solidFill>
                <a:schemeClr val="tx2">
                  <a:lumMod val="60000"/>
                  <a:lumOff val="40000"/>
                </a:schemeClr>
              </a:solidFill>
            </a:endParaRPr>
          </a:p>
          <a:p>
            <a:pPr>
              <a:defRPr/>
            </a:pPr>
            <a:endParaRPr lang="en-US" b="1" dirty="0">
              <a:solidFill>
                <a:schemeClr val="tx2">
                  <a:lumMod val="60000"/>
                  <a:lumOff val="40000"/>
                </a:schemeClr>
              </a:solidFill>
            </a:endParaRPr>
          </a:p>
        </p:txBody>
      </p:sp>
    </p:spTree>
    <p:extLst>
      <p:ext uri="{BB962C8B-B14F-4D97-AF65-F5344CB8AC3E}">
        <p14:creationId xmlns:p14="http://schemas.microsoft.com/office/powerpoint/2010/main" val="32551174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A752CF-CCED-4F46-9A14-81F53586AEB6}"/>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2B6083E6-3290-4DC0-9C7E-CD3BFD5FDB08}"/>
              </a:ext>
            </a:extLst>
          </p:cNvPr>
          <p:cNvSpPr>
            <a:spLocks noGrp="1"/>
          </p:cNvSpPr>
          <p:nvPr>
            <p:ph idx="1"/>
          </p:nvPr>
        </p:nvSpPr>
        <p:spPr/>
        <p:txBody>
          <a:bodyPr>
            <a:normAutofit fontScale="92500" lnSpcReduction="10000"/>
          </a:bodyPr>
          <a:lstStyle/>
          <a:p>
            <a:pPr>
              <a:defRPr/>
            </a:pPr>
            <a:r>
              <a:rPr lang="en-US" sz="4000" b="1" u="sng" dirty="0">
                <a:solidFill>
                  <a:srgbClr val="000000"/>
                </a:solidFill>
              </a:rPr>
              <a:t>19. Adaptation</a:t>
            </a:r>
            <a:r>
              <a:rPr lang="en-US" sz="4000" b="1" dirty="0">
                <a:solidFill>
                  <a:srgbClr val="000000"/>
                </a:solidFill>
              </a:rPr>
              <a:t>:</a:t>
            </a:r>
            <a:r>
              <a:rPr lang="en-US" sz="4000" b="1" dirty="0"/>
              <a:t> </a:t>
            </a:r>
            <a:r>
              <a:rPr lang="en-US" sz="4000" b="1" dirty="0">
                <a:solidFill>
                  <a:srgbClr val="7030A0"/>
                </a:solidFill>
              </a:rPr>
              <a:t>Any body structure, function, or behavior that helps an organism survive in its environment. </a:t>
            </a:r>
          </a:p>
          <a:p>
            <a:pPr>
              <a:defRPr/>
            </a:pPr>
            <a:r>
              <a:rPr lang="en-US" sz="4000" b="1" dirty="0">
                <a:solidFill>
                  <a:srgbClr val="7030A0"/>
                </a:solidFill>
              </a:rPr>
              <a:t>Ex. Tapeworm has no digestive system/lives in the intestine of its host and absorbs nutrients through its skin</a:t>
            </a:r>
          </a:p>
          <a:p>
            <a:endParaRPr lang="en-US" dirty="0"/>
          </a:p>
        </p:txBody>
      </p:sp>
    </p:spTree>
    <p:extLst>
      <p:ext uri="{BB962C8B-B14F-4D97-AF65-F5344CB8AC3E}">
        <p14:creationId xmlns:p14="http://schemas.microsoft.com/office/powerpoint/2010/main" val="37013612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9E86108-E1E3-44AA-A053-EB523D4A7649}"/>
              </a:ext>
            </a:extLst>
          </p:cNvPr>
          <p:cNvSpPr txBox="1"/>
          <p:nvPr/>
        </p:nvSpPr>
        <p:spPr>
          <a:xfrm>
            <a:off x="228600" y="152400"/>
            <a:ext cx="8077200" cy="1938992"/>
          </a:xfrm>
          <a:prstGeom prst="rect">
            <a:avLst/>
          </a:prstGeom>
          <a:noFill/>
        </p:spPr>
        <p:txBody>
          <a:bodyPr wrap="square" rtlCol="0">
            <a:spAutoFit/>
          </a:bodyPr>
          <a:lstStyle/>
          <a:p>
            <a:r>
              <a:rPr lang="en-US" sz="2400" dirty="0"/>
              <a:t>A Canadian couple, on vacation in Punta Cana, Dominican Republic, picked up hookworm larvae while walking barefoot through the sand. It’s not uncommon in the Caribbean, South America, Mexico, and southeast Asia. It occurs a lot in Jamaica.</a:t>
            </a:r>
          </a:p>
        </p:txBody>
      </p:sp>
      <p:pic>
        <p:nvPicPr>
          <p:cNvPr id="1028" name="Picture 4" descr="Related image">
            <a:extLst>
              <a:ext uri="{FF2B5EF4-FFF2-40B4-BE49-F238E27FC236}">
                <a16:creationId xmlns:a16="http://schemas.microsoft.com/office/drawing/2014/main" id="{EDD6C118-81C6-4CAB-B431-B50DE8ED1CF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6737" y="2286000"/>
            <a:ext cx="7400925" cy="41624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38867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371600"/>
            <a:ext cx="8534400" cy="1554162"/>
          </a:xfrm>
        </p:spPr>
        <p:txBody>
          <a:bodyPr/>
          <a:lstStyle/>
          <a:p>
            <a:r>
              <a:rPr lang="en-US" sz="4000" dirty="0"/>
              <a:t>Malaria</a:t>
            </a:r>
            <a:r>
              <a:rPr lang="en-US" sz="2800" dirty="0"/>
              <a:t> is a world health concern.  It is caused by a </a:t>
            </a:r>
            <a:r>
              <a:rPr lang="en-US" sz="2800" u="sng" dirty="0">
                <a:solidFill>
                  <a:srgbClr val="FF0000"/>
                </a:solidFill>
              </a:rPr>
              <a:t>parasite</a:t>
            </a:r>
            <a:r>
              <a:rPr lang="en-US" sz="2800" dirty="0"/>
              <a:t>! The </a:t>
            </a:r>
            <a:r>
              <a:rPr lang="en-US" sz="2800" dirty="0">
                <a:solidFill>
                  <a:srgbClr val="FF0000"/>
                </a:solidFill>
              </a:rPr>
              <a:t>parasite</a:t>
            </a:r>
            <a:r>
              <a:rPr lang="en-US" sz="2800" dirty="0"/>
              <a:t> is a protist that lives in water; mosquitoes lay eggs in/mature in water. They can pick up the protist and transmit it to a human when it bites them. OR, a “healthy” mosquito can bite an infected person and carry it to another person infecting them.  Mosquitoes are NOTORIOUS </a:t>
            </a:r>
            <a:r>
              <a:rPr lang="en-US" sz="2800" dirty="0">
                <a:solidFill>
                  <a:srgbClr val="FF0000"/>
                </a:solidFill>
              </a:rPr>
              <a:t>vectors</a:t>
            </a:r>
            <a:r>
              <a:rPr lang="en-US" sz="2800" dirty="0"/>
              <a:t>! Eliminate standing water, and you cut down on the mosquito population.</a:t>
            </a:r>
          </a:p>
        </p:txBody>
      </p:sp>
      <p:sp>
        <p:nvSpPr>
          <p:cNvPr id="3" name="Content Placeholder 2"/>
          <p:cNvSpPr>
            <a:spLocks noGrp="1"/>
          </p:cNvSpPr>
          <p:nvPr>
            <p:ph idx="1"/>
          </p:nvPr>
        </p:nvSpPr>
        <p:spPr>
          <a:xfrm>
            <a:off x="-152400" y="4343400"/>
            <a:ext cx="8763000" cy="4800600"/>
          </a:xfrm>
        </p:spPr>
        <p:txBody>
          <a:bodyPr/>
          <a:lstStyle/>
          <a:p>
            <a:r>
              <a:rPr lang="en-US" dirty="0"/>
              <a:t>You MUST know this. It is specifically mentioned in the science standards from the state.</a:t>
            </a:r>
          </a:p>
          <a:p>
            <a:r>
              <a:rPr lang="en-US" dirty="0">
                <a:highlight>
                  <a:srgbClr val="FFFF00"/>
                </a:highlight>
              </a:rPr>
              <a:t>Malaria is a </a:t>
            </a:r>
            <a:r>
              <a:rPr lang="en-US" u="sng" dirty="0">
                <a:solidFill>
                  <a:srgbClr val="FF0000"/>
                </a:solidFill>
                <a:highlight>
                  <a:srgbClr val="FFFF00"/>
                </a:highlight>
              </a:rPr>
              <a:t>parasitic </a:t>
            </a:r>
            <a:r>
              <a:rPr lang="en-US" dirty="0">
                <a:highlight>
                  <a:srgbClr val="FFFF00"/>
                </a:highlight>
              </a:rPr>
              <a:t>disease carried by mosquitoes (vectors).</a:t>
            </a:r>
          </a:p>
          <a:p>
            <a:r>
              <a:rPr lang="en-US" dirty="0">
                <a:highlight>
                  <a:srgbClr val="FFFF00"/>
                </a:highlight>
              </a:rPr>
              <a:t>It is NOT caused by a virus, bacteria, or fungus.  </a:t>
            </a:r>
          </a:p>
          <a:p>
            <a:r>
              <a:rPr lang="en-US" dirty="0">
                <a:highlight>
                  <a:srgbClr val="FFFF00"/>
                </a:highlight>
              </a:rPr>
              <a:t>Malaria is caused by a </a:t>
            </a:r>
            <a:r>
              <a:rPr lang="en-US" b="1" i="1" u="sng" dirty="0">
                <a:solidFill>
                  <a:srgbClr val="FF0000"/>
                </a:solidFill>
                <a:highlight>
                  <a:srgbClr val="FFFF00"/>
                </a:highlight>
              </a:rPr>
              <a:t>PARASITE</a:t>
            </a:r>
            <a:r>
              <a:rPr lang="en-US" dirty="0">
                <a:highlight>
                  <a:srgbClr val="FFFF00"/>
                </a:highlight>
              </a:rPr>
              <a:t>!!!!!!!</a:t>
            </a:r>
          </a:p>
          <a:p>
            <a:r>
              <a:rPr lang="en-US" dirty="0"/>
              <a:t>Any questions???</a:t>
            </a:r>
          </a:p>
        </p:txBody>
      </p:sp>
    </p:spTree>
    <p:extLst>
      <p:ext uri="{BB962C8B-B14F-4D97-AF65-F5344CB8AC3E}">
        <p14:creationId xmlns:p14="http://schemas.microsoft.com/office/powerpoint/2010/main" val="18540318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22541"/>
            <a:ext cx="4196360" cy="2279318"/>
          </a:xfrm>
          <a:prstGeom prst="rect">
            <a:avLst/>
          </a:prstGeom>
        </p:spPr>
      </p:pic>
      <p:pic>
        <p:nvPicPr>
          <p:cNvPr id="4" name="Picture 3"/>
          <p:cNvPicPr>
            <a:picLocks noChangeAspect="1"/>
          </p:cNvPicPr>
          <p:nvPr/>
        </p:nvPicPr>
        <p:blipFill>
          <a:blip r:embed="rId3"/>
          <a:stretch>
            <a:fillRect/>
          </a:stretch>
        </p:blipFill>
        <p:spPr>
          <a:xfrm>
            <a:off x="4120430" y="277646"/>
            <a:ext cx="3990107" cy="2008354"/>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92557" y="3411319"/>
            <a:ext cx="3914176" cy="1378025"/>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2400" y="3982691"/>
            <a:ext cx="3667124" cy="2667000"/>
          </a:xfrm>
          <a:prstGeom prst="rect">
            <a:avLst/>
          </a:prstGeom>
        </p:spPr>
      </p:pic>
      <p:sp>
        <p:nvSpPr>
          <p:cNvPr id="5" name="TextBox 4"/>
          <p:cNvSpPr txBox="1"/>
          <p:nvPr/>
        </p:nvSpPr>
        <p:spPr>
          <a:xfrm>
            <a:off x="5029199" y="2438400"/>
            <a:ext cx="3081337" cy="646331"/>
          </a:xfrm>
          <a:prstGeom prst="rect">
            <a:avLst/>
          </a:prstGeom>
          <a:noFill/>
        </p:spPr>
        <p:txBody>
          <a:bodyPr wrap="square" rtlCol="0">
            <a:spAutoFit/>
          </a:bodyPr>
          <a:lstStyle/>
          <a:p>
            <a:r>
              <a:rPr lang="en-US" dirty="0"/>
              <a:t>Tapeworms, hookworms, other worms</a:t>
            </a:r>
          </a:p>
        </p:txBody>
      </p:sp>
      <p:sp>
        <p:nvSpPr>
          <p:cNvPr id="8" name="TextBox 7"/>
          <p:cNvSpPr txBox="1"/>
          <p:nvPr/>
        </p:nvSpPr>
        <p:spPr>
          <a:xfrm>
            <a:off x="4315556" y="4738297"/>
            <a:ext cx="4508622" cy="646331"/>
          </a:xfrm>
          <a:prstGeom prst="rect">
            <a:avLst/>
          </a:prstGeom>
          <a:noFill/>
        </p:spPr>
        <p:txBody>
          <a:bodyPr wrap="square" rtlCol="0">
            <a:spAutoFit/>
          </a:bodyPr>
          <a:lstStyle/>
          <a:p>
            <a:r>
              <a:rPr lang="en-US" dirty="0"/>
              <a:t>Blood-sucking things; not only suck blood, but carry diseases</a:t>
            </a:r>
          </a:p>
        </p:txBody>
      </p:sp>
      <p:sp>
        <p:nvSpPr>
          <p:cNvPr id="9" name="TextBox 8"/>
          <p:cNvSpPr txBox="1"/>
          <p:nvPr/>
        </p:nvSpPr>
        <p:spPr>
          <a:xfrm>
            <a:off x="214458" y="299211"/>
            <a:ext cx="3073131" cy="923330"/>
          </a:xfrm>
          <a:prstGeom prst="rect">
            <a:avLst/>
          </a:prstGeom>
          <a:noFill/>
        </p:spPr>
        <p:txBody>
          <a:bodyPr wrap="square" rtlCol="0">
            <a:spAutoFit/>
          </a:bodyPr>
          <a:lstStyle/>
          <a:p>
            <a:r>
              <a:rPr lang="en-US" dirty="0"/>
              <a:t>Guinea Worm-gets in through the soles of the feet…wear shoes!</a:t>
            </a:r>
          </a:p>
        </p:txBody>
      </p:sp>
      <p:sp>
        <p:nvSpPr>
          <p:cNvPr id="10" name="TextBox 9"/>
          <p:cNvSpPr txBox="1"/>
          <p:nvPr/>
        </p:nvSpPr>
        <p:spPr>
          <a:xfrm>
            <a:off x="3819524" y="5979914"/>
            <a:ext cx="4874310" cy="646331"/>
          </a:xfrm>
          <a:prstGeom prst="rect">
            <a:avLst/>
          </a:prstGeom>
          <a:noFill/>
        </p:spPr>
        <p:txBody>
          <a:bodyPr wrap="square" rtlCol="0">
            <a:spAutoFit/>
          </a:bodyPr>
          <a:lstStyle/>
          <a:p>
            <a:r>
              <a:rPr lang="en-US" dirty="0"/>
              <a:t>Trypanosoma worms-cause African sleeping sickness (shown here in the blood)</a:t>
            </a:r>
          </a:p>
        </p:txBody>
      </p:sp>
    </p:spTree>
    <p:extLst>
      <p:ext uri="{BB962C8B-B14F-4D97-AF65-F5344CB8AC3E}">
        <p14:creationId xmlns:p14="http://schemas.microsoft.com/office/powerpoint/2010/main" val="6993029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72" y="914400"/>
            <a:ext cx="9144000" cy="6553200"/>
          </a:xfrm>
        </p:spPr>
        <p:txBody>
          <a:bodyPr>
            <a:normAutofit fontScale="40000" lnSpcReduction="20000"/>
          </a:bodyPr>
          <a:lstStyle/>
          <a:p>
            <a:pPr>
              <a:defRPr/>
            </a:pPr>
            <a:r>
              <a:rPr lang="en-US" sz="4000" b="1" u="sng" dirty="0">
                <a:solidFill>
                  <a:srgbClr val="000000"/>
                </a:solidFill>
              </a:rPr>
              <a:t>Examples of Parasitic Diseases</a:t>
            </a:r>
          </a:p>
          <a:p>
            <a:pPr marL="114300" indent="0">
              <a:buNone/>
              <a:defRPr/>
            </a:pPr>
            <a:endParaRPr lang="en-US" sz="4000" b="1" u="sng" dirty="0">
              <a:solidFill>
                <a:srgbClr val="000000"/>
              </a:solidFill>
            </a:endParaRPr>
          </a:p>
          <a:p>
            <a:pPr>
              <a:defRPr/>
            </a:pPr>
            <a:r>
              <a:rPr lang="en-US" sz="4000" b="1" dirty="0">
                <a:solidFill>
                  <a:srgbClr val="000000"/>
                </a:solidFill>
              </a:rPr>
              <a:t>1.Malaria					      Vector: Mosquito</a:t>
            </a:r>
          </a:p>
          <a:p>
            <a:pPr marL="114300" indent="0">
              <a:buNone/>
              <a:defRPr/>
            </a:pPr>
            <a:r>
              <a:rPr lang="en-US" sz="4000" b="1" dirty="0">
                <a:solidFill>
                  <a:srgbClr val="000000"/>
                </a:solidFill>
              </a:rPr>
              <a:t>(Plasmodium-a protist-lives in water)</a:t>
            </a:r>
          </a:p>
          <a:p>
            <a:pPr>
              <a:defRPr/>
            </a:pPr>
            <a:endParaRPr lang="en-US" sz="4000" b="1" dirty="0">
              <a:solidFill>
                <a:srgbClr val="000000"/>
              </a:solidFill>
            </a:endParaRPr>
          </a:p>
          <a:p>
            <a:pPr>
              <a:defRPr/>
            </a:pPr>
            <a:r>
              <a:rPr lang="en-US" sz="4000" b="1" dirty="0">
                <a:solidFill>
                  <a:srgbClr val="000000"/>
                </a:solidFill>
              </a:rPr>
              <a:t>2.African Sleeping Sickness		     	      Vector: Tsetse </a:t>
            </a:r>
          </a:p>
          <a:p>
            <a:pPr marL="114300" indent="0">
              <a:buNone/>
              <a:defRPr/>
            </a:pPr>
            <a:r>
              <a:rPr lang="en-US" sz="4000" b="1" dirty="0">
                <a:solidFill>
                  <a:srgbClr val="000000"/>
                </a:solidFill>
              </a:rPr>
              <a:t>(Trypanosoma worms)					fly</a:t>
            </a:r>
          </a:p>
          <a:p>
            <a:pPr marL="114300" indent="0">
              <a:buNone/>
              <a:defRPr/>
            </a:pPr>
            <a:endParaRPr lang="en-US" sz="4000" b="1" dirty="0">
              <a:solidFill>
                <a:srgbClr val="000000"/>
              </a:solidFill>
            </a:endParaRPr>
          </a:p>
          <a:p>
            <a:pPr marL="114300" indent="0">
              <a:buNone/>
              <a:defRPr/>
            </a:pPr>
            <a:endParaRPr lang="en-US" sz="4000" b="1" dirty="0">
              <a:solidFill>
                <a:srgbClr val="000000"/>
              </a:solidFill>
            </a:endParaRPr>
          </a:p>
          <a:p>
            <a:pPr>
              <a:defRPr/>
            </a:pPr>
            <a:r>
              <a:rPr lang="en-US" sz="4000" b="1" dirty="0">
                <a:solidFill>
                  <a:srgbClr val="000000"/>
                </a:solidFill>
              </a:rPr>
              <a:t>3.Giardia-			            Contaminated water (no vector)</a:t>
            </a:r>
          </a:p>
          <a:p>
            <a:pPr>
              <a:defRPr/>
            </a:pPr>
            <a:r>
              <a:rPr lang="en-US" sz="4000" b="1" dirty="0">
                <a:solidFill>
                  <a:srgbClr val="000000"/>
                </a:solidFill>
              </a:rPr>
              <a:t>a protist</a:t>
            </a:r>
          </a:p>
          <a:p>
            <a:pPr>
              <a:defRPr/>
            </a:pPr>
            <a:endParaRPr lang="en-US" sz="4000" b="1" dirty="0">
              <a:solidFill>
                <a:srgbClr val="000000"/>
              </a:solidFill>
            </a:endParaRPr>
          </a:p>
          <a:p>
            <a:pPr marL="114300" indent="0">
              <a:buNone/>
              <a:defRPr/>
            </a:pPr>
            <a:endParaRPr lang="en-US" sz="4000" b="1" dirty="0">
              <a:solidFill>
                <a:srgbClr val="000000"/>
              </a:solidFill>
            </a:endParaRPr>
          </a:p>
          <a:p>
            <a:pPr marL="114300" indent="0">
              <a:buNone/>
              <a:defRPr/>
            </a:pPr>
            <a:endParaRPr lang="en-US" sz="4000" b="1" dirty="0">
              <a:solidFill>
                <a:srgbClr val="000000"/>
              </a:solidFill>
            </a:endParaRPr>
          </a:p>
          <a:p>
            <a:pPr>
              <a:defRPr/>
            </a:pPr>
            <a:r>
              <a:rPr lang="en-US" sz="4000" b="1" dirty="0">
                <a:solidFill>
                  <a:srgbClr val="000000"/>
                </a:solidFill>
              </a:rPr>
              <a:t>4.Tapeworm</a:t>
            </a:r>
          </a:p>
          <a:p>
            <a:pPr>
              <a:defRPr/>
            </a:pPr>
            <a:r>
              <a:rPr lang="en-US" sz="4000" b="1" dirty="0">
                <a:solidFill>
                  <a:srgbClr val="000000"/>
                </a:solidFill>
              </a:rPr>
              <a:t>Contaminated</a:t>
            </a:r>
          </a:p>
          <a:p>
            <a:pPr marL="114300" indent="0">
              <a:buNone/>
              <a:defRPr/>
            </a:pPr>
            <a:r>
              <a:rPr lang="en-US" sz="4000" b="1" dirty="0">
                <a:solidFill>
                  <a:srgbClr val="000000"/>
                </a:solidFill>
              </a:rPr>
              <a:t>water; under-</a:t>
            </a:r>
          </a:p>
          <a:p>
            <a:pPr marL="114300" indent="0">
              <a:buNone/>
              <a:defRPr/>
            </a:pPr>
            <a:r>
              <a:rPr lang="en-US" sz="4000" b="1" dirty="0">
                <a:solidFill>
                  <a:srgbClr val="000000"/>
                </a:solidFill>
              </a:rPr>
              <a:t>cooked meat.</a:t>
            </a:r>
          </a:p>
          <a:p>
            <a:pPr>
              <a:defRPr/>
            </a:pPr>
            <a:endParaRPr lang="en-US" sz="4000" b="1" dirty="0">
              <a:solidFill>
                <a:srgbClr val="000000"/>
              </a:solidFill>
            </a:endParaRPr>
          </a:p>
          <a:p>
            <a:pPr marL="114300" indent="0">
              <a:buNone/>
              <a:defRPr/>
            </a:pPr>
            <a:endParaRPr lang="en-US" sz="4000" b="1" dirty="0">
              <a:solidFill>
                <a:srgbClr val="000000"/>
              </a:solidFill>
            </a:endParaRPr>
          </a:p>
          <a:p>
            <a:pPr marL="114300" indent="0">
              <a:buNone/>
              <a:defRPr/>
            </a:pPr>
            <a:endParaRPr lang="en-US" sz="4000" b="1" dirty="0">
              <a:solidFill>
                <a:srgbClr val="000000"/>
              </a:solidFill>
            </a:endParaRPr>
          </a:p>
          <a:p>
            <a:pPr>
              <a:defRPr/>
            </a:pPr>
            <a:r>
              <a:rPr lang="en-US" sz="4000" b="1" dirty="0">
                <a:solidFill>
                  <a:srgbClr val="000000"/>
                </a:solidFill>
              </a:rPr>
              <a:t>5.Chagas Disease-					 Vector-Triatomine 							(kissing bugs)</a:t>
            </a:r>
          </a:p>
          <a:p>
            <a:pPr>
              <a:defRPr/>
            </a:pPr>
            <a:endParaRPr lang="en-US" sz="4000" b="1" dirty="0">
              <a:solidFill>
                <a:schemeClr val="tx2">
                  <a:lumMod val="60000"/>
                  <a:lumOff val="40000"/>
                </a:schemeClr>
              </a:solidFill>
            </a:endParaRPr>
          </a:p>
          <a:p>
            <a:pPr marL="0" indent="0">
              <a:buFont typeface="Wingdings" panose="05000000000000000000" pitchFamily="2" charset="2"/>
              <a:buNone/>
              <a:defRPr/>
            </a:pPr>
            <a:endParaRPr lang="en-US" b="1" dirty="0">
              <a:solidFill>
                <a:srgbClr val="000000"/>
              </a:solidFill>
            </a:endParaRPr>
          </a:p>
          <a:p>
            <a:pPr>
              <a:defRPr/>
            </a:pPr>
            <a:endParaRPr lang="en-US" b="1" dirty="0">
              <a:solidFill>
                <a:srgbClr val="000000"/>
              </a:solidFill>
            </a:endParaRPr>
          </a:p>
        </p:txBody>
      </p:sp>
      <p:pic>
        <p:nvPicPr>
          <p:cNvPr id="5" name="Picture 4"/>
          <p:cNvPicPr>
            <a:picLocks noChangeAspect="1"/>
          </p:cNvPicPr>
          <p:nvPr/>
        </p:nvPicPr>
        <p:blipFill>
          <a:blip r:embed="rId2"/>
          <a:stretch>
            <a:fillRect/>
          </a:stretch>
        </p:blipFill>
        <p:spPr>
          <a:xfrm>
            <a:off x="2203490" y="4343400"/>
            <a:ext cx="1530310" cy="1061015"/>
          </a:xfrm>
          <a:prstGeom prst="rect">
            <a:avLst/>
          </a:prstGeom>
        </p:spPr>
      </p:pic>
      <p:pic>
        <p:nvPicPr>
          <p:cNvPr id="6" name="Picture 5"/>
          <p:cNvPicPr>
            <a:picLocks noChangeAspect="1"/>
          </p:cNvPicPr>
          <p:nvPr/>
        </p:nvPicPr>
        <p:blipFill>
          <a:blip r:embed="rId3"/>
          <a:stretch>
            <a:fillRect/>
          </a:stretch>
        </p:blipFill>
        <p:spPr>
          <a:xfrm>
            <a:off x="1810629" y="2790825"/>
            <a:ext cx="1905000" cy="1276350"/>
          </a:xfrm>
          <a:prstGeom prst="rect">
            <a:avLst/>
          </a:prstGeom>
        </p:spPr>
      </p:pic>
      <p:pic>
        <p:nvPicPr>
          <p:cNvPr id="7" name="Picture 6"/>
          <p:cNvPicPr>
            <a:picLocks noChangeAspect="1"/>
          </p:cNvPicPr>
          <p:nvPr/>
        </p:nvPicPr>
        <p:blipFill>
          <a:blip r:embed="rId4"/>
          <a:stretch>
            <a:fillRect/>
          </a:stretch>
        </p:blipFill>
        <p:spPr>
          <a:xfrm>
            <a:off x="3708595" y="2050519"/>
            <a:ext cx="1266554" cy="928162"/>
          </a:xfrm>
          <a:prstGeom prst="rect">
            <a:avLst/>
          </a:prstGeom>
        </p:spPr>
      </p:pic>
      <p:pic>
        <p:nvPicPr>
          <p:cNvPr id="9" name="Picture 8"/>
          <p:cNvPicPr>
            <a:picLocks noChangeAspect="1"/>
          </p:cNvPicPr>
          <p:nvPr/>
        </p:nvPicPr>
        <p:blipFill>
          <a:blip r:embed="rId5"/>
          <a:stretch>
            <a:fillRect/>
          </a:stretch>
        </p:blipFill>
        <p:spPr>
          <a:xfrm>
            <a:off x="3915046" y="1039162"/>
            <a:ext cx="809354" cy="886595"/>
          </a:xfrm>
          <a:prstGeom prst="rect">
            <a:avLst/>
          </a:prstGeom>
        </p:spPr>
      </p:pic>
      <p:sp>
        <p:nvSpPr>
          <p:cNvPr id="2" name="AutoShape 2" descr="Image result for chagas parasite"/>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8" name="Picture 7"/>
          <p:cNvPicPr>
            <a:picLocks noChangeAspect="1"/>
          </p:cNvPicPr>
          <p:nvPr/>
        </p:nvPicPr>
        <p:blipFill>
          <a:blip r:embed="rId6"/>
          <a:stretch>
            <a:fillRect/>
          </a:stretch>
        </p:blipFill>
        <p:spPr>
          <a:xfrm>
            <a:off x="3960260" y="4678311"/>
            <a:ext cx="2105025" cy="2171700"/>
          </a:xfrm>
          <a:prstGeom prst="rect">
            <a:avLst/>
          </a:prstGeom>
        </p:spPr>
      </p:pic>
      <p:cxnSp>
        <p:nvCxnSpPr>
          <p:cNvPr id="10" name="Straight Arrow Connector 9"/>
          <p:cNvCxnSpPr/>
          <p:nvPr/>
        </p:nvCxnSpPr>
        <p:spPr>
          <a:xfrm>
            <a:off x="1524000" y="1482459"/>
            <a:ext cx="1905000" cy="0"/>
          </a:xfrm>
          <a:prstGeom prst="straightConnector1">
            <a:avLst/>
          </a:prstGeom>
          <a:ln w="57150">
            <a:solidFill>
              <a:srgbClr val="0000CC"/>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a:cxnSpLocks/>
          </p:cNvCxnSpPr>
          <p:nvPr/>
        </p:nvCxnSpPr>
        <p:spPr>
          <a:xfrm>
            <a:off x="2514600" y="2514600"/>
            <a:ext cx="914400" cy="0"/>
          </a:xfrm>
          <a:prstGeom prst="straightConnector1">
            <a:avLst/>
          </a:prstGeom>
          <a:ln w="57150">
            <a:solidFill>
              <a:schemeClr val="tx1">
                <a:lumMod val="95000"/>
                <a:lumOff val="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a:cxnSpLocks/>
          </p:cNvCxnSpPr>
          <p:nvPr/>
        </p:nvCxnSpPr>
        <p:spPr>
          <a:xfrm>
            <a:off x="1377461" y="3411415"/>
            <a:ext cx="293077" cy="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a:cxnSpLocks/>
          </p:cNvCxnSpPr>
          <p:nvPr/>
        </p:nvCxnSpPr>
        <p:spPr>
          <a:xfrm flipV="1">
            <a:off x="5123864" y="2438400"/>
            <a:ext cx="820908" cy="4150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a:cxnSpLocks/>
          </p:cNvCxnSpPr>
          <p:nvPr/>
        </p:nvCxnSpPr>
        <p:spPr>
          <a:xfrm>
            <a:off x="4975149" y="1501878"/>
            <a:ext cx="762000" cy="0"/>
          </a:xfrm>
          <a:prstGeom prst="straightConnector1">
            <a:avLst/>
          </a:prstGeom>
          <a:ln w="57150">
            <a:solidFill>
              <a:srgbClr val="0000CC"/>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a:cxnSpLocks/>
          </p:cNvCxnSpPr>
          <p:nvPr/>
        </p:nvCxnSpPr>
        <p:spPr>
          <a:xfrm>
            <a:off x="3975544" y="3298874"/>
            <a:ext cx="571500" cy="25129"/>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a:cxnSpLocks/>
          </p:cNvCxnSpPr>
          <p:nvPr/>
        </p:nvCxnSpPr>
        <p:spPr>
          <a:xfrm flipV="1">
            <a:off x="1802551" y="4772822"/>
            <a:ext cx="381000" cy="34659"/>
          </a:xfrm>
          <a:prstGeom prst="straightConnector1">
            <a:avLst/>
          </a:prstGeom>
          <a:ln w="57150">
            <a:solidFill>
              <a:schemeClr val="bg2">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a:cxnSpLocks/>
          </p:cNvCxnSpPr>
          <p:nvPr/>
        </p:nvCxnSpPr>
        <p:spPr>
          <a:xfrm>
            <a:off x="2476500" y="6172200"/>
            <a:ext cx="902677" cy="0"/>
          </a:xfrm>
          <a:prstGeom prst="straightConnector1">
            <a:avLst/>
          </a:prstGeom>
          <a:ln w="57150">
            <a:solidFill>
              <a:srgbClr val="990099"/>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a:cxnSpLocks/>
          </p:cNvCxnSpPr>
          <p:nvPr/>
        </p:nvCxnSpPr>
        <p:spPr>
          <a:xfrm>
            <a:off x="5944772" y="6243811"/>
            <a:ext cx="527090" cy="41541"/>
          </a:xfrm>
          <a:prstGeom prst="straightConnector1">
            <a:avLst/>
          </a:prstGeom>
          <a:ln w="57150">
            <a:solidFill>
              <a:srgbClr val="990099"/>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613071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274638"/>
            <a:ext cx="8305800" cy="1554162"/>
          </a:xfrm>
        </p:spPr>
        <p:txBody>
          <a:bodyPr/>
          <a:lstStyle/>
          <a:p>
            <a:r>
              <a:rPr lang="en-US" dirty="0"/>
              <a:t>Malaria is a world health concern.  It is caused by a </a:t>
            </a:r>
            <a:r>
              <a:rPr lang="en-US" u="sng" dirty="0">
                <a:solidFill>
                  <a:srgbClr val="FF0000"/>
                </a:solidFill>
              </a:rPr>
              <a:t>parasite</a:t>
            </a:r>
            <a:r>
              <a:rPr lang="en-US" dirty="0"/>
              <a:t>!</a:t>
            </a:r>
          </a:p>
        </p:txBody>
      </p:sp>
      <p:sp>
        <p:nvSpPr>
          <p:cNvPr id="3" name="Content Placeholder 2"/>
          <p:cNvSpPr>
            <a:spLocks noGrp="1"/>
          </p:cNvSpPr>
          <p:nvPr>
            <p:ph idx="1"/>
          </p:nvPr>
        </p:nvSpPr>
        <p:spPr>
          <a:xfrm>
            <a:off x="-16412" y="2286000"/>
            <a:ext cx="8169812" cy="4800600"/>
          </a:xfrm>
        </p:spPr>
        <p:txBody>
          <a:bodyPr/>
          <a:lstStyle/>
          <a:p>
            <a:r>
              <a:rPr lang="en-US" dirty="0"/>
              <a:t>You MUST know this. It is specifically mentioned in the science standards from the state.</a:t>
            </a:r>
          </a:p>
          <a:p>
            <a:endParaRPr lang="en-US" dirty="0"/>
          </a:p>
          <a:p>
            <a:r>
              <a:rPr lang="en-US" dirty="0"/>
              <a:t>Malaria is a </a:t>
            </a:r>
            <a:r>
              <a:rPr lang="en-US" u="sng" dirty="0">
                <a:solidFill>
                  <a:srgbClr val="FF0000"/>
                </a:solidFill>
              </a:rPr>
              <a:t>parasitic </a:t>
            </a:r>
            <a:r>
              <a:rPr lang="en-US" dirty="0"/>
              <a:t>disease carried by mosquitoes (vectors).</a:t>
            </a:r>
          </a:p>
          <a:p>
            <a:endParaRPr lang="en-US" dirty="0"/>
          </a:p>
          <a:p>
            <a:r>
              <a:rPr lang="en-US" dirty="0"/>
              <a:t>It is NOT caused by a virus, bacteria, or fungus.  </a:t>
            </a:r>
          </a:p>
          <a:p>
            <a:endParaRPr lang="en-US" dirty="0"/>
          </a:p>
          <a:p>
            <a:r>
              <a:rPr lang="en-US" dirty="0"/>
              <a:t>Malaria is caused by a </a:t>
            </a:r>
            <a:r>
              <a:rPr lang="en-US" b="1" i="1" u="sng" dirty="0">
                <a:solidFill>
                  <a:srgbClr val="FF0000"/>
                </a:solidFill>
              </a:rPr>
              <a:t>PARASITE</a:t>
            </a:r>
            <a:r>
              <a:rPr lang="en-US" dirty="0"/>
              <a:t>!!!!!!!</a:t>
            </a:r>
          </a:p>
          <a:p>
            <a:endParaRPr lang="en-US" dirty="0"/>
          </a:p>
          <a:p>
            <a:r>
              <a:rPr lang="en-US" dirty="0"/>
              <a:t>Any questions???</a:t>
            </a:r>
          </a:p>
        </p:txBody>
      </p:sp>
    </p:spTree>
    <p:extLst>
      <p:ext uri="{BB962C8B-B14F-4D97-AF65-F5344CB8AC3E}">
        <p14:creationId xmlns:p14="http://schemas.microsoft.com/office/powerpoint/2010/main" val="30888480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Treatment &amp; Prevention of Parasitic Diseases</a:t>
            </a:r>
          </a:p>
        </p:txBody>
      </p:sp>
      <p:sp>
        <p:nvSpPr>
          <p:cNvPr id="3" name="Content Placeholder 2"/>
          <p:cNvSpPr>
            <a:spLocks noGrp="1"/>
          </p:cNvSpPr>
          <p:nvPr>
            <p:ph idx="1"/>
          </p:nvPr>
        </p:nvSpPr>
        <p:spPr>
          <a:xfrm>
            <a:off x="33337" y="1417638"/>
            <a:ext cx="8229600" cy="5562600"/>
          </a:xfrm>
        </p:spPr>
        <p:txBody>
          <a:bodyPr>
            <a:normAutofit lnSpcReduction="10000"/>
          </a:bodyPr>
          <a:lstStyle/>
          <a:p>
            <a:pPr>
              <a:defRPr/>
            </a:pPr>
            <a:r>
              <a:rPr lang="en-US" sz="2800" b="1" u="sng" dirty="0">
                <a:solidFill>
                  <a:srgbClr val="000000"/>
                </a:solidFill>
              </a:rPr>
              <a:t>Treatment</a:t>
            </a:r>
            <a:r>
              <a:rPr lang="en-US" sz="2800" b="1" dirty="0">
                <a:solidFill>
                  <a:srgbClr val="000000"/>
                </a:solidFill>
              </a:rPr>
              <a:t>: </a:t>
            </a:r>
            <a:endParaRPr lang="en-US" sz="2800" b="1" dirty="0">
              <a:solidFill>
                <a:schemeClr val="tx2">
                  <a:lumMod val="60000"/>
                  <a:lumOff val="40000"/>
                </a:schemeClr>
              </a:solidFill>
            </a:endParaRPr>
          </a:p>
          <a:p>
            <a:pPr marL="514350" indent="-514350">
              <a:buFont typeface="+mj-lt"/>
              <a:buAutoNum type="arabicPeriod"/>
              <a:defRPr/>
            </a:pPr>
            <a:r>
              <a:rPr lang="en-US" sz="2800" b="1" dirty="0">
                <a:solidFill>
                  <a:srgbClr val="7030A0"/>
                </a:solidFill>
              </a:rPr>
              <a:t>Antibiotics may work for some</a:t>
            </a:r>
          </a:p>
          <a:p>
            <a:pPr marL="514350" indent="-514350">
              <a:buFont typeface="+mj-lt"/>
              <a:buAutoNum type="arabicPeriod"/>
              <a:defRPr/>
            </a:pPr>
            <a:r>
              <a:rPr lang="en-US" sz="2800" b="1" dirty="0">
                <a:solidFill>
                  <a:srgbClr val="7030A0"/>
                </a:solidFill>
              </a:rPr>
              <a:t>Other prescription medications</a:t>
            </a:r>
          </a:p>
          <a:p>
            <a:pPr>
              <a:defRPr/>
            </a:pPr>
            <a:r>
              <a:rPr lang="en-US" sz="2800" b="1" u="sng" dirty="0">
                <a:solidFill>
                  <a:srgbClr val="000000"/>
                </a:solidFill>
              </a:rPr>
              <a:t>Prevention:</a:t>
            </a:r>
          </a:p>
          <a:p>
            <a:pPr marL="514350" indent="-514350">
              <a:buFont typeface="+mj-lt"/>
              <a:buAutoNum type="arabicPeriod"/>
              <a:defRPr/>
            </a:pPr>
            <a:r>
              <a:rPr lang="en-US" sz="2800" b="1" dirty="0">
                <a:solidFill>
                  <a:srgbClr val="7030A0"/>
                </a:solidFill>
              </a:rPr>
              <a:t>Pasteurization</a:t>
            </a:r>
          </a:p>
          <a:p>
            <a:pPr marL="514350" indent="-514350">
              <a:buFont typeface="+mj-lt"/>
              <a:buAutoNum type="arabicPeriod"/>
              <a:defRPr/>
            </a:pPr>
            <a:r>
              <a:rPr lang="en-US" sz="2800" b="1" dirty="0">
                <a:solidFill>
                  <a:srgbClr val="7030A0"/>
                </a:solidFill>
              </a:rPr>
              <a:t>Cooking foods well</a:t>
            </a:r>
          </a:p>
          <a:p>
            <a:pPr marL="514350" indent="-514350">
              <a:buFont typeface="+mj-lt"/>
              <a:buAutoNum type="arabicPeriod"/>
              <a:defRPr/>
            </a:pPr>
            <a:r>
              <a:rPr lang="en-US" sz="2800" b="1" dirty="0">
                <a:solidFill>
                  <a:srgbClr val="7030A0"/>
                </a:solidFill>
              </a:rPr>
              <a:t>Vaccines (malaria)</a:t>
            </a:r>
          </a:p>
          <a:p>
            <a:pPr marL="514350" indent="-514350">
              <a:buFont typeface="+mj-lt"/>
              <a:buAutoNum type="arabicPeriod"/>
              <a:defRPr/>
            </a:pPr>
            <a:r>
              <a:rPr lang="en-US" sz="2800" b="1" dirty="0">
                <a:solidFill>
                  <a:srgbClr val="7030A0"/>
                </a:solidFill>
              </a:rPr>
              <a:t>Wearing shoes (you can get parasites through your feet)</a:t>
            </a:r>
          </a:p>
          <a:p>
            <a:pPr marL="514350" indent="-514350">
              <a:buFont typeface="+mj-lt"/>
              <a:buAutoNum type="arabicPeriod"/>
              <a:defRPr/>
            </a:pPr>
            <a:r>
              <a:rPr lang="en-US" sz="2800" b="1" dirty="0">
                <a:solidFill>
                  <a:srgbClr val="7030A0"/>
                </a:solidFill>
              </a:rPr>
              <a:t>Avoid non-chlorinated water</a:t>
            </a:r>
          </a:p>
          <a:p>
            <a:pPr marL="514350" indent="-514350">
              <a:buFont typeface="+mj-lt"/>
              <a:buAutoNum type="arabicPeriod"/>
              <a:defRPr/>
            </a:pPr>
            <a:r>
              <a:rPr lang="en-US" sz="2800" b="1" dirty="0">
                <a:solidFill>
                  <a:srgbClr val="7030A0"/>
                </a:solidFill>
              </a:rPr>
              <a:t>Avoid body fluids of people with parasitic diseases</a:t>
            </a:r>
          </a:p>
        </p:txBody>
      </p:sp>
    </p:spTree>
    <p:extLst>
      <p:ext uri="{BB962C8B-B14F-4D97-AF65-F5344CB8AC3E}">
        <p14:creationId xmlns:p14="http://schemas.microsoft.com/office/powerpoint/2010/main" val="429051292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Custom 1">
      <a:majorFont>
        <a:latin typeface="Comic Sans MS"/>
        <a:ea typeface=""/>
        <a:cs typeface=""/>
      </a:majorFont>
      <a:minorFont>
        <a:latin typeface="Comic Sans MS"/>
        <a:ea typeface=""/>
        <a:cs typeface=""/>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4566</TotalTime>
  <Words>443</Words>
  <Application>Microsoft Office PowerPoint</Application>
  <PresentationFormat>On-screen Show (4:3)</PresentationFormat>
  <Paragraphs>64</Paragraphs>
  <Slides>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Calibri</vt:lpstr>
      <vt:lpstr>Comic Sans MS</vt:lpstr>
      <vt:lpstr>Wingdings</vt:lpstr>
      <vt:lpstr>Adjacency</vt:lpstr>
      <vt:lpstr>Parasites</vt:lpstr>
      <vt:lpstr>Vocabulary</vt:lpstr>
      <vt:lpstr>PowerPoint Presentation</vt:lpstr>
      <vt:lpstr>PowerPoint Presentation</vt:lpstr>
      <vt:lpstr>Malaria is a world health concern.  It is caused by a parasite! The parasite is a protist that lives in water; mosquitoes lay eggs in/mature in water. They can pick up the protist and transmit it to a human when it bites them. OR, a “healthy” mosquito can bite an infected person and carry it to another person infecting them.  Mosquitoes are NOTORIOUS vectors! Eliminate standing water, and you cut down on the mosquito population.</vt:lpstr>
      <vt:lpstr>PowerPoint Presentation</vt:lpstr>
      <vt:lpstr>PowerPoint Presentation</vt:lpstr>
      <vt:lpstr>Malaria is a world health concern.  It is caused by a parasite!</vt:lpstr>
      <vt:lpstr>Treatment &amp; Prevention of Parasitic Diseases</vt:lpstr>
    </vt:vector>
  </TitlesOfParts>
  <Company>Cabarrus County Schools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sysop</dc:creator>
  <cp:lastModifiedBy>Sheree Stewart</cp:lastModifiedBy>
  <cp:revision>227</cp:revision>
  <cp:lastPrinted>2016-02-22T13:40:35Z</cp:lastPrinted>
  <dcterms:created xsi:type="dcterms:W3CDTF">2012-11-28T21:35:08Z</dcterms:created>
  <dcterms:modified xsi:type="dcterms:W3CDTF">2019-02-13T19:50:06Z</dcterms:modified>
</cp:coreProperties>
</file>